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4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341" r:id="rId9"/>
    <p:sldId id="324" r:id="rId10"/>
    <p:sldId id="327" r:id="rId11"/>
    <p:sldId id="288" r:id="rId12"/>
    <p:sldId id="326" r:id="rId13"/>
    <p:sldId id="325" r:id="rId14"/>
    <p:sldId id="335" r:id="rId15"/>
    <p:sldId id="340" r:id="rId16"/>
    <p:sldId id="290" r:id="rId17"/>
    <p:sldId id="342" r:id="rId18"/>
    <p:sldId id="291" r:id="rId19"/>
    <p:sldId id="328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34" r:id="rId29"/>
    <p:sldId id="300" r:id="rId30"/>
    <p:sldId id="301" r:id="rId31"/>
    <p:sldId id="343" r:id="rId32"/>
    <p:sldId id="344" r:id="rId33"/>
    <p:sldId id="302" r:id="rId34"/>
    <p:sldId id="332" r:id="rId35"/>
    <p:sldId id="333" r:id="rId36"/>
    <p:sldId id="303" r:id="rId37"/>
    <p:sldId id="304" r:id="rId38"/>
    <p:sldId id="305" r:id="rId39"/>
    <p:sldId id="307" r:id="rId40"/>
    <p:sldId id="308" r:id="rId41"/>
    <p:sldId id="309" r:id="rId42"/>
    <p:sldId id="310" r:id="rId43"/>
    <p:sldId id="311" r:id="rId44"/>
    <p:sldId id="312" r:id="rId45"/>
    <p:sldId id="345" r:id="rId46"/>
    <p:sldId id="313" r:id="rId47"/>
    <p:sldId id="314" r:id="rId48"/>
    <p:sldId id="315" r:id="rId49"/>
    <p:sldId id="316" r:id="rId50"/>
    <p:sldId id="317" r:id="rId51"/>
    <p:sldId id="336" r:id="rId52"/>
    <p:sldId id="318" r:id="rId53"/>
    <p:sldId id="319" r:id="rId54"/>
    <p:sldId id="320" r:id="rId55"/>
    <p:sldId id="321" r:id="rId56"/>
    <p:sldId id="322" r:id="rId57"/>
    <p:sldId id="346" r:id="rId58"/>
    <p:sldId id="347" r:id="rId59"/>
    <p:sldId id="323" r:id="rId60"/>
    <p:sldId id="337" r:id="rId61"/>
    <p:sldId id="338" r:id="rId62"/>
    <p:sldId id="339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2" clrIdx="0"/>
  <p:cmAuthor id="1" name="sysman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794" autoAdjust="0"/>
    <p:restoredTop sz="99351" autoAdjust="0"/>
  </p:normalViewPr>
  <p:slideViewPr>
    <p:cSldViewPr>
      <p:cViewPr>
        <p:scale>
          <a:sx n="66" d="100"/>
          <a:sy n="66" d="100"/>
        </p:scale>
        <p:origin x="-205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092A58-ADBE-4198-9C58-B75F077727DE}" type="datetimeFigureOut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BBDCFE-599F-40EE-AB18-95262133E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BDCFE-599F-40EE-AB18-95262133E7F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7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BDCFE-599F-40EE-AB18-95262133E7F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0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83FE204-05FA-4BFA-B256-D24C30D6EFE7}" type="slidenum">
              <a:rPr lang="en-US" sz="1000" i="1">
                <a:latin typeface="Times New Roman" pitchFamily="18" charset="0"/>
              </a:rPr>
              <a:pPr algn="r"/>
              <a:t>51</a:t>
            </a:fld>
            <a:endParaRPr lang="en-US" sz="1000" i="1" dirty="0">
              <a:latin typeface="Times New Roman" pitchFamily="18" charset="0"/>
            </a:endParaRPr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BDCFE-599F-40EE-AB18-95262133E7F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BDCFE-599F-40EE-AB18-95262133E7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4ED39-F2E6-45B4-BE32-A2F26FAFD8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4572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410200"/>
            <a:ext cx="5943600" cy="2971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25000"/>
              </a:spcBef>
              <a:tabLst>
                <a:tab pos="268288" algn="l"/>
                <a:tab pos="633413" algn="l"/>
              </a:tabLst>
            </a:pPr>
            <a:endParaRPr lang="en-US" sz="900" dirty="0" smtClean="0">
              <a:latin typeface="Arial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57200" y="457200"/>
            <a:ext cx="5943600" cy="34290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4648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" dirty="0"/>
              <a:t>© Copyright: All rights reserved. Not to be reproduced by any means without prior written consent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09600" y="42672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609600" y="44958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609600" y="47244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09600" y="49530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09600" y="51816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BDCFE-599F-40EE-AB18-95262133E7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Jalal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6FE-0867-414D-9739-E748612F14BC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AEA8193A-A4FD-4E56-AE26-742AF8B2A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0C95-ED4E-483D-BCBE-0E26362765D3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949F-B8D1-4572-82A0-266C5642B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3B17-5577-45E1-8AB9-060372B5C3D3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8166-7C8F-4DD8-89E1-1E89573A5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01F8-CB0F-4584-ADA4-F299CCF55482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6DA4-9EB4-4EBF-AEE6-07D90E6D7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9E7A-E470-44D2-B2B8-5FF23ACBD782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BC92-794A-493C-8581-182DD7DF4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7ACB-7A83-4E08-8194-B3010F650226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A895-729A-4C22-BA6F-5F2D418C9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7D82-72DE-4B0A-B769-E57A1B13EC43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D55-1D95-4256-9734-8433066FB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83A7-EF3E-42BF-BFE1-CB7213D55433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F51E-BF02-4FC5-9FDF-064E33A3D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FB9E-C4FB-4450-89F7-13AFB603BC5E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36E9-EFE8-4C53-B7B5-2CC964616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Jalal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FAF7-B418-44D7-801B-CB1F6C7A21A4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5CA43-4E63-4C27-A494-CDEFEDB14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E46C-AD99-4412-AC35-99043BE437E7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8779-B5ED-42D6-BAFF-31059E246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7887-9A72-4E0D-AE70-9F7BBF30D84E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B2BE-45F3-4CE2-B112-8385D898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8C6E7C14-7498-4C7A-B6CD-E47C65428AB2}" type="datetime1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B4039C99-C324-4530-8492-F4DE1A68F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Jalal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 Databases &amp;</a:t>
            </a:r>
            <a:br>
              <a:rPr lang="en-US" dirty="0" smtClean="0"/>
            </a:br>
            <a:r>
              <a:rPr lang="en-US" dirty="0" smtClean="0"/>
              <a:t>Data Modelling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1219200" y="2362200"/>
            <a:ext cx="7315200" cy="2667000"/>
            <a:chOff x="768" y="1488"/>
            <a:chExt cx="4608" cy="1680"/>
          </a:xfrm>
        </p:grpSpPr>
        <p:pic>
          <p:nvPicPr>
            <p:cNvPr id="72707" name="Picture 7"/>
            <p:cNvPicPr>
              <a:picLocks noChangeAspect="1" noChangeArrowheads="1"/>
            </p:cNvPicPr>
            <p:nvPr/>
          </p:nvPicPr>
          <p:blipFill>
            <a:blip r:embed="rId2"/>
            <a:srcRect l="11636" t="21213" r="12000" b="15152"/>
            <a:stretch>
              <a:fillRect/>
            </a:stretch>
          </p:blipFill>
          <p:spPr bwMode="auto">
            <a:xfrm>
              <a:off x="768" y="1488"/>
              <a:ext cx="336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08" name="AutoShape 8"/>
            <p:cNvSpPr>
              <a:spLocks/>
            </p:cNvSpPr>
            <p:nvPr/>
          </p:nvSpPr>
          <p:spPr bwMode="auto">
            <a:xfrm>
              <a:off x="4176" y="1536"/>
              <a:ext cx="384" cy="1584"/>
            </a:xfrm>
            <a:prstGeom prst="rightBrace">
              <a:avLst>
                <a:gd name="adj1" fmla="val 34375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09" name="Text Box 9"/>
            <p:cNvSpPr txBox="1">
              <a:spLocks noChangeArrowheads="1"/>
            </p:cNvSpPr>
            <p:nvPr/>
          </p:nvSpPr>
          <p:spPr bwMode="auto">
            <a:xfrm>
              <a:off x="4560" y="2112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996600"/>
                  </a:solidFill>
                </a:rPr>
                <a:t>JT’s Extra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Mapping Many-Many Relationship Types</a:t>
            </a:r>
            <a:endParaRPr lang="en-US" dirty="0"/>
          </a:p>
        </p:txBody>
      </p:sp>
      <p:sp>
        <p:nvSpPr>
          <p:cNvPr id="727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2"/>
            </a:pPr>
            <a:r>
              <a:rPr lang="en-US" dirty="0" smtClean="0">
                <a:ea typeface="ＭＳ Ｐゴシック"/>
                <a:cs typeface="ＭＳ Ｐゴシック"/>
              </a:rPr>
              <a:t>Each many-to-many relationship type becomes a table; the </a:t>
            </a:r>
            <a:r>
              <a:rPr lang="en-US" b="1" dirty="0" smtClean="0">
                <a:ea typeface="ＭＳ Ｐゴシック"/>
                <a:cs typeface="ＭＳ Ｐゴシック"/>
              </a:rPr>
              <a:t>columns are the primary keys of the participating entity types</a:t>
            </a:r>
          </a:p>
          <a:p>
            <a:pPr marL="514350" indent="-514350" eaLnBrk="1" hangingPunct="1">
              <a:buFont typeface="Verdana" pitchFamily="34" charset="0"/>
              <a:buAutoNum type="arabicPeriod" startAt="2"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72712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DA7304-A8FB-48AE-BBA7-40E1C3FA0659}" type="slidenum">
              <a:rPr lang="en-US" sz="1600">
                <a:solidFill>
                  <a:srgbClr val="A7A399"/>
                </a:solidFill>
                <a:latin typeface="Verdana" pitchFamily="34" charset="0"/>
              </a:rPr>
              <a:pPr algn="r"/>
              <a:t>10</a:t>
            </a:fld>
            <a:endParaRPr lang="en-US" sz="1600" dirty="0">
              <a:solidFill>
                <a:srgbClr val="A7A399"/>
              </a:solidFill>
              <a:latin typeface="Verdana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752600" y="4419600"/>
            <a:ext cx="3505200" cy="457200"/>
          </a:xfrm>
          <a:prstGeom prst="ellipse">
            <a:avLst/>
          </a:prstGeom>
          <a:noFill/>
          <a:ln w="3810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Participation Levels</a:t>
            </a:r>
            <a:endParaRPr lang="en-US" dirty="0"/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3FED4-1223-4C29-BBA6-FD459717A6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  <p:sp>
        <p:nvSpPr>
          <p:cNvPr id="24579" name="Rectangle 51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24580" name="Rectangle 52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24581" name="Rectangle 53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55" name="Elbow Connector 54"/>
          <p:cNvCxnSpPr>
            <a:stCxn id="74" idx="3"/>
            <a:endCxn id="24580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8"/>
          <p:cNvCxnSpPr>
            <a:stCxn id="71" idx="0"/>
            <a:endCxn id="24580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8"/>
          <p:cNvCxnSpPr>
            <a:stCxn id="73" idx="0"/>
            <a:endCxn id="24579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5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6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7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8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Elbow Connector 69"/>
          <p:cNvCxnSpPr>
            <a:stCxn id="24579" idx="3"/>
            <a:endCxn id="74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2" name="Elbow Connector 8"/>
          <p:cNvCxnSpPr>
            <a:stCxn id="24581" idx="3"/>
            <a:endCxn id="71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amond 72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Elbow Connector 8"/>
          <p:cNvCxnSpPr>
            <a:stCxn id="24581" idx="1"/>
            <a:endCxn id="73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/>
          <a:srcRect l="15849" t="40562" r="61784" b="50395"/>
          <a:stretch>
            <a:fillRect/>
          </a:stretch>
        </p:blipFill>
        <p:spPr bwMode="auto">
          <a:xfrm>
            <a:off x="4038600" y="11430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/>
          <a:srcRect l="11868" t="48500" r="27325" b="42746"/>
          <a:stretch>
            <a:fillRect/>
          </a:stretch>
        </p:blipFill>
        <p:spPr bwMode="auto">
          <a:xfrm>
            <a:off x="381000" y="2819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 l="11868" t="60022" r="55263" b="31953"/>
          <a:stretch>
            <a:fillRect/>
          </a:stretch>
        </p:blipFill>
        <p:spPr bwMode="auto">
          <a:xfrm>
            <a:off x="381000" y="45720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/>
          <a:srcRect l="11868" t="70963" r="57454" b="21011"/>
          <a:stretch>
            <a:fillRect/>
          </a:stretch>
        </p:blipFill>
        <p:spPr bwMode="auto">
          <a:xfrm>
            <a:off x="381000" y="3733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8"/>
          <p:cNvPicPr>
            <a:picLocks noChangeAspect="1" noChangeArrowheads="1"/>
          </p:cNvPicPr>
          <p:nvPr/>
        </p:nvPicPr>
        <p:blipFill>
          <a:blip r:embed="rId4"/>
          <a:srcRect l="15849" t="40562" r="61784" b="50395"/>
          <a:stretch>
            <a:fillRect/>
          </a:stretch>
        </p:blipFill>
        <p:spPr bwMode="auto">
          <a:xfrm>
            <a:off x="381000" y="54102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There will be no more tables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3 simply augments the existing tables (JT’s extra i.e., you add more columns).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3"/>
          <a:srcRect l="11868" t="48500" r="27325" b="42746"/>
          <a:stretch>
            <a:fillRect/>
          </a:stretch>
        </p:blipFill>
        <p:spPr bwMode="auto">
          <a:xfrm>
            <a:off x="381000" y="2819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 l="11868" t="60022" r="55263" b="31953"/>
          <a:stretch>
            <a:fillRect/>
          </a:stretch>
        </p:blipFill>
        <p:spPr bwMode="auto">
          <a:xfrm>
            <a:off x="381000" y="45720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11868" t="70963" r="57454" b="21011"/>
          <a:stretch>
            <a:fillRect/>
          </a:stretch>
        </p:blipFill>
        <p:spPr bwMode="auto">
          <a:xfrm>
            <a:off x="381000" y="3733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/>
          <a:srcRect l="15849" t="40562" r="61784" b="50395"/>
          <a:stretch>
            <a:fillRect/>
          </a:stretch>
        </p:blipFill>
        <p:spPr bwMode="auto">
          <a:xfrm>
            <a:off x="381000" y="54102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There will be no more tables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3 simply augments the existing tables</a:t>
            </a:r>
          </a:p>
        </p:txBody>
      </p: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304800" y="3124200"/>
            <a:ext cx="1447800" cy="2971800"/>
            <a:chOff x="192" y="1968"/>
            <a:chExt cx="912" cy="1872"/>
          </a:xfrm>
        </p:grpSpPr>
        <p:sp>
          <p:nvSpPr>
            <p:cNvPr id="25611" name="Oval 7"/>
            <p:cNvSpPr>
              <a:spLocks noChangeArrowheads="1"/>
            </p:cNvSpPr>
            <p:nvPr/>
          </p:nvSpPr>
          <p:spPr bwMode="auto">
            <a:xfrm>
              <a:off x="672" y="1968"/>
              <a:ext cx="432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12" name="Freeform 10"/>
            <p:cNvSpPr>
              <a:spLocks/>
            </p:cNvSpPr>
            <p:nvPr/>
          </p:nvSpPr>
          <p:spPr bwMode="auto">
            <a:xfrm>
              <a:off x="192" y="2112"/>
              <a:ext cx="616" cy="1728"/>
            </a:xfrm>
            <a:custGeom>
              <a:avLst/>
              <a:gdLst>
                <a:gd name="T0" fmla="*/ 472 w 616"/>
                <a:gd name="T1" fmla="*/ 0 h 1728"/>
                <a:gd name="T2" fmla="*/ 232 w 616"/>
                <a:gd name="T3" fmla="*/ 96 h 1728"/>
                <a:gd name="T4" fmla="*/ 88 w 616"/>
                <a:gd name="T5" fmla="*/ 576 h 1728"/>
                <a:gd name="T6" fmla="*/ 88 w 616"/>
                <a:gd name="T7" fmla="*/ 1536 h 1728"/>
                <a:gd name="T8" fmla="*/ 616 w 616"/>
                <a:gd name="T9" fmla="*/ 1728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6"/>
                <a:gd name="T16" fmla="*/ 0 h 1728"/>
                <a:gd name="T17" fmla="*/ 616 w 616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6" h="1728">
                  <a:moveTo>
                    <a:pt x="472" y="0"/>
                  </a:moveTo>
                  <a:cubicBezTo>
                    <a:pt x="384" y="0"/>
                    <a:pt x="296" y="0"/>
                    <a:pt x="232" y="96"/>
                  </a:cubicBezTo>
                  <a:cubicBezTo>
                    <a:pt x="168" y="192"/>
                    <a:pt x="112" y="336"/>
                    <a:pt x="88" y="576"/>
                  </a:cubicBezTo>
                  <a:cubicBezTo>
                    <a:pt x="64" y="816"/>
                    <a:pt x="0" y="1344"/>
                    <a:pt x="88" y="1536"/>
                  </a:cubicBezTo>
                  <a:cubicBezTo>
                    <a:pt x="176" y="1728"/>
                    <a:pt x="528" y="1696"/>
                    <a:pt x="616" y="17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1143000" y="4114800"/>
            <a:ext cx="2641600" cy="1981200"/>
            <a:chOff x="720" y="2592"/>
            <a:chExt cx="1664" cy="1248"/>
          </a:xfrm>
        </p:grpSpPr>
        <p:sp>
          <p:nvSpPr>
            <p:cNvPr id="25609" name="Oval 8"/>
            <p:cNvSpPr>
              <a:spLocks noChangeArrowheads="1"/>
            </p:cNvSpPr>
            <p:nvPr/>
          </p:nvSpPr>
          <p:spPr bwMode="auto">
            <a:xfrm>
              <a:off x="720" y="2592"/>
              <a:ext cx="768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10" name="Freeform 12"/>
            <p:cNvSpPr>
              <a:spLocks/>
            </p:cNvSpPr>
            <p:nvPr/>
          </p:nvSpPr>
          <p:spPr bwMode="auto">
            <a:xfrm>
              <a:off x="1440" y="2688"/>
              <a:ext cx="944" cy="1152"/>
            </a:xfrm>
            <a:custGeom>
              <a:avLst/>
              <a:gdLst>
                <a:gd name="T0" fmla="*/ 0 w 1328"/>
                <a:gd name="T1" fmla="*/ 0 h 1728"/>
                <a:gd name="T2" fmla="*/ 672 w 1328"/>
                <a:gd name="T3" fmla="*/ 48 h 1728"/>
                <a:gd name="T4" fmla="*/ 1008 w 1328"/>
                <a:gd name="T5" fmla="*/ 288 h 1728"/>
                <a:gd name="T6" fmla="*/ 1248 w 1328"/>
                <a:gd name="T7" fmla="*/ 864 h 1728"/>
                <a:gd name="T8" fmla="*/ 1248 w 1328"/>
                <a:gd name="T9" fmla="*/ 1488 h 1728"/>
                <a:gd name="T10" fmla="*/ 768 w 1328"/>
                <a:gd name="T11" fmla="*/ 1728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8"/>
                <a:gd name="T19" fmla="*/ 0 h 1728"/>
                <a:gd name="T20" fmla="*/ 1328 w 1328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8" h="1728">
                  <a:moveTo>
                    <a:pt x="0" y="0"/>
                  </a:moveTo>
                  <a:cubicBezTo>
                    <a:pt x="252" y="0"/>
                    <a:pt x="504" y="0"/>
                    <a:pt x="672" y="48"/>
                  </a:cubicBezTo>
                  <a:cubicBezTo>
                    <a:pt x="840" y="96"/>
                    <a:pt x="912" y="152"/>
                    <a:pt x="1008" y="288"/>
                  </a:cubicBezTo>
                  <a:cubicBezTo>
                    <a:pt x="1104" y="424"/>
                    <a:pt x="1208" y="664"/>
                    <a:pt x="1248" y="864"/>
                  </a:cubicBezTo>
                  <a:cubicBezTo>
                    <a:pt x="1288" y="1064"/>
                    <a:pt x="1328" y="1344"/>
                    <a:pt x="1248" y="1488"/>
                  </a:cubicBezTo>
                  <a:cubicBezTo>
                    <a:pt x="1168" y="1632"/>
                    <a:pt x="968" y="1680"/>
                    <a:pt x="768" y="17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486400" y="45720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9933FF"/>
                </a:solidFill>
              </a:rPr>
              <a:t>JT’s Extra: (In case you missed it in Jalal’s 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Mapping One-Many Relationship Types</a:t>
            </a:r>
            <a:endParaRPr lang="en-US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en-US" dirty="0" smtClean="0">
                <a:ea typeface="ＭＳ Ｐゴシック"/>
                <a:cs typeface="ＭＳ Ｐゴシック"/>
              </a:rPr>
              <a:t>For each one-to-many relationship type, add the primary keys of the entity type on the </a:t>
            </a:r>
            <a:r>
              <a:rPr lang="en-US" b="1" dirty="0" smtClean="0">
                <a:ea typeface="ＭＳ Ｐゴシック"/>
                <a:cs typeface="ＭＳ Ｐゴシック"/>
              </a:rPr>
              <a:t>one side </a:t>
            </a:r>
            <a:r>
              <a:rPr lang="en-US" dirty="0" smtClean="0">
                <a:ea typeface="ＭＳ Ｐゴシック"/>
                <a:cs typeface="ＭＳ Ｐゴシック"/>
              </a:rPr>
              <a:t>as columns in the table corresponding to the entity type on the </a:t>
            </a:r>
            <a:r>
              <a:rPr lang="en-US" b="1" dirty="0" smtClean="0">
                <a:ea typeface="ＭＳ Ｐゴシック"/>
                <a:cs typeface="ＭＳ Ｐゴシック"/>
              </a:rPr>
              <a:t>many side</a:t>
            </a:r>
          </a:p>
          <a:p>
            <a:pPr marL="514350" indent="-514350" eaLnBrk="1" hangingPunct="1">
              <a:buFont typeface="Verdana" pitchFamily="34" charset="0"/>
              <a:buAutoNum type="arabicPeriod" startAt="2"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81A9073-AFBB-40B6-999E-F24F629E1C62}" type="slidenum">
              <a:rPr lang="en-US" sz="1600">
                <a:solidFill>
                  <a:srgbClr val="A7A399"/>
                </a:solidFill>
                <a:latin typeface="+mn-lt"/>
              </a:rPr>
              <a:pPr algn="r">
                <a:defRPr/>
              </a:pPr>
              <a:t>14</a:t>
            </a:fld>
            <a:endParaRPr lang="en-US" sz="1600" dirty="0">
              <a:solidFill>
                <a:srgbClr val="A7A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ffectLst/>
                <a:ea typeface="ＭＳ Ｐゴシック"/>
                <a:cs typeface="ＭＳ Ｐゴシック"/>
              </a:rPr>
              <a:t>JT’s Extra: Foreign Keys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A key in one table that refers to a key in another field.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1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563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Mapping One-Many Relationship Types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en-US" dirty="0" smtClean="0">
                <a:ea typeface="ＭＳ Ｐゴシック"/>
                <a:cs typeface="ＭＳ Ｐゴシック"/>
              </a:rPr>
              <a:t>For each </a:t>
            </a:r>
            <a:r>
              <a:rPr lang="en-US" i="1" dirty="0" smtClean="0">
                <a:ea typeface="ＭＳ Ｐゴシック"/>
                <a:cs typeface="ＭＳ Ｐゴシック"/>
              </a:rPr>
              <a:t>one-to-many relationship</a:t>
            </a:r>
            <a:r>
              <a:rPr lang="en-US" dirty="0" smtClean="0">
                <a:ea typeface="ＭＳ Ｐゴシック"/>
                <a:cs typeface="ＭＳ Ｐゴシック"/>
              </a:rPr>
              <a:t> type, add the primary keys of the entity type on the </a:t>
            </a:r>
            <a:r>
              <a:rPr lang="en-US" b="1" dirty="0" smtClean="0">
                <a:ea typeface="ＭＳ Ｐゴシック"/>
                <a:cs typeface="ＭＳ Ｐゴシック"/>
              </a:rPr>
              <a:t>one side </a:t>
            </a:r>
            <a:r>
              <a:rPr lang="en-US" dirty="0" smtClean="0">
                <a:ea typeface="ＭＳ Ｐゴシック"/>
                <a:cs typeface="ＭＳ Ｐゴシック"/>
              </a:rPr>
              <a:t>as columns in the table corresponding to the entity type on the </a:t>
            </a:r>
            <a:r>
              <a:rPr lang="en-US" b="1" dirty="0" smtClean="0">
                <a:ea typeface="ＭＳ Ｐゴシック"/>
                <a:cs typeface="ＭＳ Ｐゴシック"/>
              </a:rPr>
              <a:t>many side</a:t>
            </a:r>
          </a:p>
          <a:p>
            <a:pPr marL="514350" indent="-514350" eaLnBrk="1" hangingPunct="1">
              <a:buFont typeface="Verdana" pitchFamily="34" charset="0"/>
              <a:buAutoNum type="arabicPeriod" startAt="2"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C0EA2-7784-404E-A76E-D28C566FC7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2895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996600"/>
                </a:solidFill>
              </a:rPr>
              <a:t>JT’s Extra</a:t>
            </a:r>
          </a:p>
        </p:txBody>
      </p: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1219200" y="3276600"/>
            <a:ext cx="7010400" cy="1752600"/>
            <a:chOff x="768" y="2064"/>
            <a:chExt cx="4416" cy="1104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768" y="2064"/>
              <a:ext cx="1200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2000" b="1" dirty="0"/>
                <a:t>Table 1</a:t>
              </a:r>
            </a:p>
            <a:p>
              <a:endParaRPr lang="en-US" dirty="0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744" y="2064"/>
              <a:ext cx="1440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2000" b="1" dirty="0"/>
                <a:t>Table 2</a:t>
              </a:r>
            </a:p>
            <a:p>
              <a:endParaRPr lang="en-US" dirty="0"/>
            </a:p>
          </p:txBody>
        </p:sp>
        <p:cxnSp>
          <p:nvCxnSpPr>
            <p:cNvPr id="27656" name="AutoShape 8"/>
            <p:cNvCxnSpPr>
              <a:cxnSpLocks noChangeShapeType="1"/>
              <a:stCxn id="27654" idx="3"/>
              <a:endCxn id="27655" idx="1"/>
            </p:cNvCxnSpPr>
            <p:nvPr/>
          </p:nvCxnSpPr>
          <p:spPr bwMode="auto">
            <a:xfrm>
              <a:off x="1968" y="2568"/>
              <a:ext cx="1776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124200" y="3429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105400" y="4191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Many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5240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Primary key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324600" y="3733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Primary key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324600" y="4572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Foreign key</a:t>
            </a:r>
          </a:p>
        </p:txBody>
      </p: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524000" y="3962400"/>
            <a:ext cx="6248400" cy="1098550"/>
            <a:chOff x="960" y="2496"/>
            <a:chExt cx="3936" cy="692"/>
          </a:xfrm>
        </p:grpSpPr>
        <p:sp>
          <p:nvSpPr>
            <p:cNvPr id="27665" name="AutoShape 17"/>
            <p:cNvSpPr>
              <a:spLocks noChangeArrowheads="1"/>
            </p:cNvSpPr>
            <p:nvPr/>
          </p:nvSpPr>
          <p:spPr bwMode="auto">
            <a:xfrm>
              <a:off x="960" y="2496"/>
              <a:ext cx="912" cy="3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>
              <a:off x="3984" y="2832"/>
              <a:ext cx="912" cy="3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27667" name="AutoShape 19"/>
            <p:cNvCxnSpPr>
              <a:cxnSpLocks noChangeShapeType="1"/>
              <a:stCxn id="27665" idx="2"/>
              <a:endCxn id="27666" idx="2"/>
            </p:cNvCxnSpPr>
            <p:nvPr/>
          </p:nvCxnSpPr>
          <p:spPr bwMode="auto">
            <a:xfrm rot="16200000" flipH="1">
              <a:off x="2760" y="1508"/>
              <a:ext cx="336" cy="3024"/>
            </a:xfrm>
            <a:prstGeom prst="curvedConnector3">
              <a:avLst>
                <a:gd name="adj1" fmla="val 136903"/>
              </a:avLst>
            </a:prstGeom>
            <a:noFill/>
            <a:ln w="63500">
              <a:solidFill>
                <a:srgbClr val="99660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8" grpId="0"/>
      <p:bldP spid="27659" grpId="0"/>
      <p:bldP spid="27660" grpId="0"/>
      <p:bldP spid="27661" grpId="0"/>
      <p:bldP spid="276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JT’s Extra: Mapping 1:Many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162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410200" y="1457325"/>
            <a:ext cx="914400" cy="219075"/>
          </a:xfrm>
          <a:prstGeom prst="ellipse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348144" y="493486"/>
            <a:ext cx="4109227" cy="1320800"/>
          </a:xfrm>
          <a:custGeom>
            <a:avLst/>
            <a:gdLst>
              <a:gd name="connsiteX0" fmla="*/ 4109227 w 4109227"/>
              <a:gd name="connsiteY0" fmla="*/ 1045028 h 1320800"/>
              <a:gd name="connsiteX1" fmla="*/ 4094713 w 4109227"/>
              <a:gd name="connsiteY1" fmla="*/ 943428 h 1320800"/>
              <a:gd name="connsiteX2" fmla="*/ 4065685 w 4109227"/>
              <a:gd name="connsiteY2" fmla="*/ 899885 h 1320800"/>
              <a:gd name="connsiteX3" fmla="*/ 3964085 w 4109227"/>
              <a:gd name="connsiteY3" fmla="*/ 812800 h 1320800"/>
              <a:gd name="connsiteX4" fmla="*/ 3906027 w 4109227"/>
              <a:gd name="connsiteY4" fmla="*/ 783771 h 1320800"/>
              <a:gd name="connsiteX5" fmla="*/ 3775399 w 4109227"/>
              <a:gd name="connsiteY5" fmla="*/ 696685 h 1320800"/>
              <a:gd name="connsiteX6" fmla="*/ 3702827 w 4109227"/>
              <a:gd name="connsiteY6" fmla="*/ 653143 h 1320800"/>
              <a:gd name="connsiteX7" fmla="*/ 3630256 w 4109227"/>
              <a:gd name="connsiteY7" fmla="*/ 638628 h 1320800"/>
              <a:gd name="connsiteX8" fmla="*/ 3572199 w 4109227"/>
              <a:gd name="connsiteY8" fmla="*/ 580571 h 1320800"/>
              <a:gd name="connsiteX9" fmla="*/ 3427056 w 4109227"/>
              <a:gd name="connsiteY9" fmla="*/ 522514 h 1320800"/>
              <a:gd name="connsiteX10" fmla="*/ 3296427 w 4109227"/>
              <a:gd name="connsiteY10" fmla="*/ 420914 h 1320800"/>
              <a:gd name="connsiteX11" fmla="*/ 3223856 w 4109227"/>
              <a:gd name="connsiteY11" fmla="*/ 377371 h 1320800"/>
              <a:gd name="connsiteX12" fmla="*/ 3078713 w 4109227"/>
              <a:gd name="connsiteY12" fmla="*/ 319314 h 1320800"/>
              <a:gd name="connsiteX13" fmla="*/ 3035170 w 4109227"/>
              <a:gd name="connsiteY13" fmla="*/ 290285 h 1320800"/>
              <a:gd name="connsiteX14" fmla="*/ 2962599 w 4109227"/>
              <a:gd name="connsiteY14" fmla="*/ 246743 h 1320800"/>
              <a:gd name="connsiteX15" fmla="*/ 2890027 w 4109227"/>
              <a:gd name="connsiteY15" fmla="*/ 188685 h 1320800"/>
              <a:gd name="connsiteX16" fmla="*/ 2846485 w 4109227"/>
              <a:gd name="connsiteY16" fmla="*/ 159657 h 1320800"/>
              <a:gd name="connsiteX17" fmla="*/ 2788427 w 4109227"/>
              <a:gd name="connsiteY17" fmla="*/ 116114 h 1320800"/>
              <a:gd name="connsiteX18" fmla="*/ 2701342 w 4109227"/>
              <a:gd name="connsiteY18" fmla="*/ 101600 h 1320800"/>
              <a:gd name="connsiteX19" fmla="*/ 2628770 w 4109227"/>
              <a:gd name="connsiteY19" fmla="*/ 72571 h 1320800"/>
              <a:gd name="connsiteX20" fmla="*/ 2527170 w 4109227"/>
              <a:gd name="connsiteY20" fmla="*/ 43543 h 1320800"/>
              <a:gd name="connsiteX21" fmla="*/ 2265913 w 4109227"/>
              <a:gd name="connsiteY21" fmla="*/ 14514 h 1320800"/>
              <a:gd name="connsiteX22" fmla="*/ 2135285 w 4109227"/>
              <a:gd name="connsiteY22" fmla="*/ 0 h 1320800"/>
              <a:gd name="connsiteX23" fmla="*/ 1975627 w 4109227"/>
              <a:gd name="connsiteY23" fmla="*/ 14514 h 1320800"/>
              <a:gd name="connsiteX24" fmla="*/ 1844999 w 4109227"/>
              <a:gd name="connsiteY24" fmla="*/ 58057 h 1320800"/>
              <a:gd name="connsiteX25" fmla="*/ 1786942 w 4109227"/>
              <a:gd name="connsiteY25" fmla="*/ 72571 h 1320800"/>
              <a:gd name="connsiteX26" fmla="*/ 1743399 w 4109227"/>
              <a:gd name="connsiteY26" fmla="*/ 87085 h 1320800"/>
              <a:gd name="connsiteX27" fmla="*/ 1670827 w 4109227"/>
              <a:gd name="connsiteY27" fmla="*/ 101600 h 1320800"/>
              <a:gd name="connsiteX28" fmla="*/ 1612770 w 4109227"/>
              <a:gd name="connsiteY28" fmla="*/ 130628 h 1320800"/>
              <a:gd name="connsiteX29" fmla="*/ 1540199 w 4109227"/>
              <a:gd name="connsiteY29" fmla="*/ 145143 h 1320800"/>
              <a:gd name="connsiteX30" fmla="*/ 1496656 w 4109227"/>
              <a:gd name="connsiteY30" fmla="*/ 159657 h 1320800"/>
              <a:gd name="connsiteX31" fmla="*/ 1409570 w 4109227"/>
              <a:gd name="connsiteY31" fmla="*/ 174171 h 1320800"/>
              <a:gd name="connsiteX32" fmla="*/ 1336999 w 4109227"/>
              <a:gd name="connsiteY32" fmla="*/ 188685 h 1320800"/>
              <a:gd name="connsiteX33" fmla="*/ 1220885 w 4109227"/>
              <a:gd name="connsiteY33" fmla="*/ 232228 h 1320800"/>
              <a:gd name="connsiteX34" fmla="*/ 1177342 w 4109227"/>
              <a:gd name="connsiteY34" fmla="*/ 261257 h 1320800"/>
              <a:gd name="connsiteX35" fmla="*/ 1119285 w 4109227"/>
              <a:gd name="connsiteY35" fmla="*/ 275771 h 1320800"/>
              <a:gd name="connsiteX36" fmla="*/ 1017685 w 4109227"/>
              <a:gd name="connsiteY36" fmla="*/ 319314 h 1320800"/>
              <a:gd name="connsiteX37" fmla="*/ 901570 w 4109227"/>
              <a:gd name="connsiteY37" fmla="*/ 362857 h 1320800"/>
              <a:gd name="connsiteX38" fmla="*/ 814485 w 4109227"/>
              <a:gd name="connsiteY38" fmla="*/ 406400 h 1320800"/>
              <a:gd name="connsiteX39" fmla="*/ 770942 w 4109227"/>
              <a:gd name="connsiteY39" fmla="*/ 435428 h 1320800"/>
              <a:gd name="connsiteX40" fmla="*/ 698370 w 4109227"/>
              <a:gd name="connsiteY40" fmla="*/ 464457 h 1320800"/>
              <a:gd name="connsiteX41" fmla="*/ 640313 w 4109227"/>
              <a:gd name="connsiteY41" fmla="*/ 493485 h 1320800"/>
              <a:gd name="connsiteX42" fmla="*/ 538713 w 4109227"/>
              <a:gd name="connsiteY42" fmla="*/ 522514 h 1320800"/>
              <a:gd name="connsiteX43" fmla="*/ 393570 w 4109227"/>
              <a:gd name="connsiteY43" fmla="*/ 624114 h 1320800"/>
              <a:gd name="connsiteX44" fmla="*/ 350027 w 4109227"/>
              <a:gd name="connsiteY44" fmla="*/ 653143 h 1320800"/>
              <a:gd name="connsiteX45" fmla="*/ 248427 w 4109227"/>
              <a:gd name="connsiteY45" fmla="*/ 711200 h 1320800"/>
              <a:gd name="connsiteX46" fmla="*/ 204885 w 4109227"/>
              <a:gd name="connsiteY46" fmla="*/ 798285 h 1320800"/>
              <a:gd name="connsiteX47" fmla="*/ 161342 w 4109227"/>
              <a:gd name="connsiteY47" fmla="*/ 827314 h 1320800"/>
              <a:gd name="connsiteX48" fmla="*/ 103285 w 4109227"/>
              <a:gd name="connsiteY48" fmla="*/ 914400 h 1320800"/>
              <a:gd name="connsiteX49" fmla="*/ 88770 w 4109227"/>
              <a:gd name="connsiteY49" fmla="*/ 957943 h 1320800"/>
              <a:gd name="connsiteX50" fmla="*/ 45227 w 4109227"/>
              <a:gd name="connsiteY50" fmla="*/ 1001485 h 1320800"/>
              <a:gd name="connsiteX51" fmla="*/ 16199 w 4109227"/>
              <a:gd name="connsiteY51" fmla="*/ 1117600 h 1320800"/>
              <a:gd name="connsiteX52" fmla="*/ 1685 w 4109227"/>
              <a:gd name="connsiteY52" fmla="*/ 1161143 h 1320800"/>
              <a:gd name="connsiteX53" fmla="*/ 1685 w 4109227"/>
              <a:gd name="connsiteY5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109227" h="1320800">
                <a:moveTo>
                  <a:pt x="4109227" y="1045028"/>
                </a:moveTo>
                <a:cubicBezTo>
                  <a:pt x="4104389" y="1011161"/>
                  <a:pt x="4104543" y="976196"/>
                  <a:pt x="4094713" y="943428"/>
                </a:cubicBezTo>
                <a:cubicBezTo>
                  <a:pt x="4089701" y="926720"/>
                  <a:pt x="4076852" y="913286"/>
                  <a:pt x="4065685" y="899885"/>
                </a:cubicBezTo>
                <a:cubicBezTo>
                  <a:pt x="4039873" y="868910"/>
                  <a:pt x="3997508" y="833689"/>
                  <a:pt x="3964085" y="812800"/>
                </a:cubicBezTo>
                <a:cubicBezTo>
                  <a:pt x="3945737" y="801332"/>
                  <a:pt x="3924454" y="795111"/>
                  <a:pt x="3906027" y="783771"/>
                </a:cubicBezTo>
                <a:cubicBezTo>
                  <a:pt x="3861458" y="756344"/>
                  <a:pt x="3820274" y="723609"/>
                  <a:pt x="3775399" y="696685"/>
                </a:cubicBezTo>
                <a:cubicBezTo>
                  <a:pt x="3751208" y="682171"/>
                  <a:pt x="3729020" y="663620"/>
                  <a:pt x="3702827" y="653143"/>
                </a:cubicBezTo>
                <a:cubicBezTo>
                  <a:pt x="3679922" y="643981"/>
                  <a:pt x="3654446" y="643466"/>
                  <a:pt x="3630256" y="638628"/>
                </a:cubicBezTo>
                <a:cubicBezTo>
                  <a:pt x="3610904" y="619276"/>
                  <a:pt x="3594094" y="596992"/>
                  <a:pt x="3572199" y="580571"/>
                </a:cubicBezTo>
                <a:cubicBezTo>
                  <a:pt x="3527842" y="547303"/>
                  <a:pt x="3476588" y="545029"/>
                  <a:pt x="3427056" y="522514"/>
                </a:cubicBezTo>
                <a:cubicBezTo>
                  <a:pt x="3318959" y="473379"/>
                  <a:pt x="3386131" y="490683"/>
                  <a:pt x="3296427" y="420914"/>
                </a:cubicBezTo>
                <a:cubicBezTo>
                  <a:pt x="3274159" y="403594"/>
                  <a:pt x="3249420" y="389301"/>
                  <a:pt x="3223856" y="377371"/>
                </a:cubicBezTo>
                <a:cubicBezTo>
                  <a:pt x="3176637" y="355335"/>
                  <a:pt x="3122069" y="348218"/>
                  <a:pt x="3078713" y="319314"/>
                </a:cubicBezTo>
                <a:cubicBezTo>
                  <a:pt x="3064199" y="309638"/>
                  <a:pt x="3049963" y="299530"/>
                  <a:pt x="3035170" y="290285"/>
                </a:cubicBezTo>
                <a:cubicBezTo>
                  <a:pt x="3011248" y="275334"/>
                  <a:pt x="2985710" y="262921"/>
                  <a:pt x="2962599" y="246743"/>
                </a:cubicBezTo>
                <a:cubicBezTo>
                  <a:pt x="2937220" y="228978"/>
                  <a:pt x="2914810" y="207273"/>
                  <a:pt x="2890027" y="188685"/>
                </a:cubicBezTo>
                <a:cubicBezTo>
                  <a:pt x="2876072" y="178219"/>
                  <a:pt x="2860680" y="169796"/>
                  <a:pt x="2846485" y="159657"/>
                </a:cubicBezTo>
                <a:cubicBezTo>
                  <a:pt x="2826800" y="145596"/>
                  <a:pt x="2810888" y="125098"/>
                  <a:pt x="2788427" y="116114"/>
                </a:cubicBezTo>
                <a:cubicBezTo>
                  <a:pt x="2761103" y="105184"/>
                  <a:pt x="2730370" y="106438"/>
                  <a:pt x="2701342" y="101600"/>
                </a:cubicBezTo>
                <a:cubicBezTo>
                  <a:pt x="2677151" y="91924"/>
                  <a:pt x="2653165" y="81719"/>
                  <a:pt x="2628770" y="72571"/>
                </a:cubicBezTo>
                <a:cubicBezTo>
                  <a:pt x="2597151" y="60714"/>
                  <a:pt x="2559848" y="50079"/>
                  <a:pt x="2527170" y="43543"/>
                </a:cubicBezTo>
                <a:cubicBezTo>
                  <a:pt x="2416922" y="21493"/>
                  <a:pt x="2401505" y="27427"/>
                  <a:pt x="2265913" y="14514"/>
                </a:cubicBezTo>
                <a:cubicBezTo>
                  <a:pt x="2222300" y="10360"/>
                  <a:pt x="2178828" y="4838"/>
                  <a:pt x="2135285" y="0"/>
                </a:cubicBezTo>
                <a:cubicBezTo>
                  <a:pt x="2082066" y="4838"/>
                  <a:pt x="2028253" y="5227"/>
                  <a:pt x="1975627" y="14514"/>
                </a:cubicBezTo>
                <a:cubicBezTo>
                  <a:pt x="1926299" y="23219"/>
                  <a:pt x="1891435" y="46448"/>
                  <a:pt x="1844999" y="58057"/>
                </a:cubicBezTo>
                <a:cubicBezTo>
                  <a:pt x="1825647" y="62895"/>
                  <a:pt x="1806122" y="67091"/>
                  <a:pt x="1786942" y="72571"/>
                </a:cubicBezTo>
                <a:cubicBezTo>
                  <a:pt x="1772231" y="76774"/>
                  <a:pt x="1758242" y="83374"/>
                  <a:pt x="1743399" y="87085"/>
                </a:cubicBezTo>
                <a:cubicBezTo>
                  <a:pt x="1719466" y="93068"/>
                  <a:pt x="1695018" y="96762"/>
                  <a:pt x="1670827" y="101600"/>
                </a:cubicBezTo>
                <a:cubicBezTo>
                  <a:pt x="1651475" y="111276"/>
                  <a:pt x="1633296" y="123786"/>
                  <a:pt x="1612770" y="130628"/>
                </a:cubicBezTo>
                <a:cubicBezTo>
                  <a:pt x="1589367" y="138429"/>
                  <a:pt x="1564132" y="139160"/>
                  <a:pt x="1540199" y="145143"/>
                </a:cubicBezTo>
                <a:cubicBezTo>
                  <a:pt x="1525356" y="148854"/>
                  <a:pt x="1511591" y="156338"/>
                  <a:pt x="1496656" y="159657"/>
                </a:cubicBezTo>
                <a:cubicBezTo>
                  <a:pt x="1467928" y="166041"/>
                  <a:pt x="1438524" y="168907"/>
                  <a:pt x="1409570" y="174171"/>
                </a:cubicBezTo>
                <a:cubicBezTo>
                  <a:pt x="1385299" y="178584"/>
                  <a:pt x="1361189" y="183847"/>
                  <a:pt x="1336999" y="188685"/>
                </a:cubicBezTo>
                <a:cubicBezTo>
                  <a:pt x="1234883" y="256763"/>
                  <a:pt x="1364368" y="178422"/>
                  <a:pt x="1220885" y="232228"/>
                </a:cubicBezTo>
                <a:cubicBezTo>
                  <a:pt x="1204552" y="238353"/>
                  <a:pt x="1193376" y="254385"/>
                  <a:pt x="1177342" y="261257"/>
                </a:cubicBezTo>
                <a:cubicBezTo>
                  <a:pt x="1159007" y="269115"/>
                  <a:pt x="1138637" y="270933"/>
                  <a:pt x="1119285" y="275771"/>
                </a:cubicBezTo>
                <a:cubicBezTo>
                  <a:pt x="926726" y="372051"/>
                  <a:pt x="1167181" y="255244"/>
                  <a:pt x="1017685" y="319314"/>
                </a:cubicBezTo>
                <a:cubicBezTo>
                  <a:pt x="911427" y="364853"/>
                  <a:pt x="1008606" y="336098"/>
                  <a:pt x="901570" y="362857"/>
                </a:cubicBezTo>
                <a:cubicBezTo>
                  <a:pt x="776781" y="446048"/>
                  <a:pt x="934668" y="346308"/>
                  <a:pt x="814485" y="406400"/>
                </a:cubicBezTo>
                <a:cubicBezTo>
                  <a:pt x="798883" y="414201"/>
                  <a:pt x="786544" y="427627"/>
                  <a:pt x="770942" y="435428"/>
                </a:cubicBezTo>
                <a:cubicBezTo>
                  <a:pt x="747638" y="447080"/>
                  <a:pt x="722179" y="453875"/>
                  <a:pt x="698370" y="464457"/>
                </a:cubicBezTo>
                <a:cubicBezTo>
                  <a:pt x="678598" y="473244"/>
                  <a:pt x="660200" y="484962"/>
                  <a:pt x="640313" y="493485"/>
                </a:cubicBezTo>
                <a:cubicBezTo>
                  <a:pt x="611156" y="505981"/>
                  <a:pt x="568182" y="515147"/>
                  <a:pt x="538713" y="522514"/>
                </a:cubicBezTo>
                <a:cubicBezTo>
                  <a:pt x="452742" y="586992"/>
                  <a:pt x="500789" y="552635"/>
                  <a:pt x="393570" y="624114"/>
                </a:cubicBezTo>
                <a:cubicBezTo>
                  <a:pt x="379056" y="633790"/>
                  <a:pt x="365630" y="645342"/>
                  <a:pt x="350027" y="653143"/>
                </a:cubicBezTo>
                <a:cubicBezTo>
                  <a:pt x="276367" y="689972"/>
                  <a:pt x="309973" y="670169"/>
                  <a:pt x="248427" y="711200"/>
                </a:cubicBezTo>
                <a:cubicBezTo>
                  <a:pt x="236622" y="746614"/>
                  <a:pt x="233021" y="770149"/>
                  <a:pt x="204885" y="798285"/>
                </a:cubicBezTo>
                <a:cubicBezTo>
                  <a:pt x="192550" y="810620"/>
                  <a:pt x="175856" y="817638"/>
                  <a:pt x="161342" y="827314"/>
                </a:cubicBezTo>
                <a:cubicBezTo>
                  <a:pt x="141990" y="856343"/>
                  <a:pt x="114318" y="881302"/>
                  <a:pt x="103285" y="914400"/>
                </a:cubicBezTo>
                <a:cubicBezTo>
                  <a:pt x="98447" y="928914"/>
                  <a:pt x="97257" y="945213"/>
                  <a:pt x="88770" y="957943"/>
                </a:cubicBezTo>
                <a:cubicBezTo>
                  <a:pt x="77384" y="975022"/>
                  <a:pt x="59741" y="986971"/>
                  <a:pt x="45227" y="1001485"/>
                </a:cubicBezTo>
                <a:cubicBezTo>
                  <a:pt x="35551" y="1040190"/>
                  <a:pt x="28815" y="1079751"/>
                  <a:pt x="16199" y="1117600"/>
                </a:cubicBezTo>
                <a:cubicBezTo>
                  <a:pt x="11361" y="1132114"/>
                  <a:pt x="2775" y="1145882"/>
                  <a:pt x="1685" y="1161143"/>
                </a:cubicBezTo>
                <a:cubicBezTo>
                  <a:pt x="-2107" y="1214227"/>
                  <a:pt x="1685" y="1267581"/>
                  <a:pt x="1685" y="1320800"/>
                </a:cubicBezTo>
              </a:path>
            </a:pathLst>
          </a:custGeom>
          <a:noFill/>
          <a:ln>
            <a:solidFill>
              <a:srgbClr val="9933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1740353"/>
            <a:ext cx="914400" cy="219075"/>
          </a:xfrm>
          <a:prstGeom prst="ellipse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011" y="2895600"/>
            <a:ext cx="5400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relationship between Department and Employee is 1 to many.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primary of Department table (“One side”)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…becomes a column in the Employee table (“Many side”).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36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6B52B-8DC2-4446-A666-D6262C9E6E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  <p:sp>
        <p:nvSpPr>
          <p:cNvPr id="28674" name="Rectangle 27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28675" name="Rectangle 28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28676" name="Rectangle 31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33" name="Elbow Connector 32"/>
          <p:cNvCxnSpPr>
            <a:stCxn id="52" idx="3"/>
            <a:endCxn id="28675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/>
          <p:cNvCxnSpPr>
            <a:stCxn id="49" idx="0"/>
            <a:endCxn id="28675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"/>
          <p:cNvCxnSpPr>
            <a:stCxn id="51" idx="0"/>
            <a:endCxn id="28674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0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1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2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3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stCxn id="28674" idx="3"/>
            <a:endCxn id="52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Elbow Connector 8"/>
          <p:cNvCxnSpPr>
            <a:stCxn id="28676" idx="3"/>
            <a:endCxn id="49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Elbow Connector 8"/>
          <p:cNvCxnSpPr>
            <a:stCxn id="28676" idx="1"/>
            <a:endCxn id="51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/>
          <a:srcRect l="17178" t="42972" r="13506" b="47585"/>
          <a:stretch>
            <a:fillRect/>
          </a:stretch>
        </p:blipFill>
        <p:spPr bwMode="auto">
          <a:xfrm>
            <a:off x="381000" y="44196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ontent Placeholder 13"/>
          <p:cNvSpPr txBox="1">
            <a:spLocks/>
          </p:cNvSpPr>
          <p:nvPr/>
        </p:nvSpPr>
        <p:spPr bwMode="auto">
          <a:xfrm>
            <a:off x="533400" y="2743200"/>
            <a:ext cx="8183563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fontAlgn="auto" hangingPunct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800" dirty="0">
                <a:latin typeface="+mn-lt"/>
              </a:rPr>
              <a:t>Dnumber tells us which Department an employee works for</a:t>
            </a:r>
          </a:p>
          <a:p>
            <a:pPr marL="265113" indent="-265113" eaLnBrk="0" fontAlgn="auto" hangingPunct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800" dirty="0">
                <a:latin typeface="+mn-lt"/>
              </a:rPr>
              <a:t>Dnumber is a </a:t>
            </a:r>
            <a:r>
              <a:rPr lang="en-US" sz="2800" i="1" dirty="0">
                <a:latin typeface="+mn-lt"/>
              </a:rPr>
              <a:t>foreign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33EA69E-B3D8-4531-94C6-74A9160FE8E2}" type="slidenum">
              <a:rPr lang="en-US" sz="1600">
                <a:solidFill>
                  <a:srgbClr val="A7A399"/>
                </a:solidFill>
                <a:latin typeface="+mn-lt"/>
              </a:rPr>
              <a:pPr algn="r">
                <a:defRPr/>
              </a:pPr>
              <a:t>19</a:t>
            </a:fld>
            <a:endParaRPr lang="en-US" sz="1600" dirty="0">
              <a:solidFill>
                <a:srgbClr val="A7A399"/>
              </a:solidFill>
              <a:latin typeface="+mn-lt"/>
            </a:endParaRPr>
          </a:p>
        </p:txBody>
      </p:sp>
      <p:sp>
        <p:nvSpPr>
          <p:cNvPr id="73731" name="Rectangle 27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73732" name="Rectangle 28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73733" name="Rectangle 31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33" name="Elbow Connector 32"/>
          <p:cNvCxnSpPr>
            <a:stCxn id="52" idx="3"/>
            <a:endCxn id="73732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/>
          <p:cNvCxnSpPr>
            <a:stCxn id="49" idx="0"/>
            <a:endCxn id="73732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"/>
          <p:cNvCxnSpPr>
            <a:stCxn id="51" idx="0"/>
            <a:endCxn id="73731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37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40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43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46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stCxn id="73731" idx="3"/>
            <a:endCxn id="52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Elbow Connector 8"/>
          <p:cNvCxnSpPr>
            <a:stCxn id="73733" idx="3"/>
            <a:endCxn id="49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Elbow Connector 8"/>
          <p:cNvCxnSpPr>
            <a:stCxn id="73733" idx="1"/>
            <a:endCxn id="51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/>
          <a:srcRect l="17178" t="42972" r="13506" b="47585"/>
          <a:stretch>
            <a:fillRect/>
          </a:stretch>
        </p:blipFill>
        <p:spPr bwMode="auto">
          <a:xfrm>
            <a:off x="381000" y="44196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Mandatory: Chapter 4 – Sections 4.4 &amp; 4.5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8EF31-7FDD-49E6-84E9-23603CC0C0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DCFB6-BB16-4A10-BA17-75330E5C26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7183" t="22490" r="19141" b="50148"/>
          <a:stretch>
            <a:fillRect/>
          </a:stretch>
        </p:blipFill>
        <p:spPr bwMode="auto">
          <a:xfrm>
            <a:off x="457200" y="12192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F6E6F-2C43-4122-8C55-E146C77E45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  <p:sp>
        <p:nvSpPr>
          <p:cNvPr id="30722" name="Rectangle 27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30723" name="Rectangle 28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30724" name="Rectangle 31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33" name="Elbow Connector 32"/>
          <p:cNvCxnSpPr>
            <a:stCxn id="52" idx="3"/>
            <a:endCxn id="30723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/>
          <p:cNvCxnSpPr>
            <a:stCxn id="49" idx="0"/>
            <a:endCxn id="30723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"/>
          <p:cNvCxnSpPr>
            <a:stCxn id="51" idx="0"/>
            <a:endCxn id="30722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8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9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0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1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stCxn id="30722" idx="3"/>
            <a:endCxn id="52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Elbow Connector 8"/>
          <p:cNvCxnSpPr>
            <a:stCxn id="30724" idx="3"/>
            <a:endCxn id="49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Elbow Connector 8"/>
          <p:cNvCxnSpPr>
            <a:stCxn id="30724" idx="1"/>
            <a:endCxn id="51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3"/>
          <a:srcRect l="16718" t="29115" r="42009" b="61238"/>
          <a:stretch>
            <a:fillRect/>
          </a:stretch>
        </p:blipFill>
        <p:spPr bwMode="auto">
          <a:xfrm>
            <a:off x="381000" y="3048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24350" y="51054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Dnumber</a:t>
            </a:r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7316789" y="1746250"/>
            <a:ext cx="914400" cy="219075"/>
          </a:xfrm>
          <a:prstGeom prst="ellipse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288064" y="5105400"/>
            <a:ext cx="1369786" cy="369332"/>
          </a:xfrm>
          <a:prstGeom prst="ellipse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500914" y="2032000"/>
            <a:ext cx="2394742" cy="3124278"/>
          </a:xfrm>
          <a:custGeom>
            <a:avLst/>
            <a:gdLst>
              <a:gd name="connsiteX0" fmla="*/ 2293257 w 2394742"/>
              <a:gd name="connsiteY0" fmla="*/ 0 h 3124278"/>
              <a:gd name="connsiteX1" fmla="*/ 2307772 w 2394742"/>
              <a:gd name="connsiteY1" fmla="*/ 72571 h 3124278"/>
              <a:gd name="connsiteX2" fmla="*/ 2322286 w 2394742"/>
              <a:gd name="connsiteY2" fmla="*/ 217714 h 3124278"/>
              <a:gd name="connsiteX3" fmla="*/ 2336800 w 2394742"/>
              <a:gd name="connsiteY3" fmla="*/ 261257 h 3124278"/>
              <a:gd name="connsiteX4" fmla="*/ 2351315 w 2394742"/>
              <a:gd name="connsiteY4" fmla="*/ 333829 h 3124278"/>
              <a:gd name="connsiteX5" fmla="*/ 2365829 w 2394742"/>
              <a:gd name="connsiteY5" fmla="*/ 391886 h 3124278"/>
              <a:gd name="connsiteX6" fmla="*/ 2380343 w 2394742"/>
              <a:gd name="connsiteY6" fmla="*/ 725714 h 3124278"/>
              <a:gd name="connsiteX7" fmla="*/ 2351315 w 2394742"/>
              <a:gd name="connsiteY7" fmla="*/ 1364343 h 3124278"/>
              <a:gd name="connsiteX8" fmla="*/ 2336800 w 2394742"/>
              <a:gd name="connsiteY8" fmla="*/ 1494971 h 3124278"/>
              <a:gd name="connsiteX9" fmla="*/ 2307772 w 2394742"/>
              <a:gd name="connsiteY9" fmla="*/ 1582057 h 3124278"/>
              <a:gd name="connsiteX10" fmla="*/ 2293257 w 2394742"/>
              <a:gd name="connsiteY10" fmla="*/ 1625600 h 3124278"/>
              <a:gd name="connsiteX11" fmla="*/ 2278743 w 2394742"/>
              <a:gd name="connsiteY11" fmla="*/ 1712686 h 3124278"/>
              <a:gd name="connsiteX12" fmla="*/ 2249715 w 2394742"/>
              <a:gd name="connsiteY12" fmla="*/ 1756229 h 3124278"/>
              <a:gd name="connsiteX13" fmla="*/ 2220686 w 2394742"/>
              <a:gd name="connsiteY13" fmla="*/ 1828800 h 3124278"/>
              <a:gd name="connsiteX14" fmla="*/ 2162629 w 2394742"/>
              <a:gd name="connsiteY14" fmla="*/ 1944914 h 3124278"/>
              <a:gd name="connsiteX15" fmla="*/ 2133600 w 2394742"/>
              <a:gd name="connsiteY15" fmla="*/ 2002971 h 3124278"/>
              <a:gd name="connsiteX16" fmla="*/ 2090057 w 2394742"/>
              <a:gd name="connsiteY16" fmla="*/ 2032000 h 3124278"/>
              <a:gd name="connsiteX17" fmla="*/ 1988457 w 2394742"/>
              <a:gd name="connsiteY17" fmla="*/ 2119086 h 3124278"/>
              <a:gd name="connsiteX18" fmla="*/ 1930400 w 2394742"/>
              <a:gd name="connsiteY18" fmla="*/ 2148114 h 3124278"/>
              <a:gd name="connsiteX19" fmla="*/ 1886857 w 2394742"/>
              <a:gd name="connsiteY19" fmla="*/ 2177143 h 3124278"/>
              <a:gd name="connsiteX20" fmla="*/ 1814286 w 2394742"/>
              <a:gd name="connsiteY20" fmla="*/ 2206171 h 3124278"/>
              <a:gd name="connsiteX21" fmla="*/ 1683657 w 2394742"/>
              <a:gd name="connsiteY21" fmla="*/ 2293257 h 3124278"/>
              <a:gd name="connsiteX22" fmla="*/ 1625600 w 2394742"/>
              <a:gd name="connsiteY22" fmla="*/ 2336800 h 3124278"/>
              <a:gd name="connsiteX23" fmla="*/ 1582057 w 2394742"/>
              <a:gd name="connsiteY23" fmla="*/ 2351314 h 3124278"/>
              <a:gd name="connsiteX24" fmla="*/ 1494972 w 2394742"/>
              <a:gd name="connsiteY24" fmla="*/ 2438400 h 3124278"/>
              <a:gd name="connsiteX25" fmla="*/ 1407886 w 2394742"/>
              <a:gd name="connsiteY25" fmla="*/ 2496457 h 3124278"/>
              <a:gd name="connsiteX26" fmla="*/ 1364343 w 2394742"/>
              <a:gd name="connsiteY26" fmla="*/ 2525486 h 3124278"/>
              <a:gd name="connsiteX27" fmla="*/ 1262743 w 2394742"/>
              <a:gd name="connsiteY27" fmla="*/ 2554514 h 3124278"/>
              <a:gd name="connsiteX28" fmla="*/ 1103086 w 2394742"/>
              <a:gd name="connsiteY28" fmla="*/ 2641600 h 3124278"/>
              <a:gd name="connsiteX29" fmla="*/ 1059543 w 2394742"/>
              <a:gd name="connsiteY29" fmla="*/ 2656114 h 3124278"/>
              <a:gd name="connsiteX30" fmla="*/ 914400 w 2394742"/>
              <a:gd name="connsiteY30" fmla="*/ 2714171 h 3124278"/>
              <a:gd name="connsiteX31" fmla="*/ 769257 w 2394742"/>
              <a:gd name="connsiteY31" fmla="*/ 2772229 h 3124278"/>
              <a:gd name="connsiteX32" fmla="*/ 682172 w 2394742"/>
              <a:gd name="connsiteY32" fmla="*/ 2801257 h 3124278"/>
              <a:gd name="connsiteX33" fmla="*/ 595086 w 2394742"/>
              <a:gd name="connsiteY33" fmla="*/ 2873829 h 3124278"/>
              <a:gd name="connsiteX34" fmla="*/ 551543 w 2394742"/>
              <a:gd name="connsiteY34" fmla="*/ 2888343 h 3124278"/>
              <a:gd name="connsiteX35" fmla="*/ 508000 w 2394742"/>
              <a:gd name="connsiteY35" fmla="*/ 2917371 h 3124278"/>
              <a:gd name="connsiteX36" fmla="*/ 449943 w 2394742"/>
              <a:gd name="connsiteY36" fmla="*/ 2946400 h 3124278"/>
              <a:gd name="connsiteX37" fmla="*/ 406400 w 2394742"/>
              <a:gd name="connsiteY37" fmla="*/ 2975429 h 3124278"/>
              <a:gd name="connsiteX38" fmla="*/ 275772 w 2394742"/>
              <a:gd name="connsiteY38" fmla="*/ 3018971 h 3124278"/>
              <a:gd name="connsiteX39" fmla="*/ 232229 w 2394742"/>
              <a:gd name="connsiteY39" fmla="*/ 3033486 h 3124278"/>
              <a:gd name="connsiteX40" fmla="*/ 188686 w 2394742"/>
              <a:gd name="connsiteY40" fmla="*/ 3048000 h 3124278"/>
              <a:gd name="connsiteX41" fmla="*/ 145143 w 2394742"/>
              <a:gd name="connsiteY41" fmla="*/ 3077029 h 3124278"/>
              <a:gd name="connsiteX42" fmla="*/ 87086 w 2394742"/>
              <a:gd name="connsiteY42" fmla="*/ 3120571 h 3124278"/>
              <a:gd name="connsiteX43" fmla="*/ 0 w 2394742"/>
              <a:gd name="connsiteY43" fmla="*/ 3120571 h 312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394742" h="3124278">
                <a:moveTo>
                  <a:pt x="2293257" y="0"/>
                </a:moveTo>
                <a:cubicBezTo>
                  <a:pt x="2298095" y="24190"/>
                  <a:pt x="2304512" y="48118"/>
                  <a:pt x="2307772" y="72571"/>
                </a:cubicBezTo>
                <a:cubicBezTo>
                  <a:pt x="2314198" y="120767"/>
                  <a:pt x="2314893" y="169657"/>
                  <a:pt x="2322286" y="217714"/>
                </a:cubicBezTo>
                <a:cubicBezTo>
                  <a:pt x="2324612" y="232836"/>
                  <a:pt x="2333089" y="246414"/>
                  <a:pt x="2336800" y="261257"/>
                </a:cubicBezTo>
                <a:cubicBezTo>
                  <a:pt x="2342783" y="285190"/>
                  <a:pt x="2345963" y="309747"/>
                  <a:pt x="2351315" y="333829"/>
                </a:cubicBezTo>
                <a:cubicBezTo>
                  <a:pt x="2355642" y="353302"/>
                  <a:pt x="2360991" y="372534"/>
                  <a:pt x="2365829" y="391886"/>
                </a:cubicBezTo>
                <a:cubicBezTo>
                  <a:pt x="2370667" y="503162"/>
                  <a:pt x="2380343" y="614333"/>
                  <a:pt x="2380343" y="725714"/>
                </a:cubicBezTo>
                <a:cubicBezTo>
                  <a:pt x="2380343" y="1291433"/>
                  <a:pt x="2427426" y="1136005"/>
                  <a:pt x="2351315" y="1364343"/>
                </a:cubicBezTo>
                <a:cubicBezTo>
                  <a:pt x="2346477" y="1407886"/>
                  <a:pt x="2345392" y="1452011"/>
                  <a:pt x="2336800" y="1494971"/>
                </a:cubicBezTo>
                <a:cubicBezTo>
                  <a:pt x="2330799" y="1524976"/>
                  <a:pt x="2317448" y="1553028"/>
                  <a:pt x="2307772" y="1582057"/>
                </a:cubicBezTo>
                <a:lnTo>
                  <a:pt x="2293257" y="1625600"/>
                </a:lnTo>
                <a:cubicBezTo>
                  <a:pt x="2288419" y="1654629"/>
                  <a:pt x="2288049" y="1684767"/>
                  <a:pt x="2278743" y="1712686"/>
                </a:cubicBezTo>
                <a:cubicBezTo>
                  <a:pt x="2273227" y="1729235"/>
                  <a:pt x="2257516" y="1740627"/>
                  <a:pt x="2249715" y="1756229"/>
                </a:cubicBezTo>
                <a:cubicBezTo>
                  <a:pt x="2238063" y="1779532"/>
                  <a:pt x="2231604" y="1805144"/>
                  <a:pt x="2220686" y="1828800"/>
                </a:cubicBezTo>
                <a:cubicBezTo>
                  <a:pt x="2202552" y="1868090"/>
                  <a:pt x="2181981" y="1906209"/>
                  <a:pt x="2162629" y="1944914"/>
                </a:cubicBezTo>
                <a:cubicBezTo>
                  <a:pt x="2152953" y="1964266"/>
                  <a:pt x="2151603" y="1990969"/>
                  <a:pt x="2133600" y="2002971"/>
                </a:cubicBezTo>
                <a:cubicBezTo>
                  <a:pt x="2119086" y="2012647"/>
                  <a:pt x="2103458" y="2020832"/>
                  <a:pt x="2090057" y="2032000"/>
                </a:cubicBezTo>
                <a:cubicBezTo>
                  <a:pt x="2018808" y="2091375"/>
                  <a:pt x="2075431" y="2064728"/>
                  <a:pt x="1988457" y="2119086"/>
                </a:cubicBezTo>
                <a:cubicBezTo>
                  <a:pt x="1970109" y="2130553"/>
                  <a:pt x="1949186" y="2137379"/>
                  <a:pt x="1930400" y="2148114"/>
                </a:cubicBezTo>
                <a:cubicBezTo>
                  <a:pt x="1915254" y="2156769"/>
                  <a:pt x="1902459" y="2169342"/>
                  <a:pt x="1886857" y="2177143"/>
                </a:cubicBezTo>
                <a:cubicBezTo>
                  <a:pt x="1863554" y="2188795"/>
                  <a:pt x="1836907" y="2193245"/>
                  <a:pt x="1814286" y="2206171"/>
                </a:cubicBezTo>
                <a:cubicBezTo>
                  <a:pt x="1768849" y="2232135"/>
                  <a:pt x="1725523" y="2261858"/>
                  <a:pt x="1683657" y="2293257"/>
                </a:cubicBezTo>
                <a:cubicBezTo>
                  <a:pt x="1664305" y="2307771"/>
                  <a:pt x="1646603" y="2324798"/>
                  <a:pt x="1625600" y="2336800"/>
                </a:cubicBezTo>
                <a:cubicBezTo>
                  <a:pt x="1612316" y="2344391"/>
                  <a:pt x="1596571" y="2346476"/>
                  <a:pt x="1582057" y="2351314"/>
                </a:cubicBezTo>
                <a:cubicBezTo>
                  <a:pt x="1542856" y="2410116"/>
                  <a:pt x="1562483" y="2391142"/>
                  <a:pt x="1494972" y="2438400"/>
                </a:cubicBezTo>
                <a:cubicBezTo>
                  <a:pt x="1466391" y="2458407"/>
                  <a:pt x="1436915" y="2477105"/>
                  <a:pt x="1407886" y="2496457"/>
                </a:cubicBezTo>
                <a:cubicBezTo>
                  <a:pt x="1393372" y="2506133"/>
                  <a:pt x="1380892" y="2519970"/>
                  <a:pt x="1364343" y="2525486"/>
                </a:cubicBezTo>
                <a:cubicBezTo>
                  <a:pt x="1301876" y="2546308"/>
                  <a:pt x="1335643" y="2536289"/>
                  <a:pt x="1262743" y="2554514"/>
                </a:cubicBezTo>
                <a:cubicBezTo>
                  <a:pt x="1209743" y="2589848"/>
                  <a:pt x="1168944" y="2619648"/>
                  <a:pt x="1103086" y="2641600"/>
                </a:cubicBezTo>
                <a:cubicBezTo>
                  <a:pt x="1088572" y="2646438"/>
                  <a:pt x="1073227" y="2649272"/>
                  <a:pt x="1059543" y="2656114"/>
                </a:cubicBezTo>
                <a:cubicBezTo>
                  <a:pt x="934575" y="2718598"/>
                  <a:pt x="1041956" y="2688660"/>
                  <a:pt x="914400" y="2714171"/>
                </a:cubicBezTo>
                <a:cubicBezTo>
                  <a:pt x="795206" y="2785688"/>
                  <a:pt x="891764" y="2738818"/>
                  <a:pt x="769257" y="2772229"/>
                </a:cubicBezTo>
                <a:cubicBezTo>
                  <a:pt x="739737" y="2780280"/>
                  <a:pt x="682172" y="2801257"/>
                  <a:pt x="682172" y="2801257"/>
                </a:cubicBezTo>
                <a:cubicBezTo>
                  <a:pt x="650073" y="2833356"/>
                  <a:pt x="635500" y="2853622"/>
                  <a:pt x="595086" y="2873829"/>
                </a:cubicBezTo>
                <a:cubicBezTo>
                  <a:pt x="581402" y="2880671"/>
                  <a:pt x="565227" y="2881501"/>
                  <a:pt x="551543" y="2888343"/>
                </a:cubicBezTo>
                <a:cubicBezTo>
                  <a:pt x="535941" y="2896144"/>
                  <a:pt x="523146" y="2908716"/>
                  <a:pt x="508000" y="2917371"/>
                </a:cubicBezTo>
                <a:cubicBezTo>
                  <a:pt x="489214" y="2928106"/>
                  <a:pt x="468729" y="2935665"/>
                  <a:pt x="449943" y="2946400"/>
                </a:cubicBezTo>
                <a:cubicBezTo>
                  <a:pt x="434797" y="2955055"/>
                  <a:pt x="422341" y="2968344"/>
                  <a:pt x="406400" y="2975429"/>
                </a:cubicBezTo>
                <a:cubicBezTo>
                  <a:pt x="406392" y="2975433"/>
                  <a:pt x="297547" y="3011713"/>
                  <a:pt x="275772" y="3018971"/>
                </a:cubicBezTo>
                <a:lnTo>
                  <a:pt x="232229" y="3033486"/>
                </a:lnTo>
                <a:lnTo>
                  <a:pt x="188686" y="3048000"/>
                </a:lnTo>
                <a:cubicBezTo>
                  <a:pt x="174172" y="3057676"/>
                  <a:pt x="159338" y="3066890"/>
                  <a:pt x="145143" y="3077029"/>
                </a:cubicBezTo>
                <a:cubicBezTo>
                  <a:pt x="125459" y="3091089"/>
                  <a:pt x="110256" y="3113620"/>
                  <a:pt x="87086" y="3120571"/>
                </a:cubicBezTo>
                <a:cubicBezTo>
                  <a:pt x="59282" y="3128912"/>
                  <a:pt x="29029" y="3120571"/>
                  <a:pt x="0" y="3120571"/>
                </a:cubicBezTo>
              </a:path>
            </a:pathLst>
          </a:custGeom>
          <a:noFill/>
          <a:ln w="38100">
            <a:solidFill>
              <a:srgbClr val="9933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546E9-B3B5-4F19-B993-C6824D7270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 l="17183" t="70526" r="38898" b="4408"/>
          <a:stretch>
            <a:fillRect/>
          </a:stretch>
        </p:blipFill>
        <p:spPr bwMode="auto">
          <a:xfrm>
            <a:off x="838200" y="990600"/>
            <a:ext cx="67056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/>
          <a:srcRect l="11868" t="60022" r="55263" b="31953"/>
          <a:stretch>
            <a:fillRect/>
          </a:stretch>
        </p:blipFill>
        <p:spPr bwMode="auto">
          <a:xfrm>
            <a:off x="381000" y="3200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4"/>
          <a:srcRect l="15849" t="40562" r="61784" b="50395"/>
          <a:stretch>
            <a:fillRect/>
          </a:stretch>
        </p:blipFill>
        <p:spPr bwMode="auto">
          <a:xfrm>
            <a:off x="304800" y="45720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5"/>
          <a:srcRect l="17178" t="42972" r="13506" b="47585"/>
          <a:stretch>
            <a:fillRect/>
          </a:stretch>
        </p:blipFill>
        <p:spPr bwMode="auto">
          <a:xfrm>
            <a:off x="381000" y="4572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/>
          <a:srcRect l="16718" t="29115" r="42009" b="61238"/>
          <a:stretch>
            <a:fillRect/>
          </a:stretch>
        </p:blipFill>
        <p:spPr bwMode="auto">
          <a:xfrm>
            <a:off x="381000" y="1752600"/>
            <a:ext cx="548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62600" y="4419600"/>
            <a:ext cx="3124200" cy="16160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Complete Schema</a:t>
            </a:r>
          </a:p>
        </p:txBody>
      </p:sp>
      <p:sp>
        <p:nvSpPr>
          <p:cNvPr id="2" name="Freeform 1"/>
          <p:cNvSpPr/>
          <p:nvPr/>
        </p:nvSpPr>
        <p:spPr>
          <a:xfrm>
            <a:off x="2278743" y="2743200"/>
            <a:ext cx="4037015" cy="1654629"/>
          </a:xfrm>
          <a:custGeom>
            <a:avLst/>
            <a:gdLst>
              <a:gd name="connsiteX0" fmla="*/ 0 w 4037015"/>
              <a:gd name="connsiteY0" fmla="*/ 1306286 h 1654629"/>
              <a:gd name="connsiteX1" fmla="*/ 304800 w 4037015"/>
              <a:gd name="connsiteY1" fmla="*/ 1393371 h 1654629"/>
              <a:gd name="connsiteX2" fmla="*/ 391886 w 4037015"/>
              <a:gd name="connsiteY2" fmla="*/ 1407886 h 1654629"/>
              <a:gd name="connsiteX3" fmla="*/ 653143 w 4037015"/>
              <a:gd name="connsiteY3" fmla="*/ 1465943 h 1654629"/>
              <a:gd name="connsiteX4" fmla="*/ 856343 w 4037015"/>
              <a:gd name="connsiteY4" fmla="*/ 1480457 h 1654629"/>
              <a:gd name="connsiteX5" fmla="*/ 1059543 w 4037015"/>
              <a:gd name="connsiteY5" fmla="*/ 1524000 h 1654629"/>
              <a:gd name="connsiteX6" fmla="*/ 1233714 w 4037015"/>
              <a:gd name="connsiteY6" fmla="*/ 1538514 h 1654629"/>
              <a:gd name="connsiteX7" fmla="*/ 1654628 w 4037015"/>
              <a:gd name="connsiteY7" fmla="*/ 1582057 h 1654629"/>
              <a:gd name="connsiteX8" fmla="*/ 1988457 w 4037015"/>
              <a:gd name="connsiteY8" fmla="*/ 1611086 h 1654629"/>
              <a:gd name="connsiteX9" fmla="*/ 2540000 w 4037015"/>
              <a:gd name="connsiteY9" fmla="*/ 1654629 h 1654629"/>
              <a:gd name="connsiteX10" fmla="*/ 3556000 w 4037015"/>
              <a:gd name="connsiteY10" fmla="*/ 1640114 h 1654629"/>
              <a:gd name="connsiteX11" fmla="*/ 3715657 w 4037015"/>
              <a:gd name="connsiteY11" fmla="*/ 1582057 h 1654629"/>
              <a:gd name="connsiteX12" fmla="*/ 3788228 w 4037015"/>
              <a:gd name="connsiteY12" fmla="*/ 1524000 h 1654629"/>
              <a:gd name="connsiteX13" fmla="*/ 3918857 w 4037015"/>
              <a:gd name="connsiteY13" fmla="*/ 1407886 h 1654629"/>
              <a:gd name="connsiteX14" fmla="*/ 3947886 w 4037015"/>
              <a:gd name="connsiteY14" fmla="*/ 1364343 h 1654629"/>
              <a:gd name="connsiteX15" fmla="*/ 4005943 w 4037015"/>
              <a:gd name="connsiteY15" fmla="*/ 1204686 h 1654629"/>
              <a:gd name="connsiteX16" fmla="*/ 4020457 w 4037015"/>
              <a:gd name="connsiteY16" fmla="*/ 812800 h 1654629"/>
              <a:gd name="connsiteX17" fmla="*/ 3976914 w 4037015"/>
              <a:gd name="connsiteY17" fmla="*/ 783771 h 1654629"/>
              <a:gd name="connsiteX18" fmla="*/ 3889828 w 4037015"/>
              <a:gd name="connsiteY18" fmla="*/ 740229 h 1654629"/>
              <a:gd name="connsiteX19" fmla="*/ 3860800 w 4037015"/>
              <a:gd name="connsiteY19" fmla="*/ 696686 h 1654629"/>
              <a:gd name="connsiteX20" fmla="*/ 3817257 w 4037015"/>
              <a:gd name="connsiteY20" fmla="*/ 667657 h 1654629"/>
              <a:gd name="connsiteX21" fmla="*/ 3759200 w 4037015"/>
              <a:gd name="connsiteY21" fmla="*/ 580571 h 1654629"/>
              <a:gd name="connsiteX22" fmla="*/ 3730171 w 4037015"/>
              <a:gd name="connsiteY22" fmla="*/ 537029 h 1654629"/>
              <a:gd name="connsiteX23" fmla="*/ 3701143 w 4037015"/>
              <a:gd name="connsiteY23" fmla="*/ 435429 h 1654629"/>
              <a:gd name="connsiteX24" fmla="*/ 3614057 w 4037015"/>
              <a:gd name="connsiteY24" fmla="*/ 304800 h 1654629"/>
              <a:gd name="connsiteX25" fmla="*/ 3585028 w 4037015"/>
              <a:gd name="connsiteY25" fmla="*/ 261257 h 1654629"/>
              <a:gd name="connsiteX26" fmla="*/ 3541486 w 4037015"/>
              <a:gd name="connsiteY26" fmla="*/ 217714 h 1654629"/>
              <a:gd name="connsiteX27" fmla="*/ 3439886 w 4037015"/>
              <a:gd name="connsiteY27" fmla="*/ 101600 h 1654629"/>
              <a:gd name="connsiteX28" fmla="*/ 3410857 w 4037015"/>
              <a:gd name="connsiteY28" fmla="*/ 58057 h 1654629"/>
              <a:gd name="connsiteX29" fmla="*/ 3309257 w 4037015"/>
              <a:gd name="connsiteY29" fmla="*/ 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37015" h="1654629">
                <a:moveTo>
                  <a:pt x="0" y="1306286"/>
                </a:moveTo>
                <a:cubicBezTo>
                  <a:pt x="135594" y="1360523"/>
                  <a:pt x="81175" y="1342547"/>
                  <a:pt x="304800" y="1393371"/>
                </a:cubicBezTo>
                <a:cubicBezTo>
                  <a:pt x="333497" y="1399893"/>
                  <a:pt x="363110" y="1401720"/>
                  <a:pt x="391886" y="1407886"/>
                </a:cubicBezTo>
                <a:cubicBezTo>
                  <a:pt x="496288" y="1430258"/>
                  <a:pt x="542559" y="1452120"/>
                  <a:pt x="653143" y="1465943"/>
                </a:cubicBezTo>
                <a:cubicBezTo>
                  <a:pt x="720525" y="1474366"/>
                  <a:pt x="788610" y="1475619"/>
                  <a:pt x="856343" y="1480457"/>
                </a:cubicBezTo>
                <a:cubicBezTo>
                  <a:pt x="924076" y="1494971"/>
                  <a:pt x="991078" y="1513467"/>
                  <a:pt x="1059543" y="1524000"/>
                </a:cubicBezTo>
                <a:cubicBezTo>
                  <a:pt x="1117124" y="1532859"/>
                  <a:pt x="1175812" y="1532080"/>
                  <a:pt x="1233714" y="1538514"/>
                </a:cubicBezTo>
                <a:cubicBezTo>
                  <a:pt x="1825411" y="1604258"/>
                  <a:pt x="1093961" y="1536597"/>
                  <a:pt x="1654628" y="1582057"/>
                </a:cubicBezTo>
                <a:lnTo>
                  <a:pt x="1988457" y="1611086"/>
                </a:lnTo>
                <a:lnTo>
                  <a:pt x="2540000" y="1654629"/>
                </a:lnTo>
                <a:cubicBezTo>
                  <a:pt x="2878667" y="1649791"/>
                  <a:pt x="3217562" y="1653473"/>
                  <a:pt x="3556000" y="1640114"/>
                </a:cubicBezTo>
                <a:cubicBezTo>
                  <a:pt x="3566876" y="1639685"/>
                  <a:pt x="3700611" y="1591084"/>
                  <a:pt x="3715657" y="1582057"/>
                </a:cubicBezTo>
                <a:cubicBezTo>
                  <a:pt x="3742221" y="1566118"/>
                  <a:pt x="3765306" y="1544839"/>
                  <a:pt x="3788228" y="1524000"/>
                </a:cubicBezTo>
                <a:cubicBezTo>
                  <a:pt x="3924928" y="1399727"/>
                  <a:pt x="3825315" y="1470246"/>
                  <a:pt x="3918857" y="1407886"/>
                </a:cubicBezTo>
                <a:cubicBezTo>
                  <a:pt x="3928533" y="1393372"/>
                  <a:pt x="3941925" y="1380737"/>
                  <a:pt x="3947886" y="1364343"/>
                </a:cubicBezTo>
                <a:cubicBezTo>
                  <a:pt x="4014405" y="1181416"/>
                  <a:pt x="3940241" y="1303238"/>
                  <a:pt x="4005943" y="1204686"/>
                </a:cubicBezTo>
                <a:cubicBezTo>
                  <a:pt x="4027464" y="1075555"/>
                  <a:pt x="4055397" y="943825"/>
                  <a:pt x="4020457" y="812800"/>
                </a:cubicBezTo>
                <a:cubicBezTo>
                  <a:pt x="4015962" y="795945"/>
                  <a:pt x="3992516" y="791572"/>
                  <a:pt x="3976914" y="783771"/>
                </a:cubicBezTo>
                <a:cubicBezTo>
                  <a:pt x="3856722" y="723675"/>
                  <a:pt x="4014625" y="823425"/>
                  <a:pt x="3889828" y="740229"/>
                </a:cubicBezTo>
                <a:cubicBezTo>
                  <a:pt x="3880152" y="725715"/>
                  <a:pt x="3873135" y="709021"/>
                  <a:pt x="3860800" y="696686"/>
                </a:cubicBezTo>
                <a:cubicBezTo>
                  <a:pt x="3848465" y="684351"/>
                  <a:pt x="3828744" y="680785"/>
                  <a:pt x="3817257" y="667657"/>
                </a:cubicBezTo>
                <a:cubicBezTo>
                  <a:pt x="3794283" y="641401"/>
                  <a:pt x="3778553" y="609600"/>
                  <a:pt x="3759200" y="580571"/>
                </a:cubicBezTo>
                <a:lnTo>
                  <a:pt x="3730171" y="537029"/>
                </a:lnTo>
                <a:cubicBezTo>
                  <a:pt x="3726755" y="523363"/>
                  <a:pt x="3710608" y="452467"/>
                  <a:pt x="3701143" y="435429"/>
                </a:cubicBezTo>
                <a:cubicBezTo>
                  <a:pt x="3701137" y="435419"/>
                  <a:pt x="3628575" y="326576"/>
                  <a:pt x="3614057" y="304800"/>
                </a:cubicBezTo>
                <a:cubicBezTo>
                  <a:pt x="3604381" y="290286"/>
                  <a:pt x="3597363" y="273592"/>
                  <a:pt x="3585028" y="261257"/>
                </a:cubicBezTo>
                <a:cubicBezTo>
                  <a:pt x="3570514" y="246743"/>
                  <a:pt x="3554088" y="233916"/>
                  <a:pt x="3541486" y="217714"/>
                </a:cubicBezTo>
                <a:cubicBezTo>
                  <a:pt x="3450307" y="100485"/>
                  <a:pt x="3524178" y="157797"/>
                  <a:pt x="3439886" y="101600"/>
                </a:cubicBezTo>
                <a:cubicBezTo>
                  <a:pt x="3430210" y="87086"/>
                  <a:pt x="3425650" y="67302"/>
                  <a:pt x="3410857" y="58057"/>
                </a:cubicBezTo>
                <a:cubicBezTo>
                  <a:pt x="3292859" y="-15691"/>
                  <a:pt x="3344755" y="70999"/>
                  <a:pt x="3309257" y="0"/>
                </a:cubicBezTo>
              </a:path>
            </a:pathLst>
          </a:custGeom>
          <a:noFill/>
          <a:ln>
            <a:solidFill>
              <a:srgbClr val="9933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2322286" y="1567543"/>
            <a:ext cx="6284685" cy="3628571"/>
          </a:xfrm>
          <a:custGeom>
            <a:avLst/>
            <a:gdLst>
              <a:gd name="connsiteX0" fmla="*/ 0 w 6284685"/>
              <a:gd name="connsiteY0" fmla="*/ 2525486 h 3628571"/>
              <a:gd name="connsiteX1" fmla="*/ 14514 w 6284685"/>
              <a:gd name="connsiteY1" fmla="*/ 2627086 h 3628571"/>
              <a:gd name="connsiteX2" fmla="*/ 217714 w 6284685"/>
              <a:gd name="connsiteY2" fmla="*/ 2815771 h 3628571"/>
              <a:gd name="connsiteX3" fmla="*/ 333828 w 6284685"/>
              <a:gd name="connsiteY3" fmla="*/ 2888343 h 3628571"/>
              <a:gd name="connsiteX4" fmla="*/ 522514 w 6284685"/>
              <a:gd name="connsiteY4" fmla="*/ 2960914 h 3628571"/>
              <a:gd name="connsiteX5" fmla="*/ 653143 w 6284685"/>
              <a:gd name="connsiteY5" fmla="*/ 3018971 h 3628571"/>
              <a:gd name="connsiteX6" fmla="*/ 1016000 w 6284685"/>
              <a:gd name="connsiteY6" fmla="*/ 3135086 h 3628571"/>
              <a:gd name="connsiteX7" fmla="*/ 1582057 w 6284685"/>
              <a:gd name="connsiteY7" fmla="*/ 3265714 h 3628571"/>
              <a:gd name="connsiteX8" fmla="*/ 2002971 w 6284685"/>
              <a:gd name="connsiteY8" fmla="*/ 3352800 h 3628571"/>
              <a:gd name="connsiteX9" fmla="*/ 2191657 w 6284685"/>
              <a:gd name="connsiteY9" fmla="*/ 3396343 h 3628571"/>
              <a:gd name="connsiteX10" fmla="*/ 2496457 w 6284685"/>
              <a:gd name="connsiteY10" fmla="*/ 3483428 h 3628571"/>
              <a:gd name="connsiteX11" fmla="*/ 2598057 w 6284685"/>
              <a:gd name="connsiteY11" fmla="*/ 3512457 h 3628571"/>
              <a:gd name="connsiteX12" fmla="*/ 2685143 w 6284685"/>
              <a:gd name="connsiteY12" fmla="*/ 3541486 h 3628571"/>
              <a:gd name="connsiteX13" fmla="*/ 2815771 w 6284685"/>
              <a:gd name="connsiteY13" fmla="*/ 3570514 h 3628571"/>
              <a:gd name="connsiteX14" fmla="*/ 2859314 w 6284685"/>
              <a:gd name="connsiteY14" fmla="*/ 3599543 h 3628571"/>
              <a:gd name="connsiteX15" fmla="*/ 3077028 w 6284685"/>
              <a:gd name="connsiteY15" fmla="*/ 3628571 h 3628571"/>
              <a:gd name="connsiteX16" fmla="*/ 4194628 w 6284685"/>
              <a:gd name="connsiteY16" fmla="*/ 3614057 h 3628571"/>
              <a:gd name="connsiteX17" fmla="*/ 4746171 w 6284685"/>
              <a:gd name="connsiteY17" fmla="*/ 3599543 h 3628571"/>
              <a:gd name="connsiteX18" fmla="*/ 4978400 w 6284685"/>
              <a:gd name="connsiteY18" fmla="*/ 3570514 h 3628571"/>
              <a:gd name="connsiteX19" fmla="*/ 5109028 w 6284685"/>
              <a:gd name="connsiteY19" fmla="*/ 3526971 h 3628571"/>
              <a:gd name="connsiteX20" fmla="*/ 5152571 w 6284685"/>
              <a:gd name="connsiteY20" fmla="*/ 3512457 h 3628571"/>
              <a:gd name="connsiteX21" fmla="*/ 5283200 w 6284685"/>
              <a:gd name="connsiteY21" fmla="*/ 3454400 h 3628571"/>
              <a:gd name="connsiteX22" fmla="*/ 5384800 w 6284685"/>
              <a:gd name="connsiteY22" fmla="*/ 3425371 h 3628571"/>
              <a:gd name="connsiteX23" fmla="*/ 5442857 w 6284685"/>
              <a:gd name="connsiteY23" fmla="*/ 3396343 h 3628571"/>
              <a:gd name="connsiteX24" fmla="*/ 5515428 w 6284685"/>
              <a:gd name="connsiteY24" fmla="*/ 3367314 h 3628571"/>
              <a:gd name="connsiteX25" fmla="*/ 5588000 w 6284685"/>
              <a:gd name="connsiteY25" fmla="*/ 3323771 h 3628571"/>
              <a:gd name="connsiteX26" fmla="*/ 5689600 w 6284685"/>
              <a:gd name="connsiteY26" fmla="*/ 3251200 h 3628571"/>
              <a:gd name="connsiteX27" fmla="*/ 5747657 w 6284685"/>
              <a:gd name="connsiteY27" fmla="*/ 3222171 h 3628571"/>
              <a:gd name="connsiteX28" fmla="*/ 5834743 w 6284685"/>
              <a:gd name="connsiteY28" fmla="*/ 3164114 h 3628571"/>
              <a:gd name="connsiteX29" fmla="*/ 5936343 w 6284685"/>
              <a:gd name="connsiteY29" fmla="*/ 3033486 h 3628571"/>
              <a:gd name="connsiteX30" fmla="*/ 5979885 w 6284685"/>
              <a:gd name="connsiteY30" fmla="*/ 2975428 h 3628571"/>
              <a:gd name="connsiteX31" fmla="*/ 6008914 w 6284685"/>
              <a:gd name="connsiteY31" fmla="*/ 2931886 h 3628571"/>
              <a:gd name="connsiteX32" fmla="*/ 6037943 w 6284685"/>
              <a:gd name="connsiteY32" fmla="*/ 2873828 h 3628571"/>
              <a:gd name="connsiteX33" fmla="*/ 6081485 w 6284685"/>
              <a:gd name="connsiteY33" fmla="*/ 2830286 h 3628571"/>
              <a:gd name="connsiteX34" fmla="*/ 6168571 w 6284685"/>
              <a:gd name="connsiteY34" fmla="*/ 2641600 h 3628571"/>
              <a:gd name="connsiteX35" fmla="*/ 6212114 w 6284685"/>
              <a:gd name="connsiteY35" fmla="*/ 2569028 h 3628571"/>
              <a:gd name="connsiteX36" fmla="*/ 6241143 w 6284685"/>
              <a:gd name="connsiteY36" fmla="*/ 2481943 h 3628571"/>
              <a:gd name="connsiteX37" fmla="*/ 6270171 w 6284685"/>
              <a:gd name="connsiteY37" fmla="*/ 2351314 h 3628571"/>
              <a:gd name="connsiteX38" fmla="*/ 6284685 w 6284685"/>
              <a:gd name="connsiteY38" fmla="*/ 2293257 h 3628571"/>
              <a:gd name="connsiteX39" fmla="*/ 6255657 w 6284685"/>
              <a:gd name="connsiteY39" fmla="*/ 1393371 h 3628571"/>
              <a:gd name="connsiteX40" fmla="*/ 6226628 w 6284685"/>
              <a:gd name="connsiteY40" fmla="*/ 1161143 h 3628571"/>
              <a:gd name="connsiteX41" fmla="*/ 6212114 w 6284685"/>
              <a:gd name="connsiteY41" fmla="*/ 1059543 h 3628571"/>
              <a:gd name="connsiteX42" fmla="*/ 6197600 w 6284685"/>
              <a:gd name="connsiteY42" fmla="*/ 972457 h 3628571"/>
              <a:gd name="connsiteX43" fmla="*/ 6183085 w 6284685"/>
              <a:gd name="connsiteY43" fmla="*/ 841828 h 3628571"/>
              <a:gd name="connsiteX44" fmla="*/ 6168571 w 6284685"/>
              <a:gd name="connsiteY44" fmla="*/ 783771 h 3628571"/>
              <a:gd name="connsiteX45" fmla="*/ 6139543 w 6284685"/>
              <a:gd name="connsiteY45" fmla="*/ 551543 h 3628571"/>
              <a:gd name="connsiteX46" fmla="*/ 6125028 w 6284685"/>
              <a:gd name="connsiteY46" fmla="*/ 508000 h 3628571"/>
              <a:gd name="connsiteX47" fmla="*/ 6110514 w 6284685"/>
              <a:gd name="connsiteY47" fmla="*/ 449943 h 3628571"/>
              <a:gd name="connsiteX48" fmla="*/ 6023428 w 6284685"/>
              <a:gd name="connsiteY48" fmla="*/ 246743 h 3628571"/>
              <a:gd name="connsiteX49" fmla="*/ 5994400 w 6284685"/>
              <a:gd name="connsiteY49" fmla="*/ 203200 h 3628571"/>
              <a:gd name="connsiteX50" fmla="*/ 5979885 w 6284685"/>
              <a:gd name="connsiteY50" fmla="*/ 159657 h 3628571"/>
              <a:gd name="connsiteX51" fmla="*/ 5907314 w 6284685"/>
              <a:gd name="connsiteY51" fmla="*/ 58057 h 3628571"/>
              <a:gd name="connsiteX52" fmla="*/ 5863771 w 6284685"/>
              <a:gd name="connsiteY52" fmla="*/ 0 h 362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284685" h="3628571">
                <a:moveTo>
                  <a:pt x="0" y="2525486"/>
                </a:moveTo>
                <a:cubicBezTo>
                  <a:pt x="4838" y="2559353"/>
                  <a:pt x="2823" y="2594935"/>
                  <a:pt x="14514" y="2627086"/>
                </a:cubicBezTo>
                <a:cubicBezTo>
                  <a:pt x="37333" y="2689839"/>
                  <a:pt x="215518" y="2812843"/>
                  <a:pt x="217714" y="2815771"/>
                </a:cubicBezTo>
                <a:cubicBezTo>
                  <a:pt x="276059" y="2893564"/>
                  <a:pt x="237536" y="2869084"/>
                  <a:pt x="333828" y="2888343"/>
                </a:cubicBezTo>
                <a:cubicBezTo>
                  <a:pt x="482885" y="2977777"/>
                  <a:pt x="319246" y="2889173"/>
                  <a:pt x="522514" y="2960914"/>
                </a:cubicBezTo>
                <a:cubicBezTo>
                  <a:pt x="567447" y="2976773"/>
                  <a:pt x="608210" y="3003112"/>
                  <a:pt x="653143" y="3018971"/>
                </a:cubicBezTo>
                <a:cubicBezTo>
                  <a:pt x="772897" y="3061237"/>
                  <a:pt x="892797" y="3104286"/>
                  <a:pt x="1016000" y="3135086"/>
                </a:cubicBezTo>
                <a:cubicBezTo>
                  <a:pt x="1248381" y="3193180"/>
                  <a:pt x="1291877" y="3205677"/>
                  <a:pt x="1582057" y="3265714"/>
                </a:cubicBezTo>
                <a:lnTo>
                  <a:pt x="2002971" y="3352800"/>
                </a:lnTo>
                <a:cubicBezTo>
                  <a:pt x="2066087" y="3366325"/>
                  <a:pt x="2129592" y="3378610"/>
                  <a:pt x="2191657" y="3396343"/>
                </a:cubicBezTo>
                <a:lnTo>
                  <a:pt x="2496457" y="3483428"/>
                </a:lnTo>
                <a:cubicBezTo>
                  <a:pt x="2530324" y="3493104"/>
                  <a:pt x="2564643" y="3501319"/>
                  <a:pt x="2598057" y="3512457"/>
                </a:cubicBezTo>
                <a:cubicBezTo>
                  <a:pt x="2627086" y="3522133"/>
                  <a:pt x="2655835" y="3532693"/>
                  <a:pt x="2685143" y="3541486"/>
                </a:cubicBezTo>
                <a:cubicBezTo>
                  <a:pt x="2726135" y="3553784"/>
                  <a:pt x="2774341" y="3562228"/>
                  <a:pt x="2815771" y="3570514"/>
                </a:cubicBezTo>
                <a:cubicBezTo>
                  <a:pt x="2830285" y="3580190"/>
                  <a:pt x="2843712" y="3591742"/>
                  <a:pt x="2859314" y="3599543"/>
                </a:cubicBezTo>
                <a:cubicBezTo>
                  <a:pt x="2918599" y="3629186"/>
                  <a:pt x="3038122" y="3625329"/>
                  <a:pt x="3077028" y="3628571"/>
                </a:cubicBezTo>
                <a:lnTo>
                  <a:pt x="4194628" y="3614057"/>
                </a:lnTo>
                <a:lnTo>
                  <a:pt x="4746171" y="3599543"/>
                </a:lnTo>
                <a:cubicBezTo>
                  <a:pt x="4798265" y="3597326"/>
                  <a:pt x="4921305" y="3578670"/>
                  <a:pt x="4978400" y="3570514"/>
                </a:cubicBezTo>
                <a:lnTo>
                  <a:pt x="5109028" y="3526971"/>
                </a:lnTo>
                <a:cubicBezTo>
                  <a:pt x="5123542" y="3522133"/>
                  <a:pt x="5138887" y="3519299"/>
                  <a:pt x="5152571" y="3512457"/>
                </a:cubicBezTo>
                <a:cubicBezTo>
                  <a:pt x="5203156" y="3487164"/>
                  <a:pt x="5227598" y="3472934"/>
                  <a:pt x="5283200" y="3454400"/>
                </a:cubicBezTo>
                <a:cubicBezTo>
                  <a:pt x="5338452" y="3435983"/>
                  <a:pt x="5335868" y="3446342"/>
                  <a:pt x="5384800" y="3425371"/>
                </a:cubicBezTo>
                <a:cubicBezTo>
                  <a:pt x="5404687" y="3416848"/>
                  <a:pt x="5423085" y="3405130"/>
                  <a:pt x="5442857" y="3396343"/>
                </a:cubicBezTo>
                <a:cubicBezTo>
                  <a:pt x="5466665" y="3385762"/>
                  <a:pt x="5492125" y="3378966"/>
                  <a:pt x="5515428" y="3367314"/>
                </a:cubicBezTo>
                <a:cubicBezTo>
                  <a:pt x="5540661" y="3354698"/>
                  <a:pt x="5564527" y="3339420"/>
                  <a:pt x="5588000" y="3323771"/>
                </a:cubicBezTo>
                <a:cubicBezTo>
                  <a:pt x="5634743" y="3292609"/>
                  <a:pt x="5644151" y="3277171"/>
                  <a:pt x="5689600" y="3251200"/>
                </a:cubicBezTo>
                <a:cubicBezTo>
                  <a:pt x="5708386" y="3240465"/>
                  <a:pt x="5730051" y="3234747"/>
                  <a:pt x="5747657" y="3222171"/>
                </a:cubicBezTo>
                <a:cubicBezTo>
                  <a:pt x="5842787" y="3154220"/>
                  <a:pt x="5741340" y="3195248"/>
                  <a:pt x="5834743" y="3164114"/>
                </a:cubicBezTo>
                <a:lnTo>
                  <a:pt x="5936343" y="3033486"/>
                </a:lnTo>
                <a:cubicBezTo>
                  <a:pt x="5951092" y="3014312"/>
                  <a:pt x="5966466" y="2995556"/>
                  <a:pt x="5979885" y="2975428"/>
                </a:cubicBezTo>
                <a:cubicBezTo>
                  <a:pt x="5989561" y="2960914"/>
                  <a:pt x="6000259" y="2947031"/>
                  <a:pt x="6008914" y="2931886"/>
                </a:cubicBezTo>
                <a:cubicBezTo>
                  <a:pt x="6019649" y="2913100"/>
                  <a:pt x="6025367" y="2891435"/>
                  <a:pt x="6037943" y="2873828"/>
                </a:cubicBezTo>
                <a:cubicBezTo>
                  <a:pt x="6049873" y="2857125"/>
                  <a:pt x="6066971" y="2844800"/>
                  <a:pt x="6081485" y="2830286"/>
                </a:cubicBezTo>
                <a:cubicBezTo>
                  <a:pt x="6107490" y="2752275"/>
                  <a:pt x="6109014" y="2740863"/>
                  <a:pt x="6168571" y="2641600"/>
                </a:cubicBezTo>
                <a:cubicBezTo>
                  <a:pt x="6183085" y="2617409"/>
                  <a:pt x="6200440" y="2594710"/>
                  <a:pt x="6212114" y="2569028"/>
                </a:cubicBezTo>
                <a:cubicBezTo>
                  <a:pt x="6224776" y="2541172"/>
                  <a:pt x="6233722" y="2511628"/>
                  <a:pt x="6241143" y="2481943"/>
                </a:cubicBezTo>
                <a:cubicBezTo>
                  <a:pt x="6276539" y="2340355"/>
                  <a:pt x="6233319" y="2517152"/>
                  <a:pt x="6270171" y="2351314"/>
                </a:cubicBezTo>
                <a:cubicBezTo>
                  <a:pt x="6274498" y="2331841"/>
                  <a:pt x="6279847" y="2312609"/>
                  <a:pt x="6284685" y="2293257"/>
                </a:cubicBezTo>
                <a:cubicBezTo>
                  <a:pt x="6244286" y="1848856"/>
                  <a:pt x="6287578" y="2366987"/>
                  <a:pt x="6255657" y="1393371"/>
                </a:cubicBezTo>
                <a:cubicBezTo>
                  <a:pt x="6252338" y="1292142"/>
                  <a:pt x="6240589" y="1251886"/>
                  <a:pt x="6226628" y="1161143"/>
                </a:cubicBezTo>
                <a:cubicBezTo>
                  <a:pt x="6221426" y="1127330"/>
                  <a:pt x="6217316" y="1093356"/>
                  <a:pt x="6212114" y="1059543"/>
                </a:cubicBezTo>
                <a:cubicBezTo>
                  <a:pt x="6207639" y="1030456"/>
                  <a:pt x="6201489" y="1001628"/>
                  <a:pt x="6197600" y="972457"/>
                </a:cubicBezTo>
                <a:cubicBezTo>
                  <a:pt x="6191810" y="929030"/>
                  <a:pt x="6189747" y="885130"/>
                  <a:pt x="6183085" y="841828"/>
                </a:cubicBezTo>
                <a:cubicBezTo>
                  <a:pt x="6180052" y="822112"/>
                  <a:pt x="6172139" y="803397"/>
                  <a:pt x="6168571" y="783771"/>
                </a:cubicBezTo>
                <a:cubicBezTo>
                  <a:pt x="6124273" y="540130"/>
                  <a:pt x="6188042" y="842532"/>
                  <a:pt x="6139543" y="551543"/>
                </a:cubicBezTo>
                <a:cubicBezTo>
                  <a:pt x="6137028" y="536452"/>
                  <a:pt x="6129231" y="522711"/>
                  <a:pt x="6125028" y="508000"/>
                </a:cubicBezTo>
                <a:cubicBezTo>
                  <a:pt x="6119548" y="488820"/>
                  <a:pt x="6116246" y="469050"/>
                  <a:pt x="6110514" y="449943"/>
                </a:cubicBezTo>
                <a:cubicBezTo>
                  <a:pt x="6089402" y="379570"/>
                  <a:pt x="6064620" y="308533"/>
                  <a:pt x="6023428" y="246743"/>
                </a:cubicBezTo>
                <a:cubicBezTo>
                  <a:pt x="6013752" y="232229"/>
                  <a:pt x="6002201" y="218802"/>
                  <a:pt x="5994400" y="203200"/>
                </a:cubicBezTo>
                <a:cubicBezTo>
                  <a:pt x="5987558" y="189516"/>
                  <a:pt x="5986727" y="173341"/>
                  <a:pt x="5979885" y="159657"/>
                </a:cubicBezTo>
                <a:cubicBezTo>
                  <a:pt x="5968480" y="136848"/>
                  <a:pt x="5918276" y="73404"/>
                  <a:pt x="5907314" y="58057"/>
                </a:cubicBezTo>
                <a:cubicBezTo>
                  <a:pt x="5866284" y="615"/>
                  <a:pt x="5893838" y="30067"/>
                  <a:pt x="5863771" y="0"/>
                </a:cubicBezTo>
              </a:path>
            </a:pathLst>
          </a:custGeom>
          <a:noFill/>
          <a:ln>
            <a:solidFill>
              <a:srgbClr val="9933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-449943" y="1364343"/>
            <a:ext cx="1770743" cy="3976914"/>
          </a:xfrm>
          <a:custGeom>
            <a:avLst/>
            <a:gdLst>
              <a:gd name="connsiteX0" fmla="*/ 1582057 w 1770743"/>
              <a:gd name="connsiteY0" fmla="*/ 0 h 3976914"/>
              <a:gd name="connsiteX1" fmla="*/ 1320800 w 1770743"/>
              <a:gd name="connsiteY1" fmla="*/ 14514 h 3976914"/>
              <a:gd name="connsiteX2" fmla="*/ 1219200 w 1770743"/>
              <a:gd name="connsiteY2" fmla="*/ 58057 h 3976914"/>
              <a:gd name="connsiteX3" fmla="*/ 1146629 w 1770743"/>
              <a:gd name="connsiteY3" fmla="*/ 87086 h 3976914"/>
              <a:gd name="connsiteX4" fmla="*/ 1001486 w 1770743"/>
              <a:gd name="connsiteY4" fmla="*/ 174171 h 3976914"/>
              <a:gd name="connsiteX5" fmla="*/ 957943 w 1770743"/>
              <a:gd name="connsiteY5" fmla="*/ 203200 h 3976914"/>
              <a:gd name="connsiteX6" fmla="*/ 928914 w 1770743"/>
              <a:gd name="connsiteY6" fmla="*/ 246743 h 3976914"/>
              <a:gd name="connsiteX7" fmla="*/ 885372 w 1770743"/>
              <a:gd name="connsiteY7" fmla="*/ 275771 h 3976914"/>
              <a:gd name="connsiteX8" fmla="*/ 827314 w 1770743"/>
              <a:gd name="connsiteY8" fmla="*/ 333828 h 3976914"/>
              <a:gd name="connsiteX9" fmla="*/ 812800 w 1770743"/>
              <a:gd name="connsiteY9" fmla="*/ 391886 h 3976914"/>
              <a:gd name="connsiteX10" fmla="*/ 769257 w 1770743"/>
              <a:gd name="connsiteY10" fmla="*/ 420914 h 3976914"/>
              <a:gd name="connsiteX11" fmla="*/ 624114 w 1770743"/>
              <a:gd name="connsiteY11" fmla="*/ 551543 h 3976914"/>
              <a:gd name="connsiteX12" fmla="*/ 551543 w 1770743"/>
              <a:gd name="connsiteY12" fmla="*/ 624114 h 3976914"/>
              <a:gd name="connsiteX13" fmla="*/ 420914 w 1770743"/>
              <a:gd name="connsiteY13" fmla="*/ 783771 h 3976914"/>
              <a:gd name="connsiteX14" fmla="*/ 333829 w 1770743"/>
              <a:gd name="connsiteY14" fmla="*/ 928914 h 3976914"/>
              <a:gd name="connsiteX15" fmla="*/ 304800 w 1770743"/>
              <a:gd name="connsiteY15" fmla="*/ 972457 h 3976914"/>
              <a:gd name="connsiteX16" fmla="*/ 217714 w 1770743"/>
              <a:gd name="connsiteY16" fmla="*/ 1088571 h 3976914"/>
              <a:gd name="connsiteX17" fmla="*/ 145143 w 1770743"/>
              <a:gd name="connsiteY17" fmla="*/ 1219200 h 3976914"/>
              <a:gd name="connsiteX18" fmla="*/ 116114 w 1770743"/>
              <a:gd name="connsiteY18" fmla="*/ 1277257 h 3976914"/>
              <a:gd name="connsiteX19" fmla="*/ 72572 w 1770743"/>
              <a:gd name="connsiteY19" fmla="*/ 1349828 h 3976914"/>
              <a:gd name="connsiteX20" fmla="*/ 58057 w 1770743"/>
              <a:gd name="connsiteY20" fmla="*/ 1422400 h 3976914"/>
              <a:gd name="connsiteX21" fmla="*/ 29029 w 1770743"/>
              <a:gd name="connsiteY21" fmla="*/ 1465943 h 3976914"/>
              <a:gd name="connsiteX22" fmla="*/ 14514 w 1770743"/>
              <a:gd name="connsiteY22" fmla="*/ 1524000 h 3976914"/>
              <a:gd name="connsiteX23" fmla="*/ 0 w 1770743"/>
              <a:gd name="connsiteY23" fmla="*/ 1698171 h 3976914"/>
              <a:gd name="connsiteX24" fmla="*/ 14514 w 1770743"/>
              <a:gd name="connsiteY24" fmla="*/ 2728686 h 3976914"/>
              <a:gd name="connsiteX25" fmla="*/ 29029 w 1770743"/>
              <a:gd name="connsiteY25" fmla="*/ 2888343 h 3976914"/>
              <a:gd name="connsiteX26" fmla="*/ 87086 w 1770743"/>
              <a:gd name="connsiteY26" fmla="*/ 3091543 h 3976914"/>
              <a:gd name="connsiteX27" fmla="*/ 130629 w 1770743"/>
              <a:gd name="connsiteY27" fmla="*/ 3207657 h 3976914"/>
              <a:gd name="connsiteX28" fmla="*/ 188686 w 1770743"/>
              <a:gd name="connsiteY28" fmla="*/ 3294743 h 3976914"/>
              <a:gd name="connsiteX29" fmla="*/ 232229 w 1770743"/>
              <a:gd name="connsiteY29" fmla="*/ 3323771 h 3976914"/>
              <a:gd name="connsiteX30" fmla="*/ 319314 w 1770743"/>
              <a:gd name="connsiteY30" fmla="*/ 3396343 h 3976914"/>
              <a:gd name="connsiteX31" fmla="*/ 348343 w 1770743"/>
              <a:gd name="connsiteY31" fmla="*/ 3439886 h 3976914"/>
              <a:gd name="connsiteX32" fmla="*/ 435429 w 1770743"/>
              <a:gd name="connsiteY32" fmla="*/ 3483428 h 3976914"/>
              <a:gd name="connsiteX33" fmla="*/ 537029 w 1770743"/>
              <a:gd name="connsiteY33" fmla="*/ 3541486 h 3976914"/>
              <a:gd name="connsiteX34" fmla="*/ 638629 w 1770743"/>
              <a:gd name="connsiteY34" fmla="*/ 3614057 h 3976914"/>
              <a:gd name="connsiteX35" fmla="*/ 725714 w 1770743"/>
              <a:gd name="connsiteY35" fmla="*/ 3643086 h 3976914"/>
              <a:gd name="connsiteX36" fmla="*/ 856343 w 1770743"/>
              <a:gd name="connsiteY36" fmla="*/ 3701143 h 3976914"/>
              <a:gd name="connsiteX37" fmla="*/ 899886 w 1770743"/>
              <a:gd name="connsiteY37" fmla="*/ 3715657 h 3976914"/>
              <a:gd name="connsiteX38" fmla="*/ 943429 w 1770743"/>
              <a:gd name="connsiteY38" fmla="*/ 3730171 h 3976914"/>
              <a:gd name="connsiteX39" fmla="*/ 1103086 w 1770743"/>
              <a:gd name="connsiteY39" fmla="*/ 3759200 h 3976914"/>
              <a:gd name="connsiteX40" fmla="*/ 1291772 w 1770743"/>
              <a:gd name="connsiteY40" fmla="*/ 3788228 h 3976914"/>
              <a:gd name="connsiteX41" fmla="*/ 1349829 w 1770743"/>
              <a:gd name="connsiteY41" fmla="*/ 3802743 h 3976914"/>
              <a:gd name="connsiteX42" fmla="*/ 1436914 w 1770743"/>
              <a:gd name="connsiteY42" fmla="*/ 3817257 h 3976914"/>
              <a:gd name="connsiteX43" fmla="*/ 1509486 w 1770743"/>
              <a:gd name="connsiteY43" fmla="*/ 3846286 h 3976914"/>
              <a:gd name="connsiteX44" fmla="*/ 1553029 w 1770743"/>
              <a:gd name="connsiteY44" fmla="*/ 3889828 h 3976914"/>
              <a:gd name="connsiteX45" fmla="*/ 1669143 w 1770743"/>
              <a:gd name="connsiteY45" fmla="*/ 3918857 h 3976914"/>
              <a:gd name="connsiteX46" fmla="*/ 1712686 w 1770743"/>
              <a:gd name="connsiteY46" fmla="*/ 3933371 h 3976914"/>
              <a:gd name="connsiteX47" fmla="*/ 1770743 w 1770743"/>
              <a:gd name="connsiteY47" fmla="*/ 3976914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0743" h="3976914">
                <a:moveTo>
                  <a:pt x="1582057" y="0"/>
                </a:moveTo>
                <a:cubicBezTo>
                  <a:pt x="1494971" y="4838"/>
                  <a:pt x="1407627" y="6245"/>
                  <a:pt x="1320800" y="14514"/>
                </a:cubicBezTo>
                <a:cubicBezTo>
                  <a:pt x="1292342" y="17224"/>
                  <a:pt x="1240580" y="48555"/>
                  <a:pt x="1219200" y="58057"/>
                </a:cubicBezTo>
                <a:cubicBezTo>
                  <a:pt x="1195392" y="68639"/>
                  <a:pt x="1170437" y="76505"/>
                  <a:pt x="1146629" y="87086"/>
                </a:cubicBezTo>
                <a:cubicBezTo>
                  <a:pt x="1079680" y="116841"/>
                  <a:pt x="1070596" y="128098"/>
                  <a:pt x="1001486" y="174171"/>
                </a:cubicBezTo>
                <a:lnTo>
                  <a:pt x="957943" y="203200"/>
                </a:lnTo>
                <a:cubicBezTo>
                  <a:pt x="948267" y="217714"/>
                  <a:pt x="941249" y="234408"/>
                  <a:pt x="928914" y="246743"/>
                </a:cubicBezTo>
                <a:cubicBezTo>
                  <a:pt x="916579" y="259078"/>
                  <a:pt x="898616" y="264419"/>
                  <a:pt x="885372" y="275771"/>
                </a:cubicBezTo>
                <a:cubicBezTo>
                  <a:pt x="864592" y="293582"/>
                  <a:pt x="846667" y="314476"/>
                  <a:pt x="827314" y="333828"/>
                </a:cubicBezTo>
                <a:cubicBezTo>
                  <a:pt x="822476" y="353181"/>
                  <a:pt x="823865" y="375288"/>
                  <a:pt x="812800" y="391886"/>
                </a:cubicBezTo>
                <a:cubicBezTo>
                  <a:pt x="803124" y="406400"/>
                  <a:pt x="782295" y="409325"/>
                  <a:pt x="769257" y="420914"/>
                </a:cubicBezTo>
                <a:cubicBezTo>
                  <a:pt x="581713" y="587620"/>
                  <a:pt x="764131" y="446531"/>
                  <a:pt x="624114" y="551543"/>
                </a:cubicBezTo>
                <a:cubicBezTo>
                  <a:pt x="527357" y="696681"/>
                  <a:pt x="667653" y="498329"/>
                  <a:pt x="551543" y="624114"/>
                </a:cubicBezTo>
                <a:cubicBezTo>
                  <a:pt x="504903" y="674641"/>
                  <a:pt x="451665" y="722268"/>
                  <a:pt x="420914" y="783771"/>
                </a:cubicBezTo>
                <a:cubicBezTo>
                  <a:pt x="376285" y="873031"/>
                  <a:pt x="403887" y="823828"/>
                  <a:pt x="333829" y="928914"/>
                </a:cubicBezTo>
                <a:cubicBezTo>
                  <a:pt x="324153" y="943428"/>
                  <a:pt x="315267" y="958502"/>
                  <a:pt x="304800" y="972457"/>
                </a:cubicBezTo>
                <a:lnTo>
                  <a:pt x="217714" y="1088571"/>
                </a:lnTo>
                <a:cubicBezTo>
                  <a:pt x="188520" y="1176154"/>
                  <a:pt x="220003" y="1094433"/>
                  <a:pt x="145143" y="1219200"/>
                </a:cubicBezTo>
                <a:cubicBezTo>
                  <a:pt x="134011" y="1237753"/>
                  <a:pt x="126622" y="1258343"/>
                  <a:pt x="116114" y="1277257"/>
                </a:cubicBezTo>
                <a:cubicBezTo>
                  <a:pt x="102414" y="1301917"/>
                  <a:pt x="87086" y="1325638"/>
                  <a:pt x="72572" y="1349828"/>
                </a:cubicBezTo>
                <a:cubicBezTo>
                  <a:pt x="67734" y="1374019"/>
                  <a:pt x="66719" y="1399301"/>
                  <a:pt x="58057" y="1422400"/>
                </a:cubicBezTo>
                <a:cubicBezTo>
                  <a:pt x="51932" y="1438733"/>
                  <a:pt x="35901" y="1449910"/>
                  <a:pt x="29029" y="1465943"/>
                </a:cubicBezTo>
                <a:cubicBezTo>
                  <a:pt x="21171" y="1484278"/>
                  <a:pt x="19352" y="1504648"/>
                  <a:pt x="14514" y="1524000"/>
                </a:cubicBezTo>
                <a:cubicBezTo>
                  <a:pt x="9676" y="1582057"/>
                  <a:pt x="0" y="1639913"/>
                  <a:pt x="0" y="1698171"/>
                </a:cubicBezTo>
                <a:cubicBezTo>
                  <a:pt x="0" y="2041710"/>
                  <a:pt x="6137" y="2385249"/>
                  <a:pt x="14514" y="2728686"/>
                </a:cubicBezTo>
                <a:cubicBezTo>
                  <a:pt x="15817" y="2782109"/>
                  <a:pt x="20695" y="2835558"/>
                  <a:pt x="29029" y="2888343"/>
                </a:cubicBezTo>
                <a:cubicBezTo>
                  <a:pt x="52303" y="3035745"/>
                  <a:pt x="55546" y="2965379"/>
                  <a:pt x="87086" y="3091543"/>
                </a:cubicBezTo>
                <a:cubicBezTo>
                  <a:pt x="101850" y="3150600"/>
                  <a:pt x="98100" y="3153442"/>
                  <a:pt x="130629" y="3207657"/>
                </a:cubicBezTo>
                <a:cubicBezTo>
                  <a:pt x="148579" y="3237573"/>
                  <a:pt x="159657" y="3275391"/>
                  <a:pt x="188686" y="3294743"/>
                </a:cubicBezTo>
                <a:lnTo>
                  <a:pt x="232229" y="3323771"/>
                </a:lnTo>
                <a:cubicBezTo>
                  <a:pt x="302950" y="3429855"/>
                  <a:pt x="208827" y="3304270"/>
                  <a:pt x="319314" y="3396343"/>
                </a:cubicBezTo>
                <a:cubicBezTo>
                  <a:pt x="332715" y="3407510"/>
                  <a:pt x="336008" y="3427551"/>
                  <a:pt x="348343" y="3439886"/>
                </a:cubicBezTo>
                <a:cubicBezTo>
                  <a:pt x="376479" y="3468022"/>
                  <a:pt x="400015" y="3471624"/>
                  <a:pt x="435429" y="3483428"/>
                </a:cubicBezTo>
                <a:cubicBezTo>
                  <a:pt x="645888" y="3641273"/>
                  <a:pt x="381890" y="3452835"/>
                  <a:pt x="537029" y="3541486"/>
                </a:cubicBezTo>
                <a:cubicBezTo>
                  <a:pt x="555785" y="3552204"/>
                  <a:pt x="613363" y="3602827"/>
                  <a:pt x="638629" y="3614057"/>
                </a:cubicBezTo>
                <a:cubicBezTo>
                  <a:pt x="666590" y="3626484"/>
                  <a:pt x="700254" y="3626113"/>
                  <a:pt x="725714" y="3643086"/>
                </a:cubicBezTo>
                <a:cubicBezTo>
                  <a:pt x="794716" y="3689087"/>
                  <a:pt x="752709" y="3666598"/>
                  <a:pt x="856343" y="3701143"/>
                </a:cubicBezTo>
                <a:lnTo>
                  <a:pt x="899886" y="3715657"/>
                </a:lnTo>
                <a:cubicBezTo>
                  <a:pt x="914400" y="3720495"/>
                  <a:pt x="928586" y="3726460"/>
                  <a:pt x="943429" y="3730171"/>
                </a:cubicBezTo>
                <a:cubicBezTo>
                  <a:pt x="1054887" y="3758037"/>
                  <a:pt x="947074" y="3733199"/>
                  <a:pt x="1103086" y="3759200"/>
                </a:cubicBezTo>
                <a:cubicBezTo>
                  <a:pt x="1302561" y="3792445"/>
                  <a:pt x="1011000" y="3753132"/>
                  <a:pt x="1291772" y="3788228"/>
                </a:cubicBezTo>
                <a:cubicBezTo>
                  <a:pt x="1311124" y="3793066"/>
                  <a:pt x="1330268" y="3798831"/>
                  <a:pt x="1349829" y="3802743"/>
                </a:cubicBezTo>
                <a:cubicBezTo>
                  <a:pt x="1378686" y="3808515"/>
                  <a:pt x="1408522" y="3809514"/>
                  <a:pt x="1436914" y="3817257"/>
                </a:cubicBezTo>
                <a:cubicBezTo>
                  <a:pt x="1462050" y="3824112"/>
                  <a:pt x="1485295" y="3836610"/>
                  <a:pt x="1509486" y="3846286"/>
                </a:cubicBezTo>
                <a:cubicBezTo>
                  <a:pt x="1524000" y="3860800"/>
                  <a:pt x="1534343" y="3881334"/>
                  <a:pt x="1553029" y="3889828"/>
                </a:cubicBezTo>
                <a:cubicBezTo>
                  <a:pt x="1589349" y="3906337"/>
                  <a:pt x="1631294" y="3906241"/>
                  <a:pt x="1669143" y="3918857"/>
                </a:cubicBezTo>
                <a:lnTo>
                  <a:pt x="1712686" y="3933371"/>
                </a:lnTo>
                <a:cubicBezTo>
                  <a:pt x="1761922" y="3966195"/>
                  <a:pt x="1743894" y="3950065"/>
                  <a:pt x="1770743" y="3976914"/>
                </a:cubicBezTo>
              </a:path>
            </a:pathLst>
          </a:custGeom>
          <a:noFill/>
          <a:ln>
            <a:solidFill>
              <a:srgbClr val="9933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654629" y="2844800"/>
            <a:ext cx="638628" cy="2467429"/>
          </a:xfrm>
          <a:custGeom>
            <a:avLst/>
            <a:gdLst>
              <a:gd name="connsiteX0" fmla="*/ 14514 w 638628"/>
              <a:gd name="connsiteY0" fmla="*/ 0 h 2467429"/>
              <a:gd name="connsiteX1" fmla="*/ 0 w 638628"/>
              <a:gd name="connsiteY1" fmla="*/ 232229 h 2467429"/>
              <a:gd name="connsiteX2" fmla="*/ 14514 w 638628"/>
              <a:gd name="connsiteY2" fmla="*/ 508000 h 2467429"/>
              <a:gd name="connsiteX3" fmla="*/ 43542 w 638628"/>
              <a:gd name="connsiteY3" fmla="*/ 740229 h 2467429"/>
              <a:gd name="connsiteX4" fmla="*/ 58057 w 638628"/>
              <a:gd name="connsiteY4" fmla="*/ 1886857 h 2467429"/>
              <a:gd name="connsiteX5" fmla="*/ 130628 w 638628"/>
              <a:gd name="connsiteY5" fmla="*/ 2032000 h 2467429"/>
              <a:gd name="connsiteX6" fmla="*/ 188685 w 638628"/>
              <a:gd name="connsiteY6" fmla="*/ 2119086 h 2467429"/>
              <a:gd name="connsiteX7" fmla="*/ 217714 w 638628"/>
              <a:gd name="connsiteY7" fmla="*/ 2162629 h 2467429"/>
              <a:gd name="connsiteX8" fmla="*/ 246742 w 638628"/>
              <a:gd name="connsiteY8" fmla="*/ 2206171 h 2467429"/>
              <a:gd name="connsiteX9" fmla="*/ 333828 w 638628"/>
              <a:gd name="connsiteY9" fmla="*/ 2235200 h 2467429"/>
              <a:gd name="connsiteX10" fmla="*/ 391885 w 638628"/>
              <a:gd name="connsiteY10" fmla="*/ 2293257 h 2467429"/>
              <a:gd name="connsiteX11" fmla="*/ 464457 w 638628"/>
              <a:gd name="connsiteY11" fmla="*/ 2380343 h 2467429"/>
              <a:gd name="connsiteX12" fmla="*/ 551542 w 638628"/>
              <a:gd name="connsiteY12" fmla="*/ 2409371 h 2467429"/>
              <a:gd name="connsiteX13" fmla="*/ 638628 w 638628"/>
              <a:gd name="connsiteY13" fmla="*/ 2452914 h 2467429"/>
              <a:gd name="connsiteX14" fmla="*/ 638628 w 638628"/>
              <a:gd name="connsiteY14" fmla="*/ 246742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628" h="2467429">
                <a:moveTo>
                  <a:pt x="14514" y="0"/>
                </a:moveTo>
                <a:cubicBezTo>
                  <a:pt x="9676" y="77410"/>
                  <a:pt x="0" y="154668"/>
                  <a:pt x="0" y="232229"/>
                </a:cubicBezTo>
                <a:cubicBezTo>
                  <a:pt x="0" y="324280"/>
                  <a:pt x="8181" y="416167"/>
                  <a:pt x="14514" y="508000"/>
                </a:cubicBezTo>
                <a:cubicBezTo>
                  <a:pt x="22722" y="627020"/>
                  <a:pt x="26624" y="638717"/>
                  <a:pt x="43542" y="740229"/>
                </a:cubicBezTo>
                <a:cubicBezTo>
                  <a:pt x="48380" y="1122438"/>
                  <a:pt x="48849" y="1504728"/>
                  <a:pt x="58057" y="1886857"/>
                </a:cubicBezTo>
                <a:cubicBezTo>
                  <a:pt x="59493" y="1946451"/>
                  <a:pt x="99178" y="1984824"/>
                  <a:pt x="130628" y="2032000"/>
                </a:cubicBezTo>
                <a:lnTo>
                  <a:pt x="188685" y="2119086"/>
                </a:lnTo>
                <a:lnTo>
                  <a:pt x="217714" y="2162629"/>
                </a:lnTo>
                <a:cubicBezTo>
                  <a:pt x="227390" y="2177143"/>
                  <a:pt x="230194" y="2200655"/>
                  <a:pt x="246742" y="2206171"/>
                </a:cubicBezTo>
                <a:lnTo>
                  <a:pt x="333828" y="2235200"/>
                </a:lnTo>
                <a:cubicBezTo>
                  <a:pt x="365495" y="2330202"/>
                  <a:pt x="321513" y="2236960"/>
                  <a:pt x="391885" y="2293257"/>
                </a:cubicBezTo>
                <a:cubicBezTo>
                  <a:pt x="461693" y="2349103"/>
                  <a:pt x="373993" y="2330085"/>
                  <a:pt x="464457" y="2380343"/>
                </a:cubicBezTo>
                <a:cubicBezTo>
                  <a:pt x="491205" y="2395203"/>
                  <a:pt x="522514" y="2399695"/>
                  <a:pt x="551542" y="2409371"/>
                </a:cubicBezTo>
                <a:cubicBezTo>
                  <a:pt x="586954" y="2421175"/>
                  <a:pt x="610494" y="2424780"/>
                  <a:pt x="638628" y="2452914"/>
                </a:cubicBezTo>
                <a:lnTo>
                  <a:pt x="638628" y="2467429"/>
                </a:lnTo>
              </a:path>
            </a:pathLst>
          </a:custGeom>
          <a:noFill/>
          <a:ln>
            <a:solidFill>
              <a:srgbClr val="9933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Two Missing Things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The mapping algorithm does not include one-to-one relationship types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We need to include these</a:t>
            </a:r>
          </a:p>
          <a:p>
            <a:pPr lvl="1" eaLnBrk="1" hangingPunct="1"/>
            <a:endParaRPr lang="en-US" dirty="0" smtClean="0">
              <a:ea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Sometimes, relationship types may need to have their own attributes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Will revise ERDs and the mapping algorithm to include these.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9E458-D757-464C-A4AA-F30B4E0050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MANAGES Relationship Type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8371" name="Content Placeholder 17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dirty="0" smtClean="0">
                <a:ea typeface="ＭＳ Ｐゴシック"/>
                <a:cs typeface="ＭＳ Ｐゴシック"/>
              </a:rPr>
              <a:t>A department is </a:t>
            </a:r>
            <a:r>
              <a:rPr lang="en-US" sz="2400" b="1" i="1" dirty="0" smtClean="0">
                <a:ea typeface="ＭＳ Ｐゴシック"/>
                <a:cs typeface="ＭＳ Ｐゴシック"/>
              </a:rPr>
              <a:t>managed</a:t>
            </a:r>
            <a:r>
              <a:rPr lang="en-US" sz="2400" dirty="0" smtClean="0">
                <a:ea typeface="ＭＳ Ｐゴシック"/>
                <a:cs typeface="ＭＳ Ｐゴシック"/>
              </a:rPr>
              <a:t> by one employee</a:t>
            </a:r>
          </a:p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dirty="0" smtClean="0">
                <a:ea typeface="ＭＳ Ｐゴシック"/>
                <a:cs typeface="ＭＳ Ｐゴシック"/>
              </a:rPr>
              <a:t>Each department has a manager which is also an employee</a:t>
            </a:r>
          </a:p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dirty="0" smtClean="0">
                <a:ea typeface="ＭＳ Ｐゴシック"/>
                <a:cs typeface="ＭＳ Ｐゴシック"/>
              </a:rPr>
              <a:t>EMPLOYEE and DEPARTMENT are related by the MANAGES relationship type</a:t>
            </a:r>
          </a:p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dirty="0" smtClean="0">
                <a:ea typeface="ＭＳ Ｐゴシック"/>
                <a:cs typeface="ＭＳ Ｐゴシック"/>
              </a:rPr>
              <a:t>Each department can have only one manager, and each employee can manage at most one department. This is a one-to-one relationship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FC787-4006-47FE-B212-4B57A8D1E2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000500" y="4495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5" name="Elbow Connector 4"/>
          <p:cNvCxnSpPr>
            <a:stCxn id="60" idx="3"/>
            <a:endCxn id="36866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8"/>
          <p:cNvCxnSpPr>
            <a:stCxn id="39" idx="0"/>
            <a:endCxn id="36866" idx="2"/>
          </p:cNvCxnSpPr>
          <p:nvPr/>
        </p:nvCxnSpPr>
        <p:spPr>
          <a:xfrm rot="5400000" flipH="1" flipV="1">
            <a:off x="7378701" y="3492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8"/>
          <p:cNvCxnSpPr>
            <a:stCxn id="59" idx="0"/>
            <a:endCxn id="36865" idx="2"/>
          </p:cNvCxnSpPr>
          <p:nvPr/>
        </p:nvCxnSpPr>
        <p:spPr>
          <a:xfrm rot="5400000" flipH="1" flipV="1">
            <a:off x="1066801" y="4419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1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72" name="Group 21"/>
          <p:cNvGrpSpPr>
            <a:grpSpLocks/>
          </p:cNvGrpSpPr>
          <p:nvPr/>
        </p:nvGrpSpPr>
        <p:grpSpPr bwMode="auto">
          <a:xfrm>
            <a:off x="5676900" y="5067300"/>
            <a:ext cx="457200" cy="609600"/>
            <a:chOff x="2971800" y="1828800"/>
            <a:chExt cx="457200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73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74" name="Group 27"/>
          <p:cNvGrpSpPr>
            <a:grpSpLocks/>
          </p:cNvGrpSpPr>
          <p:nvPr/>
        </p:nvGrpSpPr>
        <p:grpSpPr bwMode="auto">
          <a:xfrm rot="10800000">
            <a:off x="3543300" y="5067300"/>
            <a:ext cx="457200" cy="609600"/>
            <a:chOff x="2971800" y="1828800"/>
            <a:chExt cx="457200" cy="6096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Elbow Connector 33"/>
          <p:cNvCxnSpPr>
            <a:stCxn id="36865" idx="3"/>
            <a:endCxn id="60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mond 38"/>
          <p:cNvSpPr/>
          <p:nvPr/>
        </p:nvSpPr>
        <p:spPr>
          <a:xfrm>
            <a:off x="6705600" y="3886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Elbow Connector 8"/>
          <p:cNvCxnSpPr>
            <a:stCxn id="36867" idx="3"/>
            <a:endCxn id="39" idx="2"/>
          </p:cNvCxnSpPr>
          <p:nvPr/>
        </p:nvCxnSpPr>
        <p:spPr>
          <a:xfrm flipV="1">
            <a:off x="5676900" y="4876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iamond 58"/>
          <p:cNvSpPr/>
          <p:nvPr/>
        </p:nvSpPr>
        <p:spPr>
          <a:xfrm>
            <a:off x="457200" y="4876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Diamond 59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7" name="Elbow Connector 8"/>
          <p:cNvCxnSpPr>
            <a:stCxn id="36867" idx="1"/>
            <a:endCxn id="59" idx="3"/>
          </p:cNvCxnSpPr>
          <p:nvPr/>
        </p:nvCxnSpPr>
        <p:spPr>
          <a:xfrm rot="10800000">
            <a:off x="2590800" y="5372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mond 31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32" idx="3"/>
            <a:endCxn id="36866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2"/>
          <p:cNvCxnSpPr>
            <a:stCxn id="36865" idx="0"/>
            <a:endCxn id="32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Attributes for Relationship types</a:t>
            </a:r>
            <a:endParaRPr lang="en-US" dirty="0"/>
          </a:p>
        </p:txBody>
      </p:sp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20AFC-7C2B-4502-8242-53EB456E26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505200" y="3352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8" name="Elbow Connector 7"/>
          <p:cNvCxnSpPr>
            <a:stCxn id="27" idx="3"/>
            <a:endCxn id="37892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4" idx="0"/>
            <a:endCxn id="37892" idx="2"/>
          </p:cNvCxnSpPr>
          <p:nvPr/>
        </p:nvCxnSpPr>
        <p:spPr>
          <a:xfrm rot="5400000" flipH="1" flipV="1">
            <a:off x="7454901" y="3416300"/>
            <a:ext cx="6350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8"/>
          <p:cNvCxnSpPr>
            <a:stCxn id="26" idx="0"/>
            <a:endCxn id="37891" idx="2"/>
          </p:cNvCxnSpPr>
          <p:nvPr/>
        </p:nvCxnSpPr>
        <p:spPr>
          <a:xfrm rot="5400000" flipH="1" flipV="1">
            <a:off x="1257301" y="4229100"/>
            <a:ext cx="533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7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8" name="Group 21"/>
          <p:cNvGrpSpPr>
            <a:grpSpLocks/>
          </p:cNvGrpSpPr>
          <p:nvPr/>
        </p:nvGrpSpPr>
        <p:grpSpPr bwMode="auto">
          <a:xfrm>
            <a:off x="5181600" y="3924300"/>
            <a:ext cx="457200" cy="609600"/>
            <a:chOff x="2971800" y="1828800"/>
            <a:chExt cx="457200" cy="6096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9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0" name="Group 27"/>
          <p:cNvGrpSpPr>
            <a:grpSpLocks/>
          </p:cNvGrpSpPr>
          <p:nvPr/>
        </p:nvGrpSpPr>
        <p:grpSpPr bwMode="auto">
          <a:xfrm rot="10800000">
            <a:off x="3048000" y="3924300"/>
            <a:ext cx="457200" cy="609600"/>
            <a:chOff x="2971800" y="1828800"/>
            <a:chExt cx="457200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2"/>
          <p:cNvCxnSpPr>
            <a:stCxn id="37891" idx="3"/>
            <a:endCxn id="27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mond 23"/>
          <p:cNvSpPr/>
          <p:nvPr/>
        </p:nvSpPr>
        <p:spPr>
          <a:xfrm>
            <a:off x="6705600" y="3733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8"/>
          <p:cNvCxnSpPr>
            <a:stCxn id="37893" idx="3"/>
            <a:endCxn id="24" idx="1"/>
          </p:cNvCxnSpPr>
          <p:nvPr/>
        </p:nvCxnSpPr>
        <p:spPr>
          <a:xfrm>
            <a:off x="5181600" y="42291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457200" y="4495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Elbow Connector 8"/>
          <p:cNvCxnSpPr>
            <a:stCxn id="37893" idx="1"/>
            <a:endCxn id="26" idx="3"/>
          </p:cNvCxnSpPr>
          <p:nvPr/>
        </p:nvCxnSpPr>
        <p:spPr>
          <a:xfrm rot="10800000" flipV="1">
            <a:off x="2590800" y="4229100"/>
            <a:ext cx="914400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mond 28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32"/>
          <p:cNvCxnSpPr>
            <a:stCxn id="29" idx="3"/>
            <a:endCxn id="37892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2"/>
          <p:cNvCxnSpPr>
            <a:stCxn id="37891" idx="0"/>
            <a:endCxn id="29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2133600" y="3810000"/>
            <a:ext cx="1219200" cy="533400"/>
          </a:xfrm>
          <a:prstGeom prst="wedgeRoundRectCallout">
            <a:avLst>
              <a:gd name="adj1" fmla="val -100000"/>
              <a:gd name="adj2" fmla="val 132526"/>
              <a:gd name="adj3" fmla="val 16667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Hours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3124200" y="1295400"/>
            <a:ext cx="1371600" cy="533400"/>
          </a:xfrm>
          <a:prstGeom prst="wedgeRoundRectCallout">
            <a:avLst>
              <a:gd name="adj1" fmla="val 85417"/>
              <a:gd name="adj2" fmla="val -111012"/>
              <a:gd name="adj3" fmla="val 16667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Start 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5100" y="381000"/>
            <a:ext cx="22479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JT:  explanation for ‘source data’ and ‘hours’ coming shortly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ffectLst/>
                <a:ea typeface="ＭＳ Ｐゴシック"/>
                <a:cs typeface="ＭＳ Ｐゴシック"/>
              </a:rPr>
              <a:t>JT’s Extra: Notation Reminder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85800" y="533400"/>
            <a:ext cx="2590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/>
              <a:t>Entity (object in real world): </a:t>
            </a:r>
            <a:r>
              <a:rPr lang="en-US" sz="2400" b="1" dirty="0"/>
              <a:t>E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648200" y="536575"/>
            <a:ext cx="2209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/>
              <a:t>Table (in database): </a:t>
            </a:r>
            <a:r>
              <a:rPr lang="en-US" sz="2400" b="1" dirty="0"/>
              <a:t>T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276600" y="928688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90125" name="Group 13"/>
          <p:cNvGrpSpPr>
            <a:grpSpLocks/>
          </p:cNvGrpSpPr>
          <p:nvPr/>
        </p:nvGrpSpPr>
        <p:grpSpPr bwMode="auto">
          <a:xfrm>
            <a:off x="2578100" y="2057400"/>
            <a:ext cx="3670300" cy="3451225"/>
            <a:chOff x="1624" y="1296"/>
            <a:chExt cx="2312" cy="2174"/>
          </a:xfrm>
        </p:grpSpPr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2112" y="1296"/>
              <a:ext cx="1392" cy="5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 dirty="0"/>
                <a:t>Table (in database): </a:t>
              </a:r>
              <a:r>
                <a:rPr lang="en-US" sz="2400" b="1" dirty="0"/>
                <a:t>T</a:t>
              </a: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2064" y="2928"/>
              <a:ext cx="1392" cy="5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 dirty="0"/>
                <a:t>Table (in database): </a:t>
              </a:r>
              <a:r>
                <a:rPr lang="en-US" sz="2400" b="1" dirty="0"/>
                <a:t>T</a:t>
              </a:r>
            </a:p>
          </p:txBody>
        </p:sp>
        <p:sp>
          <p:nvSpPr>
            <p:cNvPr id="90122" name="AutoShape 10"/>
            <p:cNvSpPr>
              <a:spLocks noChangeArrowheads="1"/>
            </p:cNvSpPr>
            <p:nvPr/>
          </p:nvSpPr>
          <p:spPr bwMode="auto">
            <a:xfrm>
              <a:off x="1624" y="2152"/>
              <a:ext cx="2312" cy="466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/>
                <a:t>Relationship: R</a:t>
              </a:r>
            </a:p>
          </p:txBody>
        </p:sp>
        <p:sp>
          <p:nvSpPr>
            <p:cNvPr id="90123" name="Line 11"/>
            <p:cNvSpPr>
              <a:spLocks noChangeShapeType="1"/>
            </p:cNvSpPr>
            <p:nvPr/>
          </p:nvSpPr>
          <p:spPr bwMode="auto">
            <a:xfrm>
              <a:off x="2784" y="187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24" name="Line 12"/>
            <p:cNvSpPr>
              <a:spLocks noChangeShapeType="1"/>
            </p:cNvSpPr>
            <p:nvPr/>
          </p:nvSpPr>
          <p:spPr bwMode="auto">
            <a:xfrm>
              <a:off x="2784" y="26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0128" name="Group 16"/>
          <p:cNvGrpSpPr>
            <a:grpSpLocks/>
          </p:cNvGrpSpPr>
          <p:nvPr/>
        </p:nvGrpSpPr>
        <p:grpSpPr bwMode="auto">
          <a:xfrm>
            <a:off x="5334000" y="1981200"/>
            <a:ext cx="1524000" cy="2895600"/>
            <a:chOff x="3360" y="1248"/>
            <a:chExt cx="960" cy="1824"/>
          </a:xfrm>
        </p:grpSpPr>
        <p:sp>
          <p:nvSpPr>
            <p:cNvPr id="90126" name="Rectangle 14"/>
            <p:cNvSpPr>
              <a:spLocks noChangeArrowheads="1"/>
            </p:cNvSpPr>
            <p:nvPr/>
          </p:nvSpPr>
          <p:spPr bwMode="auto">
            <a:xfrm>
              <a:off x="3360" y="1248"/>
              <a:ext cx="96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Entity: </a:t>
              </a:r>
              <a:r>
                <a:rPr lang="en-US" sz="2400" b="1" dirty="0"/>
                <a:t>E</a:t>
              </a:r>
            </a:p>
          </p:txBody>
        </p:sp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3360" y="2832"/>
              <a:ext cx="96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Entity: </a:t>
              </a:r>
              <a:r>
                <a:rPr lang="en-US" sz="2400" b="1" dirty="0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 animBg="1"/>
      <p:bldP spid="901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229" y="5410200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Complete mapping Algorithm</a:t>
            </a:r>
            <a:endParaRPr lang="en-US" dirty="0"/>
          </a:p>
        </p:txBody>
      </p:sp>
      <p:sp>
        <p:nvSpPr>
          <p:cNvPr id="61443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41337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entity type E is translated to a table T (to emphasize that T is a result of E, we write T(E))</a:t>
            </a:r>
          </a:p>
          <a:p>
            <a:pPr marL="804863" lvl="1" indent="-457200" eaLnBrk="1" hangingPunct="1">
              <a:defRPr/>
            </a:pPr>
            <a:r>
              <a:rPr lang="en-US" dirty="0" smtClean="0">
                <a:cs typeface="+mn-cs"/>
              </a:rPr>
              <a:t> T’s columns are E’s attributes</a:t>
            </a:r>
          </a:p>
          <a:p>
            <a:pPr marL="804863" lvl="1" indent="-457200" eaLnBrk="1" hangingPunct="1">
              <a:defRPr/>
            </a:pPr>
            <a:endParaRPr lang="en-US" dirty="0">
              <a:cs typeface="+mn-cs"/>
            </a:endParaRPr>
          </a:p>
          <a:p>
            <a:pPr marL="804863" lvl="1" indent="-457200" eaLnBrk="1" hangingPunct="1">
              <a:defRPr/>
            </a:pPr>
            <a:endParaRPr lang="en-US" dirty="0" smtClean="0">
              <a:cs typeface="+mn-cs"/>
            </a:endParaRPr>
          </a:p>
          <a:p>
            <a:pPr marL="804863" lvl="1" indent="-457200" eaLnBrk="1" hangingPunct="1">
              <a:defRPr/>
            </a:pPr>
            <a:endParaRPr lang="en-US" dirty="0" smtClean="0">
              <a:cs typeface="+mn-cs"/>
            </a:endParaRPr>
          </a:p>
          <a:p>
            <a:pPr marL="804863" lvl="1" indent="-457200" eaLnBrk="1" hangingPunct="1">
              <a:defRPr/>
            </a:pPr>
            <a:endParaRPr lang="en-US" dirty="0" smtClean="0">
              <a:cs typeface="+mn-cs"/>
            </a:endParaRP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</a:t>
            </a:r>
            <a:r>
              <a:rPr lang="en-US" i="1" dirty="0" smtClean="0"/>
              <a:t>many-to-many relationship </a:t>
            </a:r>
            <a:r>
              <a:rPr lang="en-US" dirty="0" smtClean="0"/>
              <a:t>type R, relating entity types E1 and E2, becomes a table T (</a:t>
            </a:r>
            <a:r>
              <a:rPr lang="en-US" i="1" dirty="0" smtClean="0"/>
              <a:t>relationship becomes a table</a:t>
            </a:r>
            <a:r>
              <a:rPr lang="en-US" dirty="0" smtClean="0"/>
              <a:t>)</a:t>
            </a:r>
          </a:p>
          <a:p>
            <a:pPr marL="804863" lvl="1" indent="-457200" eaLnBrk="1" hangingPunct="1">
              <a:defRPr/>
            </a:pPr>
            <a:r>
              <a:rPr lang="en-US" b="1" dirty="0" smtClean="0">
                <a:cs typeface="+mn-cs"/>
              </a:rPr>
              <a:t>T’s columns are R’s attributes</a:t>
            </a:r>
          </a:p>
          <a:p>
            <a:pPr marL="804863" lvl="1" indent="-457200" eaLnBrk="1" hangingPunct="1">
              <a:defRPr/>
            </a:pPr>
            <a:r>
              <a:rPr lang="en-US" dirty="0" smtClean="0">
                <a:cs typeface="+mn-cs"/>
              </a:rPr>
              <a:t> the primary key of E1 and E2 is added as columns in T</a:t>
            </a: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endParaRPr lang="en-US" dirty="0" smtClean="0"/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684E9-7153-413D-BF8B-52CBF56D62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600" y="2286000"/>
            <a:ext cx="3733798" cy="1367410"/>
            <a:chOff x="685800" y="4688112"/>
            <a:chExt cx="3733798" cy="1367410"/>
          </a:xfrm>
        </p:grpSpPr>
        <p:pic>
          <p:nvPicPr>
            <p:cNvPr id="11" name="Picture 2" descr="C:\Users\tamj\AppData\Local\Microsoft\Windows\Temporary Internet Files\Content.IE5\X74BWUH6\MP90044659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16"/>
            <a:stretch/>
          </p:blipFill>
          <p:spPr bwMode="auto">
            <a:xfrm>
              <a:off x="685800" y="4688113"/>
              <a:ext cx="1200150" cy="136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878691" y="4688112"/>
              <a:ext cx="25409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Entity (DOG) attributes</a:t>
              </a:r>
            </a:p>
            <a:p>
              <a:r>
                <a:rPr lang="en-US" dirty="0" smtClean="0"/>
                <a:t>Color (Rover = yellow)</a:t>
              </a:r>
            </a:p>
            <a:p>
              <a:r>
                <a:rPr lang="en-US" dirty="0" smtClean="0"/>
                <a:t>Weight (Rover = 5 llbs)</a:t>
              </a:r>
              <a:endParaRPr lang="en-US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90852"/>
              </p:ext>
            </p:extLst>
          </p:nvPr>
        </p:nvGraphicFramePr>
        <p:xfrm>
          <a:off x="4953000" y="2489421"/>
          <a:ext cx="381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35995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359955">
                <a:tc>
                  <a:txBody>
                    <a:bodyPr/>
                    <a:lstStyle/>
                    <a:p>
                      <a:r>
                        <a:rPr lang="en-US" dirty="0" smtClean="0"/>
                        <a:t>Rover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3000" y="2101335"/>
            <a:ext cx="3352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Database Table (DOGS)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Mapping ERDs to Schema</a:t>
            </a:r>
            <a:endParaRPr lang="en-CA" dirty="0"/>
          </a:p>
        </p:txBody>
      </p:sp>
      <p:sp>
        <p:nvSpPr>
          <p:cNvPr id="17410" name="Text Placeholder 3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dirty="0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DBBCD-DEA0-493C-863A-FEE813E25C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Complete mapping Algorithm</a:t>
            </a:r>
            <a:endParaRPr lang="en-US" dirty="0"/>
          </a:p>
        </p:txBody>
      </p:sp>
      <p:sp>
        <p:nvSpPr>
          <p:cNvPr id="62467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en-US" dirty="0" smtClean="0">
                <a:ea typeface="ＭＳ Ｐゴシック"/>
                <a:cs typeface="ＭＳ Ｐゴシック"/>
              </a:rPr>
              <a:t>For each one-to-many relationship type R, relating E1 to E2 with E1 on the “one” side:</a:t>
            </a:r>
          </a:p>
          <a:p>
            <a:pPr marL="804863" lvl="1" indent="-457200" eaLnBrk="1" hangingPunct="1"/>
            <a:r>
              <a:rPr lang="en-US" dirty="0" smtClean="0">
                <a:ea typeface="ＭＳ Ｐゴシック"/>
              </a:rPr>
              <a:t>add the primary key of E1 (one) as a column or columns in T(E2)</a:t>
            </a:r>
          </a:p>
          <a:p>
            <a:pPr marL="804863" lvl="1" indent="-457200" eaLnBrk="1" hangingPunct="1"/>
            <a:r>
              <a:rPr lang="en-US" b="1" dirty="0" smtClean="0">
                <a:ea typeface="ＭＳ Ｐゴシック"/>
              </a:rPr>
              <a:t>any attributes that R has become columns in T(E2)</a:t>
            </a:r>
          </a:p>
          <a:p>
            <a:pPr marL="514350" indent="-514350" eaLnBrk="1" hangingPunct="1">
              <a:buFont typeface="Verdana" pitchFamily="34" charset="0"/>
              <a:buAutoNum type="arabicPeriod" startAt="3"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1E5B1-176A-43DD-9E2C-CE7B85A074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ffectLst/>
                <a:ea typeface="ＭＳ Ｐゴシック"/>
                <a:cs typeface="ＭＳ Ｐゴシック"/>
              </a:rPr>
              <a:t>JT’s Extra: 1 to 1 Relationships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To ensure compliance with good design principles, examine participation levels when determining which table’s primary key is used as the other table’s foreign key.</a:t>
            </a:r>
          </a:p>
          <a:p>
            <a:pPr lvl="1"/>
            <a:r>
              <a:rPr lang="en-US" dirty="0" smtClean="0">
                <a:ea typeface="ＭＳ Ｐゴシック"/>
              </a:rPr>
              <a:t>If both tables participate equally (both partial or both full) then the choice is arbitrary.</a:t>
            </a:r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1219200" y="3810000"/>
            <a:ext cx="5867400" cy="533400"/>
            <a:chOff x="816" y="2400"/>
            <a:chExt cx="3696" cy="336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816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1728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1200" y="25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3216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4128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3600" y="25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2448" y="2448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>
                <a:ea typeface="ＭＳ Ｐゴシック"/>
              </a:rPr>
              <a:t>If participation levels aren’t equal: If one table partially participates in the relationship while the other table participates partially in the relationship.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dirty="0" smtClean="0">
                <a:effectLst/>
                <a:ea typeface="ＭＳ Ｐゴシック"/>
                <a:cs typeface="ＭＳ Ｐゴシック"/>
              </a:rPr>
              <a:t>JT’s Extra: 1 to 1 Relationships (2)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6400800" y="2438400"/>
            <a:ext cx="21336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400" b="1" dirty="0"/>
              <a:t>Table 2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295400" y="2438400"/>
            <a:ext cx="21336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400" b="1" dirty="0"/>
              <a:t>Table 1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1295400" y="2895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Primary key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6477000" y="297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Foreign key</a:t>
            </a:r>
          </a:p>
        </p:txBody>
      </p:sp>
      <p:grpSp>
        <p:nvGrpSpPr>
          <p:cNvPr id="81940" name="Group 20"/>
          <p:cNvGrpSpPr>
            <a:grpSpLocks/>
          </p:cNvGrpSpPr>
          <p:nvPr/>
        </p:nvGrpSpPr>
        <p:grpSpPr bwMode="auto">
          <a:xfrm>
            <a:off x="4876800" y="3276600"/>
            <a:ext cx="1524000" cy="366713"/>
            <a:chOff x="3072" y="2064"/>
            <a:chExt cx="960" cy="231"/>
          </a:xfrm>
        </p:grpSpPr>
        <p:sp>
          <p:nvSpPr>
            <p:cNvPr id="81934" name="Line 14"/>
            <p:cNvSpPr>
              <a:spLocks noChangeShapeType="1"/>
            </p:cNvSpPr>
            <p:nvPr/>
          </p:nvSpPr>
          <p:spPr bwMode="auto">
            <a:xfrm>
              <a:off x="3072" y="206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3456" y="206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Full</a:t>
              </a:r>
            </a:p>
          </p:txBody>
        </p:sp>
      </p:grpSp>
      <p:grpSp>
        <p:nvGrpSpPr>
          <p:cNvPr id="81939" name="Group 19"/>
          <p:cNvGrpSpPr>
            <a:grpSpLocks/>
          </p:cNvGrpSpPr>
          <p:nvPr/>
        </p:nvGrpSpPr>
        <p:grpSpPr bwMode="auto">
          <a:xfrm>
            <a:off x="3429000" y="2895600"/>
            <a:ext cx="1447800" cy="381000"/>
            <a:chOff x="2160" y="1824"/>
            <a:chExt cx="912" cy="240"/>
          </a:xfrm>
        </p:grpSpPr>
        <p:sp>
          <p:nvSpPr>
            <p:cNvPr id="81933" name="Line 13"/>
            <p:cNvSpPr>
              <a:spLocks noChangeShapeType="1"/>
            </p:cNvSpPr>
            <p:nvPr/>
          </p:nvSpPr>
          <p:spPr bwMode="auto">
            <a:xfrm>
              <a:off x="2160" y="206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2160" y="182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Partial</a:t>
              </a:r>
            </a:p>
          </p:txBody>
        </p:sp>
      </p:grpSp>
      <p:sp>
        <p:nvSpPr>
          <p:cNvPr id="81941" name="Freeform 21"/>
          <p:cNvSpPr>
            <a:spLocks/>
          </p:cNvSpPr>
          <p:nvPr/>
        </p:nvSpPr>
        <p:spPr bwMode="auto">
          <a:xfrm>
            <a:off x="1939925" y="3232150"/>
            <a:ext cx="5334000" cy="151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79"/>
              </a:cxn>
              <a:cxn ang="0">
                <a:pos x="79" y="367"/>
              </a:cxn>
              <a:cxn ang="0">
                <a:pos x="119" y="526"/>
              </a:cxn>
              <a:cxn ang="0">
                <a:pos x="168" y="586"/>
              </a:cxn>
              <a:cxn ang="0">
                <a:pos x="595" y="844"/>
              </a:cxn>
              <a:cxn ang="0">
                <a:pos x="804" y="914"/>
              </a:cxn>
              <a:cxn ang="0">
                <a:pos x="943" y="953"/>
              </a:cxn>
              <a:cxn ang="0">
                <a:pos x="2105" y="933"/>
              </a:cxn>
              <a:cxn ang="0">
                <a:pos x="2423" y="884"/>
              </a:cxn>
              <a:cxn ang="0">
                <a:pos x="2681" y="864"/>
              </a:cxn>
              <a:cxn ang="0">
                <a:pos x="2810" y="814"/>
              </a:cxn>
              <a:cxn ang="0">
                <a:pos x="2919" y="705"/>
              </a:cxn>
              <a:cxn ang="0">
                <a:pos x="3019" y="635"/>
              </a:cxn>
              <a:cxn ang="0">
                <a:pos x="3048" y="616"/>
              </a:cxn>
              <a:cxn ang="0">
                <a:pos x="3138" y="477"/>
              </a:cxn>
              <a:cxn ang="0">
                <a:pos x="3197" y="387"/>
              </a:cxn>
              <a:cxn ang="0">
                <a:pos x="3237" y="298"/>
              </a:cxn>
              <a:cxn ang="0">
                <a:pos x="3267" y="268"/>
              </a:cxn>
              <a:cxn ang="0">
                <a:pos x="3307" y="208"/>
              </a:cxn>
              <a:cxn ang="0">
                <a:pos x="3316" y="99"/>
              </a:cxn>
              <a:cxn ang="0">
                <a:pos x="3326" y="50"/>
              </a:cxn>
              <a:cxn ang="0">
                <a:pos x="3356" y="30"/>
              </a:cxn>
              <a:cxn ang="0">
                <a:pos x="3346" y="40"/>
              </a:cxn>
            </a:cxnLst>
            <a:rect l="0" t="0" r="r" b="b"/>
            <a:pathLst>
              <a:path w="3360" h="956">
                <a:moveTo>
                  <a:pt x="0" y="0"/>
                </a:moveTo>
                <a:cubicBezTo>
                  <a:pt x="3" y="60"/>
                  <a:pt x="4" y="120"/>
                  <a:pt x="9" y="179"/>
                </a:cubicBezTo>
                <a:cubicBezTo>
                  <a:pt x="16" y="251"/>
                  <a:pt x="57" y="302"/>
                  <a:pt x="79" y="367"/>
                </a:cubicBezTo>
                <a:cubicBezTo>
                  <a:pt x="87" y="428"/>
                  <a:pt x="91" y="471"/>
                  <a:pt x="119" y="526"/>
                </a:cubicBezTo>
                <a:cubicBezTo>
                  <a:pt x="137" y="562"/>
                  <a:pt x="141" y="554"/>
                  <a:pt x="168" y="586"/>
                </a:cubicBezTo>
                <a:cubicBezTo>
                  <a:pt x="290" y="736"/>
                  <a:pt x="393" y="818"/>
                  <a:pt x="595" y="844"/>
                </a:cubicBezTo>
                <a:cubicBezTo>
                  <a:pt x="683" y="888"/>
                  <a:pt x="712" y="899"/>
                  <a:pt x="804" y="914"/>
                </a:cubicBezTo>
                <a:cubicBezTo>
                  <a:pt x="851" y="932"/>
                  <a:pt x="894" y="943"/>
                  <a:pt x="943" y="953"/>
                </a:cubicBezTo>
                <a:cubicBezTo>
                  <a:pt x="1026" y="952"/>
                  <a:pt x="1785" y="956"/>
                  <a:pt x="2105" y="933"/>
                </a:cubicBezTo>
                <a:cubicBezTo>
                  <a:pt x="2211" y="925"/>
                  <a:pt x="2317" y="895"/>
                  <a:pt x="2423" y="884"/>
                </a:cubicBezTo>
                <a:cubicBezTo>
                  <a:pt x="2509" y="875"/>
                  <a:pt x="2681" y="864"/>
                  <a:pt x="2681" y="864"/>
                </a:cubicBezTo>
                <a:cubicBezTo>
                  <a:pt x="2725" y="853"/>
                  <a:pt x="2774" y="845"/>
                  <a:pt x="2810" y="814"/>
                </a:cubicBezTo>
                <a:cubicBezTo>
                  <a:pt x="2851" y="778"/>
                  <a:pt x="2877" y="735"/>
                  <a:pt x="2919" y="705"/>
                </a:cubicBezTo>
                <a:cubicBezTo>
                  <a:pt x="3016" y="636"/>
                  <a:pt x="2891" y="720"/>
                  <a:pt x="3019" y="635"/>
                </a:cubicBezTo>
                <a:cubicBezTo>
                  <a:pt x="3029" y="629"/>
                  <a:pt x="3048" y="616"/>
                  <a:pt x="3048" y="616"/>
                </a:cubicBezTo>
                <a:cubicBezTo>
                  <a:pt x="3082" y="548"/>
                  <a:pt x="3093" y="530"/>
                  <a:pt x="3138" y="477"/>
                </a:cubicBezTo>
                <a:cubicBezTo>
                  <a:pt x="3165" y="446"/>
                  <a:pt x="3168" y="417"/>
                  <a:pt x="3197" y="387"/>
                </a:cubicBezTo>
                <a:cubicBezTo>
                  <a:pt x="3204" y="367"/>
                  <a:pt x="3226" y="315"/>
                  <a:pt x="3237" y="298"/>
                </a:cubicBezTo>
                <a:cubicBezTo>
                  <a:pt x="3245" y="286"/>
                  <a:pt x="3258" y="279"/>
                  <a:pt x="3267" y="268"/>
                </a:cubicBezTo>
                <a:cubicBezTo>
                  <a:pt x="3282" y="249"/>
                  <a:pt x="3307" y="208"/>
                  <a:pt x="3307" y="208"/>
                </a:cubicBezTo>
                <a:cubicBezTo>
                  <a:pt x="3310" y="172"/>
                  <a:pt x="3312" y="135"/>
                  <a:pt x="3316" y="99"/>
                </a:cubicBezTo>
                <a:cubicBezTo>
                  <a:pt x="3318" y="82"/>
                  <a:pt x="3318" y="64"/>
                  <a:pt x="3326" y="50"/>
                </a:cubicBezTo>
                <a:cubicBezTo>
                  <a:pt x="3332" y="40"/>
                  <a:pt x="3345" y="35"/>
                  <a:pt x="3356" y="30"/>
                </a:cubicBezTo>
                <a:cubicBezTo>
                  <a:pt x="3360" y="28"/>
                  <a:pt x="3349" y="37"/>
                  <a:pt x="3346" y="40"/>
                </a:cubicBezTo>
              </a:path>
            </a:pathLst>
          </a:custGeom>
          <a:noFill/>
          <a:ln w="25400">
            <a:solidFill>
              <a:srgbClr val="99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/>
      <p:bldP spid="81932" grpId="0" animBg="1"/>
      <p:bldP spid="81935" grpId="0"/>
      <p:bldP spid="81936" grpId="0"/>
      <p:bldP spid="819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Complete mapping Algorithm</a:t>
            </a:r>
            <a:endParaRPr lang="en-US" dirty="0"/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4"/>
            </a:pPr>
            <a:r>
              <a:rPr lang="en-US" dirty="0" smtClean="0">
                <a:ea typeface="ＭＳ Ｐゴシック"/>
                <a:cs typeface="ＭＳ Ｐゴシック"/>
              </a:rPr>
              <a:t>For each one-to-one relationship type R, relating E1 to E2 with E1 on a partial participation side or both E1 and E2 fully participate in R:</a:t>
            </a:r>
          </a:p>
          <a:p>
            <a:pPr marL="804863" lvl="1" indent="-457200" eaLnBrk="1" hangingPunct="1"/>
            <a:r>
              <a:rPr lang="en-US" dirty="0" smtClean="0">
                <a:ea typeface="ＭＳ Ｐゴシック"/>
              </a:rPr>
              <a:t>add the primary key of E1 (JT: partial) as a column or columns in T(E2, JT: full)</a:t>
            </a:r>
          </a:p>
          <a:p>
            <a:pPr marL="804863" lvl="1" indent="-457200" eaLnBrk="1" hangingPunct="1"/>
            <a:r>
              <a:rPr lang="en-US" dirty="0" smtClean="0">
                <a:ea typeface="ＭＳ Ｐゴシック"/>
              </a:rPr>
              <a:t>any attributes that R has become columns in T(E2)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6CBD8-92F0-418E-802C-05D41D9ED9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/>
                <a:ea typeface="ＭＳ Ｐゴシック"/>
                <a:cs typeface="ＭＳ Ｐゴシック"/>
              </a:rPr>
              <a:t>JT’s Extra: Attributes Of Relationships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09600" y="609600"/>
            <a:ext cx="16764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Employee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33400" y="3886200"/>
            <a:ext cx="17526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Project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533400" y="2362200"/>
            <a:ext cx="2209800" cy="685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Works on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1600200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16002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600200" y="1600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Many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524000" y="3429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Many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2209800" y="1219200"/>
            <a:ext cx="838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Hours?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2057400" y="4038600"/>
            <a:ext cx="838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Hours?</a:t>
            </a: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2438400" y="2438400"/>
            <a:ext cx="838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  <p:bldP spid="83981" grpId="0" animBg="1"/>
      <p:bldP spid="839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/>
                <a:ea typeface="ＭＳ Ｐゴシック"/>
                <a:cs typeface="ＭＳ Ｐゴシック"/>
              </a:rPr>
              <a:t>JT’s Extra: Attributes Of Relationships (2)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09600" y="2362200"/>
            <a:ext cx="16764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Employee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6858000" y="2057400"/>
            <a:ext cx="17526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Department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3505200" y="1219200"/>
            <a:ext cx="2438400" cy="685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Manages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524000" y="1524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One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648200" y="4876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Many</a:t>
            </a: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3048000" y="3352800"/>
            <a:ext cx="3124200" cy="685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Works for</a:t>
            </a:r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24000" y="1524000"/>
            <a:ext cx="2057400" cy="838200"/>
            <a:chOff x="960" y="960"/>
            <a:chExt cx="1296" cy="528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960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960" y="96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5791200" y="1524000"/>
            <a:ext cx="1981200" cy="533400"/>
            <a:chOff x="3648" y="960"/>
            <a:chExt cx="1248" cy="336"/>
          </a:xfrm>
        </p:grpSpPr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>
              <a:off x="3648" y="9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4896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6037" name="Group 21"/>
          <p:cNvGrpSpPr>
            <a:grpSpLocks/>
          </p:cNvGrpSpPr>
          <p:nvPr/>
        </p:nvGrpSpPr>
        <p:grpSpPr bwMode="auto">
          <a:xfrm>
            <a:off x="6096000" y="3048000"/>
            <a:ext cx="1600200" cy="685800"/>
            <a:chOff x="3840" y="1920"/>
            <a:chExt cx="1008" cy="432"/>
          </a:xfrm>
        </p:grpSpPr>
        <p:sp>
          <p:nvSpPr>
            <p:cNvPr id="86030" name="Line 14"/>
            <p:cNvSpPr>
              <a:spLocks noChangeShapeType="1"/>
            </p:cNvSpPr>
            <p:nvPr/>
          </p:nvSpPr>
          <p:spPr bwMode="auto">
            <a:xfrm>
              <a:off x="3840" y="23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>
              <a:off x="4848" y="19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7086600" y="1524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One</a:t>
            </a:r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295400" y="3352800"/>
            <a:ext cx="1905000" cy="304800"/>
            <a:chOff x="816" y="2112"/>
            <a:chExt cx="1200" cy="192"/>
          </a:xfrm>
        </p:grpSpPr>
        <p:grpSp>
          <p:nvGrpSpPr>
            <p:cNvPr id="86036" name="Group 20"/>
            <p:cNvGrpSpPr>
              <a:grpSpLocks/>
            </p:cNvGrpSpPr>
            <p:nvPr/>
          </p:nvGrpSpPr>
          <p:grpSpPr bwMode="auto">
            <a:xfrm>
              <a:off x="912" y="2112"/>
              <a:ext cx="1104" cy="192"/>
              <a:chOff x="912" y="2112"/>
              <a:chExt cx="1104" cy="192"/>
            </a:xfrm>
          </p:grpSpPr>
          <p:sp>
            <p:nvSpPr>
              <p:cNvPr id="86032" name="Line 16"/>
              <p:cNvSpPr>
                <a:spLocks noChangeShapeType="1"/>
              </p:cNvSpPr>
              <p:nvPr/>
            </p:nvSpPr>
            <p:spPr bwMode="auto">
              <a:xfrm>
                <a:off x="912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033" name="Line 17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39" name="Line 23"/>
            <p:cNvSpPr>
              <a:spLocks noChangeShapeType="1"/>
            </p:cNvSpPr>
            <p:nvPr/>
          </p:nvSpPr>
          <p:spPr bwMode="auto">
            <a:xfrm flipV="1">
              <a:off x="912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40" name="Line 24"/>
            <p:cNvSpPr>
              <a:spLocks noChangeShapeType="1"/>
            </p:cNvSpPr>
            <p:nvPr/>
          </p:nvSpPr>
          <p:spPr bwMode="auto">
            <a:xfrm flipH="1" flipV="1">
              <a:off x="8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1371600" y="3657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Many</a:t>
            </a: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5029200" y="990600"/>
            <a:ext cx="1219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Start date?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7010400" y="3352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One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7543800" y="2819400"/>
            <a:ext cx="1219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Start date!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714500" y="2095500"/>
            <a:ext cx="1219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Start date?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38" grpId="0"/>
      <p:bldP spid="86042" grpId="0"/>
      <p:bldP spid="86043" grpId="0" animBg="1"/>
      <p:bldP spid="86044" grpId="0"/>
      <p:bldP spid="86045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DFA0F-B405-468D-9E63-2D3F013CF1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3505200" y="3352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8" name="Elbow Connector 7"/>
          <p:cNvCxnSpPr>
            <a:stCxn id="27" idx="3"/>
            <a:endCxn id="41987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4" idx="0"/>
            <a:endCxn id="41987" idx="2"/>
          </p:cNvCxnSpPr>
          <p:nvPr/>
        </p:nvCxnSpPr>
        <p:spPr>
          <a:xfrm rot="5400000" flipH="1" flipV="1">
            <a:off x="7454901" y="3416300"/>
            <a:ext cx="6350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8"/>
          <p:cNvCxnSpPr>
            <a:stCxn id="26" idx="0"/>
            <a:endCxn id="41986" idx="2"/>
          </p:cNvCxnSpPr>
          <p:nvPr/>
        </p:nvCxnSpPr>
        <p:spPr>
          <a:xfrm rot="5400000" flipH="1" flipV="1">
            <a:off x="1257301" y="4229100"/>
            <a:ext cx="533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92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3" name="Group 21"/>
          <p:cNvGrpSpPr>
            <a:grpSpLocks/>
          </p:cNvGrpSpPr>
          <p:nvPr/>
        </p:nvGrpSpPr>
        <p:grpSpPr bwMode="auto">
          <a:xfrm>
            <a:off x="5181600" y="3924300"/>
            <a:ext cx="457200" cy="609600"/>
            <a:chOff x="2971800" y="1828800"/>
            <a:chExt cx="457200" cy="6096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4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5" name="Group 27"/>
          <p:cNvGrpSpPr>
            <a:grpSpLocks/>
          </p:cNvGrpSpPr>
          <p:nvPr/>
        </p:nvGrpSpPr>
        <p:grpSpPr bwMode="auto">
          <a:xfrm rot="10800000">
            <a:off x="3048000" y="3924300"/>
            <a:ext cx="457200" cy="609600"/>
            <a:chOff x="2971800" y="1828800"/>
            <a:chExt cx="457200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2"/>
          <p:cNvCxnSpPr>
            <a:stCxn id="41986" idx="3"/>
            <a:endCxn id="27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mond 23"/>
          <p:cNvSpPr/>
          <p:nvPr/>
        </p:nvSpPr>
        <p:spPr>
          <a:xfrm>
            <a:off x="6705600" y="3733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8"/>
          <p:cNvCxnSpPr>
            <a:stCxn id="41988" idx="3"/>
            <a:endCxn id="24" idx="1"/>
          </p:cNvCxnSpPr>
          <p:nvPr/>
        </p:nvCxnSpPr>
        <p:spPr>
          <a:xfrm>
            <a:off x="5181600" y="42291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457200" y="4495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Elbow Connector 8"/>
          <p:cNvCxnSpPr>
            <a:stCxn id="41988" idx="1"/>
            <a:endCxn id="26" idx="3"/>
          </p:cNvCxnSpPr>
          <p:nvPr/>
        </p:nvCxnSpPr>
        <p:spPr>
          <a:xfrm rot="10800000" flipV="1">
            <a:off x="2590800" y="4229100"/>
            <a:ext cx="914400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mond 28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32"/>
          <p:cNvCxnSpPr>
            <a:stCxn id="29" idx="3"/>
            <a:endCxn id="41987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2"/>
          <p:cNvCxnSpPr>
            <a:stCxn id="41986" idx="0"/>
            <a:endCxn id="29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2133600" y="3810000"/>
            <a:ext cx="1219200" cy="533400"/>
          </a:xfrm>
          <a:prstGeom prst="wedgeRoundRectCallout">
            <a:avLst>
              <a:gd name="adj1" fmla="val -100000"/>
              <a:gd name="adj2" fmla="val 132526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Hours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3124200" y="1295400"/>
            <a:ext cx="1371600" cy="533400"/>
          </a:xfrm>
          <a:prstGeom prst="wedgeRoundRectCallout">
            <a:avLst>
              <a:gd name="adj1" fmla="val 85417"/>
              <a:gd name="adj2" fmla="val -111012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Start date</a:t>
            </a: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/>
          <a:srcRect l="15569" t="28111" r="60930" b="63608"/>
          <a:stretch>
            <a:fillRect/>
          </a:stretch>
        </p:blipFill>
        <p:spPr bwMode="auto">
          <a:xfrm>
            <a:off x="2438400" y="838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725B5-34B6-4E8A-9C57-CFA5D09597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Postal Code 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Name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3505200" y="3352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</a:t>
            </a:r>
            <a:r>
              <a:rPr lang="en-CA" sz="1600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 dirty="0">
              <a:latin typeface="Verdana" pitchFamily="34" charset="0"/>
            </a:endParaRPr>
          </a:p>
        </p:txBody>
      </p:sp>
      <p:cxnSp>
        <p:nvCxnSpPr>
          <p:cNvPr id="8" name="Elbow Connector 7"/>
          <p:cNvCxnSpPr>
            <a:stCxn id="27" idx="3"/>
            <a:endCxn id="43011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4" idx="0"/>
            <a:endCxn id="43011" idx="2"/>
          </p:cNvCxnSpPr>
          <p:nvPr/>
        </p:nvCxnSpPr>
        <p:spPr>
          <a:xfrm rot="5400000" flipH="1" flipV="1">
            <a:off x="7454901" y="3416300"/>
            <a:ext cx="6350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8"/>
          <p:cNvCxnSpPr>
            <a:stCxn id="26" idx="0"/>
            <a:endCxn id="43010" idx="2"/>
          </p:cNvCxnSpPr>
          <p:nvPr/>
        </p:nvCxnSpPr>
        <p:spPr>
          <a:xfrm rot="5400000" flipH="1" flipV="1">
            <a:off x="1257301" y="4229100"/>
            <a:ext cx="533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6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7" name="Group 21"/>
          <p:cNvGrpSpPr>
            <a:grpSpLocks/>
          </p:cNvGrpSpPr>
          <p:nvPr/>
        </p:nvGrpSpPr>
        <p:grpSpPr bwMode="auto">
          <a:xfrm>
            <a:off x="5181600" y="3924300"/>
            <a:ext cx="457200" cy="609600"/>
            <a:chOff x="2971800" y="1828800"/>
            <a:chExt cx="457200" cy="6096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8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9" name="Group 27"/>
          <p:cNvGrpSpPr>
            <a:grpSpLocks/>
          </p:cNvGrpSpPr>
          <p:nvPr/>
        </p:nvGrpSpPr>
        <p:grpSpPr bwMode="auto">
          <a:xfrm rot="10800000">
            <a:off x="3048000" y="3924300"/>
            <a:ext cx="457200" cy="609600"/>
            <a:chOff x="2971800" y="1828800"/>
            <a:chExt cx="457200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2"/>
          <p:cNvCxnSpPr>
            <a:stCxn id="43010" idx="3"/>
            <a:endCxn id="27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mond 23"/>
          <p:cNvSpPr/>
          <p:nvPr/>
        </p:nvSpPr>
        <p:spPr>
          <a:xfrm>
            <a:off x="6705600" y="3733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8"/>
          <p:cNvCxnSpPr>
            <a:stCxn id="43012" idx="3"/>
            <a:endCxn id="24" idx="1"/>
          </p:cNvCxnSpPr>
          <p:nvPr/>
        </p:nvCxnSpPr>
        <p:spPr>
          <a:xfrm>
            <a:off x="5181600" y="42291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457200" y="4495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Elbow Connector 8"/>
          <p:cNvCxnSpPr>
            <a:stCxn id="43012" idx="1"/>
            <a:endCxn id="26" idx="3"/>
          </p:cNvCxnSpPr>
          <p:nvPr/>
        </p:nvCxnSpPr>
        <p:spPr>
          <a:xfrm rot="10800000" flipV="1">
            <a:off x="2590800" y="4229100"/>
            <a:ext cx="914400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mond 28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32"/>
          <p:cNvCxnSpPr>
            <a:stCxn id="29" idx="3"/>
            <a:endCxn id="43011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2"/>
          <p:cNvCxnSpPr>
            <a:stCxn id="43010" idx="0"/>
            <a:endCxn id="29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2133600" y="3810000"/>
            <a:ext cx="1219200" cy="533400"/>
          </a:xfrm>
          <a:prstGeom prst="wedgeRoundRectCallout">
            <a:avLst>
              <a:gd name="adj1" fmla="val -100000"/>
              <a:gd name="adj2" fmla="val 132526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Hours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3124200" y="1295400"/>
            <a:ext cx="1371600" cy="533400"/>
          </a:xfrm>
          <a:prstGeom prst="wedgeRoundRectCallout">
            <a:avLst>
              <a:gd name="adj1" fmla="val 85417"/>
              <a:gd name="adj2" fmla="val -111012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Start date</a:t>
            </a: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3"/>
          <a:srcRect l="16736" t="66064" r="44344" b="23892"/>
          <a:stretch>
            <a:fillRect/>
          </a:stretch>
        </p:blipFill>
        <p:spPr bwMode="auto">
          <a:xfrm>
            <a:off x="1371600" y="3200400"/>
            <a:ext cx="5638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/>
          <p:cNvPicPr>
            <a:picLocks noChangeAspect="1" noChangeArrowheads="1"/>
          </p:cNvPicPr>
          <p:nvPr/>
        </p:nvPicPr>
        <p:blipFill>
          <a:blip r:embed="rId3"/>
          <a:srcRect l="17178" t="42972" r="13506" b="47585"/>
          <a:stretch>
            <a:fillRect/>
          </a:stretch>
        </p:blipFill>
        <p:spPr bwMode="auto">
          <a:xfrm>
            <a:off x="381000" y="4572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7"/>
          <p:cNvPicPr>
            <a:picLocks noChangeAspect="1" noChangeArrowheads="1"/>
          </p:cNvPicPr>
          <p:nvPr/>
        </p:nvPicPr>
        <p:blipFill>
          <a:blip r:embed="rId4"/>
          <a:srcRect l="16718" t="29115" r="42009" b="61238"/>
          <a:stretch>
            <a:fillRect/>
          </a:stretch>
        </p:blipFill>
        <p:spPr bwMode="auto">
          <a:xfrm>
            <a:off x="381000" y="1752600"/>
            <a:ext cx="548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62600" y="4419600"/>
            <a:ext cx="3124200" cy="16160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Complete Schema</a:t>
            </a:r>
          </a:p>
        </p:txBody>
      </p:sp>
      <p:pic>
        <p:nvPicPr>
          <p:cNvPr id="44036" name="Picture 9"/>
          <p:cNvPicPr>
            <a:picLocks noChangeAspect="1" noChangeArrowheads="1"/>
          </p:cNvPicPr>
          <p:nvPr/>
        </p:nvPicPr>
        <p:blipFill>
          <a:blip r:embed="rId5"/>
          <a:srcRect l="15569" t="28111" r="60930" b="63608"/>
          <a:stretch>
            <a:fillRect/>
          </a:stretch>
        </p:blipFill>
        <p:spPr bwMode="auto">
          <a:xfrm>
            <a:off x="381000" y="4267200"/>
            <a:ext cx="355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6"/>
          <a:srcRect l="16736" t="66064" r="43417" b="23892"/>
          <a:stretch>
            <a:fillRect/>
          </a:stretch>
        </p:blipFill>
        <p:spPr bwMode="auto">
          <a:xfrm>
            <a:off x="381000" y="2971800"/>
            <a:ext cx="4800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47106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L="36513"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  <a:ea typeface="ＭＳ Ｐゴシック"/>
                <a:cs typeface="ＭＳ Ｐゴシック"/>
              </a:rPr>
              <a:t>What makes a Good Design?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741F2-A4D5-457D-AD51-CE518CA772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en-CA" dirty="0" smtClean="0"/>
              <a:t>Apply the mapping algorithm to translate an ERD to a database schema</a:t>
            </a:r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en-CA" dirty="0" smtClean="0"/>
              <a:t>Understand foreign keys</a:t>
            </a:r>
            <a:endParaRPr lang="en-CA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List and entertain the three basic design principles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how our mapping algorithm satisfies these three principles</a:t>
            </a:r>
            <a:endParaRPr lang="en-CA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Design Principles</a:t>
            </a:r>
            <a:endParaRPr lang="en-US" dirty="0"/>
          </a:p>
        </p:txBody>
      </p:sp>
      <p:sp>
        <p:nvSpPr>
          <p:cNvPr id="49154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Meaning of a Schema should be easily explained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Reduce Redundancy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Reduce NULL values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155D1-4FDF-41DF-8332-0219851262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 (1)</a:t>
            </a:r>
            <a:endParaRPr lang="en-US" dirty="0"/>
          </a:p>
        </p:txBody>
      </p:sp>
      <p:sp>
        <p:nvSpPr>
          <p:cNvPr id="50178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Design a schema so that its meaning can be easily explained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r>
              <a:rPr lang="en-US" dirty="0" smtClean="0">
                <a:ea typeface="ＭＳ Ｐゴシック"/>
                <a:cs typeface="ＭＳ Ｐゴシック"/>
              </a:rPr>
              <a:t>Do NOT combine attributes from different entity types into a single table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7907-0909-44E0-B43A-01AA6E1A70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 schema with no clear meaning</a:t>
            </a:r>
            <a:endParaRPr lang="en-US" dirty="0"/>
          </a:p>
        </p:txBody>
      </p:sp>
      <p:sp>
        <p:nvSpPr>
          <p:cNvPr id="51202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Project, department, or controls table?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JT: what is the collective info stored, it’s a smattering of unrelated attributes.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 l="3951" t="14902" r="1727" b="73334"/>
          <a:stretch>
            <a:fillRect/>
          </a:stretch>
        </p:blipFill>
        <p:spPr bwMode="auto">
          <a:xfrm>
            <a:off x="609600" y="1447800"/>
            <a:ext cx="7762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 (2)</a:t>
            </a:r>
            <a:endParaRPr lang="en-US" dirty="0"/>
          </a:p>
        </p:txBody>
      </p:sp>
      <p:sp>
        <p:nvSpPr>
          <p:cNvPr id="5222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2"/>
            </a:pPr>
            <a:r>
              <a:rPr lang="en-US" dirty="0" smtClean="0">
                <a:ea typeface="ＭＳ Ｐゴシック"/>
                <a:cs typeface="ＭＳ Ｐゴシック"/>
              </a:rPr>
              <a:t>Design a schema so that Redundancy is reduced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r>
              <a:rPr lang="en-US" dirty="0" smtClean="0">
                <a:ea typeface="ＭＳ Ｐゴシック"/>
                <a:cs typeface="ＭＳ Ｐゴシック"/>
              </a:rPr>
              <a:t>Unnecessary Redundancy can lead to modification anomalies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7AB0F-F0FC-453F-9717-D75E790ED8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Recall Department And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533400"/>
            <a:ext cx="3638550" cy="2784991"/>
            <a:chOff x="609600" y="533400"/>
            <a:chExt cx="3638550" cy="278499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33400"/>
              <a:ext cx="3638550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676650" y="1648896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2949059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Many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2011740"/>
            <a:ext cx="4010025" cy="3341310"/>
            <a:chOff x="4800600" y="2011740"/>
            <a:chExt cx="4010025" cy="334131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81400"/>
              <a:ext cx="4010025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014912" y="2011740"/>
              <a:ext cx="3581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With 1:Many relationship the primary key of the ‘1’ became foreign key on the ‘many’ side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25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Unnecessary Redundancy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Assume the schema definition for Project and Department 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migrating Pnumber to DEPARTMENT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54153-5BC4-413A-BB2B-AEE2757DB8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3333" t="44707" r="16051" b="15294"/>
          <a:stretch>
            <a:fillRect/>
          </a:stretch>
        </p:blipFill>
        <p:spPr bwMode="auto">
          <a:xfrm>
            <a:off x="381000" y="2057400"/>
            <a:ext cx="7772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4038600"/>
            <a:ext cx="1676400" cy="76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7CE0B-710C-45D8-B4F3-00FD86E89B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22221" t="30588" r="32346" b="6667"/>
          <a:stretch>
            <a:fillRect/>
          </a:stretch>
        </p:blipFill>
        <p:spPr bwMode="auto">
          <a:xfrm>
            <a:off x="762000" y="457200"/>
            <a:ext cx="64008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1295400" y="5486400"/>
            <a:ext cx="322263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dirty="0">
                <a:latin typeface="Verdana" pitchFamily="34" charset="0"/>
              </a:rPr>
              <a:t>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733800" y="2971800"/>
            <a:ext cx="4953000" cy="838200"/>
          </a:xfrm>
          <a:prstGeom prst="wedgeRectCallout">
            <a:avLst>
              <a:gd name="adj1" fmla="val -77641"/>
              <a:gd name="adj2" fmla="val -179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More than one place to change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Modification Anomaly Example</a:t>
            </a:r>
            <a:endParaRPr lang="en-US" dirty="0"/>
          </a:p>
        </p:txBody>
      </p:sp>
      <p:sp>
        <p:nvSpPr>
          <p:cNvPr id="55298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r>
              <a:rPr lang="en-US" dirty="0" smtClean="0">
                <a:ea typeface="ＭＳ Ｐゴシック"/>
                <a:cs typeface="ＭＳ Ｐゴシック"/>
              </a:rPr>
              <a:t>ABC company decides to change the name of </a:t>
            </a:r>
            <a:r>
              <a:rPr lang="en-US" b="1" dirty="0" smtClean="0">
                <a:ea typeface="ＭＳ Ｐゴシック"/>
                <a:cs typeface="ＭＳ Ｐゴシック"/>
              </a:rPr>
              <a:t>IT</a:t>
            </a:r>
            <a:r>
              <a:rPr lang="en-US" dirty="0" smtClean="0">
                <a:ea typeface="ＭＳ Ｐゴシック"/>
                <a:cs typeface="ＭＳ Ｐゴシック"/>
              </a:rPr>
              <a:t> department to </a:t>
            </a:r>
            <a:r>
              <a:rPr lang="en-US" b="1" dirty="0" smtClean="0">
                <a:ea typeface="ＭＳ Ｐゴシック"/>
                <a:cs typeface="ＭＳ Ｐゴシック"/>
              </a:rPr>
              <a:t>Technology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7EC03-87F3-4FF4-9686-302AA54C72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/>
          <a:srcRect l="25725" t="12549" r="18520" b="34901"/>
          <a:stretch>
            <a:fillRect/>
          </a:stretch>
        </p:blipFill>
        <p:spPr bwMode="auto">
          <a:xfrm>
            <a:off x="544513" y="457200"/>
            <a:ext cx="82184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 Anomalies Here</a:t>
            </a:r>
            <a:endParaRPr lang="en-US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5543E-21BE-4E6A-B263-3D696B79EB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 l="18054" t="70589" r="62764" b="6667"/>
          <a:stretch>
            <a:fillRect/>
          </a:stretch>
        </p:blipFill>
        <p:spPr bwMode="auto">
          <a:xfrm>
            <a:off x="5029200" y="2667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71600" y="2895600"/>
            <a:ext cx="914400" cy="3048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3733800" y="2133600"/>
            <a:ext cx="4343400" cy="838200"/>
          </a:xfrm>
          <a:prstGeom prst="wedgeRectCallout">
            <a:avLst>
              <a:gd name="adj1" fmla="val -88242"/>
              <a:gd name="adj2" fmla="val 5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 only place to change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Mapping Algorithm (4.1)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85000" lnSpcReduction="10000"/>
          </a:bodyPr>
          <a:lstStyle/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</a:t>
            </a:r>
            <a:r>
              <a:rPr lang="en-US" b="1" dirty="0" smtClean="0"/>
              <a:t>entity type </a:t>
            </a:r>
            <a:r>
              <a:rPr lang="en-US" dirty="0" smtClean="0"/>
              <a:t>is translated to a table; its attributes become columns</a:t>
            </a: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</a:t>
            </a:r>
            <a:r>
              <a:rPr lang="en-US" b="1" dirty="0" smtClean="0"/>
              <a:t>many-to-many relationship </a:t>
            </a:r>
            <a:r>
              <a:rPr lang="en-US" dirty="0" smtClean="0"/>
              <a:t>type becomes a table; the columns are the primary keys of the participating entity types</a:t>
            </a:r>
            <a:endParaRPr lang="en-US" dirty="0"/>
          </a:p>
          <a:p>
            <a:pPr marL="863600" lvl="2" indent="-342900" eaLnBrk="1" hangingPunct="1">
              <a:defRPr/>
            </a:pPr>
            <a:r>
              <a:rPr lang="en-US" dirty="0" smtClean="0"/>
              <a:t>JT: Recall the example from previous notes (Slide #38): Student-Classes</a:t>
            </a:r>
          </a:p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dirty="0" smtClean="0"/>
              <a:t>For each </a:t>
            </a:r>
            <a:r>
              <a:rPr lang="en-US" b="1" dirty="0" smtClean="0"/>
              <a:t>one-to-many relationship </a:t>
            </a:r>
            <a:r>
              <a:rPr lang="en-US" dirty="0" smtClean="0"/>
              <a:t>type, add the primary keys of the entity type on the one side as columns in the table corresponding to the entity type on the many side</a:t>
            </a:r>
          </a:p>
          <a:p>
            <a:pPr marL="514350" indent="-514350" eaLnBrk="1" hangingPunct="1">
              <a:buFont typeface="Verdana" pitchFamily="34" charset="0"/>
              <a:buAutoNum type="arabicPeriod" startAt="3"/>
              <a:defRPr/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E205B-6D65-41DE-B943-AEF7BE8A36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3"/>
          <a:srcRect l="22221" t="30588" r="32346" b="6667"/>
          <a:stretch>
            <a:fillRect/>
          </a:stretch>
        </p:blipFill>
        <p:spPr bwMode="auto">
          <a:xfrm>
            <a:off x="762000" y="457200"/>
            <a:ext cx="64008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398A-3D76-4E1A-B27C-3F92A27D0C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4191000"/>
            <a:ext cx="4876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/>
              <a:t>Must change all occurrences of IT here and elsewhere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733800" y="2743200"/>
            <a:ext cx="4953000" cy="838200"/>
          </a:xfrm>
          <a:prstGeom prst="wedgeRectCallout">
            <a:avLst>
              <a:gd name="adj1" fmla="val -73474"/>
              <a:gd name="adj2" fmla="val -142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 occurs in more than one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JT’s Extra: Null Values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14300" indent="-114300"/>
            <a:r>
              <a:rPr lang="en-US" dirty="0" smtClean="0"/>
              <a:t>Refers to empty fields of a record.</a:t>
            </a:r>
          </a:p>
          <a:p>
            <a:pPr marL="114300" indent="-114300"/>
            <a:r>
              <a:rPr lang="en-US" dirty="0" smtClean="0"/>
              <a:t>Primary keys cannot be null but other fields may be null.</a:t>
            </a:r>
          </a:p>
          <a:p>
            <a:pPr marL="114300" indent="-1143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8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 (3)</a:t>
            </a:r>
            <a:endParaRPr lang="en-US" dirty="0"/>
          </a:p>
        </p:txBody>
      </p:sp>
      <p:sp>
        <p:nvSpPr>
          <p:cNvPr id="84995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Verdana" pitchFamily="34" charset="0"/>
              <a:buAutoNum type="arabicPeriod" startAt="3"/>
              <a:defRPr/>
            </a:pPr>
            <a:r>
              <a:rPr lang="en-US" dirty="0" smtClean="0"/>
              <a:t>Design a schema so that NULL values are minimized as much as possible</a:t>
            </a:r>
          </a:p>
          <a:p>
            <a:pPr marL="514350" indent="-514350" eaLnBrk="1" hangingPunct="1">
              <a:buFont typeface="Verdana" pitchFamily="34" charset="0"/>
              <a:buAutoNum type="arabicPeriod" startAt="3"/>
              <a:defRPr/>
            </a:pPr>
            <a:endParaRPr lang="en-US" dirty="0" smtClean="0"/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defRPr/>
            </a:pPr>
            <a:r>
              <a:rPr lang="en-US" dirty="0" smtClean="0"/>
              <a:t>Waste space</a:t>
            </a:r>
          </a:p>
          <a:p>
            <a:pPr marL="514350" indent="-514350" eaLnBrk="1" hangingPunct="1">
              <a:defRPr/>
            </a:pPr>
            <a:r>
              <a:rPr lang="en-US" dirty="0" smtClean="0"/>
              <a:t>Result in confusion:</a:t>
            </a:r>
          </a:p>
          <a:p>
            <a:pPr marL="796925" lvl="1" indent="-514350" eaLnBrk="1" hangingPunct="1">
              <a:defRPr/>
            </a:pPr>
            <a:r>
              <a:rPr lang="en-US" dirty="0" smtClean="0">
                <a:cs typeface="+mn-cs"/>
              </a:rPr>
              <a:t>A NULL value could mean:</a:t>
            </a:r>
          </a:p>
          <a:p>
            <a:pPr marL="1035050" lvl="2" indent="-514350" eaLnBrk="1" hangingPunct="1">
              <a:defRPr/>
            </a:pPr>
            <a:r>
              <a:rPr lang="en-US" dirty="0" smtClean="0">
                <a:cs typeface="+mn-cs"/>
              </a:rPr>
              <a:t>Does not apply</a:t>
            </a:r>
          </a:p>
          <a:p>
            <a:pPr marL="1035050" lvl="2" indent="-514350" eaLnBrk="1" hangingPunct="1">
              <a:defRPr/>
            </a:pPr>
            <a:r>
              <a:rPr lang="en-US" dirty="0" smtClean="0">
                <a:cs typeface="+mn-cs"/>
              </a:rPr>
              <a:t>Unknown</a:t>
            </a:r>
          </a:p>
          <a:p>
            <a:pPr marL="1035050" lvl="2" indent="-514350" eaLnBrk="1" hangingPunct="1">
              <a:defRPr/>
            </a:pPr>
            <a:r>
              <a:rPr lang="en-US" dirty="0" smtClean="0">
                <a:cs typeface="+mn-cs"/>
              </a:rPr>
              <a:t>To be recorded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1917D-ABB2-4BE4-BF65-E8D61054F4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NULL Values Confusion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18054" t="70589" r="62764" b="6667"/>
          <a:stretch>
            <a:fillRect/>
          </a:stretch>
        </p:blipFill>
        <p:spPr bwMode="auto">
          <a:xfrm>
            <a:off x="609600" y="5334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71725" y="1319213"/>
            <a:ext cx="6096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70C0"/>
                </a:solidFill>
              </a:rPr>
              <a:t>NULL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3475" y="2224088"/>
            <a:ext cx="568325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70C0"/>
                </a:solidFill>
              </a:rPr>
              <a:t>NULL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86200" y="2438400"/>
            <a:ext cx="4343400" cy="2438400"/>
          </a:xfrm>
          <a:prstGeom prst="wedgeRoundRectCallout">
            <a:avLst>
              <a:gd name="adj1" fmla="val -72798"/>
              <a:gd name="adj2" fmla="val -901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Arrangement to work until completion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We do not know the hours yet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Someone else will enter it (it is known)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NULL Values Example</a:t>
            </a:r>
            <a:endParaRPr lang="en-US" dirty="0"/>
          </a:p>
        </p:txBody>
      </p:sp>
      <p:sp>
        <p:nvSpPr>
          <p:cNvPr id="60418" name="Content Placeholder 40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We migrated the managers SIN (partial participation side) to the DEPARTMENT table (full participation side)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JT: this is what we should do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26C32-3246-4C1F-A3A2-5C942E322F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NULL Values Example</a:t>
            </a:r>
            <a:endParaRPr lang="en-US" dirty="0"/>
          </a:p>
        </p:txBody>
      </p:sp>
      <p:sp>
        <p:nvSpPr>
          <p:cNvPr id="61442" name="Content Placeholder 40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What if we migrated the department Number to the EMPLOYEE table?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JT: again this is what should be done (1:many, primary key of ‘one’ becomes foreign key of many)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59B8A-F1CE-4938-8027-D668DD1F55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Original Design</a:t>
            </a:r>
            <a:endParaRPr lang="en-US" dirty="0"/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34A7C-4289-4E5D-8A2D-597C04103E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 l="19182" t="18039" r="18759" b="46667"/>
          <a:stretch>
            <a:fillRect/>
          </a:stretch>
        </p:blipFill>
        <p:spPr bwMode="auto">
          <a:xfrm>
            <a:off x="381000" y="457200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Manager Info (Manager ‘Manages’ A Department)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4400"/>
            <a:ext cx="840180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What If Manager Info Stored Elsewhere?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 info stored in ‘employees’ table rather than department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Alternative Design</a:t>
            </a:r>
            <a:endParaRPr lang="en-US" dirty="0"/>
          </a:p>
        </p:txBody>
      </p:sp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C5AE5-4603-4989-A892-E7711C60A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 l="19182" t="38431" r="68407" b="46667"/>
          <a:stretch>
            <a:fillRect/>
          </a:stretch>
        </p:blipFill>
        <p:spPr bwMode="auto">
          <a:xfrm>
            <a:off x="762000" y="36576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4"/>
          <a:srcRect l="8888" t="32941" r="11111" b="35686"/>
          <a:stretch>
            <a:fillRect/>
          </a:stretch>
        </p:blipFill>
        <p:spPr bwMode="auto">
          <a:xfrm>
            <a:off x="762000" y="762000"/>
            <a:ext cx="8024455" cy="198120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657600" y="990600"/>
            <a:ext cx="5128855" cy="5540439"/>
            <a:chOff x="3657600" y="990600"/>
            <a:chExt cx="5128855" cy="554043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l="71834" t="35066" r="11111" b="35687"/>
            <a:stretch/>
          </p:blipFill>
          <p:spPr bwMode="auto">
            <a:xfrm>
              <a:off x="3657600" y="2993570"/>
              <a:ext cx="3276600" cy="3537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3810000" y="990600"/>
              <a:ext cx="3352800" cy="21336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705600" y="990600"/>
              <a:ext cx="1981200" cy="21336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723743" y="2743200"/>
              <a:ext cx="2062712" cy="36576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042557" y="2993570"/>
            <a:ext cx="129540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JT’s Extra: zoom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Mapping Entity Types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dirty="0" smtClean="0">
                <a:ea typeface="ＭＳ Ｐゴシック"/>
                <a:cs typeface="ＭＳ Ｐゴシック"/>
              </a:rPr>
              <a:t>Each entity type is translated to a table; its attributes become columns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98120-9B42-4BD2-8805-E35BF12A07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47850"/>
            <a:ext cx="7543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JT’s Extra (Null): Many to many relationships: directly modeled in a database.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5715000"/>
            <a:ext cx="457200" cy="365125"/>
          </a:xfrm>
        </p:spPr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graphicFrame>
        <p:nvGraphicFramePr>
          <p:cNvPr id="5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07133"/>
              </p:ext>
            </p:extLst>
          </p:nvPr>
        </p:nvGraphicFramePr>
        <p:xfrm>
          <a:off x="1117600" y="1854200"/>
          <a:ext cx="5257800" cy="1736726"/>
        </p:xfrm>
        <a:graphic>
          <a:graphicData uri="http://schemas.openxmlformats.org/drawingml/2006/table">
            <a:tbl>
              <a:tblPr/>
              <a:tblGrid>
                <a:gridCol w="1244600"/>
                <a:gridCol w="2006600"/>
                <a:gridCol w="200660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042616"/>
              </p:ext>
            </p:extLst>
          </p:nvPr>
        </p:nvGraphicFramePr>
        <p:xfrm>
          <a:off x="1117600" y="4270375"/>
          <a:ext cx="7721600" cy="2206624"/>
        </p:xfrm>
        <a:graphic>
          <a:graphicData uri="http://schemas.openxmlformats.org/drawingml/2006/table">
            <a:tbl>
              <a:tblPr/>
              <a:tblGrid>
                <a:gridCol w="1244600"/>
                <a:gridCol w="1524000"/>
                <a:gridCol w="1371600"/>
                <a:gridCol w="3581400"/>
              </a:tblGrid>
              <a:tr h="59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ClassName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ClassNumber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Lecture No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ClassDescription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39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Computers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092200" y="1431925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Students table</a:t>
            </a:r>
          </a:p>
        </p:txBody>
      </p:sp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1104900" y="3840163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Classes table</a:t>
            </a:r>
          </a:p>
        </p:txBody>
      </p:sp>
    </p:spTree>
    <p:extLst>
      <p:ext uri="{BB962C8B-B14F-4D97-AF65-F5344CB8AC3E}">
        <p14:creationId xmlns:p14="http://schemas.microsoft.com/office/powerpoint/2010/main" val="30213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JT’s Extra (Null): Many to many relationships: directly modeled in a database.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5715000"/>
            <a:ext cx="457200" cy="365125"/>
          </a:xfrm>
        </p:spPr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graphicFrame>
        <p:nvGraphicFramePr>
          <p:cNvPr id="5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091220"/>
              </p:ext>
            </p:extLst>
          </p:nvPr>
        </p:nvGraphicFramePr>
        <p:xfrm>
          <a:off x="366486" y="2174875"/>
          <a:ext cx="3708400" cy="1796163"/>
        </p:xfrm>
        <a:graphic>
          <a:graphicData uri="http://schemas.openxmlformats.org/drawingml/2006/table">
            <a:tbl>
              <a:tblPr/>
              <a:tblGrid>
                <a:gridCol w="1117600"/>
                <a:gridCol w="1295400"/>
                <a:gridCol w="129540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41086" y="1752600"/>
            <a:ext cx="20828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Students 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78537"/>
              </p:ext>
            </p:extLst>
          </p:nvPr>
        </p:nvGraphicFramePr>
        <p:xfrm>
          <a:off x="3018972" y="4495800"/>
          <a:ext cx="60959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‘N’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</a:t>
                      </a:r>
                      <a:r>
                        <a:rPr lang="en-US" sz="1600" baseline="0" dirty="0" smtClean="0"/>
                        <a:t> 205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</a:t>
                      </a:r>
                      <a:r>
                        <a:rPr lang="en-US" sz="1600" baseline="0" dirty="0" smtClean="0"/>
                        <a:t> 221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</a:t>
                      </a:r>
                      <a:r>
                        <a:rPr lang="en-US" sz="1600" baseline="0" dirty="0" smtClean="0"/>
                        <a:t> 251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 271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CHIN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 221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MGIS</a:t>
                      </a:r>
                      <a:r>
                        <a:rPr lang="en-US" sz="1600" baseline="0" dirty="0" smtClean="0"/>
                        <a:t> 323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OPMA 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reeform 8"/>
          <p:cNvSpPr/>
          <p:nvPr/>
        </p:nvSpPr>
        <p:spPr>
          <a:xfrm>
            <a:off x="2125404" y="2829661"/>
            <a:ext cx="3192370" cy="2680544"/>
          </a:xfrm>
          <a:custGeom>
            <a:avLst/>
            <a:gdLst>
              <a:gd name="connsiteX0" fmla="*/ 1909567 w 3192370"/>
              <a:gd name="connsiteY0" fmla="*/ 116739 h 2680544"/>
              <a:gd name="connsiteX1" fmla="*/ 3114253 w 3192370"/>
              <a:gd name="connsiteY1" fmla="*/ 58682 h 2680544"/>
              <a:gd name="connsiteX2" fmla="*/ 2940082 w 3192370"/>
              <a:gd name="connsiteY2" fmla="*/ 842453 h 2680544"/>
              <a:gd name="connsiteX3" fmla="*/ 1851510 w 3192370"/>
              <a:gd name="connsiteY3" fmla="*/ 1248853 h 2680544"/>
              <a:gd name="connsiteX4" fmla="*/ 516196 w 3192370"/>
              <a:gd name="connsiteY4" fmla="*/ 1423025 h 2680544"/>
              <a:gd name="connsiteX5" fmla="*/ 8196 w 3192370"/>
              <a:gd name="connsiteY5" fmla="*/ 2497082 h 2680544"/>
              <a:gd name="connsiteX6" fmla="*/ 864539 w 3192370"/>
              <a:gd name="connsiteY6" fmla="*/ 2671253 h 268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370" h="2680544">
                <a:moveTo>
                  <a:pt x="1909567" y="116739"/>
                </a:moveTo>
                <a:cubicBezTo>
                  <a:pt x="2426034" y="27234"/>
                  <a:pt x="2942501" y="-62270"/>
                  <a:pt x="3114253" y="58682"/>
                </a:cubicBezTo>
                <a:cubicBezTo>
                  <a:pt x="3286005" y="179634"/>
                  <a:pt x="3150539" y="644091"/>
                  <a:pt x="2940082" y="842453"/>
                </a:cubicBezTo>
                <a:cubicBezTo>
                  <a:pt x="2729625" y="1040815"/>
                  <a:pt x="2255491" y="1152091"/>
                  <a:pt x="1851510" y="1248853"/>
                </a:cubicBezTo>
                <a:cubicBezTo>
                  <a:pt x="1447529" y="1345615"/>
                  <a:pt x="823415" y="1214987"/>
                  <a:pt x="516196" y="1423025"/>
                </a:cubicBezTo>
                <a:cubicBezTo>
                  <a:pt x="208977" y="1631063"/>
                  <a:pt x="-49861" y="2289044"/>
                  <a:pt x="8196" y="2497082"/>
                </a:cubicBezTo>
                <a:cubicBezTo>
                  <a:pt x="66253" y="2705120"/>
                  <a:pt x="465396" y="2688186"/>
                  <a:pt x="864539" y="2671253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JT’s Extra (Null): Many to many relationships: directly modeled in a database.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5715000"/>
            <a:ext cx="457200" cy="365125"/>
          </a:xfrm>
        </p:spPr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graphicFrame>
        <p:nvGraphicFramePr>
          <p:cNvPr id="6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000280"/>
              </p:ext>
            </p:extLst>
          </p:nvPr>
        </p:nvGraphicFramePr>
        <p:xfrm>
          <a:off x="304800" y="1844675"/>
          <a:ext cx="6172201" cy="1965336"/>
        </p:xfrm>
        <a:graphic>
          <a:graphicData uri="http://schemas.openxmlformats.org/drawingml/2006/table">
            <a:tbl>
              <a:tblPr/>
              <a:tblGrid>
                <a:gridCol w="1102179"/>
                <a:gridCol w="1102179"/>
                <a:gridCol w="1322614"/>
                <a:gridCol w="2645229"/>
              </a:tblGrid>
              <a:tr h="472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ClassName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ClassNumber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Lecture No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ClassDescription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5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Computers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304800" y="1447800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Classes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53519"/>
              </p:ext>
            </p:extLst>
          </p:nvPr>
        </p:nvGraphicFramePr>
        <p:xfrm>
          <a:off x="1346200" y="4519749"/>
          <a:ext cx="7264404" cy="21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156"/>
                <a:gridCol w="807156"/>
                <a:gridCol w="807156"/>
                <a:gridCol w="807156"/>
                <a:gridCol w="807156"/>
                <a:gridCol w="807156"/>
                <a:gridCol w="807156"/>
                <a:gridCol w="807156"/>
                <a:gridCol w="807156"/>
              </a:tblGrid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Edgar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reeform 1"/>
          <p:cNvSpPr/>
          <p:nvPr/>
        </p:nvSpPr>
        <p:spPr>
          <a:xfrm>
            <a:off x="55121" y="2571825"/>
            <a:ext cx="7594621" cy="2972632"/>
          </a:xfrm>
          <a:custGeom>
            <a:avLst/>
            <a:gdLst>
              <a:gd name="connsiteX0" fmla="*/ 6432765 w 7594621"/>
              <a:gd name="connsiteY0" fmla="*/ 40746 h 2972632"/>
              <a:gd name="connsiteX1" fmla="*/ 7071393 w 7594621"/>
              <a:gd name="connsiteY1" fmla="*/ 55261 h 2972632"/>
              <a:gd name="connsiteX2" fmla="*/ 7550365 w 7594621"/>
              <a:gd name="connsiteY2" fmla="*/ 577775 h 2972632"/>
              <a:gd name="connsiteX3" fmla="*/ 7550365 w 7594621"/>
              <a:gd name="connsiteY3" fmla="*/ 1114804 h 2972632"/>
              <a:gd name="connsiteX4" fmla="*/ 7347165 w 7594621"/>
              <a:gd name="connsiteY4" fmla="*/ 1390575 h 2972632"/>
              <a:gd name="connsiteX5" fmla="*/ 6432765 w 7594621"/>
              <a:gd name="connsiteY5" fmla="*/ 1521204 h 2972632"/>
              <a:gd name="connsiteX6" fmla="*/ 931850 w 7594621"/>
              <a:gd name="connsiteY6" fmla="*/ 1564746 h 2972632"/>
              <a:gd name="connsiteX7" fmla="*/ 31965 w 7594621"/>
              <a:gd name="connsiteY7" fmla="*/ 2667832 h 2972632"/>
              <a:gd name="connsiteX8" fmla="*/ 1251165 w 7594621"/>
              <a:gd name="connsiteY8" fmla="*/ 2972632 h 297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621" h="2972632">
                <a:moveTo>
                  <a:pt x="6432765" y="40746"/>
                </a:moveTo>
                <a:cubicBezTo>
                  <a:pt x="6658945" y="3251"/>
                  <a:pt x="6885126" y="-34244"/>
                  <a:pt x="7071393" y="55261"/>
                </a:cubicBezTo>
                <a:cubicBezTo>
                  <a:pt x="7257660" y="144766"/>
                  <a:pt x="7470536" y="401185"/>
                  <a:pt x="7550365" y="577775"/>
                </a:cubicBezTo>
                <a:cubicBezTo>
                  <a:pt x="7630194" y="754365"/>
                  <a:pt x="7584232" y="979337"/>
                  <a:pt x="7550365" y="1114804"/>
                </a:cubicBezTo>
                <a:cubicBezTo>
                  <a:pt x="7516498" y="1250271"/>
                  <a:pt x="7533431" y="1322842"/>
                  <a:pt x="7347165" y="1390575"/>
                </a:cubicBezTo>
                <a:cubicBezTo>
                  <a:pt x="7160899" y="1458308"/>
                  <a:pt x="7501984" y="1492176"/>
                  <a:pt x="6432765" y="1521204"/>
                </a:cubicBezTo>
                <a:cubicBezTo>
                  <a:pt x="5363546" y="1550232"/>
                  <a:pt x="1998650" y="1373641"/>
                  <a:pt x="931850" y="1564746"/>
                </a:cubicBezTo>
                <a:cubicBezTo>
                  <a:pt x="-134950" y="1755851"/>
                  <a:pt x="-21254" y="2433184"/>
                  <a:pt x="31965" y="2667832"/>
                </a:cubicBezTo>
                <a:cubicBezTo>
                  <a:pt x="85184" y="2902480"/>
                  <a:pt x="668174" y="2937556"/>
                  <a:pt x="1251165" y="297263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48663" y="6035675"/>
            <a:ext cx="457200" cy="365125"/>
          </a:xfrm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706B3-34DD-48C5-A017-15770D04A3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533400"/>
            <a:ext cx="2362200" cy="3200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dirty="0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</a:t>
            </a:r>
            <a:r>
              <a:rPr lang="en-CA" u="sng" dirty="0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Postal Code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2200" y="609600"/>
            <a:ext cx="23622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dirty="0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Name</a:t>
            </a:r>
          </a:p>
          <a:p>
            <a:pPr algn="ctr" eaLnBrk="0" hangingPunct="0">
              <a:buFontTx/>
              <a:buChar char="-"/>
            </a:pPr>
            <a:endParaRPr lang="en-CA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endParaRPr lang="en-CA" dirty="0">
              <a:latin typeface="Verdan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05200" y="609600"/>
            <a:ext cx="23622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dirty="0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dirty="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</a:t>
            </a:r>
            <a:r>
              <a:rPr lang="en-CA" u="sng" dirty="0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dirty="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dirty="0">
              <a:latin typeface="Verdana" pitchFamily="34" charset="0"/>
            </a:endParaRP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/>
          <a:srcRect l="11868" t="48500" r="27325" b="42746"/>
          <a:stretch>
            <a:fillRect/>
          </a:stretch>
        </p:blipFill>
        <p:spPr bwMode="auto">
          <a:xfrm>
            <a:off x="381000" y="38100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/>
          <a:srcRect l="11868" t="60022" r="55263" b="31953"/>
          <a:stretch>
            <a:fillRect/>
          </a:stretch>
        </p:blipFill>
        <p:spPr bwMode="auto">
          <a:xfrm>
            <a:off x="381000" y="5638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/>
          <a:srcRect l="11868" t="70963" r="57454" b="21011"/>
          <a:stretch>
            <a:fillRect/>
          </a:stretch>
        </p:blipFill>
        <p:spPr bwMode="auto">
          <a:xfrm>
            <a:off x="381000" y="47244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JT’s Extra: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391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5562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72200" y="3524250"/>
            <a:ext cx="2381250" cy="1676400"/>
            <a:chOff x="6172200" y="3524250"/>
            <a:chExt cx="2381250" cy="1676400"/>
          </a:xfrm>
        </p:grpSpPr>
        <p:sp>
          <p:nvSpPr>
            <p:cNvPr id="5" name="Right Brace 4"/>
            <p:cNvSpPr/>
            <p:nvPr/>
          </p:nvSpPr>
          <p:spPr>
            <a:xfrm>
              <a:off x="6172200" y="3524250"/>
              <a:ext cx="762000" cy="16764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4200" y="3968948"/>
              <a:ext cx="1619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actual tables in a database</a:t>
              </a:r>
              <a:endParaRPr lang="en-US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00750" y="762000"/>
            <a:ext cx="2381250" cy="1680029"/>
            <a:chOff x="6000750" y="762000"/>
            <a:chExt cx="2381250" cy="1680029"/>
          </a:xfrm>
        </p:grpSpPr>
        <p:sp>
          <p:nvSpPr>
            <p:cNvPr id="9" name="Right Brace 8"/>
            <p:cNvSpPr/>
            <p:nvPr/>
          </p:nvSpPr>
          <p:spPr>
            <a:xfrm>
              <a:off x="6000750" y="762000"/>
              <a:ext cx="762000" cy="16764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2750" y="810813"/>
              <a:ext cx="161925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Entities (conceptual information to be stored)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158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effectLst/>
                <a:ea typeface="ＭＳ Ｐゴシック"/>
                <a:cs typeface="ＭＳ Ｐゴシック"/>
              </a:rPr>
              <a:t>JT’s Extra: Recall Many : Many Relations Can’t Be Directly Implemented</a:t>
            </a:r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2474" t="5534" r="12105" b="14404"/>
          <a:stretch>
            <a:fillRect/>
          </a:stretch>
        </p:blipFill>
        <p:spPr>
          <a:xfrm>
            <a:off x="457200" y="533400"/>
            <a:ext cx="8001000" cy="434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2060</TotalTime>
  <Words>2003</Words>
  <Application>Microsoft Office PowerPoint</Application>
  <PresentationFormat>On-screen Show (4:3)</PresentationFormat>
  <Paragraphs>645</Paragraphs>
  <Slides>62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Aspect</vt:lpstr>
      <vt:lpstr>2 Databases &amp; Data Modelling</vt:lpstr>
      <vt:lpstr>Reading Assignment</vt:lpstr>
      <vt:lpstr>Mapping ERDs to Schema</vt:lpstr>
      <vt:lpstr>Objectives</vt:lpstr>
      <vt:lpstr>Mapping Algorithm (4.1)</vt:lpstr>
      <vt:lpstr>Mapping Entity Types</vt:lpstr>
      <vt:lpstr>PowerPoint Presentation</vt:lpstr>
      <vt:lpstr>JT’s Extra:</vt:lpstr>
      <vt:lpstr>JT’s Extra: Recall Many : Many Relations Can’t Be Directly Implemented</vt:lpstr>
      <vt:lpstr>Mapping Many-Many Relationship Types</vt:lpstr>
      <vt:lpstr>Participation Levels</vt:lpstr>
      <vt:lpstr>PowerPoint Presentation</vt:lpstr>
      <vt:lpstr>PowerPoint Presentation</vt:lpstr>
      <vt:lpstr>Mapping One-Many Relationship Types</vt:lpstr>
      <vt:lpstr>JT’s Extra: Foreign Keys</vt:lpstr>
      <vt:lpstr>Mapping One-Many Relationship Types</vt:lpstr>
      <vt:lpstr>JT’s Extra: Mapping 1:Many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Missing Things</vt:lpstr>
      <vt:lpstr>MANAGES Relationship Type</vt:lpstr>
      <vt:lpstr>PowerPoint Presentation</vt:lpstr>
      <vt:lpstr>Attributes for Relationship types</vt:lpstr>
      <vt:lpstr>JT’s Extra: Notation Reminder</vt:lpstr>
      <vt:lpstr>Complete mapping Algorithm</vt:lpstr>
      <vt:lpstr>Complete mapping Algorithm</vt:lpstr>
      <vt:lpstr>JT’s Extra: 1 to 1 Relationships</vt:lpstr>
      <vt:lpstr>JT’s Extra: 1 to 1 Relationships (2)</vt:lpstr>
      <vt:lpstr>Complete mapping Algorithm</vt:lpstr>
      <vt:lpstr>JT’s Extra: Attributes Of Relationships</vt:lpstr>
      <vt:lpstr>JT’s Extra: Attributes Of Relationships (2)</vt:lpstr>
      <vt:lpstr>PowerPoint Presentation</vt:lpstr>
      <vt:lpstr>PowerPoint Presentation</vt:lpstr>
      <vt:lpstr>PowerPoint Presentation</vt:lpstr>
      <vt:lpstr>Design Principles</vt:lpstr>
      <vt:lpstr>Objectives</vt:lpstr>
      <vt:lpstr>Basic Design Principles</vt:lpstr>
      <vt:lpstr>Design Principle (1)</vt:lpstr>
      <vt:lpstr>A schema with no clear meaning</vt:lpstr>
      <vt:lpstr>Design Principle (2)</vt:lpstr>
      <vt:lpstr>JT: Recall Department And Project</vt:lpstr>
      <vt:lpstr>Unnecessary Redundancy</vt:lpstr>
      <vt:lpstr>PowerPoint Presentation</vt:lpstr>
      <vt:lpstr>Modification Anomaly Example</vt:lpstr>
      <vt:lpstr>No Anomalies Here</vt:lpstr>
      <vt:lpstr>PowerPoint Presentation</vt:lpstr>
      <vt:lpstr>JT’s Extra: Null Values</vt:lpstr>
      <vt:lpstr>Design Principle (3)</vt:lpstr>
      <vt:lpstr>NULL Values Confusion</vt:lpstr>
      <vt:lpstr>NULL Values Example</vt:lpstr>
      <vt:lpstr>NULL Values Example</vt:lpstr>
      <vt:lpstr>Original Design</vt:lpstr>
      <vt:lpstr>JT: Manager Info (Manager ‘Manages’ A Department)</vt:lpstr>
      <vt:lpstr>JT: What If Manager Info Stored Elsewhere?</vt:lpstr>
      <vt:lpstr>Alternative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sysman</cp:lastModifiedBy>
  <cp:revision>234</cp:revision>
  <dcterms:created xsi:type="dcterms:W3CDTF">2006-08-16T00:00:00Z</dcterms:created>
  <dcterms:modified xsi:type="dcterms:W3CDTF">2014-03-11T19:54:51Z</dcterms:modified>
</cp:coreProperties>
</file>