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84" r:id="rId10"/>
    <p:sldId id="285" r:id="rId11"/>
    <p:sldId id="286" r:id="rId12"/>
    <p:sldId id="301" r:id="rId13"/>
    <p:sldId id="302" r:id="rId14"/>
    <p:sldId id="303" r:id="rId15"/>
    <p:sldId id="304" r:id="rId16"/>
    <p:sldId id="262" r:id="rId17"/>
    <p:sldId id="263" r:id="rId18"/>
    <p:sldId id="305" r:id="rId19"/>
    <p:sldId id="306" r:id="rId20"/>
    <p:sldId id="307" r:id="rId21"/>
    <p:sldId id="287" r:id="rId22"/>
    <p:sldId id="289" r:id="rId23"/>
    <p:sldId id="265" r:id="rId24"/>
    <p:sldId id="266" r:id="rId25"/>
    <p:sldId id="267" r:id="rId26"/>
    <p:sldId id="268" r:id="rId27"/>
    <p:sldId id="292" r:id="rId28"/>
    <p:sldId id="269" r:id="rId29"/>
    <p:sldId id="293" r:id="rId30"/>
    <p:sldId id="270" r:id="rId31"/>
    <p:sldId id="290" r:id="rId32"/>
    <p:sldId id="291" r:id="rId33"/>
    <p:sldId id="272" r:id="rId34"/>
    <p:sldId id="294" r:id="rId35"/>
    <p:sldId id="295" r:id="rId36"/>
    <p:sldId id="296" r:id="rId37"/>
    <p:sldId id="297" r:id="rId38"/>
    <p:sldId id="298" r:id="rId39"/>
    <p:sldId id="274" r:id="rId40"/>
    <p:sldId id="275" r:id="rId41"/>
    <p:sldId id="276" r:id="rId42"/>
    <p:sldId id="299" r:id="rId43"/>
    <p:sldId id="300" r:id="rId44"/>
    <p:sldId id="277" r:id="rId45"/>
    <p:sldId id="278" r:id="rId46"/>
    <p:sldId id="279" r:id="rId47"/>
    <p:sldId id="280" r:id="rId48"/>
    <p:sldId id="28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" lastIdx="1" clrIdx="0"/>
  <p:cmAuthor id="1" name="James Ta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9" autoAdjust="0"/>
    <p:restoredTop sz="93436" autoAdjust="0"/>
  </p:normalViewPr>
  <p:slideViewPr>
    <p:cSldViewPr>
      <p:cViewPr>
        <p:scale>
          <a:sx n="75" d="100"/>
          <a:sy n="75" d="100"/>
        </p:scale>
        <p:origin x="-57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17F353-2C0D-4672-87A2-99AAF534F181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2BD7D-37A0-496A-A83F-16595DB8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F5E2A-C8D0-4D4E-9961-CA682349B3A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56FCF300-565D-442B-BC25-7C1BD425E1FB}" type="slidenum">
              <a:rPr lang="en-US" sz="1000" i="1">
                <a:latin typeface="Times New Roman" pitchFamily="18" charset="0"/>
              </a:rPr>
              <a:pPr algn="r" defTabSz="935038" eaLnBrk="0" hangingPunct="0"/>
              <a:t>29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69557956-3F8E-4519-9BB5-DCB749259DA9}" type="slidenum">
              <a:rPr lang="en-US" sz="1000" i="1">
                <a:latin typeface="Times New Roman" pitchFamily="18" charset="0"/>
              </a:rPr>
              <a:pPr algn="r" defTabSz="935038" eaLnBrk="0" hangingPunct="0"/>
              <a:t>31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77615149-94D4-44EF-822C-06DAD31BC0FB}" type="slidenum">
              <a:rPr lang="en-US" sz="1000" i="1">
                <a:latin typeface="Times New Roman" pitchFamily="18" charset="0"/>
              </a:rPr>
              <a:pPr algn="r" defTabSz="935038" eaLnBrk="0" hangingPunct="0"/>
              <a:t>34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01D4BE64-17FE-46E0-BB47-CA296EACD647}" type="slidenum">
              <a:rPr lang="en-US" sz="1000" i="1">
                <a:latin typeface="Times New Roman" pitchFamily="18" charset="0"/>
              </a:rPr>
              <a:pPr algn="r" defTabSz="935038" eaLnBrk="0" hangingPunct="0"/>
              <a:t>35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>
              <a:buFontTx/>
              <a:buAutoNum type="arabicPeriod" startAt="3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07307E39-BD2F-44CA-8058-ED349AB9B84F}" type="slidenum">
              <a:rPr lang="en-US" sz="1000" i="1">
                <a:latin typeface="Times New Roman" pitchFamily="18" charset="0"/>
              </a:rPr>
              <a:pPr algn="r" defTabSz="935038" eaLnBrk="0" hangingPunct="0"/>
              <a:t>36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77419E4A-CD7B-4A8F-AD01-3FBFE2D806B8}" type="slidenum">
              <a:rPr lang="en-US" sz="1000" i="1">
                <a:latin typeface="Times New Roman" pitchFamily="18" charset="0"/>
              </a:rPr>
              <a:pPr algn="r" defTabSz="935038" eaLnBrk="0" hangingPunct="0"/>
              <a:t>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B9193A09-3B59-40A3-9BDE-DCF6CFC0546A}" type="slidenum">
              <a:rPr lang="en-US" sz="1000" i="1">
                <a:latin typeface="Times New Roman" pitchFamily="18" charset="0"/>
              </a:rPr>
              <a:pPr algn="r" defTabSz="935038" eaLnBrk="0" hangingPunct="0"/>
              <a:t>37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57D76-1804-4C3A-A6EC-5E3C8DA90DC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000F8832-E760-4137-B809-6DBF9D5B06CF}" type="slidenum">
              <a:rPr lang="en-US" sz="1000" i="1">
                <a:latin typeface="Times New Roman" pitchFamily="18" charset="0"/>
              </a:rPr>
              <a:pPr algn="r" defTabSz="935038" eaLnBrk="0" hangingPunct="0"/>
              <a:t>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62E61FBA-739C-4325-B786-A6922F61B96E}" type="slidenum">
              <a:rPr lang="en-US" sz="1000" i="1">
                <a:latin typeface="Times New Roman" pitchFamily="18" charset="0"/>
              </a:rPr>
              <a:pPr algn="r" defTabSz="935038" eaLnBrk="0" hangingPunct="0"/>
              <a:t>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426C2831-F0A1-4B74-8302-ECFAFB29DD7C}" type="slidenum">
              <a:rPr lang="en-US" sz="1000" i="1">
                <a:latin typeface="Times New Roman" pitchFamily="18" charset="0"/>
              </a:rPr>
              <a:pPr algn="r" defTabSz="935038" eaLnBrk="0" hangingPunct="0"/>
              <a:t>10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00F2FC15-DB93-483C-84F6-2D1298F725B9}" type="slidenum">
              <a:rPr lang="en-US" sz="1000" i="1">
                <a:latin typeface="Times New Roman" pitchFamily="18" charset="0"/>
              </a:rPr>
              <a:pPr algn="r" defTabSz="935038" eaLnBrk="0" hangingPunct="0"/>
              <a:t>11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EEE60797-B589-4907-9F89-89CAEB865A9C}" type="slidenum">
              <a:rPr lang="en-US" sz="1000" i="1">
                <a:latin typeface="Times New Roman" pitchFamily="18" charset="0"/>
              </a:rPr>
              <a:pPr algn="r" defTabSz="935038" eaLnBrk="0" hangingPunct="0"/>
              <a:t>12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595F9FAB-6B53-457E-93E6-6E0A6C0CA313}" type="slidenum">
              <a:rPr lang="en-US" sz="1000" i="1">
                <a:latin typeface="Times New Roman" pitchFamily="18" charset="0"/>
              </a:rPr>
              <a:pPr algn="r" defTabSz="935038" eaLnBrk="0" hangingPunct="0"/>
              <a:t>13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marL="219075" indent="-219075" defTabSz="9493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6519-15B4-4F1C-9D12-BDFAC741E17B}" type="datetime1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14CEE508-3A67-4D25-BA93-5DF90D2C9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4470-A9B1-4743-95CF-B0836B18A0CF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B853-46A4-427A-B78D-F0A9048A0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DEFD-4EBE-4841-A8B6-334D265C3433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C7EE-F303-4E8A-8A0B-BA9B33C58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5029-678A-4233-91A7-348420076A0C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C5DB-2321-467B-A68D-F4CA86A95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3B0F-429E-4FCF-928D-F8E44E2A3E7A}" type="datetime1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127C-433C-4539-92A9-E9C76778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9496-BE2B-4E89-9F31-A7A48C0722AE}" type="datetime1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4162-8D42-40E3-A5DF-4A927A7B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E3A8-135D-44C3-9883-E60E5415BDD5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067F-9AD4-433A-BF99-1101CCA02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24B-666C-44B8-A5E4-B29C9713E4BF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52DF-9C3C-48F5-B76D-9D2BB6197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A73B-B51B-41CE-8BCB-8E831095EBFA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5C3D-B418-4ACE-BFDF-14C85F252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091A-7E7D-4E3F-BA82-243FBC8B33C3}" type="datetime1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9EE4-B3DB-4C03-ABC0-81E13F6C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7727-E63A-4F3C-8E2C-D2955498CF84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7BA8-8143-474C-B7D8-A77CA191E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B04A-57B6-4E45-9F60-1926E2063C66}" type="datetime1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A7A1-C66F-4335-828C-0EC6010E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7994C-6D31-414E-9D73-B560B56C6A73}" type="datetime1">
              <a:rPr lang="en-US"/>
              <a:pPr>
                <a:defRPr/>
              </a:pPr>
              <a:t>3/9/2014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C7368-B520-4894-9736-EBE7E6574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1 Databases &amp;</a:t>
            </a:r>
            <a:b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Data Modeling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15000"/>
            <a:ext cx="8183563" cy="7461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000" smtClean="0">
                <a:effectLst/>
                <a:ea typeface="ＭＳ Ｐゴシック" pitchFamily="34" charset="-128"/>
              </a:rPr>
              <a:t>JT’s Extra: Storing Information In A Database (2)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 pitchFamily="34" charset="-128"/>
              </a:rPr>
              <a:t>Record: An example instance (</a:t>
            </a:r>
            <a:r>
              <a:rPr lang="en-US" sz="2400" smtClean="0">
                <a:solidFill>
                  <a:schemeClr val="folHlink"/>
                </a:solidFill>
                <a:ea typeface="ＭＳ Ｐゴシック" pitchFamily="34" charset="-128"/>
              </a:rPr>
              <a:t>row</a:t>
            </a:r>
            <a:r>
              <a:rPr lang="en-US" sz="2400" smtClean="0">
                <a:ea typeface="ＭＳ Ｐゴシック" pitchFamily="34" charset="-128"/>
              </a:rPr>
              <a:t>) of data within the table.</a:t>
            </a: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1981200" y="13716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304800" y="1676400"/>
            <a:ext cx="1624013" cy="3352800"/>
            <a:chOff x="192" y="864"/>
            <a:chExt cx="1023" cy="2112"/>
          </a:xfrm>
        </p:grpSpPr>
        <p:sp>
          <p:nvSpPr>
            <p:cNvPr id="28681" name="AutoShape 5"/>
            <p:cNvSpPr>
              <a:spLocks/>
            </p:cNvSpPr>
            <p:nvPr/>
          </p:nvSpPr>
          <p:spPr bwMode="auto">
            <a:xfrm>
              <a:off x="960" y="864"/>
              <a:ext cx="255" cy="2112"/>
            </a:xfrm>
            <a:prstGeom prst="leftBrace">
              <a:avLst>
                <a:gd name="adj1" fmla="val 69020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192" y="1440"/>
              <a:ext cx="912" cy="8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Records of the table (rows)</a:t>
              </a:r>
            </a:p>
          </p:txBody>
        </p: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838200" y="3733800"/>
            <a:ext cx="7620000" cy="2301875"/>
            <a:chOff x="528" y="2160"/>
            <a:chExt cx="4800" cy="1450"/>
          </a:xfrm>
        </p:grpSpPr>
        <p:sp>
          <p:nvSpPr>
            <p:cNvPr id="28678" name="Oval 8"/>
            <p:cNvSpPr>
              <a:spLocks noChangeArrowheads="1"/>
            </p:cNvSpPr>
            <p:nvPr/>
          </p:nvSpPr>
          <p:spPr bwMode="auto">
            <a:xfrm>
              <a:off x="1200" y="2160"/>
              <a:ext cx="4128" cy="271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/>
            <a:p>
              <a:pPr eaLnBrk="0" hangingPunct="0"/>
              <a:endParaRPr lang="en-CA" sz="1400"/>
            </a:p>
          </p:txBody>
        </p:sp>
        <p:sp>
          <p:nvSpPr>
            <p:cNvPr id="28679" name="Line 10"/>
            <p:cNvSpPr>
              <a:spLocks noChangeShapeType="1"/>
            </p:cNvSpPr>
            <p:nvPr/>
          </p:nvSpPr>
          <p:spPr bwMode="auto">
            <a:xfrm flipV="1">
              <a:off x="1584" y="2352"/>
              <a:ext cx="976" cy="1072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28680" name="Text Box 11"/>
            <p:cNvSpPr txBox="1">
              <a:spLocks noChangeArrowheads="1"/>
            </p:cNvSpPr>
            <p:nvPr/>
          </p:nvSpPr>
          <p:spPr bwMode="auto">
            <a:xfrm>
              <a:off x="528" y="3360"/>
              <a:ext cx="256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One record, ‘Simpson, Homer’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 pitchFamily="34" charset="-128"/>
              </a:rPr>
              <a:t>Field: are </a:t>
            </a:r>
            <a:r>
              <a:rPr lang="en-US" sz="2400" smtClean="0">
                <a:solidFill>
                  <a:schemeClr val="folHlink"/>
                </a:solidFill>
                <a:ea typeface="ＭＳ Ｐゴシック" pitchFamily="34" charset="-128"/>
              </a:rPr>
              <a:t>attributes</a:t>
            </a:r>
            <a:r>
              <a:rPr lang="en-US" sz="2400" smtClean="0">
                <a:ea typeface="ＭＳ Ｐゴシック" pitchFamily="34" charset="-128"/>
              </a:rPr>
              <a:t> used to describe each record in a table</a:t>
            </a:r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685800" y="20574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61456" name="Group 16"/>
          <p:cNvGrpSpPr>
            <a:grpSpLocks/>
          </p:cNvGrpSpPr>
          <p:nvPr/>
        </p:nvGrpSpPr>
        <p:grpSpPr bwMode="auto">
          <a:xfrm>
            <a:off x="685800" y="1219200"/>
            <a:ext cx="6400800" cy="750888"/>
            <a:chOff x="432" y="768"/>
            <a:chExt cx="4032" cy="473"/>
          </a:xfrm>
        </p:grpSpPr>
        <p:sp>
          <p:nvSpPr>
            <p:cNvPr id="30729" name="AutoShape 6"/>
            <p:cNvSpPr>
              <a:spLocks/>
            </p:cNvSpPr>
            <p:nvPr/>
          </p:nvSpPr>
          <p:spPr bwMode="auto">
            <a:xfrm rot="5400000">
              <a:off x="2331" y="-891"/>
              <a:ext cx="233" cy="4032"/>
            </a:xfrm>
            <a:prstGeom prst="leftBrace">
              <a:avLst>
                <a:gd name="adj1" fmla="val 14420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30730" name="Text Box 7"/>
            <p:cNvSpPr txBox="1">
              <a:spLocks noChangeArrowheads="1"/>
            </p:cNvSpPr>
            <p:nvPr/>
          </p:nvSpPr>
          <p:spPr bwMode="auto">
            <a:xfrm>
              <a:off x="1344" y="768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996600"/>
                  </a:solidFill>
                </a:rPr>
                <a:t>Fields of the table (columns)</a:t>
              </a:r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3657600" y="1981200"/>
            <a:ext cx="5486400" cy="2759075"/>
            <a:chOff x="2304" y="1248"/>
            <a:chExt cx="3456" cy="1738"/>
          </a:xfrm>
        </p:grpSpPr>
        <p:sp>
          <p:nvSpPr>
            <p:cNvPr id="30726" name="Oval 10"/>
            <p:cNvSpPr>
              <a:spLocks noChangeArrowheads="1"/>
            </p:cNvSpPr>
            <p:nvPr/>
          </p:nvSpPr>
          <p:spPr bwMode="auto">
            <a:xfrm>
              <a:off x="2304" y="1248"/>
              <a:ext cx="1097" cy="2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/>
            <a:p>
              <a:pPr eaLnBrk="0" hangingPunct="0"/>
              <a:endParaRPr lang="en-CA" sz="1400"/>
            </a:p>
          </p:txBody>
        </p:sp>
        <p:sp>
          <p:nvSpPr>
            <p:cNvPr id="30727" name="Line 11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1696" cy="1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30728" name="Text Box 12"/>
            <p:cNvSpPr txBox="1">
              <a:spLocks noChangeArrowheads="1"/>
            </p:cNvSpPr>
            <p:nvPr/>
          </p:nvSpPr>
          <p:spPr bwMode="auto">
            <a:xfrm>
              <a:off x="4664" y="2160"/>
              <a:ext cx="1096" cy="8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‘Address’ field describes location</a:t>
              </a:r>
            </a:p>
          </p:txBody>
        </p:sp>
      </p:grp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533400" y="5715000"/>
            <a:ext cx="81835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2000" b="1">
                <a:solidFill>
                  <a:srgbClr val="FF8D3E"/>
                </a:solidFill>
                <a:latin typeface="Verdana" pitchFamily="34" charset="0"/>
                <a:ea typeface="ＭＳ Ｐゴシック" pitchFamily="34" charset="-128"/>
              </a:rPr>
              <a:t>JT’s Extra: Storing Information In A Database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34000"/>
            <a:ext cx="8382000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Create a unique and descriptive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Do not use words that convey physical characteristics or database terminology.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While names should be short avoid using acronyms and abbreviations unless they are well-known.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Do not use proper names or words that will restrict the type of data to be entered into the table.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Consider using the </a:t>
            </a:r>
            <a:r>
              <a:rPr lang="en-US" i="1" smtClean="0">
                <a:ea typeface="ＭＳ Ｐゴシック" pitchFamily="34" charset="-128"/>
              </a:rPr>
              <a:t>plural</a:t>
            </a:r>
            <a:r>
              <a:rPr lang="en-US" smtClean="0">
                <a:ea typeface="ＭＳ Ｐゴシック" pitchFamily="34" charset="-128"/>
              </a:rPr>
              <a:t> form of a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Avoid the use of spaces in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6338"/>
            <a:ext cx="8640762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Guidelines For Naming Fields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Create a unique and descriptive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Create a name that accurately, clearly and unambiguously identifies the characteristic that the field represents.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While names should be short avoid using acronyms and abbreviations unless they are well-known.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Use the </a:t>
            </a:r>
            <a:r>
              <a:rPr lang="en-US" i="1" smtClean="0">
                <a:ea typeface="ＭＳ Ｐゴシック" pitchFamily="34" charset="-128"/>
              </a:rPr>
              <a:t>singular</a:t>
            </a:r>
            <a:r>
              <a:rPr lang="en-US" smtClean="0">
                <a:ea typeface="ＭＳ Ｐゴシック" pitchFamily="34" charset="-128"/>
              </a:rPr>
              <a:t> form of a name.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>
                <a:ea typeface="ＭＳ Ｐゴシック" pitchFamily="34" charset="-128"/>
              </a:rPr>
              <a:t>Avoid the use of spaces in names.</a:t>
            </a:r>
          </a:p>
          <a:p>
            <a:pPr marL="457200" indent="-457200" eaLnBrk="1" hangingPunct="1"/>
            <a:endParaRPr lang="en-US" smtClean="0">
              <a:ea typeface="ＭＳ Ｐゴシック" pitchFamily="34" charset="-128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z="3200" smtClean="0">
                <a:effectLst/>
                <a:ea typeface="ＭＳ Ｐゴシック" pitchFamily="34" charset="-128"/>
              </a:rPr>
              <a:t>JT’s Extra: Relational databases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There are different types of databases.</a:t>
            </a:r>
          </a:p>
          <a:p>
            <a:r>
              <a:rPr lang="en-CA" smtClean="0">
                <a:ea typeface="ＭＳ Ｐゴシック" pitchFamily="34" charset="-128"/>
              </a:rPr>
              <a:t>In this course we will be concerned with </a:t>
            </a:r>
            <a:r>
              <a:rPr lang="en-CA" i="1" smtClean="0">
                <a:ea typeface="ＭＳ Ｐゴシック" pitchFamily="34" charset="-128"/>
              </a:rPr>
              <a:t>relational</a:t>
            </a:r>
            <a:r>
              <a:rPr lang="en-CA" smtClean="0">
                <a:ea typeface="ＭＳ Ｐゴシック" pitchFamily="34" charset="-128"/>
              </a:rPr>
              <a:t> databases.</a:t>
            </a:r>
          </a:p>
          <a:p>
            <a:pPr>
              <a:buFont typeface="Wingdings 2" pitchFamily="18" charset="2"/>
              <a:buNone/>
            </a:pPr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z="3200" smtClean="0">
                <a:effectLst/>
                <a:ea typeface="ＭＳ Ｐゴシック" pitchFamily="34" charset="-128"/>
              </a:rPr>
              <a:t>JT’s Extra: What You Should Know About Relations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335962" cy="4575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smtClean="0">
                <a:ea typeface="ＭＳ Ｐゴシック" pitchFamily="34" charset="-128"/>
              </a:rPr>
              <a:t>A relation from A to B is a subset of A x B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ea typeface="ＭＳ Ｐゴシック" pitchFamily="34" charset="-128"/>
              </a:rPr>
              <a:t>Example (games):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A = set of developers = {EA, Maxis, Konami, Zinga, King.com} 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B = set of genres = {Action, Adventure, Fighting, Mobile, Role playing, Simulation, Strategy, Survival Horror}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A x B = Set of tuples, “all combinations” of A, B e.g., = {(EA, Action), (EA, Adventure)…}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An example relation could be the type of games owned by JT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RJT = {(EA,Simulation), (Maxis,Simulation), (Konami,Survival horror)}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ct val="100000"/>
              </a:spcAft>
            </a:pPr>
            <a:r>
              <a:rPr lang="en-US" sz="1700" smtClean="0">
                <a:ea typeface="ＭＳ Ｐゴシック" pitchFamily="34" charset="-128"/>
              </a:rPr>
              <a:t>A relational database tracks a particular relation (subset of ‘all combinations’)</a:t>
            </a:r>
          </a:p>
          <a:p>
            <a:pPr lvl="1" eaLnBrk="1" hangingPunct="1">
              <a:lnSpc>
                <a:spcPct val="80000"/>
              </a:lnSpc>
            </a:pPr>
            <a:endParaRPr lang="en-US" sz="17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17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CA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9BC9C-4C47-4862-B614-4721AEF264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428" t="65581" r="35999" b="28355"/>
          <a:stretch>
            <a:fillRect/>
          </a:stretch>
        </p:blipFill>
        <p:spPr>
          <a:xfrm>
            <a:off x="609600" y="4100513"/>
            <a:ext cx="7924800" cy="852487"/>
          </a:xfrm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 l="25725" t="48676" r="50053" b="34901"/>
          <a:stretch>
            <a:fillRect/>
          </a:stretch>
        </p:blipFill>
        <p:spPr bwMode="auto">
          <a:xfrm>
            <a:off x="1066800" y="609600"/>
            <a:ext cx="6961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Relations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Let: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 be the set of natural numbers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 be the set of names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 be the set of locations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Then: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PROJECT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 N x M x L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B4272-4543-4333-B084-546F26F9F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 l="25725" t="48676" r="55618" b="34901"/>
          <a:stretch>
            <a:fillRect/>
          </a:stretch>
        </p:blipFill>
        <p:spPr bwMode="auto">
          <a:xfrm>
            <a:off x="3124200" y="3200400"/>
            <a:ext cx="4343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mtClean="0">
                <a:effectLst/>
                <a:ea typeface="ＭＳ Ｐゴシック" pitchFamily="34" charset="-128"/>
              </a:rPr>
              <a:t>JT’s Extra: Creating Databases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A database stores information about </a:t>
            </a:r>
            <a:r>
              <a:rPr lang="en-CA" i="1" smtClean="0">
                <a:ea typeface="ＭＳ Ｐゴシック" pitchFamily="34" charset="-128"/>
              </a:rPr>
              <a:t>entities </a:t>
            </a:r>
            <a:r>
              <a:rPr lang="en-CA" smtClean="0">
                <a:ea typeface="ＭＳ Ｐゴシック" pitchFamily="34" charset="-128"/>
              </a:rPr>
              <a:t>and their </a:t>
            </a:r>
            <a:r>
              <a:rPr lang="en-CA" i="1" smtClean="0">
                <a:ea typeface="ＭＳ Ｐゴシック" pitchFamily="34" charset="-128"/>
              </a:rPr>
              <a:t>attributes</a:t>
            </a:r>
          </a:p>
          <a:p>
            <a:pPr lvl="1"/>
            <a:r>
              <a:rPr lang="en-CA" b="1" smtClean="0">
                <a:ea typeface="ＭＳ Ｐゴシック" pitchFamily="34" charset="-128"/>
              </a:rPr>
              <a:t>Entities:</a:t>
            </a:r>
            <a:r>
              <a:rPr lang="en-CA" smtClean="0">
                <a:ea typeface="ＭＳ Ｐゴシック" pitchFamily="34" charset="-128"/>
              </a:rPr>
              <a:t> can be physical real-world objects (e.g., Cars, books, clients, games) or purely conceptual (e.g., bus routes, jobs)</a:t>
            </a:r>
          </a:p>
          <a:p>
            <a:pPr lvl="1"/>
            <a:r>
              <a:rPr lang="en-CA" b="1" smtClean="0">
                <a:ea typeface="ＭＳ Ｐゴシック" pitchFamily="34" charset="-128"/>
              </a:rPr>
              <a:t>Attributes</a:t>
            </a:r>
            <a:r>
              <a:rPr lang="en-CA" smtClean="0">
                <a:ea typeface="ＭＳ Ｐゴシック" pitchFamily="34" charset="-128"/>
              </a:rPr>
              <a:t>: the common characteristics that describe particular entities (e.g., All employees have names although they are likely different names)</a:t>
            </a:r>
          </a:p>
          <a:p>
            <a:pPr lvl="2"/>
            <a:endParaRPr lang="en-CA" smtClean="0">
              <a:ea typeface="ＭＳ Ｐゴシック" pitchFamily="34" charset="-128"/>
            </a:endParaRPr>
          </a:p>
          <a:p>
            <a:endParaRPr lang="en-CA" i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  <a:noFill/>
        </p:spPr>
        <p:txBody>
          <a:bodyPr/>
          <a:lstStyle/>
          <a:p>
            <a:r>
              <a:rPr lang="en-CA" sz="2800" smtClean="0">
                <a:effectLst/>
                <a:ea typeface="ＭＳ Ｐゴシック" pitchFamily="34" charset="-128"/>
              </a:rPr>
              <a:t>JT’s Extra: Mapping Of Entities To Databases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z="2400" smtClean="0">
                <a:ea typeface="ＭＳ Ｐゴシック" pitchFamily="34" charset="-128"/>
              </a:rPr>
              <a:t>Each entity becomes a table in the database</a:t>
            </a:r>
          </a:p>
          <a:p>
            <a:pPr lvl="1"/>
            <a:r>
              <a:rPr lang="en-CA" sz="2000" smtClean="0">
                <a:ea typeface="ＭＳ Ｐゴシック" pitchFamily="34" charset="-128"/>
              </a:rPr>
              <a:t>Example: Employee, Project, Department</a:t>
            </a:r>
          </a:p>
          <a:p>
            <a:pPr lvl="1"/>
            <a:endParaRPr lang="en-CA" sz="2000" smtClean="0">
              <a:ea typeface="ＭＳ Ｐゴシック" pitchFamily="34" charset="-128"/>
            </a:endParaRPr>
          </a:p>
          <a:p>
            <a:pPr lvl="1"/>
            <a:endParaRPr lang="en-CA" smtClean="0">
              <a:ea typeface="ＭＳ Ｐゴシック" pitchFamily="34" charset="-128"/>
            </a:endParaRPr>
          </a:p>
          <a:p>
            <a:pPr lvl="1"/>
            <a:endParaRPr lang="en-CA" smtClean="0">
              <a:ea typeface="ＭＳ Ｐゴシック" pitchFamily="34" charset="-128"/>
            </a:endParaRPr>
          </a:p>
          <a:p>
            <a:pPr lvl="1"/>
            <a:endParaRPr lang="en-CA" smtClean="0">
              <a:ea typeface="ＭＳ Ｐゴシック" pitchFamily="34" charset="-128"/>
            </a:endParaRPr>
          </a:p>
          <a:p>
            <a:r>
              <a:rPr lang="en-CA" sz="2400" smtClean="0">
                <a:ea typeface="ＭＳ Ｐゴシック" pitchFamily="34" charset="-128"/>
              </a:rPr>
              <a:t>Characteristics that describe each entity becomes a column in the database.</a:t>
            </a:r>
          </a:p>
          <a:p>
            <a:pPr lvl="1"/>
            <a:r>
              <a:rPr lang="en-CA" sz="2000" smtClean="0">
                <a:ea typeface="ＭＳ Ｐゴシック" pitchFamily="34" charset="-128"/>
              </a:rPr>
              <a:t>Example:</a:t>
            </a:r>
          </a:p>
          <a:p>
            <a:endParaRPr lang="en-CA" smtClean="0">
              <a:ea typeface="ＭＳ Ｐゴシック" pitchFamily="34" charset="-128"/>
            </a:endParaRPr>
          </a:p>
          <a:p>
            <a:endParaRPr lang="en-CA" smtClean="0">
              <a:ea typeface="ＭＳ Ｐゴシック" pitchFamily="34" charset="-128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295400" y="15240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b="1">
                <a:solidFill>
                  <a:schemeClr val="bg1"/>
                </a:solidFill>
              </a:rPr>
              <a:t>Employee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2954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276600" y="15240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b="1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32766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5257800" y="15240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b="1">
                <a:solidFill>
                  <a:schemeClr val="bg1"/>
                </a:solidFill>
              </a:rPr>
              <a:t>Department</a:t>
            </a:r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52578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1219200" y="4038600"/>
            <a:ext cx="3886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solidFill>
                  <a:schemeClr val="bg1"/>
                </a:solidFill>
              </a:rPr>
              <a:t>Departmen</a:t>
            </a:r>
            <a:r>
              <a:rPr lang="en-CA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219200" y="4419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295400" y="4495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CA">
                <a:solidFill>
                  <a:schemeClr val="bg1"/>
                </a:solidFill>
              </a:rPr>
              <a:t>DNumber	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Mandatory: Chapter 4 – Sections 4.1 to 4.3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F6C0C-D42C-499D-A963-8DA77E18D5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  <a:noFill/>
        </p:spPr>
        <p:txBody>
          <a:bodyPr/>
          <a:lstStyle/>
          <a:p>
            <a:r>
              <a:rPr lang="en-CA" sz="2800" smtClean="0">
                <a:effectLst/>
                <a:ea typeface="ＭＳ Ｐゴシック" pitchFamily="34" charset="-128"/>
              </a:rPr>
              <a:t>JT’s Extra: Mapping Of Entities To Databases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r>
              <a:rPr lang="en-CA" sz="2400" smtClean="0">
                <a:ea typeface="ＭＳ Ｐゴシック" pitchFamily="34" charset="-128"/>
              </a:rPr>
              <a:t>Specific instances of an entity make up the rows in the database.</a:t>
            </a:r>
          </a:p>
          <a:p>
            <a:pPr lvl="1"/>
            <a:r>
              <a:rPr lang="en-CA" sz="2000" smtClean="0">
                <a:ea typeface="ＭＳ Ｐゴシック" pitchFamily="34" charset="-128"/>
              </a:rPr>
              <a:t>Example:</a:t>
            </a:r>
          </a:p>
          <a:p>
            <a:endParaRPr lang="en-CA" smtClean="0">
              <a:ea typeface="ＭＳ Ｐゴシック" pitchFamily="34" charset="-128"/>
            </a:endParaRPr>
          </a:p>
          <a:p>
            <a:endParaRPr lang="en-CA" smtClean="0">
              <a:ea typeface="ＭＳ Ｐゴシック" pitchFamily="34" charset="-128"/>
            </a:endParaRPr>
          </a:p>
        </p:txBody>
      </p:sp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1295400" y="1905000"/>
            <a:ext cx="3886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solidFill>
                  <a:schemeClr val="bg1"/>
                </a:solidFill>
              </a:rPr>
              <a:t>Department</a:t>
            </a:r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1295400" y="24384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1295400" y="2514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CA" b="1">
                <a:solidFill>
                  <a:schemeClr val="bg1"/>
                </a:solidFill>
              </a:rPr>
              <a:t>DNumber        Name</a:t>
            </a:r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1295400" y="2971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2590800" y="2438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1371600" y="3200400"/>
            <a:ext cx="3657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0150" indent="-1200150">
              <a:spcBef>
                <a:spcPct val="50000"/>
              </a:spcBef>
              <a:buFontTx/>
              <a:buAutoNum type="arabicPlain"/>
            </a:pPr>
            <a:r>
              <a:rPr lang="en-CA">
                <a:solidFill>
                  <a:schemeClr val="bg1"/>
                </a:solidFill>
              </a:rPr>
              <a:t>Finance</a:t>
            </a:r>
          </a:p>
          <a:p>
            <a:pPr marL="1200150" indent="-1200150">
              <a:spcBef>
                <a:spcPct val="50000"/>
              </a:spcBef>
              <a:buFontTx/>
              <a:buAutoNum type="arabicPlain"/>
            </a:pPr>
            <a:r>
              <a:rPr lang="en-CA">
                <a:solidFill>
                  <a:schemeClr val="bg1"/>
                </a:solidFill>
              </a:rPr>
              <a:t>IT</a:t>
            </a:r>
          </a:p>
          <a:p>
            <a:pPr marL="1200150" indent="-1200150">
              <a:spcBef>
                <a:spcPct val="50000"/>
              </a:spcBef>
              <a:buFontTx/>
              <a:buAutoNum type="arabicPlain"/>
            </a:pPr>
            <a:r>
              <a:rPr lang="en-CA">
                <a:solidFill>
                  <a:schemeClr val="bg1"/>
                </a:solidFill>
              </a:rPr>
              <a:t>Human resources</a:t>
            </a:r>
          </a:p>
          <a:p>
            <a:pPr marL="1200150" indent="-1200150">
              <a:spcBef>
                <a:spcPct val="50000"/>
              </a:spcBef>
              <a:buFontTx/>
              <a:buAutoNum type="arabicPlain"/>
            </a:pPr>
            <a:r>
              <a:rPr lang="en-CA">
                <a:solidFill>
                  <a:schemeClr val="bg1"/>
                </a:solidFill>
              </a:rPr>
              <a:t>Accounting</a:t>
            </a:r>
          </a:p>
          <a:p>
            <a:pPr marL="1200150" indent="-1200150">
              <a:spcBef>
                <a:spcPct val="50000"/>
              </a:spcBef>
              <a:buFontTx/>
              <a:buAutoNum type="arabicPlain"/>
            </a:pPr>
            <a:r>
              <a:rPr lang="en-CA">
                <a:solidFill>
                  <a:schemeClr val="bg1"/>
                </a:solidFill>
              </a:rPr>
              <a:t>Operations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 Schema</a:t>
            </a:r>
            <a:endParaRPr lang="en-US" dirty="0"/>
          </a:p>
        </p:txBody>
      </p:sp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754599-352A-4FBF-992A-EF0D44E24572}" type="slidenum">
              <a:rPr lang="en-US" sz="1600">
                <a:solidFill>
                  <a:srgbClr val="A7A399"/>
                </a:solidFill>
                <a:latin typeface="Verdana" pitchFamily="34" charset="0"/>
              </a:rPr>
              <a:pPr algn="r"/>
              <a:t>21</a:t>
            </a:fld>
            <a:endParaRPr lang="en-US" sz="1600">
              <a:solidFill>
                <a:srgbClr val="A7A399"/>
              </a:solidFill>
              <a:latin typeface="Verdana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 l="23695" t="28235" r="19324" b="41962"/>
          <a:stretch>
            <a:fillRect/>
          </a:stretch>
        </p:blipFill>
        <p:spPr bwMode="auto">
          <a:xfrm>
            <a:off x="685800" y="8382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10200" y="3276600"/>
            <a:ext cx="3429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JT’s Extra (database schema)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Tables?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Fields?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Relationships?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Example Database Schema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609600" y="1524000"/>
          <a:ext cx="5516563" cy="1214438"/>
        </p:xfrm>
        <a:graphic>
          <a:graphicData uri="http://schemas.openxmlformats.org/drawingml/2006/table">
            <a:tbl>
              <a:tblPr/>
              <a:tblGrid>
                <a:gridCol w="715963"/>
                <a:gridCol w="1492250"/>
                <a:gridCol w="1100137"/>
                <a:gridCol w="1103313"/>
                <a:gridCol w="11049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Last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Given 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Tam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$1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631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895600" y="3657600"/>
          <a:ext cx="5791200" cy="1106488"/>
        </p:xfrm>
        <a:graphic>
          <a:graphicData uri="http://schemas.openxmlformats.org/drawingml/2006/table">
            <a:tbl>
              <a:tblPr/>
              <a:tblGrid>
                <a:gridCol w="762000"/>
                <a:gridCol w="1555750"/>
                <a:gridCol w="1155700"/>
                <a:gridCol w="1158875"/>
                <a:gridCol w="11588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Last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Given 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222222222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Gretzky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Wayne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49154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 pitchFamily="34" charset="-128"/>
              </a:rPr>
              <a:t>Entity-Relationship Model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C42B1-CC6B-4110-B892-581DA9393B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ER the model</a:t>
            </a:r>
          </a:p>
          <a:p>
            <a:pPr marL="796925" lvl="1" indent="-514350" eaLnBrk="1" hangingPunct="1">
              <a:buFont typeface="Arial" pitchFamily="34" charset="0"/>
              <a:buChar char="•"/>
              <a:defRPr/>
            </a:pPr>
            <a:r>
              <a:rPr lang="en-CA" dirty="0" smtClean="0">
                <a:cs typeface="+mn-cs"/>
              </a:rPr>
              <a:t>Understand and differentiate between entity types, entities, relationship types, and relationships</a:t>
            </a:r>
          </a:p>
          <a:p>
            <a:pPr marL="796925" lvl="1" indent="-514350" eaLnBrk="1" hangingPunct="1">
              <a:buFont typeface="Arial" pitchFamily="34" charset="0"/>
              <a:buChar char="•"/>
              <a:defRPr/>
            </a:pPr>
            <a:r>
              <a:rPr lang="en-CA" dirty="0" smtClean="0">
                <a:cs typeface="+mn-cs"/>
              </a:rPr>
              <a:t>Understand attributes and primary keys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relationship type cardinality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universal and existential participation in relationships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Use ER diagrams to design data models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CA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Entity: an object that exists in the real world (JT as you should know)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Physically: book, car, student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Conceptually: job, route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Entity-type: a class of entities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Employee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Project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Department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B01E1-BE4E-462E-B9A8-99A20BFA76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Entities have attributes (JT: as you should know)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Properties that describe entities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 Employee can be described by: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SIN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Name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DOB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Gender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Address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F17E0-417A-4AF6-8CB7-C7A76D2B8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2900" smtClean="0">
                <a:effectLst/>
                <a:ea typeface="ＭＳ Ｐゴシック" pitchFamily="34" charset="-128"/>
              </a:rPr>
              <a:t>JT’s Extra: E.R.D.’s (Entity-Relation Diagrams)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They are used to graphically represent a database.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 ERD shows: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Tables,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Fields of a table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Relationships between tables (more on this later).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Entity Types in ER Diagrams</a:t>
            </a:r>
            <a:endParaRPr lang="en-US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2A610-B7B7-47A2-85A6-22881FC1C4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7800" y="9906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990600"/>
            <a:ext cx="1752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DEPARTMENT</a:t>
            </a:r>
            <a:endParaRPr lang="en-CA" sz="1600">
              <a:latin typeface="Verdana" pitchFamily="34" charset="0"/>
            </a:endParaRPr>
          </a:p>
          <a:p>
            <a:pPr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990600"/>
            <a:ext cx="16764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CA" sz="1600" b="1">
                <a:latin typeface="Verdana" pitchFamily="34" charset="0"/>
              </a:rPr>
              <a:t>PROJECT</a:t>
            </a:r>
            <a:endParaRPr lang="en-CA" sz="1600">
              <a:latin typeface="Verdana" pitchFamily="34" charset="0"/>
            </a:endParaRP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eaLnBrk="0" hangingPunct="0"/>
            <a:endParaRPr lang="en-CA" sz="1600">
              <a:latin typeface="Verdana" pitchFamily="34" charset="0"/>
            </a:endParaRPr>
          </a:p>
        </p:txBody>
      </p:sp>
      <p:grpSp>
        <p:nvGrpSpPr>
          <p:cNvPr id="51226" name="Group 26"/>
          <p:cNvGrpSpPr>
            <a:grpSpLocks/>
          </p:cNvGrpSpPr>
          <p:nvPr/>
        </p:nvGrpSpPr>
        <p:grpSpPr bwMode="auto">
          <a:xfrm>
            <a:off x="1828800" y="1524000"/>
            <a:ext cx="5029200" cy="3873500"/>
            <a:chOff x="1056" y="912"/>
            <a:chExt cx="3168" cy="2440"/>
          </a:xfrm>
        </p:grpSpPr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2976" y="2256"/>
              <a:ext cx="1248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b="1">
                  <a:solidFill>
                    <a:srgbClr val="996600"/>
                  </a:solidFill>
                </a:rPr>
                <a:t>JT’s: the field that uniquely identifies a particular entity is underlined in an ERD</a:t>
              </a:r>
            </a:p>
          </p:txBody>
        </p:sp>
        <p:grpSp>
          <p:nvGrpSpPr>
            <p:cNvPr id="55304" name="Group 25"/>
            <p:cNvGrpSpPr>
              <a:grpSpLocks/>
            </p:cNvGrpSpPr>
            <p:nvPr/>
          </p:nvGrpSpPr>
          <p:grpSpPr bwMode="auto">
            <a:xfrm>
              <a:off x="1056" y="912"/>
              <a:ext cx="2784" cy="1392"/>
              <a:chOff x="1296" y="912"/>
              <a:chExt cx="2784" cy="1392"/>
            </a:xfrm>
          </p:grpSpPr>
          <p:sp>
            <p:nvSpPr>
              <p:cNvPr id="55305" name="Line 22"/>
              <p:cNvSpPr>
                <a:spLocks noChangeShapeType="1"/>
              </p:cNvSpPr>
              <p:nvPr/>
            </p:nvSpPr>
            <p:spPr bwMode="auto">
              <a:xfrm flipH="1" flipV="1">
                <a:off x="1296" y="912"/>
                <a:ext cx="2352" cy="139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Line 23"/>
              <p:cNvSpPr>
                <a:spLocks noChangeShapeType="1"/>
              </p:cNvSpPr>
              <p:nvPr/>
            </p:nvSpPr>
            <p:spPr bwMode="auto">
              <a:xfrm flipV="1">
                <a:off x="3648" y="960"/>
                <a:ext cx="432" cy="1344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24"/>
              <p:cNvSpPr>
                <a:spLocks noChangeShapeType="1"/>
              </p:cNvSpPr>
              <p:nvPr/>
            </p:nvSpPr>
            <p:spPr bwMode="auto">
              <a:xfrm flipH="1" flipV="1">
                <a:off x="2976" y="960"/>
                <a:ext cx="672" cy="1344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5486400"/>
            <a:ext cx="8183563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Primary Key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400" smtClean="0">
                <a:ea typeface="ＭＳ Ｐゴシック" pitchFamily="34" charset="-128"/>
              </a:rPr>
              <a:t>Each table should typically have one field designated as the primary key:</a:t>
            </a:r>
          </a:p>
          <a:p>
            <a:pPr marL="346075" lvl="1" indent="-120650" eaLnBrk="1" hangingPunct="1"/>
            <a:r>
              <a:rPr lang="en-US" sz="2000" smtClean="0">
                <a:ea typeface="ＭＳ Ｐゴシック" pitchFamily="34" charset="-128"/>
              </a:rPr>
              <a:t>The primary key must be unique (identifies one record from another).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2667000" y="1981200"/>
            <a:ext cx="6172200" cy="3598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7348" name="Oval 7"/>
          <p:cNvSpPr>
            <a:spLocks noChangeArrowheads="1"/>
          </p:cNvSpPr>
          <p:nvPr/>
        </p:nvSpPr>
        <p:spPr bwMode="auto">
          <a:xfrm rot="5400000">
            <a:off x="1066800" y="3200400"/>
            <a:ext cx="4038600" cy="1143000"/>
          </a:xfrm>
          <a:prstGeom prst="ellipse">
            <a:avLst/>
          </a:prstGeom>
          <a:noFill/>
          <a:ln w="38100">
            <a:solidFill>
              <a:srgbClr val="996600"/>
            </a:solidFill>
            <a:round/>
            <a:headEnd type="none" w="sm" len="sm"/>
            <a:tailEnd type="none" w="sm" len="sm"/>
          </a:ln>
        </p:spPr>
        <p:txBody>
          <a:bodyPr lIns="93600" tIns="46800" rIns="93600" bIns="46800" anchor="ctr"/>
          <a:lstStyle/>
          <a:p>
            <a:pPr eaLnBrk="0" hangingPunct="0"/>
            <a:endParaRPr lang="en-CA" sz="1400"/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228600" y="3289300"/>
            <a:ext cx="2286000" cy="1616075"/>
            <a:chOff x="144" y="1928"/>
            <a:chExt cx="1440" cy="1018"/>
          </a:xfrm>
        </p:grpSpPr>
        <p:sp>
          <p:nvSpPr>
            <p:cNvPr id="57350" name="Line 8"/>
            <p:cNvSpPr>
              <a:spLocks noChangeShapeType="1"/>
            </p:cNvSpPr>
            <p:nvPr/>
          </p:nvSpPr>
          <p:spPr bwMode="auto">
            <a:xfrm flipV="1">
              <a:off x="1152" y="2256"/>
              <a:ext cx="432" cy="192"/>
            </a:xfrm>
            <a:prstGeom prst="line">
              <a:avLst/>
            </a:prstGeom>
            <a:noFill/>
            <a:ln w="635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57351" name="Text Box 9"/>
            <p:cNvSpPr txBox="1">
              <a:spLocks noChangeArrowheads="1"/>
            </p:cNvSpPr>
            <p:nvPr/>
          </p:nvSpPr>
          <p:spPr bwMode="auto">
            <a:xfrm>
              <a:off x="144" y="1928"/>
              <a:ext cx="1096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Primary Key for table ‘Employees’ is the ‘SIN’ field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2"/>
      <p:bldP spid="573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3EFBF-2FC6-4199-A375-42298EA7F7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Primary Keys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Primary Key: a collection of attributes the uniquely identify an entity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One attribute most of the time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SIN for employee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Student ID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Underlined in ERD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C820A-912D-4B1B-906F-14E7CB4716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257800"/>
            <a:ext cx="8183563" cy="1050925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4300" indent="-114300" eaLnBrk="1" hangingPunct="1"/>
            <a:r>
              <a:rPr lang="en-US" sz="2400" smtClean="0">
                <a:ea typeface="ＭＳ Ｐゴシック" pitchFamily="34" charset="-128"/>
              </a:rPr>
              <a:t>A primary key must be unique to each record because it is the one thing that distinguishes them.</a:t>
            </a:r>
          </a:p>
          <a:p>
            <a:pPr marL="114300" indent="-114300" eaLnBrk="1" hangingPunct="1"/>
            <a:r>
              <a:rPr lang="en-US" sz="2400" smtClean="0">
                <a:ea typeface="ＭＳ Ｐゴシック" pitchFamily="34" charset="-128"/>
              </a:rPr>
              <a:t>If there is at least (or even exactly) one instance (however unlikely) where records can take on the same value for a field then that field cannot be a primary key. (When in doubt if this will ever be the case then verify with your database users).</a:t>
            </a:r>
          </a:p>
          <a:p>
            <a:pPr marL="114300" indent="-114300" eaLnBrk="1" hangingPunct="1"/>
            <a:r>
              <a:rPr lang="en-US" sz="2400" smtClean="0">
                <a:ea typeface="ＭＳ Ｐゴシック" pitchFamily="34" charset="-128"/>
              </a:rPr>
              <a:t>If a single key field cannot be found then several fields can be combined into a composite key. (Each field is still a separate field but together they form a unique primary key for each record).</a:t>
            </a:r>
          </a:p>
          <a:p>
            <a:pPr marL="114300" indent="-114300" eaLnBrk="1" hangingPunct="1"/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Choosing A Primary Key (2)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(If all else fails): If a unique primary key still cannot be found then ‘invent’ one e.g., SIN number, post secondary student number etc.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Cardinality (JT: Multiplicity) of Relationships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One-to-one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One-to-many (many-to-one)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Many-to-many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607F9-14C5-4A29-85AF-482555E0DC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JT’s Extra: Cardinality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/>
              <a:tabLst>
                <a:tab pos="1600200" algn="l"/>
                <a:tab pos="1943100" algn="l"/>
                <a:tab pos="2452688" algn="l"/>
              </a:tabLst>
            </a:pPr>
            <a:r>
              <a:rPr lang="en-US" sz="2400" smtClean="0">
                <a:ea typeface="ＭＳ Ｐゴシック" pitchFamily="34" charset="-128"/>
              </a:rPr>
              <a:t>One to one relationships 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One entity participates in the relationship from the ‘left’ and one entity participates in the relationship from the ‘right’.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Person	: head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Worker	: Social Insurance Number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This type of relationship is rare in databases</a:t>
            </a:r>
          </a:p>
          <a:p>
            <a:pPr marL="342900" indent="-342900" eaLnBrk="1" hangingPunct="1">
              <a:buFontTx/>
              <a:buAutoNum type="arabicPeriod"/>
              <a:tabLst>
                <a:tab pos="1600200" algn="l"/>
                <a:tab pos="1943100" algn="l"/>
                <a:tab pos="2452688" algn="l"/>
              </a:tabLst>
            </a:pPr>
            <a:r>
              <a:rPr lang="en-US" sz="2400" smtClean="0">
                <a:ea typeface="ＭＳ Ｐゴシック" pitchFamily="34" charset="-128"/>
              </a:rPr>
              <a:t>One to many relationships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Person			: Hair</a:t>
            </a:r>
          </a:p>
          <a:p>
            <a:pPr marL="685800" lvl="1" indent="-228600" eaLnBrk="1" hangingPunct="1">
              <a:tabLst>
                <a:tab pos="1600200" algn="l"/>
                <a:tab pos="1943100" algn="l"/>
                <a:tab pos="2452688" algn="l"/>
              </a:tabLst>
            </a:pPr>
            <a:r>
              <a:rPr lang="en-US" sz="2000" smtClean="0">
                <a:ea typeface="ＭＳ Ｐゴシック" pitchFamily="34" charset="-128"/>
              </a:rPr>
              <a:t>Department	: Employee</a:t>
            </a:r>
          </a:p>
          <a:p>
            <a:pPr marL="342900" indent="-342900" eaLnBrk="1" hangingPunct="1">
              <a:tabLst>
                <a:tab pos="1600200" algn="l"/>
                <a:tab pos="1943100" algn="l"/>
                <a:tab pos="2452688" algn="l"/>
              </a:tabLst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9513"/>
            <a:ext cx="8183562" cy="10477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JT’s Extra: Cardinality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530225"/>
            <a:ext cx="8043862" cy="4187825"/>
          </a:xfrm>
        </p:spPr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 startAt="3"/>
            </a:pPr>
            <a:r>
              <a:rPr lang="en-US" sz="2400" smtClean="0">
                <a:ea typeface="ＭＳ Ｐゴシック" pitchFamily="34" charset="-128"/>
              </a:rPr>
              <a:t>Many to many relationships</a:t>
            </a:r>
          </a:p>
          <a:p>
            <a:pPr marL="800100" lvl="1" indent="-228600" eaLnBrk="1" hangingPunct="1"/>
            <a:r>
              <a:rPr lang="en-US" sz="2000" smtClean="0">
                <a:ea typeface="ＭＳ Ｐゴシック" pitchFamily="34" charset="-128"/>
              </a:rPr>
              <a:t>On each side of the relationship zero or more entities may participate in the relationship.</a:t>
            </a:r>
          </a:p>
          <a:p>
            <a:pPr marL="800100" lvl="1" indent="-228600" eaLnBrk="1" hangingPunct="1"/>
            <a:r>
              <a:rPr lang="en-US" sz="2000" smtClean="0">
                <a:ea typeface="ＭＳ Ｐゴシック" pitchFamily="34" charset="-128"/>
              </a:rPr>
              <a:t>Students : Classes</a:t>
            </a: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867400"/>
            <a:ext cx="8183563" cy="6667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Cardinality (3)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530225"/>
            <a:ext cx="8043862" cy="4187825"/>
          </a:xfrm>
        </p:spPr>
        <p:txBody>
          <a:bodyPr lIns="92075" tIns="46038" rIns="92075" bIns="46038"/>
          <a:lstStyle/>
          <a:p>
            <a:pPr marL="342900" indent="-342900" eaLnBrk="1" hangingPunct="1">
              <a:buFontTx/>
              <a:buAutoNum type="arabicPeriod" startAt="3"/>
            </a:pPr>
            <a:r>
              <a:rPr lang="en-US" sz="2400" smtClean="0">
                <a:ea typeface="ＭＳ Ｐゴシック" pitchFamily="34" charset="-128"/>
              </a:rPr>
              <a:t>Many to many relationships</a:t>
            </a:r>
          </a:p>
          <a:p>
            <a:pPr marL="800100" lvl="1" indent="-228600" eaLnBrk="1" hangingPunct="1"/>
            <a:r>
              <a:rPr lang="en-US" sz="2000" smtClean="0">
                <a:ea typeface="ＭＳ Ｐゴシック" pitchFamily="34" charset="-128"/>
              </a:rPr>
              <a:t>This type of relationship is not directly implemented in databases:</a:t>
            </a:r>
          </a:p>
          <a:p>
            <a:pPr marL="800100" lvl="1" indent="-228600" eaLnBrk="1" hangingPunct="1"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  <p:graphicFrame>
        <p:nvGraphicFramePr>
          <p:cNvPr id="67644" name="Group 60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981200"/>
          <a:ext cx="8229600" cy="1635125"/>
        </p:xfrm>
        <a:graphic>
          <a:graphicData uri="http://schemas.openxmlformats.org/drawingml/2006/table">
            <a:tbl>
              <a:tblPr/>
              <a:tblGrid>
                <a:gridCol w="1524000"/>
                <a:gridCol w="2611438"/>
                <a:gridCol w="1884362"/>
                <a:gridCol w="22098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StudentPhone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40" name="Group 60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4191000"/>
          <a:ext cx="8382000" cy="1690688"/>
        </p:xfrm>
        <a:graphic>
          <a:graphicData uri="http://schemas.openxmlformats.org/drawingml/2006/table">
            <a:tbl>
              <a:tblPr/>
              <a:tblGrid>
                <a:gridCol w="1676400"/>
                <a:gridCol w="1981200"/>
                <a:gridCol w="1195388"/>
                <a:gridCol w="3529012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ClassNumber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Lecture No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ClassDescription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Introduction to Problem…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231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Introduction to Computer..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233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charset="0"/>
                        </a:rPr>
                        <a:t>Introduction to Computer..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58" name="Text Box 58"/>
          <p:cNvSpPr txBox="1">
            <a:spLocks noChangeArrowheads="1"/>
          </p:cNvSpPr>
          <p:nvPr/>
        </p:nvSpPr>
        <p:spPr bwMode="auto">
          <a:xfrm>
            <a:off x="381000" y="16002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Students table</a:t>
            </a:r>
          </a:p>
        </p:txBody>
      </p:sp>
      <p:sp>
        <p:nvSpPr>
          <p:cNvPr id="358474" name="Text Box 74"/>
          <p:cNvSpPr txBox="1">
            <a:spLocks noChangeArrowheads="1"/>
          </p:cNvSpPr>
          <p:nvPr/>
        </p:nvSpPr>
        <p:spPr bwMode="auto">
          <a:xfrm>
            <a:off x="381000" y="38100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Classes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8" grpId="0"/>
      <p:bldP spid="3584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8043863" cy="4184650"/>
          </a:xfrm>
        </p:spPr>
        <p:txBody>
          <a:bodyPr lIns="92075" tIns="46038" rIns="92075" bIns="46038"/>
          <a:lstStyle/>
          <a:p>
            <a:pPr marL="381000" indent="-381000" eaLnBrk="1" hangingPunct="1">
              <a:buFontTx/>
              <a:buAutoNum type="arabicPeriod" startAt="3"/>
            </a:pPr>
            <a:r>
              <a:rPr lang="en-US" sz="2400" smtClean="0">
                <a:ea typeface="ＭＳ Ｐゴシック" pitchFamily="34" charset="-128"/>
              </a:rPr>
              <a:t>Many to many relationships</a:t>
            </a:r>
          </a:p>
          <a:p>
            <a:pPr marL="914400" lvl="1" indent="-342900" eaLnBrk="1" hangingPunct="1"/>
            <a:r>
              <a:rPr lang="en-US" sz="2000" smtClean="0">
                <a:ea typeface="ＭＳ Ｐゴシック" pitchFamily="34" charset="-128"/>
              </a:rPr>
              <a:t>Typically implemented as two one to many relationships in databases:</a:t>
            </a:r>
          </a:p>
          <a:p>
            <a:pPr marL="381000" indent="-381000" eaLnBrk="1" hangingPunct="1"/>
            <a:endParaRPr lang="en-US" sz="2400" smtClean="0">
              <a:ea typeface="ＭＳ Ｐゴシック" pitchFamily="34" charset="-128"/>
            </a:endParaRPr>
          </a:p>
          <a:p>
            <a:pPr marL="914400" lvl="1" indent="-342900" eaLnBrk="1" hangingPunct="1"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15000"/>
            <a:ext cx="8183563" cy="62706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Cardinality (4)</a:t>
            </a:r>
          </a:p>
        </p:txBody>
      </p:sp>
      <p:graphicFrame>
        <p:nvGraphicFramePr>
          <p:cNvPr id="88161" name="Group 97"/>
          <p:cNvGraphicFramePr>
            <a:graphicFrameLocks noGrp="1"/>
          </p:cNvGraphicFramePr>
          <p:nvPr>
            <p:ph sz="quarter" idx="4294967295"/>
          </p:nvPr>
        </p:nvGraphicFramePr>
        <p:xfrm>
          <a:off x="330200" y="1946275"/>
          <a:ext cx="4089400" cy="1023938"/>
        </p:xfrm>
        <a:graphic>
          <a:graphicData uri="http://schemas.openxmlformats.org/drawingml/2006/table">
            <a:tbl>
              <a:tblPr/>
              <a:tblGrid>
                <a:gridCol w="1422400"/>
                <a:gridCol w="2255838"/>
                <a:gridCol w="4111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162" name="Group 98"/>
          <p:cNvGraphicFramePr>
            <a:graphicFrameLocks noGrp="1"/>
          </p:cNvGraphicFramePr>
          <p:nvPr>
            <p:ph sz="quarter" idx="4294967295"/>
          </p:nvPr>
        </p:nvGraphicFramePr>
        <p:xfrm>
          <a:off x="4800600" y="1905000"/>
          <a:ext cx="4051300" cy="1031875"/>
        </p:xfrm>
        <a:graphic>
          <a:graphicData uri="http://schemas.openxmlformats.org/drawingml/2006/table">
            <a:tbl>
              <a:tblPr/>
              <a:tblGrid>
                <a:gridCol w="1524000"/>
                <a:gridCol w="2124075"/>
                <a:gridCol w="403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…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231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25" name="Text Box 53"/>
          <p:cNvSpPr txBox="1">
            <a:spLocks noChangeArrowheads="1"/>
          </p:cNvSpPr>
          <p:nvPr/>
        </p:nvSpPr>
        <p:spPr bwMode="auto">
          <a:xfrm>
            <a:off x="304800" y="1524000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Students table</a:t>
            </a:r>
          </a:p>
        </p:txBody>
      </p:sp>
      <p:sp>
        <p:nvSpPr>
          <p:cNvPr id="361526" name="Text Box 54"/>
          <p:cNvSpPr txBox="1">
            <a:spLocks noChangeArrowheads="1"/>
          </p:cNvSpPr>
          <p:nvPr/>
        </p:nvSpPr>
        <p:spPr bwMode="auto">
          <a:xfrm>
            <a:off x="4800600" y="1524000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Classes table</a:t>
            </a:r>
          </a:p>
        </p:txBody>
      </p:sp>
      <p:sp>
        <p:nvSpPr>
          <p:cNvPr id="361530" name="Text Box 58"/>
          <p:cNvSpPr txBox="1">
            <a:spLocks noChangeArrowheads="1"/>
          </p:cNvSpPr>
          <p:nvPr/>
        </p:nvSpPr>
        <p:spPr bwMode="auto">
          <a:xfrm>
            <a:off x="2590800" y="3733800"/>
            <a:ext cx="4013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Registrations table (linking table)</a:t>
            </a:r>
          </a:p>
        </p:txBody>
      </p:sp>
      <p:graphicFrame>
        <p:nvGraphicFramePr>
          <p:cNvPr id="88167" name="Group 103"/>
          <p:cNvGraphicFramePr>
            <a:graphicFrameLocks noGrp="1"/>
          </p:cNvGraphicFramePr>
          <p:nvPr/>
        </p:nvGraphicFramePr>
        <p:xfrm>
          <a:off x="1524000" y="4114800"/>
          <a:ext cx="6705600" cy="1684338"/>
        </p:xfrm>
        <a:graphic>
          <a:graphicData uri="http://schemas.openxmlformats.org/drawingml/2006/table">
            <a:tbl>
              <a:tblPr/>
              <a:tblGrid>
                <a:gridCol w="1881188"/>
                <a:gridCol w="1914525"/>
                <a:gridCol w="1455737"/>
                <a:gridCol w="145415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StudentID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Class- Number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Lecture No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123450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ENGL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CPSC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123460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MATH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271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8168" name="Group 104"/>
          <p:cNvGrpSpPr>
            <a:grpSpLocks/>
          </p:cNvGrpSpPr>
          <p:nvPr/>
        </p:nvGrpSpPr>
        <p:grpSpPr bwMode="auto">
          <a:xfrm>
            <a:off x="381000" y="2514600"/>
            <a:ext cx="6400800" cy="2667000"/>
            <a:chOff x="240" y="1584"/>
            <a:chExt cx="4032" cy="1680"/>
          </a:xfrm>
        </p:grpSpPr>
        <p:sp>
          <p:nvSpPr>
            <p:cNvPr id="73798" name="Line 97"/>
            <p:cNvSpPr>
              <a:spLocks noChangeShapeType="1"/>
            </p:cNvSpPr>
            <p:nvPr/>
          </p:nvSpPr>
          <p:spPr bwMode="auto">
            <a:xfrm>
              <a:off x="528" y="1920"/>
              <a:ext cx="528" cy="129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73799" name="Line 98"/>
            <p:cNvSpPr>
              <a:spLocks noChangeShapeType="1"/>
            </p:cNvSpPr>
            <p:nvPr/>
          </p:nvSpPr>
          <p:spPr bwMode="auto">
            <a:xfrm flipH="1">
              <a:off x="2352" y="1824"/>
              <a:ext cx="1344" cy="144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triangle" w="sm" len="sm"/>
            </a:ln>
          </p:spPr>
          <p:txBody>
            <a:bodyPr lIns="93600" tIns="46800" rIns="93600" bIns="46800">
              <a:spAutoFit/>
            </a:bodyPr>
            <a:lstStyle/>
            <a:p>
              <a:endParaRPr lang="en-US"/>
            </a:p>
          </p:txBody>
        </p:sp>
        <p:sp>
          <p:nvSpPr>
            <p:cNvPr id="73800" name="AutoShape 99"/>
            <p:cNvSpPr>
              <a:spLocks/>
            </p:cNvSpPr>
            <p:nvPr/>
          </p:nvSpPr>
          <p:spPr bwMode="auto">
            <a:xfrm rot="5400000">
              <a:off x="3579" y="1125"/>
              <a:ext cx="234" cy="1152"/>
            </a:xfrm>
            <a:prstGeom prst="rightBrace">
              <a:avLst>
                <a:gd name="adj1" fmla="val 4102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73801" name="AutoShape 99"/>
            <p:cNvSpPr>
              <a:spLocks/>
            </p:cNvSpPr>
            <p:nvPr/>
          </p:nvSpPr>
          <p:spPr bwMode="auto">
            <a:xfrm rot="5400000">
              <a:off x="432" y="1584"/>
              <a:ext cx="144" cy="528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25" grpId="0"/>
      <p:bldP spid="361526" grpId="0"/>
      <p:bldP spid="3615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2800" smtClean="0">
                <a:effectLst/>
                <a:ea typeface="ＭＳ Ｐゴシック" pitchFamily="34" charset="-128"/>
              </a:rPr>
              <a:t>JT’s Extra: Cardinality (5)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New database schema: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Student : Registrations (1: Many)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Registration: Lecture (Many: 1)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Original schema (unworkable):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Student : Lecture (Many: Many)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Relationships Types</a:t>
            </a:r>
            <a:endParaRPr lang="en-US" dirty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4F5AA-E016-44BB-BFA3-76591135D9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78851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78852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8853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cxnSpLocks noChangeShapeType="1"/>
            <a:stCxn id="74" idx="3"/>
            <a:endCxn id="78852" idx="1"/>
          </p:cNvCxnSpPr>
          <p:nvPr/>
        </p:nvCxnSpPr>
        <p:spPr bwMode="auto">
          <a:xfrm flipV="1">
            <a:off x="6116638" y="1746250"/>
            <a:ext cx="836612" cy="44450"/>
          </a:xfrm>
          <a:prstGeom prst="bentConnector3">
            <a:avLst>
              <a:gd name="adj1" fmla="val 49907"/>
            </a:avLst>
          </a:prstGeom>
          <a:noFill/>
          <a:ln w="38100" algn="ctr">
            <a:solidFill>
              <a:srgbClr val="FF8000"/>
            </a:solidFill>
            <a:miter lim="800000"/>
            <a:headEnd/>
            <a:tailEnd/>
          </a:ln>
        </p:spPr>
      </p:cxnSp>
      <p:cxnSp>
        <p:nvCxnSpPr>
          <p:cNvPr id="56" name="Elbow Connector 8"/>
          <p:cNvCxnSpPr>
            <a:stCxn id="71" idx="0"/>
            <a:endCxn id="78852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78851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9737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9737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cxnSpLocks noChangeShapeType="1"/>
            <a:stCxn id="78851" idx="3"/>
            <a:endCxn id="74" idx="1"/>
          </p:cNvCxnSpPr>
          <p:nvPr/>
        </p:nvCxnSpPr>
        <p:spPr bwMode="auto">
          <a:xfrm>
            <a:off x="2419350" y="1752600"/>
            <a:ext cx="1522413" cy="38100"/>
          </a:xfrm>
          <a:prstGeom prst="bentConnector3">
            <a:avLst>
              <a:gd name="adj1" fmla="val 50051"/>
            </a:avLst>
          </a:prstGeom>
          <a:noFill/>
          <a:ln w="38100" algn="ctr">
            <a:solidFill>
              <a:srgbClr val="FF8000"/>
            </a:solidFill>
            <a:miter lim="800000"/>
            <a:headEnd/>
            <a:tailEnd/>
          </a:ln>
        </p:spPr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78853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62400" y="1295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78853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5257800" y="18288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b="1">
                <a:solidFill>
                  <a:srgbClr val="996600"/>
                </a:solidFill>
              </a:rPr>
              <a:t>JT: single line ‘one’ participates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2438400" y="19812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b="1">
                <a:solidFill>
                  <a:srgbClr val="996600"/>
                </a:solidFill>
              </a:rPr>
              <a:t>JT: multiple lines ‘many’ participate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4780" grpId="0"/>
      <p:bldP spid="747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Describe what a database is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Draw the relationship between databases and mathematical relations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Describe what a database schema is</a:t>
            </a:r>
            <a:endParaRPr lang="en-CA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Relationship Degrees</a:t>
            </a:r>
            <a:endParaRPr lang="en-US" dirty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degree of a relationship is the number of entity types it relates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“Controls” is a binary relationship type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AC728-BF31-4E38-B0A5-71A5C2A6F7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858000" y="3255963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14400" y="2979738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7" name="Elbow Connector 8"/>
          <p:cNvCxnSpPr>
            <a:stCxn id="11" idx="3"/>
            <a:endCxn id="79876" idx="1"/>
          </p:cNvCxnSpPr>
          <p:nvPr/>
        </p:nvCxnSpPr>
        <p:spPr>
          <a:xfrm flipV="1">
            <a:off x="5830888" y="3846513"/>
            <a:ext cx="1027112" cy="158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2624138" y="3548063"/>
            <a:ext cx="457200" cy="609600"/>
            <a:chOff x="2971800" y="1828800"/>
            <a:chExt cx="457200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iamond 10"/>
          <p:cNvSpPr/>
          <p:nvPr/>
        </p:nvSpPr>
        <p:spPr>
          <a:xfrm>
            <a:off x="3697288" y="3352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Elbow Connector 8"/>
          <p:cNvCxnSpPr>
            <a:stCxn id="79877" idx="3"/>
            <a:endCxn id="11" idx="1"/>
          </p:cNvCxnSpPr>
          <p:nvPr/>
        </p:nvCxnSpPr>
        <p:spPr>
          <a:xfrm flipV="1">
            <a:off x="2590800" y="3848100"/>
            <a:ext cx="1106488" cy="793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Entity types participate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fully (universal participation),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partially (existential participation)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  in relationship types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  JT’s Extra: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Fully: Every instance of the records in a table must participate in the relationship.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Partially: only some instances of the records in a table must participate in the relationship.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D5600-EDE9-4AEA-BB3D-CBB3565C9A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Represented using a solid line.</a:t>
            </a:r>
          </a:p>
        </p:txBody>
      </p:sp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Full Participation (ERD Representation)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990600" y="1371600"/>
            <a:ext cx="1600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6019800" y="1447800"/>
            <a:ext cx="21336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Department</a:t>
            </a: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2590800" y="18288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2590800" y="16002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 flipV="1">
            <a:off x="2590800" y="18288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600200" y="2133600"/>
            <a:ext cx="2514600" cy="915988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Every employee must belong to a department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562600" y="2133600"/>
            <a:ext cx="2514600" cy="64135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Every department must have employees</a:t>
            </a:r>
          </a:p>
        </p:txBody>
      </p:sp>
      <p:sp>
        <p:nvSpPr>
          <p:cNvPr id="74" name="Diamond 73"/>
          <p:cNvSpPr/>
          <p:nvPr/>
        </p:nvSpPr>
        <p:spPr>
          <a:xfrm>
            <a:off x="3581400" y="1295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nimBg="1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Partial Participation (ERD Representation)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Represented using a dashed line.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990600" y="1219200"/>
            <a:ext cx="16002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990600" y="4419600"/>
            <a:ext cx="21336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/>
              <a:t>Project</a:t>
            </a:r>
          </a:p>
        </p:txBody>
      </p:sp>
      <p:sp>
        <p:nvSpPr>
          <p:cNvPr id="84997" name="Line 6"/>
          <p:cNvSpPr>
            <a:spLocks noChangeShapeType="1"/>
          </p:cNvSpPr>
          <p:nvPr/>
        </p:nvSpPr>
        <p:spPr bwMode="auto">
          <a:xfrm>
            <a:off x="1752600" y="2133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4998" name="Line 7"/>
          <p:cNvSpPr>
            <a:spLocks noChangeShapeType="1"/>
          </p:cNvSpPr>
          <p:nvPr/>
        </p:nvSpPr>
        <p:spPr bwMode="auto">
          <a:xfrm flipV="1">
            <a:off x="1752600" y="21336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>
            <a:off x="1371600" y="21336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209800" y="2057400"/>
            <a:ext cx="5334000" cy="915988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Some employees that may not participate in the relationship between employees and projects (some don’t work on projects)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362200" y="3962400"/>
            <a:ext cx="5410200" cy="915988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/>
              <a:t>There are no projects that don’t participate in the relationship between employees and projects (all projects must have employees working on it).</a:t>
            </a:r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>
            <a:off x="1752600" y="2895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4" name="Diamond 73"/>
          <p:cNvSpPr/>
          <p:nvPr/>
        </p:nvSpPr>
        <p:spPr>
          <a:xfrm>
            <a:off x="685800" y="2819400"/>
            <a:ext cx="2133600" cy="8382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en-US" sz="1200">
                <a:solidFill>
                  <a:schemeClr val="tx1"/>
                </a:solidFill>
                <a:cs typeface="Arial" charset="0"/>
              </a:rPr>
              <a:t>WORKS ON</a:t>
            </a:r>
          </a:p>
          <a:p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  <p:bldP spid="952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4E200-D6EE-4C11-AECA-D06DEF8033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87043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87044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87045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stCxn id="74" idx="3"/>
            <a:endCxn id="87044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"/>
          <p:cNvCxnSpPr>
            <a:stCxn id="71" idx="0"/>
            <a:endCxn id="87044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87043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9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0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1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2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9737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9737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stCxn id="87043" idx="3"/>
            <a:endCxn id="74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87045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87045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ERD Examples</a:t>
            </a:r>
            <a:endParaRPr lang="en-US" dirty="0"/>
          </a:p>
        </p:txBody>
      </p:sp>
      <p:sp>
        <p:nvSpPr>
          <p:cNvPr id="88066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9C27-532D-4AA6-A7BA-292D304939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838200" y="419100"/>
            <a:ext cx="1447800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BOOK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-ISBN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-Author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-Price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-Publisher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934200" y="774700"/>
            <a:ext cx="1219200" cy="1524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SELLER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-email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-Rating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858000" y="2971800"/>
            <a:ext cx="1752600" cy="2374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COURSE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-School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-Department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-Code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-Section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-Term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cxnSp>
        <p:nvCxnSpPr>
          <p:cNvPr id="5" name="Elbow Connector 4"/>
          <p:cNvCxnSpPr>
            <a:stCxn id="27" idx="3"/>
            <a:endCxn id="89090" idx="1"/>
          </p:cNvCxnSpPr>
          <p:nvPr/>
        </p:nvCxnSpPr>
        <p:spPr>
          <a:xfrm>
            <a:off x="5867400" y="1536700"/>
            <a:ext cx="1066800" cy="1588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3" idx="1"/>
            <a:endCxn id="89089" idx="2"/>
          </p:cNvCxnSpPr>
          <p:nvPr/>
        </p:nvCxnSpPr>
        <p:spPr>
          <a:xfrm rot="10800000">
            <a:off x="1562100" y="2667000"/>
            <a:ext cx="1866900" cy="14859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3429000" y="36576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Elbow Connector 5"/>
          <p:cNvCxnSpPr>
            <a:stCxn id="13" idx="3"/>
            <a:endCxn id="89091" idx="1"/>
          </p:cNvCxnSpPr>
          <p:nvPr/>
        </p:nvCxnSpPr>
        <p:spPr>
          <a:xfrm>
            <a:off x="5562600" y="4152900"/>
            <a:ext cx="1295400" cy="6350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096" name="Group 20"/>
          <p:cNvGrpSpPr>
            <a:grpSpLocks/>
          </p:cNvGrpSpPr>
          <p:nvPr/>
        </p:nvGrpSpPr>
        <p:grpSpPr bwMode="auto">
          <a:xfrm rot="5400000">
            <a:off x="1346200" y="2590800"/>
            <a:ext cx="457200" cy="609600"/>
            <a:chOff x="2971800" y="1828800"/>
            <a:chExt cx="457200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097" name="Group 20"/>
          <p:cNvGrpSpPr>
            <a:grpSpLocks/>
          </p:cNvGrpSpPr>
          <p:nvPr/>
        </p:nvGrpSpPr>
        <p:grpSpPr bwMode="auto">
          <a:xfrm rot="10800000">
            <a:off x="6400800" y="3848100"/>
            <a:ext cx="457200" cy="609600"/>
            <a:chOff x="2971800" y="1828800"/>
            <a:chExt cx="4572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iamond 26"/>
          <p:cNvSpPr/>
          <p:nvPr/>
        </p:nvSpPr>
        <p:spPr>
          <a:xfrm>
            <a:off x="3733800" y="1041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stCxn id="89089" idx="3"/>
            <a:endCxn id="27" idx="1"/>
          </p:cNvCxnSpPr>
          <p:nvPr/>
        </p:nvCxnSpPr>
        <p:spPr>
          <a:xfrm flipV="1">
            <a:off x="2286000" y="1536700"/>
            <a:ext cx="1447800" cy="6350"/>
          </a:xfrm>
          <a:prstGeom prst="bentConnector3">
            <a:avLst>
              <a:gd name="adj1" fmla="val 50000"/>
            </a:avLst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100" name="Group 20"/>
          <p:cNvGrpSpPr>
            <a:grpSpLocks/>
          </p:cNvGrpSpPr>
          <p:nvPr/>
        </p:nvGrpSpPr>
        <p:grpSpPr bwMode="auto">
          <a:xfrm>
            <a:off x="2324100" y="1231900"/>
            <a:ext cx="457200" cy="609600"/>
            <a:chOff x="2971800" y="1828800"/>
            <a:chExt cx="457200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73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9FC5B1-B3E2-4231-B745-D6D2CC1EB3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3900" y="965200"/>
            <a:ext cx="1295400" cy="1562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latin typeface="+mj-lt"/>
              </a:rPr>
              <a:t>SINGER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u="sng" dirty="0" smtClean="0">
                <a:latin typeface="+mj-lt"/>
              </a:rPr>
              <a:t>-ID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-N</a:t>
            </a:r>
            <a:r>
              <a:rPr lang="en-US" dirty="0" smtClean="0">
                <a:latin typeface="+mj-lt"/>
              </a:rPr>
              <a:t>a</a:t>
            </a:r>
            <a:r>
              <a:rPr lang="en-CA" dirty="0" smtClean="0">
                <a:latin typeface="+mj-lt"/>
              </a:rPr>
              <a:t>me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-Bio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-Website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086600" y="952500"/>
            <a:ext cx="1676400" cy="1600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ALBUM</a:t>
            </a: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-Release date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98900" y="4292600"/>
            <a:ext cx="1295400" cy="1562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SONG</a:t>
            </a:r>
            <a:endParaRPr lang="en-CA" u="sng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-ID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-Title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-Duration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-Genre</a:t>
            </a:r>
          </a:p>
        </p:txBody>
      </p:sp>
      <p:sp>
        <p:nvSpPr>
          <p:cNvPr id="17" name="Diamond 16"/>
          <p:cNvSpPr/>
          <p:nvPr/>
        </p:nvSpPr>
        <p:spPr>
          <a:xfrm>
            <a:off x="35052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RECORDS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stCxn id="17" idx="3"/>
            <a:endCxn id="91138" idx="1"/>
          </p:cNvCxnSpPr>
          <p:nvPr/>
        </p:nvCxnSpPr>
        <p:spPr>
          <a:xfrm>
            <a:off x="5638800" y="1752600"/>
            <a:ext cx="14478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" idx="3"/>
            <a:endCxn id="17" idx="1"/>
          </p:cNvCxnSpPr>
          <p:nvPr/>
        </p:nvCxnSpPr>
        <p:spPr>
          <a:xfrm>
            <a:off x="2019300" y="1746250"/>
            <a:ext cx="14859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43" name="Group 20"/>
          <p:cNvGrpSpPr>
            <a:grpSpLocks/>
          </p:cNvGrpSpPr>
          <p:nvPr/>
        </p:nvGrpSpPr>
        <p:grpSpPr bwMode="auto">
          <a:xfrm>
            <a:off x="2006600" y="1447800"/>
            <a:ext cx="457200" cy="609600"/>
            <a:chOff x="2971800" y="1828800"/>
            <a:chExt cx="457200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44" name="Group 20"/>
          <p:cNvGrpSpPr>
            <a:grpSpLocks/>
          </p:cNvGrpSpPr>
          <p:nvPr/>
        </p:nvGrpSpPr>
        <p:grpSpPr bwMode="auto">
          <a:xfrm flipH="1">
            <a:off x="6629400" y="1447800"/>
            <a:ext cx="457200" cy="609600"/>
            <a:chOff x="2971800" y="1828800"/>
            <a:chExt cx="457200" cy="609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iamond 31"/>
          <p:cNvSpPr/>
          <p:nvPr/>
        </p:nvSpPr>
        <p:spPr>
          <a:xfrm>
            <a:off x="6858000" y="4572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CONTAINS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32" idx="0"/>
            <a:endCxn id="91138" idx="2"/>
          </p:cNvCxnSpPr>
          <p:nvPr/>
        </p:nvCxnSpPr>
        <p:spPr>
          <a:xfrm rot="5400000" flipH="1" flipV="1">
            <a:off x="6915151" y="3562350"/>
            <a:ext cx="20193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91139" idx="3"/>
            <a:endCxn id="32" idx="1"/>
          </p:cNvCxnSpPr>
          <p:nvPr/>
        </p:nvCxnSpPr>
        <p:spPr>
          <a:xfrm flipV="1">
            <a:off x="5194300" y="5067300"/>
            <a:ext cx="1663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48" name="Group 20"/>
          <p:cNvGrpSpPr>
            <a:grpSpLocks/>
          </p:cNvGrpSpPr>
          <p:nvPr/>
        </p:nvGrpSpPr>
        <p:grpSpPr bwMode="auto">
          <a:xfrm>
            <a:off x="5181600" y="47625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Diamond 43"/>
          <p:cNvSpPr/>
          <p:nvPr/>
        </p:nvSpPr>
        <p:spPr>
          <a:xfrm>
            <a:off x="304800" y="4572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PERFORMS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44" idx="0"/>
            <a:endCxn id="2" idx="2"/>
          </p:cNvCxnSpPr>
          <p:nvPr/>
        </p:nvCxnSpPr>
        <p:spPr>
          <a:xfrm rot="5400000" flipH="1" flipV="1">
            <a:off x="349251" y="3549650"/>
            <a:ext cx="2044700" cy="31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91139" idx="1"/>
            <a:endCxn id="44" idx="3"/>
          </p:cNvCxnSpPr>
          <p:nvPr/>
        </p:nvCxnSpPr>
        <p:spPr>
          <a:xfrm rot="10800000">
            <a:off x="2438400" y="5067300"/>
            <a:ext cx="14605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52" name="Group 20"/>
          <p:cNvGrpSpPr>
            <a:grpSpLocks/>
          </p:cNvGrpSpPr>
          <p:nvPr/>
        </p:nvGrpSpPr>
        <p:grpSpPr bwMode="auto">
          <a:xfrm flipH="1">
            <a:off x="3429000" y="4762500"/>
            <a:ext cx="457200" cy="609600"/>
            <a:chOff x="2971800" y="1828800"/>
            <a:chExt cx="457200" cy="609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53" name="Group 20"/>
          <p:cNvGrpSpPr>
            <a:grpSpLocks/>
          </p:cNvGrpSpPr>
          <p:nvPr/>
        </p:nvGrpSpPr>
        <p:grpSpPr bwMode="auto">
          <a:xfrm rot="16200000" flipH="1">
            <a:off x="1143000" y="2438400"/>
            <a:ext cx="457200" cy="609600"/>
            <a:chOff x="2971800" y="1828800"/>
            <a:chExt cx="457200" cy="6096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02" name="Slide Number Placeholder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5DBB4-59B3-45DD-8BB4-A3BE42999B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572000" y="3162300"/>
            <a:ext cx="1638300" cy="1333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SPECIES</a:t>
            </a:r>
          </a:p>
          <a:p>
            <a:pPr algn="ctr" eaLnBrk="0" hangingPunct="0"/>
            <a:r>
              <a:rPr lang="en-US" u="sng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US">
                <a:latin typeface="Verdana" pitchFamily="34" charset="0"/>
              </a:rPr>
              <a:t>-Bark color</a:t>
            </a:r>
          </a:p>
          <a:p>
            <a:pPr algn="ctr" eaLnBrk="0" hangingPunct="0"/>
            <a:r>
              <a:rPr lang="en-US">
                <a:latin typeface="Verdana" pitchFamily="34" charset="0"/>
              </a:rPr>
              <a:t>-Max height</a:t>
            </a:r>
            <a:endParaRPr lang="en-CA">
              <a:latin typeface="Verdana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838200" y="584200"/>
            <a:ext cx="18288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TREE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-Tree#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 Year planted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667500" y="-88900"/>
            <a:ext cx="2019300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MEASUREMENT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-Meas#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-Branch#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-Height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-Trunk width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-Month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-Year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781800" y="5016500"/>
            <a:ext cx="1790700" cy="1485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EMPLOYEE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-Emp#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-Salary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962025" y="4343400"/>
            <a:ext cx="1447800" cy="1524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b="1">
                <a:latin typeface="Verdana" pitchFamily="34" charset="0"/>
              </a:rPr>
              <a:t>FOREST</a:t>
            </a:r>
            <a:endParaRPr lang="en-CA">
              <a:latin typeface="Verdana" pitchFamily="34" charset="0"/>
            </a:endParaRPr>
          </a:p>
          <a:p>
            <a:pPr algn="ctr" eaLnBrk="0" hangingPunct="0"/>
            <a:r>
              <a:rPr lang="en-CA" u="sng">
                <a:latin typeface="Verdana" pitchFamily="34" charset="0"/>
              </a:rPr>
              <a:t>-Fname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-Area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-Location</a:t>
            </a:r>
          </a:p>
          <a:p>
            <a:pPr algn="ctr" eaLnBrk="0" hangingPunct="0"/>
            <a:r>
              <a:rPr lang="en-CA">
                <a:latin typeface="Verdana" pitchFamily="34" charset="0"/>
              </a:rPr>
              <a:t>-Altitude</a:t>
            </a:r>
          </a:p>
        </p:txBody>
      </p:sp>
      <p:sp>
        <p:nvSpPr>
          <p:cNvPr id="56" name="Diamond 55"/>
          <p:cNvSpPr/>
          <p:nvPr/>
        </p:nvSpPr>
        <p:spPr>
          <a:xfrm>
            <a:off x="2286000" y="24384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Diamond 56"/>
          <p:cNvSpPr/>
          <p:nvPr/>
        </p:nvSpPr>
        <p:spPr>
          <a:xfrm>
            <a:off x="3505200" y="5461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Diamond 57"/>
          <p:cNvSpPr/>
          <p:nvPr/>
        </p:nvSpPr>
        <p:spPr>
          <a:xfrm>
            <a:off x="609600" y="2971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Diamond 58"/>
          <p:cNvSpPr/>
          <p:nvPr/>
        </p:nvSpPr>
        <p:spPr>
          <a:xfrm>
            <a:off x="3276600" y="5257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6" idx="2"/>
            <a:endCxn id="93185" idx="1"/>
          </p:cNvCxnSpPr>
          <p:nvPr/>
        </p:nvCxnSpPr>
        <p:spPr>
          <a:xfrm rot="16200000" flipH="1">
            <a:off x="3762375" y="3019425"/>
            <a:ext cx="400050" cy="12192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59"/>
          <p:cNvCxnSpPr>
            <a:stCxn id="93186" idx="2"/>
            <a:endCxn id="56" idx="0"/>
          </p:cNvCxnSpPr>
          <p:nvPr/>
        </p:nvCxnSpPr>
        <p:spPr>
          <a:xfrm rot="16200000" flipH="1">
            <a:off x="2082800" y="1168400"/>
            <a:ext cx="939800" cy="16002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59"/>
          <p:cNvCxnSpPr>
            <a:stCxn id="93187" idx="1"/>
            <a:endCxn id="57" idx="3"/>
          </p:cNvCxnSpPr>
          <p:nvPr/>
        </p:nvCxnSpPr>
        <p:spPr>
          <a:xfrm rot="10800000" flipV="1">
            <a:off x="5638800" y="1035050"/>
            <a:ext cx="1028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9"/>
          <p:cNvCxnSpPr>
            <a:stCxn id="93186" idx="3"/>
            <a:endCxn id="57" idx="1"/>
          </p:cNvCxnSpPr>
          <p:nvPr/>
        </p:nvCxnSpPr>
        <p:spPr>
          <a:xfrm>
            <a:off x="2667000" y="1041400"/>
            <a:ext cx="8382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59"/>
          <p:cNvCxnSpPr>
            <a:stCxn id="58" idx="0"/>
            <a:endCxn id="93186" idx="1"/>
          </p:cNvCxnSpPr>
          <p:nvPr/>
        </p:nvCxnSpPr>
        <p:spPr>
          <a:xfrm rot="16200000" flipV="1">
            <a:off x="292100" y="1587500"/>
            <a:ext cx="1930400" cy="838200"/>
          </a:xfrm>
          <a:prstGeom prst="bentConnector4">
            <a:avLst>
              <a:gd name="adj1" fmla="val 38158"/>
              <a:gd name="adj2" fmla="val 15454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59"/>
          <p:cNvCxnSpPr>
            <a:stCxn id="58" idx="2"/>
            <a:endCxn id="93189" idx="0"/>
          </p:cNvCxnSpPr>
          <p:nvPr/>
        </p:nvCxnSpPr>
        <p:spPr>
          <a:xfrm rot="16200000" flipH="1">
            <a:off x="1490663" y="4148137"/>
            <a:ext cx="381000" cy="952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/>
          <p:nvPr/>
        </p:nvSpPr>
        <p:spPr>
          <a:xfrm>
            <a:off x="66167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1" name="Elbow Connector 59"/>
          <p:cNvCxnSpPr>
            <a:stCxn id="59" idx="1"/>
            <a:endCxn id="93189" idx="2"/>
          </p:cNvCxnSpPr>
          <p:nvPr/>
        </p:nvCxnSpPr>
        <p:spPr>
          <a:xfrm rot="10800000" flipV="1">
            <a:off x="1685925" y="5753100"/>
            <a:ext cx="1590675" cy="114300"/>
          </a:xfrm>
          <a:prstGeom prst="bentConnector4">
            <a:avLst>
              <a:gd name="adj1" fmla="val 27252"/>
              <a:gd name="adj2" fmla="val 6333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59"/>
          <p:cNvCxnSpPr>
            <a:stCxn id="93188" idx="1"/>
            <a:endCxn id="59" idx="3"/>
          </p:cNvCxnSpPr>
          <p:nvPr/>
        </p:nvCxnSpPr>
        <p:spPr>
          <a:xfrm rot="10800000">
            <a:off x="5410200" y="5753100"/>
            <a:ext cx="13716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59"/>
          <p:cNvCxnSpPr>
            <a:stCxn id="93188" idx="0"/>
            <a:endCxn id="80" idx="2"/>
          </p:cNvCxnSpPr>
          <p:nvPr/>
        </p:nvCxnSpPr>
        <p:spPr>
          <a:xfrm rot="5400000" flipH="1" flipV="1">
            <a:off x="7229475" y="4562475"/>
            <a:ext cx="9017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59"/>
          <p:cNvCxnSpPr>
            <a:stCxn id="80" idx="0"/>
            <a:endCxn id="93187" idx="2"/>
          </p:cNvCxnSpPr>
          <p:nvPr/>
        </p:nvCxnSpPr>
        <p:spPr>
          <a:xfrm rot="16200000" flipV="1">
            <a:off x="7197725" y="2638425"/>
            <a:ext cx="9652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205" name="Group 20"/>
          <p:cNvGrpSpPr>
            <a:grpSpLocks/>
          </p:cNvGrpSpPr>
          <p:nvPr/>
        </p:nvGrpSpPr>
        <p:grpSpPr bwMode="auto">
          <a:xfrm flipH="1">
            <a:off x="368300" y="736600"/>
            <a:ext cx="457200" cy="609600"/>
            <a:chOff x="2971800" y="1828800"/>
            <a:chExt cx="457200" cy="609600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6" name="Group 20"/>
          <p:cNvGrpSpPr>
            <a:grpSpLocks/>
          </p:cNvGrpSpPr>
          <p:nvPr/>
        </p:nvGrpSpPr>
        <p:grpSpPr bwMode="auto">
          <a:xfrm rot="16200000" flipH="1">
            <a:off x="1524000" y="1447800"/>
            <a:ext cx="457200" cy="609600"/>
            <a:chOff x="2971800" y="1828800"/>
            <a:chExt cx="457200" cy="6096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7" name="Group 20"/>
          <p:cNvGrpSpPr>
            <a:grpSpLocks/>
          </p:cNvGrpSpPr>
          <p:nvPr/>
        </p:nvGrpSpPr>
        <p:grpSpPr bwMode="auto">
          <a:xfrm flipH="1">
            <a:off x="6299200" y="5448300"/>
            <a:ext cx="457200" cy="609600"/>
            <a:chOff x="2971800" y="1828800"/>
            <a:chExt cx="457200" cy="6096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8" name="Group 20"/>
          <p:cNvGrpSpPr>
            <a:grpSpLocks/>
          </p:cNvGrpSpPr>
          <p:nvPr/>
        </p:nvGrpSpPr>
        <p:grpSpPr bwMode="auto">
          <a:xfrm rot="16200000" flipH="1">
            <a:off x="7448550" y="2070100"/>
            <a:ext cx="457200" cy="609600"/>
            <a:chOff x="2971800" y="1828800"/>
            <a:chExt cx="457200" cy="6096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9" name="Group 20"/>
          <p:cNvGrpSpPr>
            <a:grpSpLocks/>
          </p:cNvGrpSpPr>
          <p:nvPr/>
        </p:nvGrpSpPr>
        <p:grpSpPr bwMode="auto">
          <a:xfrm flipH="1">
            <a:off x="6223000" y="736600"/>
            <a:ext cx="457200" cy="609600"/>
            <a:chOff x="2971800" y="1828800"/>
            <a:chExt cx="457200" cy="6096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34" name="Slide Number Placeholder 3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B5E64-74C0-4E3C-86AC-F3AD893E00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6338"/>
            <a:ext cx="3535362" cy="1185862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JT’s Extra: Purpose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mtClean="0">
                <a:ea typeface="ＭＳ Ｐゴシック" pitchFamily="34" charset="-128"/>
              </a:rPr>
              <a:t>To store &amp; retrieve information</a:t>
            </a:r>
          </a:p>
          <a:p>
            <a:pPr marL="111125" indent="-111125" eaLnBrk="1" hangingPunct="1"/>
            <a:endParaRPr lang="en-US" smtClean="0">
              <a:ea typeface="ＭＳ Ｐゴシック" pitchFamily="34" charset="-128"/>
            </a:endParaRPr>
          </a:p>
          <a:p>
            <a:pPr marL="111125" indent="-111125" eaLnBrk="1" hangingPunct="1"/>
            <a:endParaRPr lang="en-US" smtClean="0">
              <a:ea typeface="ＭＳ Ｐゴシック" pitchFamily="34" charset="-128"/>
            </a:endParaRPr>
          </a:p>
          <a:p>
            <a:pPr marL="111125" indent="-111125" eaLnBrk="1" hangingPunct="1"/>
            <a:endParaRPr lang="en-US" smtClean="0">
              <a:ea typeface="ＭＳ Ｐゴシック" pitchFamily="34" charset="-128"/>
            </a:endParaRPr>
          </a:p>
          <a:p>
            <a:pPr marL="111125" indent="-111125" eaLnBrk="1" hangingPunct="1"/>
            <a:endParaRPr lang="en-US" smtClean="0">
              <a:ea typeface="ＭＳ Ｐゴシック" pitchFamily="34" charset="-128"/>
            </a:endParaRPr>
          </a:p>
          <a:p>
            <a:pPr marL="111125" indent="-111125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0483" name="Picture 4" descr="MCj03316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08488" y="1747838"/>
            <a:ext cx="884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Cj02806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257425"/>
            <a:ext cx="10239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MCj029547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2212975"/>
            <a:ext cx="14906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MCj028066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638" y="4056063"/>
            <a:ext cx="10779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MCj039706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6700" y="4565650"/>
            <a:ext cx="21066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MCj023070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" y="3452813"/>
            <a:ext cx="10652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9" name="AutoShape 10"/>
          <p:cNvCxnSpPr>
            <a:cxnSpLocks noChangeShapeType="1"/>
          </p:cNvCxnSpPr>
          <p:nvPr/>
        </p:nvCxnSpPr>
        <p:spPr bwMode="auto">
          <a:xfrm>
            <a:off x="1409700" y="4598988"/>
            <a:ext cx="2667000" cy="10366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0" name="AutoShape 11"/>
          <p:cNvCxnSpPr>
            <a:cxnSpLocks noChangeShapeType="1"/>
          </p:cNvCxnSpPr>
          <p:nvPr/>
        </p:nvCxnSpPr>
        <p:spPr bwMode="auto">
          <a:xfrm>
            <a:off x="2784475" y="3094038"/>
            <a:ext cx="2346325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1" name="AutoShape 12"/>
          <p:cNvCxnSpPr>
            <a:cxnSpLocks noChangeShapeType="1"/>
          </p:cNvCxnSpPr>
          <p:nvPr/>
        </p:nvCxnSpPr>
        <p:spPr bwMode="auto">
          <a:xfrm>
            <a:off x="4851400" y="2754313"/>
            <a:ext cx="279400" cy="181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2" name="AutoShape 13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3" name="AutoShape 14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Database: Customer information</a:t>
            </a:r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Sale $$$</a:t>
            </a:r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H="1" flipV="1">
            <a:off x="1752600" y="4584700"/>
            <a:ext cx="2336800" cy="901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2705100" y="4699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Sale $$$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257800"/>
            <a:ext cx="8183563" cy="1050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JT’s Extra: Why Bother?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000" smtClean="0">
                <a:ea typeface="ＭＳ Ｐゴシック" pitchFamily="34" charset="-128"/>
              </a:rPr>
              <a:t>Why bother, why not use a simple file as an alternative?</a:t>
            </a:r>
          </a:p>
          <a:p>
            <a:pPr marL="346075" lvl="1" indent="-120650" eaLnBrk="1" hangingPunct="1"/>
            <a:r>
              <a:rPr lang="en-US" sz="1800" smtClean="0">
                <a:ea typeface="ＭＳ Ｐゴシック" pitchFamily="34" charset="-128"/>
              </a:rPr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2667000" cy="4035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MILES EDWARD O’BRIAN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DS9 Corp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Electrical engineering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2007 purchases: $10,0000,000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$1,750,000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JAMIE SMYTHE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Cooperative services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Gasoline refining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2005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2004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2003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2002 purchases: $5,000,0000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SCOTT BRUCE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Bryce Consulting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Investment analysis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2007 purchases: $500,000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2006 purchases: $1,500,000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2005 purchases: $2,500,000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2004 purchases: $500,000</a:t>
            </a:r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endParaRPr lang="en-US" sz="1200"/>
          </a:p>
          <a:p>
            <a:pPr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120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2743200" y="1447800"/>
            <a:ext cx="533400" cy="3886200"/>
          </a:xfrm>
          <a:prstGeom prst="rightBrace">
            <a:avLst>
              <a:gd name="adj1" fmla="val 607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3600" tIns="46800" rIns="93600" bIns="46800" anchor="ctr"/>
          <a:lstStyle/>
          <a:p>
            <a:pPr eaLnBrk="0" hangingPunct="0"/>
            <a:endParaRPr lang="en-CA" sz="140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200400" y="1371600"/>
            <a:ext cx="5715000" cy="3651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If the list is short then a simple text file may suffice.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As the list grows organizing and updating the information becomes more challenging (duplicates or inaccuracies?)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Validity must be manually checked.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Also searching the list according to specific criteria may become difficult .</a:t>
            </a:r>
          </a:p>
          <a:p>
            <a:pPr marL="342900" lvl="1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600"/>
              <a:t>e.g., Show all clients whose purchases in 2007 were between one and five million dollars</a:t>
            </a:r>
          </a:p>
          <a:p>
            <a:pPr marL="342900" lvl="1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600"/>
              <a:t>e.g., Show all clients that made in one year a purchase exceeding 10 million dollars.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  <p:bldP spid="400388" grpId="0"/>
      <p:bldP spid="400389" grpId="0" animBg="1"/>
      <p:bldP spid="400390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Organized collection of data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Minimizes redundancy: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Wastes space and produce anomalies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Makes it easier to access and modify data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Examples: University and bank records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Typically is a collection of </a:t>
            </a:r>
            <a:r>
              <a:rPr lang="en-US" i="1" smtClean="0">
                <a:ea typeface="ＭＳ Ｐゴシック" pitchFamily="34" charset="-128"/>
              </a:rPr>
              <a:t>tables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8C0BE-9FA7-4999-8739-A1510E832E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 l="25725" t="12549" r="18520" b="34901"/>
          <a:stretch>
            <a:fillRect/>
          </a:stretch>
        </p:blipFill>
        <p:spPr bwMode="auto">
          <a:xfrm>
            <a:off x="544513" y="457200"/>
            <a:ext cx="82184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Database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62423A-4ABF-45E7-98CE-7F38D97D73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 l="18054" t="70589" r="62764" b="6667"/>
          <a:stretch>
            <a:fillRect/>
          </a:stretch>
        </p:blipFill>
        <p:spPr bwMode="auto">
          <a:xfrm>
            <a:off x="5029200" y="2667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00"/>
            <a:ext cx="8077200" cy="6699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400" smtClean="0">
                <a:effectLst/>
                <a:ea typeface="ＭＳ Ｐゴシック" pitchFamily="34" charset="-128"/>
              </a:rPr>
              <a:t>JT’s Extra: Storing Information In A Database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sz="2000" smtClean="0">
                <a:ea typeface="ＭＳ Ｐゴシック" pitchFamily="34" charset="-128"/>
              </a:rPr>
              <a:t>Information is commonly stored in tables:</a:t>
            </a: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/>
          <a:srcRect l="3578" t="14505" r="55070" b="55359"/>
          <a:stretch>
            <a:fillRect/>
          </a:stretch>
        </p:blipFill>
        <p:spPr bwMode="auto">
          <a:xfrm>
            <a:off x="609600" y="19050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609600" y="990600"/>
            <a:ext cx="6362700" cy="919163"/>
            <a:chOff x="384" y="624"/>
            <a:chExt cx="4008" cy="579"/>
          </a:xfrm>
        </p:grpSpPr>
        <p:sp>
          <p:nvSpPr>
            <p:cNvPr id="26629" name="AutoShape 6"/>
            <p:cNvSpPr>
              <a:spLocks/>
            </p:cNvSpPr>
            <p:nvPr/>
          </p:nvSpPr>
          <p:spPr bwMode="auto">
            <a:xfrm rot="-5400000">
              <a:off x="2218" y="-970"/>
              <a:ext cx="339" cy="4008"/>
            </a:xfrm>
            <a:prstGeom prst="rightBrace">
              <a:avLst>
                <a:gd name="adj1" fmla="val 98525"/>
                <a:gd name="adj2" fmla="val 50000"/>
              </a:avLst>
            </a:prstGeom>
            <a:noFill/>
            <a:ln w="63500">
              <a:solidFill>
                <a:srgbClr val="996600"/>
              </a:solidFill>
              <a:round/>
              <a:headEnd type="none" w="sm" len="sm"/>
              <a:tailEnd type="none" w="sm" len="sm"/>
            </a:ln>
          </p:spPr>
          <p:txBody>
            <a:bodyPr vert="eaVert" lIns="93600" tIns="46800" rIns="93600" bIns="46800" anchor="ctr"/>
            <a:lstStyle/>
            <a:p>
              <a:pPr eaLnBrk="0" hangingPunct="0"/>
              <a:endParaRPr lang="en-CA" sz="1400"/>
            </a:p>
          </p:txBody>
        </p:sp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1680" y="624"/>
              <a:ext cx="15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Employees’ table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2680</TotalTime>
  <Words>1685</Words>
  <Application>Microsoft Office PowerPoint</Application>
  <PresentationFormat>On-screen Show (4:3)</PresentationFormat>
  <Paragraphs>540</Paragraphs>
  <Slides>48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Verdana</vt:lpstr>
      <vt:lpstr>ＭＳ Ｐゴシック</vt:lpstr>
      <vt:lpstr>Wingdings 2</vt:lpstr>
      <vt:lpstr>Calibri</vt:lpstr>
      <vt:lpstr>Symbol</vt:lpstr>
      <vt:lpstr>Times New Roman</vt:lpstr>
      <vt:lpstr>Aspect</vt:lpstr>
      <vt:lpstr>Aspect</vt:lpstr>
      <vt:lpstr>Aspect</vt:lpstr>
      <vt:lpstr>Aspect</vt:lpstr>
      <vt:lpstr>Aspect</vt:lpstr>
      <vt:lpstr>Aspect</vt:lpstr>
      <vt:lpstr>1 Databases &amp; Data Modeling</vt:lpstr>
      <vt:lpstr>Reading Assignment</vt:lpstr>
      <vt:lpstr>Databases</vt:lpstr>
      <vt:lpstr>Objectives</vt:lpstr>
      <vt:lpstr>JT’s Extra: Purpose</vt:lpstr>
      <vt:lpstr>JT’s Extra: Why Bother?</vt:lpstr>
      <vt:lpstr>Database</vt:lpstr>
      <vt:lpstr>Example Database</vt:lpstr>
      <vt:lpstr>JT’s Extra: Storing Information In A Database</vt:lpstr>
      <vt:lpstr>JT’s Extra: Storing Information In A Database (2)</vt:lpstr>
      <vt:lpstr>Slide 11</vt:lpstr>
      <vt:lpstr>JT’s Extra: Guidelines For Naming Tables</vt:lpstr>
      <vt:lpstr>JT’s Extra: Guidelines For Naming Fields</vt:lpstr>
      <vt:lpstr>JT’s Extra: Relational databases</vt:lpstr>
      <vt:lpstr>JT’s Extra: What You Should Know About Relations</vt:lpstr>
      <vt:lpstr>Relations</vt:lpstr>
      <vt:lpstr>Relations</vt:lpstr>
      <vt:lpstr>JT’s Extra: Creating Databases</vt:lpstr>
      <vt:lpstr>JT’s Extra: Mapping Of Entities To Databases</vt:lpstr>
      <vt:lpstr>JT’s Extra: Mapping Of Entities To Databases</vt:lpstr>
      <vt:lpstr>Database Schema</vt:lpstr>
      <vt:lpstr>JT’s Extra: Example Database Schema</vt:lpstr>
      <vt:lpstr>Data Modeling</vt:lpstr>
      <vt:lpstr>Objectives</vt:lpstr>
      <vt:lpstr>Entities</vt:lpstr>
      <vt:lpstr>Attributes</vt:lpstr>
      <vt:lpstr>JT’s Extra: E.R.D.’s (Entity-Relation Diagrams)</vt:lpstr>
      <vt:lpstr>Entity Types in ER Diagrams</vt:lpstr>
      <vt:lpstr>JT’s Extra: Primary Key </vt:lpstr>
      <vt:lpstr>Primary Keys</vt:lpstr>
      <vt:lpstr>JT’s Extra: Choosing A Primary Key</vt:lpstr>
      <vt:lpstr>JT’s Extra: Choosing A Primary Key (2)</vt:lpstr>
      <vt:lpstr>Cardinality (JT: Multiplicity) of Relationships</vt:lpstr>
      <vt:lpstr>JT’s Extra: Cardinality</vt:lpstr>
      <vt:lpstr>JT’s Extra: Cardinality (2)</vt:lpstr>
      <vt:lpstr>JT’s Extra: Cardinality (3)</vt:lpstr>
      <vt:lpstr>JT’s Extra: Cardinality (4)</vt:lpstr>
      <vt:lpstr>JT’s Extra: Cardinality (5)</vt:lpstr>
      <vt:lpstr>Relationships Types</vt:lpstr>
      <vt:lpstr>Relationship Degrees</vt:lpstr>
      <vt:lpstr>Participation Levels</vt:lpstr>
      <vt:lpstr>JT’s Extra: Full Participation (ERD Representation)</vt:lpstr>
      <vt:lpstr>JT’s Extra: Partial Participation (ERD Representation)</vt:lpstr>
      <vt:lpstr>Participation Levels</vt:lpstr>
      <vt:lpstr>ERD Examples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216</cp:revision>
  <dcterms:created xsi:type="dcterms:W3CDTF">2006-08-16T00:00:00Z</dcterms:created>
  <dcterms:modified xsi:type="dcterms:W3CDTF">2014-03-10T02:40:11Z</dcterms:modified>
</cp:coreProperties>
</file>