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21"/>
  </p:notesMasterIdLst>
  <p:sldIdLst>
    <p:sldId id="321" r:id="rId2"/>
    <p:sldId id="256" r:id="rId3"/>
    <p:sldId id="257" r:id="rId4"/>
    <p:sldId id="308" r:id="rId5"/>
    <p:sldId id="309" r:id="rId6"/>
    <p:sldId id="323" r:id="rId7"/>
    <p:sldId id="324" r:id="rId8"/>
    <p:sldId id="310" r:id="rId9"/>
    <p:sldId id="311" r:id="rId10"/>
    <p:sldId id="328" r:id="rId11"/>
    <p:sldId id="330" r:id="rId12"/>
    <p:sldId id="312" r:id="rId13"/>
    <p:sldId id="332" r:id="rId14"/>
    <p:sldId id="333" r:id="rId15"/>
    <p:sldId id="327" r:id="rId16"/>
    <p:sldId id="313" r:id="rId17"/>
    <p:sldId id="314" r:id="rId18"/>
    <p:sldId id="326" r:id="rId19"/>
    <p:sldId id="31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347" autoAdjust="0"/>
  </p:normalViewPr>
  <p:slideViewPr>
    <p:cSldViewPr>
      <p:cViewPr varScale="1">
        <p:scale>
          <a:sx n="65" d="100"/>
          <a:sy n="65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F08A7CD4-719F-4167-9FA1-713F6F20B0C6}" type="datetimeFigureOut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7D41D4A5-7390-4A40-9082-58C46FAF6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0BEE2C-0945-481D-AA0B-3963E8880DF1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A0C8C8-FCCF-4D34-B411-F644F370A001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sym typeface="Symbol" pitchFamily="18" charset="2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BD931C-3AC8-46F0-A786-4D667A37C6E9}" type="slidenum">
              <a:rPr lang="en-US" smtClean="0">
                <a:ea typeface="ＭＳ Ｐゴシック" pitchFamily="34" charset="-128"/>
              </a:rPr>
              <a:pPr/>
              <a:t>17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7BF088-2E41-41D9-8413-ADD5D0DC39E8}" type="slidenum">
              <a:rPr lang="en-US" smtClean="0">
                <a:ea typeface="ＭＳ Ｐゴシック" pitchFamily="34" charset="-128"/>
              </a:rPr>
              <a:pPr/>
              <a:t>18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886200" y="6248400"/>
            <a:ext cx="162718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ea typeface="ＭＳ Ｐゴシック" pitchFamily="-110" charset="-128"/>
              </a:rPr>
              <a:t>© </a:t>
            </a:r>
            <a:r>
              <a:rPr lang="en-US" sz="1200" dirty="0" err="1">
                <a:ea typeface="ＭＳ Ｐゴシック" pitchFamily="-110" charset="-128"/>
              </a:rPr>
              <a:t>Jalal</a:t>
            </a:r>
            <a:r>
              <a:rPr lang="en-US" sz="1200" dirty="0">
                <a:ea typeface="ＭＳ Ｐゴシック" pitchFamily="-110" charset="-128"/>
              </a:rPr>
              <a:t> Kawash 2010</a:t>
            </a:r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609600" y="3849688"/>
            <a:ext cx="1481138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18"/>
          <p:cNvSpPr>
            <a:spLocks noGrp="1"/>
          </p:cNvSpPr>
          <p:nvPr>
            <p:ph type="dt" sz="half" idx="10"/>
          </p:nvPr>
        </p:nvSpPr>
        <p:spPr>
          <a:xfrm>
            <a:off x="5943600" y="6096000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0F80E-BB2B-4DAB-9538-FC3F66C71BF4}" type="datetime1">
              <a:rPr lang="en-US"/>
              <a:pPr>
                <a:defRPr/>
              </a:pPr>
              <a:t>2/15/2014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00600" y="6111875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1AE41-52E9-4790-9923-096F12D6EDC1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8A88F-025A-48C5-BBCA-62EDDF1D1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>
          <a:xfrm>
            <a:off x="6096000" y="6096000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D9E1F-15A7-4F5A-A744-B5F096ECA8D9}" type="datetime1">
              <a:rPr lang="en-US"/>
              <a:pPr>
                <a:defRPr/>
              </a:pPr>
              <a:t>2/15/2014</a:t>
            </a:fld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A26A0-AB41-407B-B783-4D26EBE46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1676400" y="5334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2667000" y="9144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3657600" y="13716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4648200" y="19050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E42AD-1059-4431-81FC-BABD4B9299FE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E4751-C4EE-4784-8E80-F653243A3D3E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AD94D-8224-45A8-A6B7-D8E50AA90C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A4CBA-66F3-40B0-8E61-B1BE177A13B0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8E213-B5BA-45BF-9D0C-32EE82A437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12EFF-3AD4-4208-92BC-A7FCD46A2D52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5DDF4-F4F8-4D88-9ECA-A56E38D922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B8CF-8533-4245-B4FB-DC25B0856C59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D14F4-206C-4E9A-8F85-D91FE2CC4E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BCB50-18A2-4542-98F0-FDC3E421975B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75C26-F046-43AC-926D-4B7135336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9969F-D52F-442E-917F-A66F6C018B14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A5BEF-5FC2-43A2-AC16-37C5AD6E5B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405522C7-ECC3-46DD-AA17-0CC65636F59B}" type="datetime1">
              <a:rPr lang="en-US"/>
              <a:pPr>
                <a:defRPr/>
              </a:pPr>
              <a:t>2/15/2014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828A15FB-CDBC-45AE-A6D5-456257A22C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962400" y="6248400"/>
            <a:ext cx="162718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ea typeface="ＭＳ Ｐゴシック" pitchFamily="-110" charset="-128"/>
              </a:rPr>
              <a:t>© </a:t>
            </a:r>
            <a:r>
              <a:rPr lang="en-US" sz="1200" dirty="0" err="1">
                <a:ea typeface="ＭＳ Ｐゴシック" pitchFamily="-110" charset="-128"/>
              </a:rPr>
              <a:t>Jalal</a:t>
            </a:r>
            <a:r>
              <a:rPr lang="en-US" sz="1200" dirty="0">
                <a:ea typeface="ＭＳ Ｐゴシック" pitchFamily="-110" charset="-128"/>
              </a:rPr>
              <a:t> Kawash 2010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57200" y="6248400"/>
            <a:ext cx="23320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i="1" dirty="0">
                <a:ea typeface="ＭＳ Ｐゴシック" pitchFamily="-110" charset="-128"/>
              </a:rPr>
              <a:t>Peeking into Computer Science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2"/>
          <a:srcRect l="52776" t="11578" r="8125" b="2106"/>
          <a:stretch>
            <a:fillRect/>
          </a:stretch>
        </p:blipFill>
        <p:spPr bwMode="auto">
          <a:xfrm>
            <a:off x="76200" y="5562600"/>
            <a:ext cx="4651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1" r:id="rId4"/>
    <p:sldLayoutId id="2147483840" r:id="rId5"/>
    <p:sldLayoutId id="2147483839" r:id="rId6"/>
    <p:sldLayoutId id="2147483838" r:id="rId7"/>
    <p:sldLayoutId id="2147483845" r:id="rId8"/>
    <p:sldLayoutId id="2147483837" r:id="rId9"/>
    <p:sldLayoutId id="2147483836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George_Bool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George Boole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1815-1864</a:t>
            </a:r>
          </a:p>
          <a:p>
            <a:r>
              <a:rPr lang="en-US" smtClean="0">
                <a:ea typeface="ＭＳ Ｐゴシック" pitchFamily="34" charset="-128"/>
              </a:rPr>
              <a:t>English Mathematician</a:t>
            </a:r>
          </a:p>
          <a:p>
            <a:r>
              <a:rPr lang="en-US" smtClean="0">
                <a:ea typeface="ＭＳ Ｐゴシック" pitchFamily="34" charset="-128"/>
              </a:rPr>
              <a:t>His </a:t>
            </a:r>
            <a:r>
              <a:rPr lang="en-US" i="1" smtClean="0">
                <a:ea typeface="ＭＳ Ｐゴシック" pitchFamily="34" charset="-128"/>
              </a:rPr>
              <a:t>The Mathematical Analysis of Logic</a:t>
            </a:r>
            <a:r>
              <a:rPr lang="en-US" smtClean="0">
                <a:ea typeface="ＭＳ Ｐゴシック" pitchFamily="34" charset="-128"/>
              </a:rPr>
              <a:t>, 1848 is the first contribution to symbolic logic</a:t>
            </a:r>
          </a:p>
          <a:p>
            <a:r>
              <a:rPr lang="en-US" smtClean="0">
                <a:ea typeface="ＭＳ Ｐゴシック" pitchFamily="34" charset="-128"/>
              </a:rPr>
              <a:t>In this book he introduced what is today called Boolean Logic (or Algebra)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JT: Boolean (True, False outcome)</a:t>
            </a:r>
          </a:p>
        </p:txBody>
      </p:sp>
      <p:pic>
        <p:nvPicPr>
          <p:cNvPr id="14339" name="Picture 2" descr="http://upload.wikimedia.org/wikipedia/commons/thumb/6/6c/George_Boole.jpg/200px-George_Boole.jpg">
            <a:hlinkClick r:id="rId3" tooltip="George Boole.jpg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4191000"/>
            <a:ext cx="19050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5D95D5-63D3-4D08-A6A1-530CCEEA1FD0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ffectLst/>
                <a:ea typeface="ＭＳ Ｐゴシック" pitchFamily="34" charset="-128"/>
              </a:rPr>
              <a:t>JT’s Extra: Additional Example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Predicate: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P(x,y): x works as a y.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Proposition: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P(Jet Li, actor): Jet Li works as an actor.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ffectLst/>
                <a:ea typeface="ＭＳ Ｐゴシック" pitchFamily="34" charset="-128"/>
              </a:rPr>
              <a:t>JT’s Extra: Additional Example 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Predicate: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P(x): x is odd.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Proposition: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P(3): 3 is odd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514350" indent="-514350"/>
            <a:r>
              <a:rPr lang="en-US" smtClean="0">
                <a:ea typeface="ＭＳ Ｐゴシック" pitchFamily="34" charset="-128"/>
              </a:rPr>
              <a:t>Universe of discourse: this 203 class</a:t>
            </a:r>
          </a:p>
          <a:p>
            <a:pPr marL="514350" indent="-514350"/>
            <a:r>
              <a:rPr lang="en-US" smtClean="0">
                <a:ea typeface="ＭＳ Ｐゴシック" pitchFamily="34" charset="-128"/>
              </a:rPr>
              <a:t>P(x): x is female</a:t>
            </a:r>
          </a:p>
          <a:p>
            <a:pPr marL="514350" indent="-514350"/>
            <a:endParaRPr lang="en-US" smtClean="0">
              <a:ea typeface="ＭＳ Ｐゴシック" pitchFamily="34" charset="-128"/>
            </a:endParaRPr>
          </a:p>
          <a:p>
            <a:pPr marL="514350" indent="-514350"/>
            <a:r>
              <a:rPr lang="en-US" smtClean="0">
                <a:ea typeface="ＭＳ Ｐゴシック" pitchFamily="34" charset="-128"/>
                <a:sym typeface="Symbol" pitchFamily="18" charset="2"/>
              </a:rPr>
              <a:t>x P(x) </a:t>
            </a:r>
          </a:p>
          <a:p>
            <a:pPr marL="796925" lvl="1" indent="-514350"/>
            <a:r>
              <a:rPr lang="en-US" smtClean="0">
                <a:ea typeface="ＭＳ Ｐゴシック" pitchFamily="34" charset="-128"/>
                <a:sym typeface="Symbol" pitchFamily="18" charset="2"/>
              </a:rPr>
              <a:t>All students in this class are female</a:t>
            </a:r>
          </a:p>
          <a:p>
            <a:pPr marL="514350" indent="-514350"/>
            <a:r>
              <a:rPr lang="en-US" smtClean="0">
                <a:ea typeface="ＭＳ Ｐゴシック" pitchFamily="34" charset="-128"/>
                <a:sym typeface="Symbol" pitchFamily="18" charset="2"/>
              </a:rPr>
              <a:t>x P(x)</a:t>
            </a:r>
          </a:p>
          <a:p>
            <a:pPr marL="796925" lvl="1" indent="-514350"/>
            <a:r>
              <a:rPr lang="en-US" smtClean="0">
                <a:ea typeface="ＭＳ Ｐゴシック" pitchFamily="34" charset="-128"/>
                <a:sym typeface="Symbol" pitchFamily="18" charset="2"/>
              </a:rPr>
              <a:t>There is at least one student in this class who is female</a:t>
            </a:r>
            <a:endParaRPr lang="en-US" smtClean="0">
              <a:ea typeface="ＭＳ Ｐゴシック" pitchFamily="34" charset="-128"/>
            </a:endParaRPr>
          </a:p>
          <a:p>
            <a:pPr marL="514350" indent="-514350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1E948-949A-45C2-9671-2E4FBB215EDF}" type="slidenum">
              <a:rPr lang="en-US" smtClean="0">
                <a:ea typeface="ＭＳ Ｐゴシック" pitchFamily="34" charset="-128"/>
              </a:rPr>
              <a:pPr/>
              <a:t>12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smtClean="0">
                <a:effectLst/>
                <a:ea typeface="ＭＳ Ｐゴシック"/>
                <a:cs typeface="ＭＳ Ｐゴシック"/>
              </a:rPr>
              <a:t>JT’s Extra: “There Exists” (at least one)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smtClean="0">
                <a:ea typeface="ＭＳ Ｐゴシック" pitchFamily="34" charset="-128"/>
              </a:rPr>
              <a:t>Existential Quantifier</a:t>
            </a:r>
            <a:r>
              <a:rPr lang="en-US" smtClean="0">
                <a:ea typeface="ＭＳ Ｐゴシック" pitchFamily="34" charset="-128"/>
              </a:rPr>
              <a:t> and </a:t>
            </a:r>
            <a:r>
              <a:rPr lang="en-US" b="1" smtClean="0">
                <a:ea typeface="ＭＳ Ｐゴシック" pitchFamily="34" charset="-128"/>
              </a:rPr>
              <a:t>Connective OR</a:t>
            </a:r>
            <a:r>
              <a:rPr lang="en-US" smtClean="0">
                <a:ea typeface="ＭＳ Ｐゴシック" pitchFamily="34" charset="-128"/>
              </a:rPr>
              <a:t>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If all the elements in the universe of discourse can be listed, then the existential quantification   </a:t>
            </a:r>
            <a:r>
              <a:rPr lang="en-US" i="1" smtClean="0">
                <a:ea typeface="ＭＳ Ｐゴシック" pitchFamily="34" charset="-128"/>
              </a:rPr>
              <a:t>xP(x)</a:t>
            </a:r>
            <a:r>
              <a:rPr lang="en-US" smtClean="0">
                <a:ea typeface="ＭＳ Ｐゴシック" pitchFamily="34" charset="-128"/>
              </a:rPr>
              <a:t> is equivalent to the disjunction: </a:t>
            </a:r>
            <a:r>
              <a:rPr lang="en-US" b="1" i="1" smtClean="0">
                <a:ea typeface="ＭＳ Ｐゴシック" pitchFamily="34" charset="-128"/>
              </a:rPr>
              <a:t>P(x1)   P(x2)   P(x3)   ...   P(xn)</a:t>
            </a:r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smtClean="0">
                <a:effectLst/>
                <a:ea typeface="ＭＳ Ｐゴシック"/>
                <a:cs typeface="ＭＳ Ｐゴシック"/>
              </a:rPr>
              <a:t>JT’s Extra: “For All” (Applies in every case)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smtClean="0">
                <a:ea typeface="ＭＳ Ｐゴシック" pitchFamily="34" charset="-128"/>
              </a:rPr>
              <a:t>Universal Quantifier</a:t>
            </a:r>
            <a:r>
              <a:rPr lang="en-US" smtClean="0">
                <a:ea typeface="ＭＳ Ｐゴシック" pitchFamily="34" charset="-128"/>
              </a:rPr>
              <a:t> and </a:t>
            </a:r>
            <a:r>
              <a:rPr lang="en-US" b="1" smtClean="0">
                <a:ea typeface="ＭＳ Ｐゴシック" pitchFamily="34" charset="-128"/>
              </a:rPr>
              <a:t>Connective AND</a:t>
            </a:r>
            <a:r>
              <a:rPr lang="en-US" smtClean="0">
                <a:ea typeface="ＭＳ Ｐゴシック" pitchFamily="34" charset="-128"/>
              </a:rPr>
              <a:t>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If all the elements in the universe of discourse can be listed then the universal quantification  </a:t>
            </a:r>
            <a:r>
              <a:rPr lang="en-US" i="1" smtClean="0">
                <a:ea typeface="ＭＳ Ｐゴシック" pitchFamily="34" charset="-128"/>
              </a:rPr>
              <a:t>x P(x)</a:t>
            </a:r>
            <a:r>
              <a:rPr lang="en-US" smtClean="0">
                <a:ea typeface="ＭＳ Ｐゴシック" pitchFamily="34" charset="-128"/>
              </a:rPr>
              <a:t> is equivalent to the conjunction: </a:t>
            </a:r>
            <a:r>
              <a:rPr lang="en-US" b="1" i="1" smtClean="0">
                <a:ea typeface="ＭＳ Ｐゴシック" pitchFamily="34" charset="-128"/>
              </a:rPr>
              <a:t>P(x1)</a:t>
            </a:r>
            <a:r>
              <a:rPr lang="en-US" b="1" smtClean="0">
                <a:ea typeface="ＭＳ Ｐゴシック" pitchFamily="34" charset="-128"/>
              </a:rPr>
              <a:t>)   </a:t>
            </a:r>
            <a:r>
              <a:rPr lang="en-US" b="1" i="1" smtClean="0">
                <a:ea typeface="ＭＳ Ｐゴシック" pitchFamily="34" charset="-128"/>
              </a:rPr>
              <a:t>P(x2)</a:t>
            </a:r>
            <a:r>
              <a:rPr lang="en-US" b="1" smtClean="0">
                <a:ea typeface="ＭＳ Ｐゴシック" pitchFamily="34" charset="-128"/>
              </a:rPr>
              <a:t>   </a:t>
            </a:r>
            <a:r>
              <a:rPr lang="en-US" b="1" i="1" smtClean="0">
                <a:ea typeface="ＭＳ Ｐゴシック" pitchFamily="34" charset="-128"/>
              </a:rPr>
              <a:t>P(x3)</a:t>
            </a:r>
            <a:r>
              <a:rPr lang="en-US" b="1" smtClean="0">
                <a:ea typeface="ＭＳ Ｐゴシック" pitchFamily="34" charset="-128"/>
              </a:rPr>
              <a:t>   ...   </a:t>
            </a:r>
            <a:r>
              <a:rPr lang="en-US" b="1" i="1" smtClean="0">
                <a:ea typeface="ＭＳ Ｐゴシック" pitchFamily="34" charset="-128"/>
              </a:rPr>
              <a:t>P(xn)</a:t>
            </a:r>
            <a:r>
              <a:rPr lang="en-US" b="1" smtClean="0"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. </a:t>
            </a:r>
            <a:br>
              <a:rPr lang="en-US" smtClean="0">
                <a:ea typeface="ＭＳ Ｐゴシック" pitchFamily="34" charset="-128"/>
              </a:rPr>
            </a:b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JT’s Extra</a:t>
            </a:r>
            <a:endParaRPr lang="en-US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Universe of discourse: cars</a:t>
            </a:r>
          </a:p>
          <a:p>
            <a:r>
              <a:rPr lang="en-US" smtClean="0">
                <a:ea typeface="ＭＳ Ｐゴシック" pitchFamily="34" charset="-128"/>
              </a:rPr>
              <a:t>W(x): has wheels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All cars have wheels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Some cars have wheels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C3B398-1D49-4C87-88DD-AD06160B210E}" type="slidenum">
              <a:rPr lang="en-US" smtClean="0">
                <a:ea typeface="ＭＳ Ｐゴシック" pitchFamily="34" charset="-128"/>
              </a:rPr>
              <a:pPr/>
              <a:t>15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514350" indent="-514350"/>
            <a:r>
              <a:rPr lang="en-US" smtClean="0">
                <a:ea typeface="ＭＳ Ｐゴシック" pitchFamily="34" charset="-128"/>
              </a:rPr>
              <a:t>Universe of discourse: all earth creatures</a:t>
            </a:r>
          </a:p>
          <a:p>
            <a:pPr marL="514350" indent="-514350"/>
            <a:r>
              <a:rPr lang="en-US" smtClean="0">
                <a:ea typeface="ＭＳ Ｐゴシック" pitchFamily="34" charset="-128"/>
              </a:rPr>
              <a:t>M(x): x is a monkey</a:t>
            </a:r>
          </a:p>
          <a:p>
            <a:pPr marL="514350" indent="-514350"/>
            <a:r>
              <a:rPr lang="en-US" smtClean="0">
                <a:ea typeface="ＭＳ Ｐゴシック" pitchFamily="34" charset="-128"/>
              </a:rPr>
              <a:t>F(x): x lives in a forest</a:t>
            </a:r>
          </a:p>
          <a:p>
            <a:pPr marL="514350" indent="-514350"/>
            <a:endParaRPr lang="en-US" smtClean="0">
              <a:ea typeface="ＭＳ Ｐゴシック" pitchFamily="34" charset="-128"/>
            </a:endParaRPr>
          </a:p>
          <a:p>
            <a:pPr marL="514350" indent="-514350"/>
            <a:r>
              <a:rPr lang="en-US" smtClean="0">
                <a:ea typeface="ＭＳ Ｐゴシック" pitchFamily="34" charset="-128"/>
                <a:sym typeface="Symbol" pitchFamily="18" charset="2"/>
              </a:rPr>
              <a:t>Express: some monkeys live in forests</a:t>
            </a:r>
          </a:p>
          <a:p>
            <a:pPr marL="514350" indent="-514350"/>
            <a:r>
              <a:rPr lang="en-US" smtClean="0">
                <a:ea typeface="ＭＳ Ｐゴシック" pitchFamily="34" charset="-128"/>
                <a:sym typeface="Symbol" pitchFamily="18" charset="2"/>
              </a:rPr>
              <a:t>x (M(x)  F(x)) :</a:t>
            </a:r>
          </a:p>
          <a:p>
            <a:pPr marL="796925" lvl="1" indent="-514350"/>
            <a:r>
              <a:rPr lang="en-US" smtClean="0">
                <a:ea typeface="ＭＳ Ｐゴシック" pitchFamily="34" charset="-128"/>
                <a:sym typeface="Symbol" pitchFamily="18" charset="2"/>
              </a:rPr>
              <a:t>At least some monkey lives in a forest</a:t>
            </a:r>
          </a:p>
          <a:p>
            <a:pPr marL="796925" lvl="1" indent="-514350"/>
            <a:endParaRPr lang="en-US" smtClean="0">
              <a:ea typeface="ＭＳ Ｐゴシック" pitchFamily="34" charset="-128"/>
              <a:sym typeface="Symbol" pitchFamily="18" charset="2"/>
            </a:endParaRPr>
          </a:p>
          <a:p>
            <a:pPr marL="514350" indent="-514350"/>
            <a:endParaRPr lang="en-US" smtClean="0">
              <a:ea typeface="ＭＳ Ｐゴシック" pitchFamily="34" charset="-128"/>
              <a:sym typeface="Symbol" pitchFamily="18" charset="2"/>
            </a:endParaRPr>
          </a:p>
          <a:p>
            <a:pPr marL="514350" indent="-514350"/>
            <a:endParaRPr lang="en-US" smtClean="0">
              <a:ea typeface="ＭＳ Ｐゴシック" pitchFamily="34" charset="-128"/>
              <a:sym typeface="Symbol" pitchFamily="18" charset="2"/>
            </a:endParaRPr>
          </a:p>
          <a:p>
            <a:pPr marL="514350" indent="-514350"/>
            <a:endParaRPr lang="en-US" smtClean="0">
              <a:ea typeface="ＭＳ Ｐゴシック" pitchFamily="34" charset="-128"/>
            </a:endParaRPr>
          </a:p>
          <a:p>
            <a:pPr marL="514350" indent="-514350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283D6C-1AAC-4DC5-A552-B04C38AD3DEE}" type="slidenum">
              <a:rPr lang="en-US" smtClean="0">
                <a:ea typeface="ＭＳ Ｐゴシック" pitchFamily="34" charset="-128"/>
              </a:rPr>
              <a:pPr/>
              <a:t>16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defRPr/>
            </a:pPr>
            <a:r>
              <a:rPr lang="en-US" dirty="0" smtClean="0"/>
              <a:t>Universe of discourse: all earth creatures</a:t>
            </a:r>
          </a:p>
          <a:p>
            <a:pPr marL="514350" indent="-514350">
              <a:defRPr/>
            </a:pPr>
            <a:r>
              <a:rPr lang="en-US" dirty="0" smtClean="0"/>
              <a:t>M(x): x is a monkey</a:t>
            </a:r>
          </a:p>
          <a:p>
            <a:pPr marL="514350" indent="-514350">
              <a:defRPr/>
            </a:pPr>
            <a:r>
              <a:rPr lang="en-US" dirty="0" smtClean="0"/>
              <a:t>F(x): x lives in a forest</a:t>
            </a:r>
          </a:p>
          <a:p>
            <a:pPr marL="514350" indent="-514350">
              <a:defRPr/>
            </a:pPr>
            <a:endParaRPr lang="en-US" dirty="0" smtClean="0"/>
          </a:p>
          <a:p>
            <a:pPr marL="514350" indent="-514350">
              <a:defRPr/>
            </a:pPr>
            <a:r>
              <a:rPr lang="en-US" dirty="0" smtClean="0">
                <a:sym typeface="Symbol"/>
              </a:rPr>
              <a:t>Express: all monkeys live in forests</a:t>
            </a:r>
          </a:p>
          <a:p>
            <a:pPr marL="514350" indent="-514350">
              <a:defRPr/>
            </a:pPr>
            <a:r>
              <a:rPr lang="en-US" dirty="0" smtClean="0">
                <a:sym typeface="Symbol"/>
              </a:rPr>
              <a:t>x (M(x)  F(x)) :</a:t>
            </a:r>
          </a:p>
          <a:p>
            <a:pPr marL="797814" lvl="1" indent="-514350">
              <a:defRPr/>
            </a:pPr>
            <a:r>
              <a:rPr lang="en-US" dirty="0" smtClean="0">
                <a:cs typeface="+mn-cs"/>
                <a:sym typeface="Symbol"/>
              </a:rPr>
              <a:t>All earth creatures are monkeys and live in forests</a:t>
            </a:r>
          </a:p>
          <a:p>
            <a:pPr marL="514350" indent="-514350">
              <a:defRPr/>
            </a:pPr>
            <a:r>
              <a:rPr lang="en-US" dirty="0" smtClean="0">
                <a:sym typeface="Symbol"/>
              </a:rPr>
              <a:t>x (M(x) </a:t>
            </a:r>
            <a:r>
              <a:rPr lang="en-US" dirty="0" smtClean="0">
                <a:latin typeface="Times New Roman"/>
                <a:cs typeface="Times New Roman"/>
              </a:rPr>
              <a:t>→</a:t>
            </a:r>
            <a:r>
              <a:rPr lang="en-US" dirty="0" smtClean="0">
                <a:sym typeface="Symbol"/>
              </a:rPr>
              <a:t> F(x)) :</a:t>
            </a:r>
          </a:p>
          <a:p>
            <a:pPr marL="797814" lvl="1" indent="-514350">
              <a:defRPr/>
            </a:pPr>
            <a:r>
              <a:rPr lang="en-US" dirty="0" smtClean="0">
                <a:cs typeface="+mn-cs"/>
                <a:sym typeface="Symbol"/>
              </a:rPr>
              <a:t>From all creatures if x is a monkey, then x lives in a forest</a:t>
            </a:r>
          </a:p>
          <a:p>
            <a:pPr marL="797814" lvl="1" indent="-514350">
              <a:defRPr/>
            </a:pPr>
            <a:endParaRPr lang="en-US" dirty="0" smtClean="0">
              <a:cs typeface="+mn-cs"/>
              <a:sym typeface="Symbol"/>
            </a:endParaRPr>
          </a:p>
          <a:p>
            <a:pPr marL="514350" indent="-514350">
              <a:defRPr/>
            </a:pPr>
            <a:endParaRPr lang="en-US" dirty="0" smtClean="0">
              <a:sym typeface="Symbol"/>
            </a:endParaRPr>
          </a:p>
          <a:p>
            <a:pPr marL="514350" indent="-514350">
              <a:defRPr/>
            </a:pPr>
            <a:endParaRPr lang="en-US" dirty="0" smtClean="0">
              <a:sym typeface="Symbol"/>
            </a:endParaRPr>
          </a:p>
          <a:p>
            <a:pPr marL="514350" indent="-514350">
              <a:defRPr/>
            </a:pPr>
            <a:endParaRPr lang="en-US" dirty="0" smtClean="0"/>
          </a:p>
          <a:p>
            <a:pPr marL="514350" indent="-514350">
              <a:defRPr/>
            </a:pPr>
            <a:endParaRPr 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95800" y="2438400"/>
            <a:ext cx="500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BD9904-74A7-4978-887C-19F7AB2D249C}" type="slidenum">
              <a:rPr lang="en-US" smtClean="0">
                <a:ea typeface="ＭＳ Ｐゴシック" pitchFamily="34" charset="-128"/>
              </a:rPr>
              <a:pPr/>
              <a:t>17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JT’s Extra: Additional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292100" indent="-292100">
              <a:defRPr/>
            </a:pPr>
            <a:r>
              <a:rPr lang="en-US" dirty="0" smtClean="0">
                <a:sym typeface="Symbol"/>
              </a:rPr>
              <a:t>Universe of discourse: people</a:t>
            </a:r>
          </a:p>
          <a:p>
            <a:pPr marL="292100" indent="-292100">
              <a:defRPr/>
            </a:pPr>
            <a:r>
              <a:rPr lang="en-US" dirty="0" smtClean="0">
                <a:sym typeface="Symbol"/>
              </a:rPr>
              <a:t>T(X</a:t>
            </a:r>
            <a:r>
              <a:rPr lang="en-US" dirty="0">
                <a:sym typeface="Symbol"/>
              </a:rPr>
              <a:t>): x is </a:t>
            </a:r>
            <a:r>
              <a:rPr lang="en-US" dirty="0" smtClean="0">
                <a:sym typeface="Symbol"/>
              </a:rPr>
              <a:t>tall</a:t>
            </a:r>
            <a:endParaRPr lang="en-US" dirty="0">
              <a:sym typeface="Symbol"/>
            </a:endParaRPr>
          </a:p>
          <a:p>
            <a:pPr marL="292100" indent="-292100">
              <a:defRPr/>
            </a:pPr>
            <a:r>
              <a:rPr lang="en-US" dirty="0" smtClean="0"/>
              <a:t>Contrast:</a:t>
            </a:r>
          </a:p>
          <a:p>
            <a:pPr marL="574675" lvl="1" indent="-292100">
              <a:defRPr/>
            </a:pPr>
            <a:r>
              <a:rPr lang="en-US" dirty="0">
                <a:cs typeface="+mn-cs"/>
                <a:sym typeface="Symbol"/>
              </a:rPr>
              <a:t>x </a:t>
            </a:r>
            <a:r>
              <a:rPr lang="en-US" dirty="0" smtClean="0">
                <a:cs typeface="+mn-cs"/>
                <a:sym typeface="Symbol"/>
              </a:rPr>
              <a:t>(T(x</a:t>
            </a:r>
            <a:r>
              <a:rPr lang="en-US" dirty="0">
                <a:cs typeface="+mn-cs"/>
                <a:sym typeface="Symbol"/>
              </a:rPr>
              <a:t>) </a:t>
            </a:r>
            <a:r>
              <a:rPr lang="en-US" dirty="0" smtClean="0">
                <a:cs typeface="+mn-cs"/>
                <a:sym typeface="Symbol"/>
              </a:rPr>
              <a:t> </a:t>
            </a:r>
            <a:r>
              <a:rPr lang="en-US" dirty="0">
                <a:cs typeface="+mn-cs"/>
                <a:sym typeface="Symbol"/>
              </a:rPr>
              <a:t> </a:t>
            </a:r>
            <a:r>
              <a:rPr lang="en-US" dirty="0" smtClean="0">
                <a:cs typeface="+mn-cs"/>
                <a:sym typeface="Symbol"/>
              </a:rPr>
              <a:t>T(x))</a:t>
            </a:r>
          </a:p>
          <a:p>
            <a:pPr marL="574675" lvl="1" indent="-292100">
              <a:defRPr/>
            </a:pPr>
            <a:r>
              <a:rPr lang="en-US" dirty="0" smtClean="0">
                <a:cs typeface="+mn-cs"/>
                <a:sym typeface="Symbol"/>
              </a:rPr>
              <a:t>x (T(x</a:t>
            </a:r>
            <a:r>
              <a:rPr lang="en-US" dirty="0">
                <a:cs typeface="+mn-cs"/>
                <a:sym typeface="Symbol"/>
              </a:rPr>
              <a:t>)   </a:t>
            </a:r>
            <a:r>
              <a:rPr lang="en-US" dirty="0" smtClean="0">
                <a:cs typeface="+mn-cs"/>
                <a:sym typeface="Symbol"/>
              </a:rPr>
              <a:t>T(x))</a:t>
            </a:r>
          </a:p>
          <a:p>
            <a:pPr marL="574675" lvl="1" indent="-292100">
              <a:defRPr/>
            </a:pPr>
            <a:r>
              <a:rPr lang="en-US" dirty="0">
                <a:cs typeface="+mn-cs"/>
                <a:sym typeface="Symbol"/>
              </a:rPr>
              <a:t>x (T(x) </a:t>
            </a:r>
            <a:r>
              <a:rPr lang="en-US" dirty="0" smtClean="0">
                <a:cs typeface="+mn-cs"/>
                <a:sym typeface="Symbol"/>
              </a:rPr>
              <a:t> </a:t>
            </a:r>
            <a:r>
              <a:rPr lang="en-US" dirty="0">
                <a:cs typeface="+mn-cs"/>
                <a:sym typeface="Symbol"/>
              </a:rPr>
              <a:t> </a:t>
            </a:r>
            <a:r>
              <a:rPr lang="en-US" dirty="0" smtClean="0">
                <a:cs typeface="+mn-cs"/>
                <a:sym typeface="Symbol"/>
              </a:rPr>
              <a:t>T(x</a:t>
            </a:r>
            <a:r>
              <a:rPr lang="en-US" dirty="0">
                <a:cs typeface="+mn-cs"/>
                <a:sym typeface="Symbol"/>
              </a:rPr>
              <a:t>))</a:t>
            </a:r>
          </a:p>
          <a:p>
            <a:pPr marL="574675" lvl="1" indent="-292100">
              <a:defRPr/>
            </a:pPr>
            <a:r>
              <a:rPr lang="en-US" dirty="0">
                <a:cs typeface="+mn-cs"/>
                <a:sym typeface="Symbol"/>
              </a:rPr>
              <a:t>x (T(x) </a:t>
            </a:r>
            <a:r>
              <a:rPr lang="en-US" dirty="0" smtClean="0">
                <a:cs typeface="+mn-cs"/>
                <a:sym typeface="Symbol"/>
              </a:rPr>
              <a:t> </a:t>
            </a:r>
            <a:r>
              <a:rPr lang="en-US" dirty="0">
                <a:cs typeface="+mn-cs"/>
                <a:sym typeface="Symbol"/>
              </a:rPr>
              <a:t> </a:t>
            </a:r>
            <a:r>
              <a:rPr lang="en-US" dirty="0" smtClean="0">
                <a:cs typeface="+mn-cs"/>
                <a:sym typeface="Symbol"/>
              </a:rPr>
              <a:t>T(x</a:t>
            </a:r>
            <a:r>
              <a:rPr lang="en-US" dirty="0">
                <a:cs typeface="+mn-cs"/>
                <a:sym typeface="Symbol"/>
              </a:rPr>
              <a:t>))</a:t>
            </a:r>
            <a:endParaRPr lang="en-US" dirty="0">
              <a:cs typeface="+mn-cs"/>
            </a:endParaRPr>
          </a:p>
          <a:p>
            <a:pPr marL="574675" lvl="1" indent="-292100">
              <a:defRPr/>
            </a:pPr>
            <a:endParaRPr lang="en-US" dirty="0" smtClean="0">
              <a:cs typeface="+mn-cs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CD1210-D5DB-44C8-9AD3-10952E26EB2A}" type="slidenum">
              <a:rPr lang="en-US" smtClean="0">
                <a:ea typeface="ＭＳ Ｐゴシック" pitchFamily="34" charset="-128"/>
              </a:rPr>
              <a:pPr/>
              <a:t>18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953000"/>
            <a:ext cx="8183563" cy="10525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Quantifier Equivalence</a:t>
            </a:r>
            <a:endParaRPr lang="en-US" dirty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  <a:sym typeface="Symbol" pitchFamily="18" charset="2"/>
              </a:rPr>
              <a:t>x P(x) is equivalent to  [x   P(x)]</a:t>
            </a:r>
          </a:p>
          <a:p>
            <a:pPr lvl="1"/>
            <a:r>
              <a:rPr lang="en-US" smtClean="0">
                <a:ea typeface="ＭＳ Ｐゴシック" pitchFamily="34" charset="-128"/>
                <a:sym typeface="Symbol" pitchFamily="18" charset="2"/>
              </a:rPr>
              <a:t>All monkeys are black</a:t>
            </a:r>
          </a:p>
          <a:p>
            <a:pPr lvl="1"/>
            <a:r>
              <a:rPr lang="en-US" smtClean="0">
                <a:ea typeface="ＭＳ Ｐゴシック" pitchFamily="34" charset="-128"/>
                <a:sym typeface="Symbol" pitchFamily="18" charset="2"/>
              </a:rPr>
              <a:t>There is no one monkey which is not black</a:t>
            </a:r>
          </a:p>
          <a:p>
            <a:pPr lvl="1"/>
            <a:endParaRPr lang="en-US" smtClean="0">
              <a:ea typeface="ＭＳ Ｐゴシック" pitchFamily="34" charset="-128"/>
              <a:sym typeface="Symbol" pitchFamily="18" charset="2"/>
            </a:endParaRPr>
          </a:p>
          <a:p>
            <a:r>
              <a:rPr lang="en-US" smtClean="0">
                <a:ea typeface="ＭＳ Ｐゴシック" pitchFamily="34" charset="-128"/>
                <a:sym typeface="Symbol" pitchFamily="18" charset="2"/>
              </a:rPr>
              <a:t>x P(x) is equivalent to  [x   P(x)]</a:t>
            </a:r>
          </a:p>
          <a:p>
            <a:pPr lvl="1"/>
            <a:r>
              <a:rPr lang="en-US" smtClean="0">
                <a:ea typeface="ＭＳ Ｐゴシック" pitchFamily="34" charset="-128"/>
                <a:sym typeface="Symbol" pitchFamily="18" charset="2"/>
              </a:rPr>
              <a:t>There is at least one student who likes the course</a:t>
            </a:r>
          </a:p>
          <a:p>
            <a:pPr lvl="1"/>
            <a:r>
              <a:rPr lang="en-US" smtClean="0">
                <a:ea typeface="ＭＳ Ｐゴシック" pitchFamily="34" charset="-128"/>
                <a:sym typeface="Symbol" pitchFamily="18" charset="2"/>
              </a:rPr>
              <a:t>It is not the case that all students do not like the course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2BE1C2-5906-44C8-B898-3724C27EE950}" type="slidenum">
              <a:rPr lang="en-US" smtClean="0">
                <a:ea typeface="ＭＳ Ｐゴシック" pitchFamily="34" charset="-128"/>
              </a:rPr>
              <a:pPr/>
              <a:t>19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Peeking into Computer Science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Mandatory: Chapter 2 – Section 2.2</a:t>
            </a: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2086F1-5653-42D4-94C3-335773AC81BB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8313" y="4929188"/>
            <a:ext cx="8183562" cy="67627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Predicate Logic</a:t>
            </a:r>
            <a:endParaRPr lang="en-CA" dirty="0"/>
          </a:p>
        </p:txBody>
      </p:sp>
      <p:sp>
        <p:nvSpPr>
          <p:cNvPr id="19458" name="Text Placeholder 5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en-CA" smtClean="0">
              <a:solidFill>
                <a:srgbClr val="B95C00"/>
              </a:solidFill>
              <a:ea typeface="ＭＳ Ｐゴシック" pitchFamily="34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D9446C-8BF9-484C-931D-83E46DE915AE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Objectives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CA" dirty="0" smtClean="0"/>
              <a:t>By the end of this section, you will be able to: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Define a predicate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Understand universal and existential quantifiers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Use quantification to convert a predicate to a proposition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Work with quantifier equivalence rules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78A48B-B8D1-46E2-9D98-DD91DF75AF6C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JT’s Extra: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Proposition: a declarative sentence that is either true or false, but not both.</a:t>
            </a:r>
            <a:r>
              <a:rPr lang="en-US" baseline="30000" smtClean="0">
                <a:ea typeface="ＭＳ Ｐゴシック" pitchFamily="34" charset="-128"/>
              </a:rPr>
              <a:t>1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Example propositions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3 &gt; 4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4 &gt; 3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9992C1-4072-4A79-BC68-3A8064184A8B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63613" y="4583113"/>
            <a:ext cx="6400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1) “Peeking into Computer Science” (2</a:t>
            </a:r>
            <a:r>
              <a:rPr lang="en-US" baseline="30000"/>
              <a:t>nd</a:t>
            </a:r>
            <a:r>
              <a:rPr lang="en-US"/>
              <a:t> Ed) Kawash J.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590800" y="1905000"/>
            <a:ext cx="3289300" cy="685800"/>
            <a:chOff x="2590800" y="1905000"/>
            <a:chExt cx="3289852" cy="685800"/>
          </a:xfrm>
        </p:grpSpPr>
        <p:sp>
          <p:nvSpPr>
            <p:cNvPr id="6" name="Right Brace 5"/>
            <p:cNvSpPr/>
            <p:nvPr/>
          </p:nvSpPr>
          <p:spPr>
            <a:xfrm>
              <a:off x="2590800" y="1905000"/>
              <a:ext cx="381064" cy="6858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511" name="TextBox 6"/>
            <p:cNvSpPr txBox="1">
              <a:spLocks noChangeArrowheads="1"/>
            </p:cNvSpPr>
            <p:nvPr/>
          </p:nvSpPr>
          <p:spPr bwMode="auto">
            <a:xfrm>
              <a:off x="2985052" y="2050920"/>
              <a:ext cx="2895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JT: True/False clear cut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JT’s Extra: New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Predicate: a proposition where the value of a variable is unknown.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Example predicate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P(X): X &gt; 0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773D36-50DC-4A4E-80C5-617F77688594}" type="slidenum">
              <a:rPr lang="en-US" smtClean="0">
                <a:ea typeface="ＭＳ Ｐゴシック" pitchFamily="34" charset="-128"/>
              </a:rPr>
              <a:pPr/>
              <a:t>7</a:t>
            </a:fld>
            <a:endParaRPr lang="en-US" smtClean="0">
              <a:ea typeface="ＭＳ Ｐゴシック" pitchFamily="34" charset="-128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276600" y="1898650"/>
            <a:ext cx="3581400" cy="515938"/>
            <a:chOff x="3276600" y="1898961"/>
            <a:chExt cx="3581400" cy="515252"/>
          </a:xfrm>
        </p:grpSpPr>
        <p:sp>
          <p:nvSpPr>
            <p:cNvPr id="5" name="Right Brace 4"/>
            <p:cNvSpPr/>
            <p:nvPr/>
          </p:nvSpPr>
          <p:spPr>
            <a:xfrm>
              <a:off x="3276600" y="1898961"/>
              <a:ext cx="381000" cy="515252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34" name="TextBox 5"/>
            <p:cNvSpPr txBox="1">
              <a:spLocks noChangeArrowheads="1"/>
            </p:cNvSpPr>
            <p:nvPr/>
          </p:nvSpPr>
          <p:spPr bwMode="auto">
            <a:xfrm>
              <a:off x="3664226" y="1971921"/>
              <a:ext cx="319377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JT: True/False “it depends”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Predicate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X &gt; 3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Is not a proposition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X is taller than 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Is not a proposition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These are predicates</a:t>
            </a:r>
          </a:p>
          <a:p>
            <a:r>
              <a:rPr lang="en-US" smtClean="0">
                <a:ea typeface="ＭＳ Ｐゴシック" pitchFamily="34" charset="-128"/>
              </a:rPr>
              <a:t>P(X): X &gt; 3</a:t>
            </a:r>
          </a:p>
          <a:p>
            <a:r>
              <a:rPr lang="en-US" smtClean="0">
                <a:ea typeface="ＭＳ Ｐゴシック" pitchFamily="34" charset="-128"/>
              </a:rPr>
              <a:t>Q(X,Y): X is taller than Y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92F54E-D440-4254-BD66-D625D49DCE75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38" y="5648325"/>
            <a:ext cx="8183562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Quantification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lnSpcReduction="10000"/>
          </a:bodyPr>
          <a:lstStyle/>
          <a:p>
            <a:pPr marL="514350" indent="-514350">
              <a:defRPr/>
            </a:pPr>
            <a:r>
              <a:rPr lang="en-US" dirty="0" smtClean="0"/>
              <a:t>Predicates can be made propositions by</a:t>
            </a:r>
          </a:p>
          <a:p>
            <a:pPr marL="804672" lvl="1" indent="-457200">
              <a:buFont typeface="+mj-lt"/>
              <a:buAutoNum type="arabicPeriod"/>
              <a:defRPr/>
            </a:pPr>
            <a:r>
              <a:rPr lang="en-US" dirty="0" smtClean="0">
                <a:cs typeface="+mn-cs"/>
              </a:rPr>
              <a:t>Substituting values for the variables</a:t>
            </a:r>
          </a:p>
          <a:p>
            <a:pPr marL="1042416" lvl="2" indent="-457200">
              <a:defRPr/>
            </a:pPr>
            <a:r>
              <a:rPr lang="en-US" dirty="0" smtClean="0">
                <a:cs typeface="+mn-cs"/>
              </a:rPr>
              <a:t>P(X): X &gt; 3, P(4) is true, P(-1) is false</a:t>
            </a:r>
          </a:p>
          <a:p>
            <a:pPr marL="1042416" lvl="2" indent="-457200">
              <a:defRPr/>
            </a:pPr>
            <a:r>
              <a:rPr lang="en-US" dirty="0" smtClean="0">
                <a:cs typeface="+mn-cs"/>
              </a:rPr>
              <a:t>Q(X,Y): X is taller than Y, Q(Debra, Doug)</a:t>
            </a:r>
          </a:p>
          <a:p>
            <a:pPr marL="804672" lvl="1" indent="-457200">
              <a:buFont typeface="Verdana" pitchFamily="34" charset="0"/>
              <a:buNone/>
              <a:defRPr/>
            </a:pPr>
            <a:r>
              <a:rPr lang="en-US" dirty="0" smtClean="0">
                <a:cs typeface="+mn-cs"/>
              </a:rPr>
              <a:t>OR</a:t>
            </a:r>
          </a:p>
          <a:p>
            <a:pPr marL="804672" lvl="1" indent="-457200">
              <a:buFont typeface="+mj-lt"/>
              <a:buAutoNum type="arabicPeriod" startAt="2"/>
              <a:defRPr/>
            </a:pPr>
            <a:r>
              <a:rPr lang="en-US" dirty="0" smtClean="0">
                <a:cs typeface="+mn-cs"/>
              </a:rPr>
              <a:t>Binding the variable with a quantifier in the universe of discourse</a:t>
            </a:r>
            <a:r>
              <a:rPr lang="en-US" baseline="30000" dirty="0" smtClean="0">
                <a:cs typeface="+mn-cs"/>
              </a:rPr>
              <a:t>1</a:t>
            </a:r>
          </a:p>
          <a:p>
            <a:pPr marL="1042416" lvl="2" indent="-457200">
              <a:defRPr/>
            </a:pPr>
            <a:r>
              <a:rPr lang="en-US" dirty="0" smtClean="0">
                <a:cs typeface="+mn-cs"/>
              </a:rPr>
              <a:t>Universal Quantifier </a:t>
            </a:r>
            <a:r>
              <a:rPr lang="en-US" dirty="0" smtClean="0">
                <a:cs typeface="+mn-cs"/>
                <a:sym typeface="Symbol"/>
              </a:rPr>
              <a:t>x P(x)</a:t>
            </a:r>
          </a:p>
          <a:p>
            <a:pPr marL="1280160" lvl="3" indent="-457200">
              <a:defRPr/>
            </a:pPr>
            <a:r>
              <a:rPr lang="en-US" dirty="0" smtClean="0">
                <a:cs typeface="+mn-cs"/>
                <a:sym typeface="Symbol"/>
              </a:rPr>
              <a:t>P(x) is true for all x in the universe of discourse</a:t>
            </a:r>
          </a:p>
          <a:p>
            <a:pPr marL="1042416" lvl="2" indent="-457200">
              <a:defRPr/>
            </a:pPr>
            <a:r>
              <a:rPr lang="en-US" dirty="0" smtClean="0">
                <a:cs typeface="+mn-cs"/>
                <a:sym typeface="Symbol"/>
              </a:rPr>
              <a:t>Existential Quantifier x P(x)</a:t>
            </a:r>
          </a:p>
          <a:p>
            <a:pPr marL="1280160" lvl="3" indent="-457200">
              <a:defRPr/>
            </a:pPr>
            <a:r>
              <a:rPr lang="en-US" dirty="0" smtClean="0">
                <a:cs typeface="+mn-cs"/>
                <a:sym typeface="Symbol"/>
              </a:rPr>
              <a:t>P(x) is true for at least one x in the universe of discourse</a:t>
            </a:r>
            <a:endParaRPr lang="en-US" dirty="0" smtClean="0">
              <a:cs typeface="+mn-cs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2B0DE2-8D4E-4E00-A94F-288EDF0BE58A}" type="slidenum">
              <a:rPr lang="en-US" smtClean="0">
                <a:ea typeface="ＭＳ Ｐゴシック" pitchFamily="34" charset="-128"/>
              </a:rPr>
              <a:pPr/>
              <a:t>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457200" y="4724400"/>
            <a:ext cx="838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 JT: Universe of discourse = “…the entities referred to in a discourse or an argument.” – www.thefreedictionary.com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5086</TotalTime>
  <Words>614</Words>
  <Application>Microsoft Office PowerPoint</Application>
  <PresentationFormat>On-screen Show (4:3)</PresentationFormat>
  <Paragraphs>141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ＭＳ Ｐゴシック</vt:lpstr>
      <vt:lpstr>Verdana</vt:lpstr>
      <vt:lpstr>Wingdings 2</vt:lpstr>
      <vt:lpstr>Calibri</vt:lpstr>
      <vt:lpstr>Symbol</vt:lpstr>
      <vt:lpstr>Times New Roman</vt:lpstr>
      <vt:lpstr>Aspect</vt:lpstr>
      <vt:lpstr>Aspect</vt:lpstr>
      <vt:lpstr>Aspect</vt:lpstr>
      <vt:lpstr>Aspect</vt:lpstr>
      <vt:lpstr>Aspect</vt:lpstr>
      <vt:lpstr>George Boole</vt:lpstr>
      <vt:lpstr>Logic</vt:lpstr>
      <vt:lpstr>Reading Assignment</vt:lpstr>
      <vt:lpstr>Predicate Logic</vt:lpstr>
      <vt:lpstr>Objectives</vt:lpstr>
      <vt:lpstr>JT’s Extra: Review</vt:lpstr>
      <vt:lpstr>JT’s Extra: New Material</vt:lpstr>
      <vt:lpstr>Predicate Logic</vt:lpstr>
      <vt:lpstr>Quantification</vt:lpstr>
      <vt:lpstr>JT’s Extra: Additional Example</vt:lpstr>
      <vt:lpstr>JT’s Extra: Additional Example </vt:lpstr>
      <vt:lpstr>Quantification Examples</vt:lpstr>
      <vt:lpstr>JT’s Extra: “There Exists” (at least one)</vt:lpstr>
      <vt:lpstr>JT’s Extra: “For All” (Applies in every case)</vt:lpstr>
      <vt:lpstr>JT’s Extra</vt:lpstr>
      <vt:lpstr>Quantification Examples</vt:lpstr>
      <vt:lpstr>Quantification Examples</vt:lpstr>
      <vt:lpstr>JT’s Extra: Additional Examples</vt:lpstr>
      <vt:lpstr>Quantifier Equivalence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CPSC 203 L01 and L05</dc:title>
  <dc:creator/>
  <cp:lastModifiedBy>James Tam</cp:lastModifiedBy>
  <cp:revision>203</cp:revision>
  <dcterms:created xsi:type="dcterms:W3CDTF">2009-01-07T17:32:58Z</dcterms:created>
  <dcterms:modified xsi:type="dcterms:W3CDTF">2014-02-15T07:50:21Z</dcterms:modified>
</cp:coreProperties>
</file>