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334" r:id="rId6"/>
    <p:sldId id="261" r:id="rId7"/>
    <p:sldId id="262" r:id="rId8"/>
    <p:sldId id="308" r:id="rId9"/>
    <p:sldId id="263" r:id="rId10"/>
    <p:sldId id="309" r:id="rId11"/>
    <p:sldId id="310" r:id="rId12"/>
    <p:sldId id="311" r:id="rId13"/>
    <p:sldId id="32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12" r:id="rId23"/>
    <p:sldId id="315" r:id="rId24"/>
    <p:sldId id="316" r:id="rId25"/>
    <p:sldId id="317" r:id="rId26"/>
    <p:sldId id="274" r:id="rId27"/>
    <p:sldId id="275" r:id="rId28"/>
    <p:sldId id="313" r:id="rId29"/>
    <p:sldId id="318" r:id="rId30"/>
    <p:sldId id="332" r:id="rId31"/>
    <p:sldId id="333" r:id="rId32"/>
    <p:sldId id="277" r:id="rId33"/>
    <p:sldId id="278" r:id="rId34"/>
    <p:sldId id="279" r:id="rId35"/>
    <p:sldId id="280" r:id="rId36"/>
    <p:sldId id="281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3" r:id="rId47"/>
    <p:sldId id="294" r:id="rId48"/>
    <p:sldId id="295" r:id="rId49"/>
    <p:sldId id="296" r:id="rId50"/>
    <p:sldId id="331" r:id="rId51"/>
    <p:sldId id="297" r:id="rId52"/>
    <p:sldId id="299" r:id="rId53"/>
    <p:sldId id="325" r:id="rId54"/>
    <p:sldId id="300" r:id="rId55"/>
    <p:sldId id="326" r:id="rId56"/>
    <p:sldId id="301" r:id="rId57"/>
    <p:sldId id="302" r:id="rId58"/>
    <p:sldId id="303" r:id="rId59"/>
    <p:sldId id="304" r:id="rId60"/>
    <p:sldId id="305" r:id="rId61"/>
    <p:sldId id="306" r:id="rId6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8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766" autoAdjust="0"/>
  </p:normalViewPr>
  <p:slideViewPr>
    <p:cSldViewPr>
      <p:cViewPr>
        <p:scale>
          <a:sx n="75" d="100"/>
          <a:sy n="75" d="100"/>
        </p:scale>
        <p:origin x="-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EA07F51-7C34-4264-ADE7-B1B18085BD28}" type="datetimeFigureOut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41D7C9A-7093-4A37-B71E-8EE96A0FD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32E38-C70E-4C81-8E59-EB90087E6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1AA21-5558-4962-8599-D0521E71FC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8A98C-B7BC-43D8-8752-EFBC323B8D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FEB69-275E-4D62-B5A7-94CB722550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7064D-A5B9-4599-97B8-C91F172178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82319-9688-49FB-8C07-1FB0DE2C3A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47442-1CEC-43D2-8133-7D5331F9C0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DBF43-6DF2-47E9-8185-45035071CCF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71620-AB77-4EFE-957F-22162C8B64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605F-FB60-41DF-A14D-9C4A8AFB12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BF8FD-3FAA-4672-85BA-953B6D1393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B52DD-3321-4BDA-88C2-4BEE72B595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AF214-02B7-447F-8660-EA3C472958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9517-8819-4F78-B7C3-0A03DD410C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25" indent="-174625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78350-80F2-4912-8C41-EC63844850D8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C22B4-BED9-4968-A620-4300C77B0E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6F92DD-37BA-48A7-881F-B60752D3BF51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</p:spPr>
        <p:txBody>
          <a:bodyPr lIns="93324" tIns="46662" rIns="93324" bIns="46662" anchor="b"/>
          <a:lstStyle/>
          <a:p>
            <a:pPr algn="r">
              <a:defRPr/>
            </a:pPr>
            <a:fld id="{94562E75-AF24-4791-965E-3D4B713D918C}" type="slidenum">
              <a:rPr lang="en-US" sz="1200">
                <a:ea typeface="ＭＳ Ｐゴシック" pitchFamily="-110" charset="-128"/>
              </a:rPr>
              <a:pPr algn="r">
                <a:defRPr/>
              </a:pPr>
              <a:t>30</a:t>
            </a:fld>
            <a:endParaRPr lang="en-US" sz="120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B5895-A8AF-4183-97A7-FF7C6D9442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1CE67-16E1-4AC1-A382-05C443AADD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D701A-CC9D-46B8-B80A-7C9F4340B6C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F16BA-1C2D-4B6C-B5B6-7FD58B37279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D03B8-A658-45CD-80BA-3B599EC1F3C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5F782-EE89-4C21-A542-40DF1074256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0FBAE-52AF-4646-BE78-54F83FD1FAC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AFC5BC-0BF2-4A53-AB0B-9FF84B5FB3B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8A621-B5AF-4FEE-84F0-4D6010FBB37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CD029-FD70-43CC-A6D0-096F295182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5630C-FF06-499F-A02F-F383B0D320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6619D-2355-43F3-87C9-419DCAA3C9B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0989A-7CE2-43A7-BD67-B51A13C2065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DCFC1-9B93-4AA4-BE31-CA0ED03C0E7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8147E-6DCA-4FB4-873E-3EF43C4CA7E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D0F58-AAA9-43A8-8C06-B921AD1D920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D7C9A-7093-4A37-B71E-8EE96A0FD48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87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B4C02-9256-412B-9297-0CD21901679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91F88-226D-4876-916C-503C0E6188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850C3-ABF5-4D73-BF21-ADD30A60CBA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FBB68-2C72-4D48-BAC1-3722A47C9E5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9E29F-E2C5-46B8-831A-1C0B395D48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8B820-4427-447A-BE3B-21C4B2249C5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99DA6-E30C-4E3D-845B-74E69C644A5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2894D-8F48-45D6-A821-2D5B1E1BBE3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1D59A-4BBB-4781-8757-E864046F6AE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A78F5-B8C7-47FD-9590-3CB7AC5985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F855C-0A2A-4137-8C05-4C54103A530B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8D48D-C220-4A0E-8AF8-ADD749E6C9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0630B-709C-4860-8A05-4AD7AA3DE5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12900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</a:rPr>
              <a:t>© </a:t>
            </a:r>
            <a:r>
              <a:rPr lang="en-US" sz="1200" dirty="0" err="1">
                <a:ea typeface="ＭＳ Ｐゴシック" pitchFamily="-110" charset="-128"/>
              </a:rPr>
              <a:t>Jalal</a:t>
            </a:r>
            <a:r>
              <a:rPr lang="en-US" sz="1200" dirty="0">
                <a:ea typeface="ＭＳ Ｐゴシック" pitchFamily="-110" charset="-128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13C8-B378-4A6E-9734-982558FC4C7D}" type="datetime1">
              <a:rPr lang="en-US"/>
              <a:pPr>
                <a:defRPr/>
              </a:pPr>
              <a:t>2/10/2014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28B1-DBE8-44FD-9B19-59E045BFECAC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F729-1A79-495E-952F-71BC7F374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9D14-22C8-478F-9AD8-53ED8604F204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4072-D3A6-4A1F-A525-0E1F07418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AFB1-6224-4F5A-B050-9FED75A49D88}" type="datetime1">
              <a:rPr lang="en-US"/>
              <a:pPr>
                <a:defRPr/>
              </a:pPr>
              <a:t>2/10/2014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35C4-8426-4E29-89A1-A278BE470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6EC4-0A4A-4127-887F-07CBF49C6F7E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F64F-08D7-4784-BEDD-DA5CB45138E4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E98C-8664-45CC-8AA6-CA830BDBE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9050-7B7C-4E6E-9140-4DC5EA896C23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F61F-DE7F-47C6-8C1F-F97F692BA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85B6-FA7D-4757-9E70-5197AED7FFE9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BA51-A03B-4024-A7B7-4D43EF113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60B2-3C39-4386-8231-67B48E3CAD36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4D3B-BC16-423F-A0FE-DE9BB8991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0856-192B-4027-9382-9FBC795D3624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9D0B-39E4-4CC8-9925-B3C45F06A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6119-8347-41C6-AB4D-F0567CBDFA91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78A3-1B34-436B-B4CA-398CB0735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E4815A4-970E-4B03-95E5-D2945FFACFAD}" type="datetime1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613831C2-99FF-438D-89A3-BD8EAFDBC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12900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</a:rPr>
              <a:t>© </a:t>
            </a:r>
            <a:r>
              <a:rPr lang="en-US" sz="1200" dirty="0" err="1">
                <a:ea typeface="ＭＳ Ｐゴシック" pitchFamily="-110" charset="-128"/>
              </a:rPr>
              <a:t>Jalal</a:t>
            </a:r>
            <a:r>
              <a:rPr lang="en-US" sz="1200" dirty="0">
                <a:ea typeface="ＭＳ Ｐゴシック" pitchFamily="-110" charset="-128"/>
              </a:rPr>
              <a:t> Kawash 2010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ea typeface="ＭＳ Ｐゴシック" pitchFamily="-110" charset="-128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3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1" r:id="rId4"/>
    <p:sldLayoutId id="2147483840" r:id="rId5"/>
    <p:sldLayoutId id="2147483839" r:id="rId6"/>
    <p:sldLayoutId id="2147483845" r:id="rId7"/>
    <p:sldLayoutId id="2147483838" r:id="rId8"/>
    <p:sldLayoutId id="2147483846" r:id="rId9"/>
    <p:sldLayoutId id="2147483837" r:id="rId10"/>
    <p:sldLayoutId id="21474838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hofstra.edu/Stefan_Waner/RealWorld/logic/logic2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e_Morgan_Augustus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 Logic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popular usage of the logical AND applies when </a:t>
            </a:r>
            <a:r>
              <a:rPr lang="en-US" i="1" smtClean="0">
                <a:ea typeface="ＭＳ Ｐゴシック" pitchFamily="34" charset="-128"/>
              </a:rPr>
              <a:t>ALL</a:t>
            </a:r>
            <a:r>
              <a:rPr lang="en-US" smtClean="0">
                <a:ea typeface="ＭＳ Ｐゴシック" pitchFamily="34" charset="-128"/>
              </a:rPr>
              <a:t> conditions must be met (very stringent).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 terms of logic: ‘AND’ applies when all propositions must be true.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Example: I picked up all the kids today.</a:t>
            </a:r>
          </a:p>
          <a:p>
            <a:pPr lvl="1"/>
            <a:r>
              <a:rPr lang="en-US" smtClean="0">
                <a:latin typeface="Arial" charset="0"/>
                <a:ea typeface="ＭＳ Ｐゴシック" pitchFamily="34" charset="-128"/>
              </a:rPr>
              <a:t>Picked up son AND picked up daughter.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95A972-E2AC-4409-B97F-AAA408C48C92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correct everyday usage of the logical OR applies when </a:t>
            </a:r>
            <a:r>
              <a:rPr lang="en-US" i="1" smtClean="0">
                <a:ea typeface="ＭＳ Ｐゴシック" pitchFamily="34" charset="-128"/>
              </a:rPr>
              <a:t>ATLEAST</a:t>
            </a:r>
            <a:r>
              <a:rPr lang="en-US" smtClean="0">
                <a:ea typeface="ＭＳ Ｐゴシック" pitchFamily="34" charset="-128"/>
              </a:rPr>
              <a:t> one condition must be met (less stringent).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 pitchFamily="34" charset="-128"/>
              </a:rPr>
              <a:t>In terms of logic: ‘OR’ applies when one or more propositions are true.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 pitchFamily="34" charset="-128"/>
              </a:rPr>
              <a:t>Example: 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 pitchFamily="34" charset="-128"/>
              </a:rPr>
              <a:t>Using the ‘Peeking’ book OR using another book to supplement your learning.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0211E-3FE4-40B7-8B90-D03D9F7A912A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487363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everyday usage of logical NOT negates (or reverses) a statement.</a:t>
            </a:r>
          </a:p>
          <a:p>
            <a:r>
              <a:rPr lang="en-US" sz="2400" smtClean="0">
                <a:ea typeface="ＭＳ Ｐゴシック" pitchFamily="34" charset="-128"/>
              </a:rPr>
              <a:t>In terms of logic: ‘NOT’ reverses a proposition (true becomes false and false becomes true).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z="2000" smtClean="0">
                <a:latin typeface="Arial" charset="0"/>
                <a:ea typeface="ＭＳ Ｐゴシック" pitchFamily="34" charset="-128"/>
              </a:rPr>
              <a:t>I am finding this class quite stimulating and exciting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0D665-0001-44ED-9773-DD409F8CE020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371600" y="2601913"/>
            <a:ext cx="4997450" cy="668337"/>
            <a:chOff x="1066800" y="3124200"/>
            <a:chExt cx="4997450" cy="667781"/>
          </a:xfrm>
        </p:grpSpPr>
        <p:sp>
          <p:nvSpPr>
            <p:cNvPr id="34824" name="AutoShape 21"/>
            <p:cNvSpPr>
              <a:spLocks/>
            </p:cNvSpPr>
            <p:nvPr/>
          </p:nvSpPr>
          <p:spPr bwMode="auto">
            <a:xfrm rot="5400000">
              <a:off x="3394075" y="796925"/>
              <a:ext cx="342900" cy="4997450"/>
            </a:xfrm>
            <a:prstGeom prst="rightBrace">
              <a:avLst>
                <a:gd name="adj1" fmla="val 12145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825" name="Text Box 22"/>
            <p:cNvSpPr txBox="1">
              <a:spLocks noChangeArrowheads="1"/>
            </p:cNvSpPr>
            <p:nvPr/>
          </p:nvSpPr>
          <p:spPr bwMode="auto">
            <a:xfrm>
              <a:off x="1600200" y="3422649"/>
              <a:ext cx="381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Statement (logical condition)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172200" y="2590800"/>
            <a:ext cx="3122613" cy="984250"/>
            <a:chOff x="5720555" y="3124200"/>
            <a:chExt cx="3122613" cy="984467"/>
          </a:xfrm>
        </p:grpSpPr>
        <p:sp>
          <p:nvSpPr>
            <p:cNvPr id="34822" name="AutoShape 24"/>
            <p:cNvSpPr>
              <a:spLocks/>
            </p:cNvSpPr>
            <p:nvPr/>
          </p:nvSpPr>
          <p:spPr bwMode="auto">
            <a:xfrm rot="5400000">
              <a:off x="6780212" y="2965450"/>
              <a:ext cx="342900" cy="660400"/>
            </a:xfrm>
            <a:prstGeom prst="rightBrace">
              <a:avLst>
                <a:gd name="adj1" fmla="val 1604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CA"/>
            </a:p>
          </p:txBody>
        </p:sp>
        <p:sp>
          <p:nvSpPr>
            <p:cNvPr id="34823" name="Text Box 25"/>
            <p:cNvSpPr txBox="1">
              <a:spLocks noChangeArrowheads="1"/>
            </p:cNvSpPr>
            <p:nvPr/>
          </p:nvSpPr>
          <p:spPr bwMode="auto">
            <a:xfrm>
              <a:off x="5720555" y="3467176"/>
              <a:ext cx="3122613" cy="64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Negation of the statement/condition</a:t>
              </a:r>
            </a:p>
          </p:txBody>
        </p:sp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NOT!!!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Double Negation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37BD1-F0AE-46D5-9536-53210EC1B2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000125"/>
          </a:xfrm>
        </p:spPr>
        <p:txBody>
          <a:bodyPr>
            <a:spAutoFit/>
          </a:bodyPr>
          <a:lstStyle/>
          <a:p>
            <a:r>
              <a:rPr lang="en-US" smtClean="0">
                <a:ea typeface="ＭＳ Ｐゴシック" pitchFamily="34" charset="-128"/>
              </a:rPr>
              <a:t>Double negation in logic is similar to mathematics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6350" y="2927350"/>
            <a:ext cx="102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2000" i="1"/>
              <a:t>NOT!!!</a:t>
            </a:r>
          </a:p>
          <a:p>
            <a:endParaRPr lang="en-US" sz="20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971800"/>
            <a:ext cx="536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 am finding this class quite stimulating and exciting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200" y="2895600"/>
            <a:ext cx="102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2000" i="1"/>
              <a:t>NOT!!!</a:t>
            </a:r>
          </a:p>
          <a:p>
            <a:endParaRPr lang="en-US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1200" y="2057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2057400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5240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68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Example: U of C Calendar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Bachelor of Commerce (Year 1) Required Grade 12 High School Subject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English 30 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ELA 30-1  </a:t>
            </a:r>
            <a:r>
              <a:rPr lang="en-US" smtClean="0">
                <a:solidFill>
                  <a:srgbClr val="00B0F0"/>
                </a:solidFill>
                <a:ea typeface="ＭＳ Ｐゴシック" pitchFamily="34" charset="-128"/>
              </a:rPr>
              <a:t>and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Pure Mathematics 30  </a:t>
            </a:r>
            <a:r>
              <a:rPr lang="en-US" smtClean="0">
                <a:solidFill>
                  <a:srgbClr val="FFC000"/>
                </a:solidFill>
                <a:ea typeface="ＭＳ Ｐゴシック" pitchFamily="34" charset="-128"/>
              </a:rPr>
              <a:t>and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Subject from Group A </a:t>
            </a:r>
            <a:r>
              <a:rPr lang="en-US" smtClean="0">
                <a:solidFill>
                  <a:srgbClr val="00B050"/>
                </a:solidFill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B 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EF27A-40C0-420F-B311-0B7E2A3E389D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Income Tax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Eligible tuition fees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Generally, a course qualifies if it was taken at the post-secondary level </a:t>
            </a:r>
            <a:r>
              <a:rPr lang="en-US" dirty="0" smtClean="0">
                <a:solidFill>
                  <a:srgbClr val="7030A0"/>
                </a:solidFill>
              </a:rPr>
              <a:t>or </a:t>
            </a:r>
            <a:r>
              <a:rPr lang="en-US" dirty="0" smtClean="0"/>
              <a:t>(for individuals aged 16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  <a:r>
              <a:rPr lang="en-US" dirty="0" smtClean="0"/>
              <a:t> over at the end of the year) it develops </a:t>
            </a:r>
            <a:r>
              <a:rPr lang="en-US" dirty="0" smtClean="0">
                <a:solidFill>
                  <a:srgbClr val="00B050"/>
                </a:solidFill>
              </a:rPr>
              <a:t>or</a:t>
            </a:r>
            <a:r>
              <a:rPr lang="en-US" dirty="0" smtClean="0"/>
              <a:t> improves skills in an occupation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educational institution has been certified by Human Resources and Social Development Canada. </a:t>
            </a:r>
            <a:r>
              <a:rPr lang="en-US" dirty="0" smtClean="0">
                <a:solidFill>
                  <a:srgbClr val="FFC000"/>
                </a:solidFill>
              </a:rPr>
              <a:t>In addition</a:t>
            </a:r>
            <a:r>
              <a:rPr lang="en-US" dirty="0" smtClean="0"/>
              <a:t>, you must have taken the course in 2007.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59D8C-A83D-4087-8032-178AE827138D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Income Tax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Line 349 - Donations and gifts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You can claim donations either you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your spouse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r>
              <a:rPr lang="en-US" dirty="0" smtClean="0"/>
              <a:t> common-law partner made. For more information about donations and gifts, </a:t>
            </a:r>
            <a:r>
              <a:rPr lang="en-US" dirty="0" smtClean="0">
                <a:solidFill>
                  <a:srgbClr val="00B050"/>
                </a:solidFill>
              </a:rPr>
              <a:t>or</a:t>
            </a:r>
            <a:r>
              <a:rPr lang="en-US" dirty="0" smtClean="0"/>
              <a:t> if you donated any of the following:</a:t>
            </a:r>
          </a:p>
          <a:p>
            <a:pPr>
              <a:defRPr/>
            </a:pPr>
            <a:r>
              <a:rPr lang="en-US" dirty="0" smtClean="0"/>
              <a:t>gifts of property other than cash; </a:t>
            </a:r>
            <a:r>
              <a:rPr lang="en-US" dirty="0" smtClean="0">
                <a:solidFill>
                  <a:srgbClr val="FFC000"/>
                </a:solidFill>
              </a:rPr>
              <a:t>or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gifts to organizations outside Canada; </a:t>
            </a:r>
            <a:r>
              <a:rPr lang="en-US" dirty="0" smtClean="0">
                <a:solidFill>
                  <a:srgbClr val="FFC000"/>
                </a:solidFill>
              </a:rPr>
              <a:t>or </a:t>
            </a:r>
          </a:p>
          <a:p>
            <a:pPr>
              <a:defRPr/>
            </a:pPr>
            <a:r>
              <a:rPr lang="en-US" dirty="0" smtClean="0"/>
              <a:t>gifts to Canada, a province, or a territory made after 1997 </a:t>
            </a:r>
            <a:r>
              <a:rPr lang="en-US" dirty="0" smtClean="0">
                <a:solidFill>
                  <a:srgbClr val="7030A0"/>
                </a:solidFill>
              </a:rPr>
              <a:t>and</a:t>
            </a:r>
            <a:r>
              <a:rPr lang="en-US" dirty="0" smtClean="0"/>
              <a:t> agreed to in writing before February 19, 1997. 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D55BCA-28D2-4E09-BAA4-162CC97E9691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Negation (JT ‘NOT’)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A is a proposition,</a:t>
            </a:r>
          </a:p>
          <a:p>
            <a:r>
              <a:rPr lang="en-US" smtClean="0">
                <a:ea typeface="ＭＳ Ｐゴシック" pitchFamily="34" charset="-128"/>
              </a:rPr>
              <a:t>then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A is a proposition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that is true when A is false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And false when A is true</a:t>
            </a: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A is read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NOT A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70F13-511D-4E42-8ED0-D64B5D94ED76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 for Negation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3022600" y="973138"/>
          <a:ext cx="2844800" cy="16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14874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1487488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057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2057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3200400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200" y="3886200"/>
            <a:ext cx="474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</a:t>
            </a:r>
            <a:r>
              <a:rPr lang="en-US" sz="3200" b="1"/>
              <a:t>not </a:t>
            </a:r>
            <a:r>
              <a:rPr lang="en-US" sz="3200"/>
              <a:t>raining today</a:t>
            </a:r>
          </a:p>
        </p:txBody>
      </p:sp>
      <p:sp>
        <p:nvSpPr>
          <p:cNvPr id="47126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DD9BC3-B35D-42F7-9AF5-124756053695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Conjunction (JT: ‘AND’)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A and B are a propositions,</a:t>
            </a:r>
          </a:p>
          <a:p>
            <a:r>
              <a:rPr lang="en-US" smtClean="0">
                <a:ea typeface="ＭＳ Ｐゴシック" pitchFamily="34" charset="-128"/>
              </a:rPr>
              <a:t>then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A  B is a proposition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that is true when both A and B are true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otherwise, it is false</a:t>
            </a: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A  B is read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A and B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3A095E-7685-4381-A6FF-4872EDCB33EB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Mandatory: Chapter 2 – Section 2.1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9A7509-15FF-469C-B9E9-0FC10CFA1827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Conjunction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685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 </a:t>
            </a:r>
            <a:r>
              <a:rPr lang="en-US" sz="3200" b="1"/>
              <a:t>and</a:t>
            </a:r>
            <a:r>
              <a:rPr lang="en-US" sz="3200"/>
              <a:t> it is cold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41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FB0E0E-D29E-447E-8ECC-9CC03AAED351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2095500" y="3238500"/>
            <a:ext cx="5334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5337175" y="3924300"/>
            <a:ext cx="533400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65675" y="4883150"/>
            <a:ext cx="232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" grpId="0" animBg="1"/>
      <p:bldP spid="25" grpId="0" animBg="1"/>
      <p:bldP spid="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Disjunction (JT: ‘OR’)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A and B are a propositions,</a:t>
            </a:r>
          </a:p>
          <a:p>
            <a:r>
              <a:rPr lang="en-US" smtClean="0">
                <a:ea typeface="ＭＳ Ｐゴシック" pitchFamily="34" charset="-128"/>
              </a:rPr>
              <a:t>then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A  B is a proposition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that is false when both A and B are false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otherwise, it is true</a:t>
            </a: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A  B is read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A or B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B83A2-DDB8-48BA-8E8B-4EDF9C6B1E1A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Disjunction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OR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648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 </a:t>
            </a:r>
            <a:r>
              <a:rPr lang="en-US" sz="3200" b="1"/>
              <a:t>or</a:t>
            </a:r>
            <a:r>
              <a:rPr lang="en-US" sz="3200"/>
              <a:t> it is cold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5337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F5258-E3C2-4691-85D7-EFBE8EA531B4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2095500" y="3238500"/>
            <a:ext cx="5334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>
            <a:spLocks/>
          </p:cNvSpPr>
          <p:nvPr/>
        </p:nvSpPr>
        <p:spPr bwMode="auto">
          <a:xfrm rot="5400000">
            <a:off x="5011738" y="3827462"/>
            <a:ext cx="533400" cy="1565275"/>
          </a:xfrm>
          <a:prstGeom prst="rightBrace">
            <a:avLst>
              <a:gd name="adj1" fmla="val 7948"/>
              <a:gd name="adj2" fmla="val 50000"/>
            </a:avLst>
          </a:prstGeom>
          <a:noFill/>
          <a:ln w="38100" algn="ctr">
            <a:solidFill>
              <a:srgbClr val="FF80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954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19600" y="4876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18" grpId="0" animBg="1"/>
      <p:bldP spid="25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Who Gets Hired?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order to be hired for this position applicants must have at least one of the following: a grade point over 3.0, at least 5 years of relevant job experience.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Alice: GPA 3.7, 10 years experience.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Bob: GPA 4.0, no work experience.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Charlie: GPA = 2.0, 5 years work experience.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Jim: GPA = 1.7, 1 year work experience. 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8458200" y="381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8000"/>
                </a:solidFill>
              </a:rPr>
              <a:t>X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8458200" y="99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cs typeface="Arial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Who Do We Let Go?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company will be downsized with the following group of people to be laid off: employees who were on the job for less than two years and earn over $50,000 per year.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Alice: 10 years on the job, $30,000 salary.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Bob: 5 years on the job, $100,000 salary.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Charlie: 1 year on the job, $45,000 salary.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Jim: 0 years on the job, $1,000,000 salary.</a:t>
            </a:r>
          </a:p>
          <a:p>
            <a:pPr lvl="1">
              <a:buFont typeface="Verdana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458200" y="381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8000"/>
                </a:solidFill>
              </a:rPr>
              <a:t>X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8458200" y="99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cs typeface="Arial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Fashion Sense?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Keen eye for fashion: true or false?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It is not the case that the course instructor for this CPSC 203 lecture has a keen fashion sense.</a:t>
            </a:r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1066800" y="2286000"/>
            <a:ext cx="6934200" cy="2819400"/>
            <a:chOff x="576" y="1536"/>
            <a:chExt cx="4368" cy="1776"/>
          </a:xfrm>
        </p:grpSpPr>
        <p:pic>
          <p:nvPicPr>
            <p:cNvPr id="61445" name="Picture 6" descr="Picture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1536"/>
              <a:ext cx="98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6" name="Text Box 8"/>
            <p:cNvSpPr txBox="1">
              <a:spLocks noChangeArrowheads="1"/>
            </p:cNvSpPr>
            <p:nvPr/>
          </p:nvSpPr>
          <p:spPr bwMode="auto">
            <a:xfrm>
              <a:off x="1392" y="3024"/>
              <a:ext cx="355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CA" sz="2400"/>
                <a:t>Your Ace Game Show Host Jim Tam </a:t>
              </a:r>
              <a:r>
                <a:rPr lang="en-CA" sz="2400">
                  <a:cs typeface="Arial" charset="0"/>
                </a:rPr>
                <a:t>™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58200" y="381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8000"/>
                </a:solidFill>
              </a:rPr>
              <a:t>X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58200" y="99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cs typeface="Arial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Inclusive </a:t>
            </a:r>
            <a:r>
              <a:rPr lang="en-US" dirty="0"/>
              <a:t>Vs. Exclusive </a:t>
            </a: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JT’s Extra: sometimes the everyday usage of ‘OR’ does not correspond to ‘Logical OR’.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To be eligible for the job, you have to be above 21 </a:t>
            </a:r>
            <a:r>
              <a:rPr lang="en-US" b="1" i="1" smtClean="0">
                <a:ea typeface="ＭＳ Ｐゴシック" pitchFamily="34" charset="-128"/>
              </a:rPr>
              <a:t>or</a:t>
            </a:r>
            <a:r>
              <a:rPr lang="en-US" b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attending a post-secondary institution</a:t>
            </a:r>
          </a:p>
          <a:p>
            <a:r>
              <a:rPr lang="en-US" smtClean="0">
                <a:ea typeface="ＭＳ Ｐゴシック" pitchFamily="34" charset="-128"/>
              </a:rPr>
              <a:t>We’ll drive you to your place: my friend </a:t>
            </a:r>
            <a:r>
              <a:rPr lang="en-US" b="1" i="1" smtClean="0"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I will be driving your car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80FD99-2D90-48B2-8472-A942F90C7500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Example: Flight attendant asks if you would like beer or wine?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55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Exclusive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A and B are a propositions,</a:t>
            </a:r>
          </a:p>
          <a:p>
            <a:r>
              <a:rPr lang="en-US" smtClean="0">
                <a:ea typeface="ＭＳ Ｐゴシック" pitchFamily="34" charset="-128"/>
              </a:rPr>
              <a:t>then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A  B is a proposition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that is true when exactly one of A and B is true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otherwise, it is false</a:t>
            </a: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A  B is read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A xor B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DE828A-36DD-4928-8A11-E7B8AB925949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XOR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553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will be at home </a:t>
            </a:r>
            <a:r>
              <a:rPr lang="en-US" sz="3200" b="1"/>
              <a:t>or</a:t>
            </a:r>
            <a:r>
              <a:rPr lang="en-US" sz="3200"/>
              <a:t> at school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967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2BB601-0738-4E1E-9690-6D53171707B7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Inclusive Or Exclusive?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It will rain or it will not rain today.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Either “Santa’s little helper”</a:t>
            </a:r>
            <a:r>
              <a:rPr lang="en-US" baseline="30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or “Lucky 7” will win the race. (Assume clear cut outcome).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You can take it or leave it.</a:t>
            </a:r>
          </a:p>
          <a:p>
            <a:pPr marL="533400" indent="-533400">
              <a:buFont typeface="Wingdings 2" pitchFamily="18" charset="2"/>
              <a:buAutoNum type="arabicPeriod"/>
            </a:pPr>
            <a:r>
              <a:rPr lang="en-US" smtClean="0">
                <a:ea typeface="ＭＳ Ｐゴシック" pitchFamily="34" charset="-128"/>
              </a:rPr>
              <a:t>Her grades are excellent so she’s either very bright or studies hard.</a:t>
            </a:r>
          </a:p>
          <a:p>
            <a:pPr marL="533400" indent="-53340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From “The Simpsons” </a:t>
            </a:r>
            <a:r>
              <a:rPr lang="en-US">
                <a:cs typeface="Arial" charset="0"/>
              </a:rPr>
              <a:t>©</a:t>
            </a:r>
            <a:r>
              <a:rPr lang="en-US"/>
              <a:t> 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  <p:bldP spid="931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Propositional Logic</a:t>
            </a:r>
            <a:endParaRPr lang="en-US" dirty="0"/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517B64-7303-4DC1-91E8-92BF872E3378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JT: In Class Exercise</a:t>
            </a:r>
          </a:p>
        </p:txBody>
      </p:sp>
      <p:sp>
        <p:nvSpPr>
          <p:cNvPr id="161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truth tables to prove the equivalence of the two sets of logical expressions:</a:t>
            </a:r>
          </a:p>
          <a:p>
            <a:pPr marL="742950" lvl="1" indent="-285750"/>
            <a:r>
              <a:rPr lang="en-US" sz="2800" smtClean="0">
                <a:latin typeface="Consolas" pitchFamily="49" charset="0"/>
                <a:ea typeface="ＭＳ Ｐゴシック" pitchFamily="34" charset="-128"/>
              </a:rPr>
              <a:t>NOT (A OR B)</a:t>
            </a:r>
          </a:p>
          <a:p>
            <a:pPr marL="742950" lvl="1" indent="-285750"/>
            <a:r>
              <a:rPr lang="en-US" smtClean="0">
                <a:ea typeface="ＭＳ Ｐゴシック" pitchFamily="34" charset="-128"/>
              </a:rPr>
              <a:t>Is equivalent to</a:t>
            </a:r>
          </a:p>
          <a:p>
            <a:pPr marL="742950" lvl="1" indent="-285750"/>
            <a:r>
              <a:rPr lang="en-US" sz="2800" smtClean="0">
                <a:latin typeface="Consolas" pitchFamily="49" charset="0"/>
                <a:ea typeface="ＭＳ Ｐゴシック" pitchFamily="34" charset="-128"/>
              </a:rPr>
              <a:t>NOT(A) AND NOT(B)</a:t>
            </a: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9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z="3200" smtClean="0">
                <a:effectLst/>
                <a:ea typeface="ＭＳ Ｐゴシック" pitchFamily="34" charset="-128"/>
              </a:rPr>
              <a:t>JT’s Extra: Another Equivalency</a:t>
            </a:r>
          </a:p>
        </p:txBody>
      </p:sp>
      <p:sp>
        <p:nvSpPr>
          <p:cNvPr id="160771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1374775"/>
          </a:xfrm>
        </p:spPr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You have just proved DeMorgan’s Law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Example from</a:t>
            </a:r>
          </a:p>
          <a:p>
            <a:pPr lvl="2"/>
            <a:r>
              <a:rPr lang="en-CA" sz="1600" smtClean="0">
                <a:ea typeface="ＭＳ Ｐゴシック" pitchFamily="34" charset="-128"/>
                <a:hlinkClick r:id="rId2"/>
              </a:rPr>
              <a:t>http://people.hofstra.edu/Stefan_Waner/RealWorld/logic/logic2.html</a:t>
            </a:r>
            <a:endParaRPr lang="en-CA" sz="1600" smtClean="0">
              <a:ea typeface="ＭＳ Ｐゴシック" pitchFamily="34" charset="-128"/>
            </a:endParaRPr>
          </a:p>
          <a:p>
            <a:pPr lvl="1"/>
            <a:endParaRPr lang="en-CA" smtClean="0">
              <a:ea typeface="ＭＳ Ｐゴシック" pitchFamily="34" charset="-128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6858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Let p: "The President is a Democrat," </a:t>
            </a:r>
          </a:p>
          <a:p>
            <a:pPr>
              <a:spcBef>
                <a:spcPct val="50000"/>
              </a:spcBef>
            </a:pPr>
            <a:r>
              <a:rPr lang="en-CA"/>
              <a:t>Let q: "The President is a Republican." </a:t>
            </a:r>
          </a:p>
          <a:p>
            <a:pPr>
              <a:spcBef>
                <a:spcPct val="50000"/>
              </a:spcBef>
            </a:pPr>
            <a:r>
              <a:rPr lang="en-CA"/>
              <a:t>Then ~(p AND q): "The President is not both a Democrat and a Republican." </a:t>
            </a:r>
          </a:p>
          <a:p>
            <a:pPr>
              <a:spcBef>
                <a:spcPct val="50000"/>
              </a:spcBef>
            </a:pPr>
            <a:r>
              <a:rPr lang="en-CA"/>
              <a:t>This is the same as saying: "Either the President is not a Democrat, or he is not a Republican, or he is neither," which is (~p) OR (~q).</a:t>
            </a:r>
          </a:p>
        </p:txBody>
      </p:sp>
    </p:spTree>
    <p:extLst>
      <p:ext uri="{BB962C8B-B14F-4D97-AF65-F5344CB8AC3E}">
        <p14:creationId xmlns:p14="http://schemas.microsoft.com/office/powerpoint/2010/main" val="31516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7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56" name="TextBox 7"/>
          <p:cNvSpPr txBox="1">
            <a:spLocks noChangeArrowheads="1"/>
          </p:cNvSpPr>
          <p:nvPr/>
        </p:nvSpPr>
        <p:spPr bwMode="auto">
          <a:xfrm>
            <a:off x="787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57" name="TextBox 8"/>
          <p:cNvSpPr txBox="1">
            <a:spLocks noChangeArrowheads="1"/>
          </p:cNvSpPr>
          <p:nvPr/>
        </p:nvSpPr>
        <p:spPr bwMode="auto">
          <a:xfrm>
            <a:off x="2311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58" name="TextBox 9"/>
          <p:cNvSpPr txBox="1">
            <a:spLocks noChangeArrowheads="1"/>
          </p:cNvSpPr>
          <p:nvPr/>
        </p:nvSpPr>
        <p:spPr bwMode="auto">
          <a:xfrm>
            <a:off x="3683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3759" name="TextBox 10"/>
          <p:cNvSpPr txBox="1">
            <a:spLocks noChangeArrowheads="1"/>
          </p:cNvSpPr>
          <p:nvPr/>
        </p:nvSpPr>
        <p:spPr bwMode="auto">
          <a:xfrm>
            <a:off x="609600" y="4191000"/>
            <a:ext cx="667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xor B = (A or B) and not (A and B)</a:t>
            </a:r>
          </a:p>
        </p:txBody>
      </p:sp>
      <p:sp>
        <p:nvSpPr>
          <p:cNvPr id="73760" name="TextBox 11"/>
          <p:cNvSpPr txBox="1">
            <a:spLocks noChangeArrowheads="1"/>
          </p:cNvSpPr>
          <p:nvPr/>
        </p:nvSpPr>
        <p:spPr bwMode="auto">
          <a:xfrm>
            <a:off x="787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61" name="TextBox 12"/>
          <p:cNvSpPr txBox="1">
            <a:spLocks noChangeArrowheads="1"/>
          </p:cNvSpPr>
          <p:nvPr/>
        </p:nvSpPr>
        <p:spPr bwMode="auto">
          <a:xfrm>
            <a:off x="2311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3762" name="TextBox 13"/>
          <p:cNvSpPr txBox="1">
            <a:spLocks noChangeArrowheads="1"/>
          </p:cNvSpPr>
          <p:nvPr/>
        </p:nvSpPr>
        <p:spPr bwMode="auto">
          <a:xfrm>
            <a:off x="3683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63" name="TextBox 18"/>
          <p:cNvSpPr txBox="1">
            <a:spLocks noChangeArrowheads="1"/>
          </p:cNvSpPr>
          <p:nvPr/>
        </p:nvSpPr>
        <p:spPr bwMode="auto">
          <a:xfrm>
            <a:off x="787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3764" name="TextBox 19"/>
          <p:cNvSpPr txBox="1">
            <a:spLocks noChangeArrowheads="1"/>
          </p:cNvSpPr>
          <p:nvPr/>
        </p:nvSpPr>
        <p:spPr bwMode="auto">
          <a:xfrm>
            <a:off x="2311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65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766" name="TextBox 21"/>
          <p:cNvSpPr txBox="1">
            <a:spLocks noChangeArrowheads="1"/>
          </p:cNvSpPr>
          <p:nvPr/>
        </p:nvSpPr>
        <p:spPr bwMode="auto">
          <a:xfrm>
            <a:off x="787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3767" name="TextBox 22"/>
          <p:cNvSpPr txBox="1">
            <a:spLocks noChangeArrowheads="1"/>
          </p:cNvSpPr>
          <p:nvPr/>
        </p:nvSpPr>
        <p:spPr bwMode="auto">
          <a:xfrm>
            <a:off x="2311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3768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3823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AC7C8-BFBB-4FD4-88F9-E8F65E57E696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04" name="TextBox 7"/>
          <p:cNvSpPr txBox="1">
            <a:spLocks noChangeArrowheads="1"/>
          </p:cNvSpPr>
          <p:nvPr/>
        </p:nvSpPr>
        <p:spPr bwMode="auto">
          <a:xfrm>
            <a:off x="787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05" name="TextBox 8"/>
          <p:cNvSpPr txBox="1">
            <a:spLocks noChangeArrowheads="1"/>
          </p:cNvSpPr>
          <p:nvPr/>
        </p:nvSpPr>
        <p:spPr bwMode="auto">
          <a:xfrm>
            <a:off x="2311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06" name="TextBox 9"/>
          <p:cNvSpPr txBox="1">
            <a:spLocks noChangeArrowheads="1"/>
          </p:cNvSpPr>
          <p:nvPr/>
        </p:nvSpPr>
        <p:spPr bwMode="auto">
          <a:xfrm>
            <a:off x="3683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07" name="TextBox 10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75808" name="TextBox 11"/>
          <p:cNvSpPr txBox="1">
            <a:spLocks noChangeArrowheads="1"/>
          </p:cNvSpPr>
          <p:nvPr/>
        </p:nvSpPr>
        <p:spPr bwMode="auto">
          <a:xfrm>
            <a:off x="787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09" name="TextBox 12"/>
          <p:cNvSpPr txBox="1">
            <a:spLocks noChangeArrowheads="1"/>
          </p:cNvSpPr>
          <p:nvPr/>
        </p:nvSpPr>
        <p:spPr bwMode="auto">
          <a:xfrm>
            <a:off x="2311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10" name="TextBox 13"/>
          <p:cNvSpPr txBox="1">
            <a:spLocks noChangeArrowheads="1"/>
          </p:cNvSpPr>
          <p:nvPr/>
        </p:nvSpPr>
        <p:spPr bwMode="auto">
          <a:xfrm>
            <a:off x="3683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11" name="TextBox 18"/>
          <p:cNvSpPr txBox="1">
            <a:spLocks noChangeArrowheads="1"/>
          </p:cNvSpPr>
          <p:nvPr/>
        </p:nvSpPr>
        <p:spPr bwMode="auto">
          <a:xfrm>
            <a:off x="787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12" name="TextBox 19"/>
          <p:cNvSpPr txBox="1">
            <a:spLocks noChangeArrowheads="1"/>
          </p:cNvSpPr>
          <p:nvPr/>
        </p:nvSpPr>
        <p:spPr bwMode="auto">
          <a:xfrm>
            <a:off x="2311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13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14" name="TextBox 21"/>
          <p:cNvSpPr txBox="1">
            <a:spLocks noChangeArrowheads="1"/>
          </p:cNvSpPr>
          <p:nvPr/>
        </p:nvSpPr>
        <p:spPr bwMode="auto">
          <a:xfrm>
            <a:off x="787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15" name="TextBox 22"/>
          <p:cNvSpPr txBox="1">
            <a:spLocks noChangeArrowheads="1"/>
          </p:cNvSpPr>
          <p:nvPr/>
        </p:nvSpPr>
        <p:spPr bwMode="auto">
          <a:xfrm>
            <a:off x="2311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16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31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32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33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34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49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50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51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52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67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5868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69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5870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15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875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09047D-24AC-4B64-82BF-693558F0AF56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15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3248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2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900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B4009-F35E-492E-AFCD-EE643D92A7B9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7901" name="TextBox 43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41" grpId="0" animBg="1"/>
      <p:bldP spid="10" grpId="0"/>
      <p:bldP spid="14" grpId="0"/>
      <p:bldP spid="21" grpId="0"/>
      <p:bldP spid="24" grpId="0"/>
      <p:bldP spid="39" grpId="0" animBg="1"/>
      <p:bldP spid="38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1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888" name="TextBox 17"/>
          <p:cNvSpPr txBox="1">
            <a:spLocks noChangeArrowheads="1"/>
          </p:cNvSpPr>
          <p:nvPr/>
        </p:nvSpPr>
        <p:spPr bwMode="auto">
          <a:xfrm>
            <a:off x="2692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889" name="TextBox 24"/>
          <p:cNvSpPr txBox="1">
            <a:spLocks noChangeArrowheads="1"/>
          </p:cNvSpPr>
          <p:nvPr/>
        </p:nvSpPr>
        <p:spPr bwMode="auto">
          <a:xfrm>
            <a:off x="2692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890" name="TextBox 25"/>
          <p:cNvSpPr txBox="1">
            <a:spLocks noChangeArrowheads="1"/>
          </p:cNvSpPr>
          <p:nvPr/>
        </p:nvSpPr>
        <p:spPr bwMode="auto">
          <a:xfrm>
            <a:off x="2692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891" name="TextBox 26"/>
          <p:cNvSpPr txBox="1">
            <a:spLocks noChangeArrowheads="1"/>
          </p:cNvSpPr>
          <p:nvPr/>
        </p:nvSpPr>
        <p:spPr bwMode="auto">
          <a:xfrm>
            <a:off x="2692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83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906" name="TextBox 28"/>
          <p:cNvSpPr txBox="1">
            <a:spLocks noChangeArrowheads="1"/>
          </p:cNvSpPr>
          <p:nvPr/>
        </p:nvSpPr>
        <p:spPr bwMode="auto">
          <a:xfrm>
            <a:off x="4098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907" name="TextBox 29"/>
          <p:cNvSpPr txBox="1">
            <a:spLocks noChangeArrowheads="1"/>
          </p:cNvSpPr>
          <p:nvPr/>
        </p:nvSpPr>
        <p:spPr bwMode="auto">
          <a:xfrm>
            <a:off x="4098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9908" name="TextBox 30"/>
          <p:cNvSpPr txBox="1">
            <a:spLocks noChangeArrowheads="1"/>
          </p:cNvSpPr>
          <p:nvPr/>
        </p:nvSpPr>
        <p:spPr bwMode="auto">
          <a:xfrm>
            <a:off x="4098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9909" name="TextBox 31"/>
          <p:cNvSpPr txBox="1">
            <a:spLocks noChangeArrowheads="1"/>
          </p:cNvSpPr>
          <p:nvPr/>
        </p:nvSpPr>
        <p:spPr bwMode="auto">
          <a:xfrm>
            <a:off x="4098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54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924" name="TextBox 33"/>
          <p:cNvSpPr txBox="1">
            <a:spLocks noChangeArrowheads="1"/>
          </p:cNvSpPr>
          <p:nvPr/>
        </p:nvSpPr>
        <p:spPr bwMode="auto">
          <a:xfrm>
            <a:off x="5511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9925" name="TextBox 34"/>
          <p:cNvSpPr txBox="1">
            <a:spLocks noChangeArrowheads="1"/>
          </p:cNvSpPr>
          <p:nvPr/>
        </p:nvSpPr>
        <p:spPr bwMode="auto">
          <a:xfrm>
            <a:off x="5511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926" name="TextBox 35"/>
          <p:cNvSpPr txBox="1">
            <a:spLocks noChangeArrowheads="1"/>
          </p:cNvSpPr>
          <p:nvPr/>
        </p:nvSpPr>
        <p:spPr bwMode="auto">
          <a:xfrm>
            <a:off x="5511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927" name="TextBox 36"/>
          <p:cNvSpPr txBox="1">
            <a:spLocks noChangeArrowheads="1"/>
          </p:cNvSpPr>
          <p:nvPr/>
        </p:nvSpPr>
        <p:spPr bwMode="auto">
          <a:xfrm>
            <a:off x="5511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962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942" name="TextBox 9"/>
          <p:cNvSpPr txBox="1">
            <a:spLocks noChangeArrowheads="1"/>
          </p:cNvSpPr>
          <p:nvPr/>
        </p:nvSpPr>
        <p:spPr bwMode="auto">
          <a:xfrm>
            <a:off x="137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79943" name="TextBox 13"/>
          <p:cNvSpPr txBox="1">
            <a:spLocks noChangeArrowheads="1"/>
          </p:cNvSpPr>
          <p:nvPr/>
        </p:nvSpPr>
        <p:spPr bwMode="auto">
          <a:xfrm>
            <a:off x="137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944" name="TextBox 20"/>
          <p:cNvSpPr txBox="1">
            <a:spLocks noChangeArrowheads="1"/>
          </p:cNvSpPr>
          <p:nvPr/>
        </p:nvSpPr>
        <p:spPr bwMode="auto">
          <a:xfrm>
            <a:off x="139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9945" name="TextBox 23"/>
          <p:cNvSpPr txBox="1">
            <a:spLocks noChangeArrowheads="1"/>
          </p:cNvSpPr>
          <p:nvPr/>
        </p:nvSpPr>
        <p:spPr bwMode="auto">
          <a:xfrm>
            <a:off x="139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86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43200" y="2286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86400" y="228600"/>
            <a:ext cx="56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D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92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92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92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892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9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968" name="Slide Number Placeholder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6A57D-E23E-445E-A2FB-743AEAD9A373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9969" name="TextBox 50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38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1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36" name="TextBox 17"/>
          <p:cNvSpPr txBox="1">
            <a:spLocks noChangeArrowheads="1"/>
          </p:cNvSpPr>
          <p:nvPr/>
        </p:nvSpPr>
        <p:spPr bwMode="auto">
          <a:xfrm>
            <a:off x="2692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37" name="TextBox 24"/>
          <p:cNvSpPr txBox="1">
            <a:spLocks noChangeArrowheads="1"/>
          </p:cNvSpPr>
          <p:nvPr/>
        </p:nvSpPr>
        <p:spPr bwMode="auto">
          <a:xfrm>
            <a:off x="2692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38" name="TextBox 25"/>
          <p:cNvSpPr txBox="1">
            <a:spLocks noChangeArrowheads="1"/>
          </p:cNvSpPr>
          <p:nvPr/>
        </p:nvSpPr>
        <p:spPr bwMode="auto">
          <a:xfrm>
            <a:off x="2692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39" name="TextBox 26"/>
          <p:cNvSpPr txBox="1">
            <a:spLocks noChangeArrowheads="1"/>
          </p:cNvSpPr>
          <p:nvPr/>
        </p:nvSpPr>
        <p:spPr bwMode="auto">
          <a:xfrm>
            <a:off x="2692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83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54" name="TextBox 28"/>
          <p:cNvSpPr txBox="1">
            <a:spLocks noChangeArrowheads="1"/>
          </p:cNvSpPr>
          <p:nvPr/>
        </p:nvSpPr>
        <p:spPr bwMode="auto">
          <a:xfrm>
            <a:off x="4098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55" name="TextBox 29"/>
          <p:cNvSpPr txBox="1">
            <a:spLocks noChangeArrowheads="1"/>
          </p:cNvSpPr>
          <p:nvPr/>
        </p:nvSpPr>
        <p:spPr bwMode="auto">
          <a:xfrm>
            <a:off x="4098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1956" name="TextBox 30"/>
          <p:cNvSpPr txBox="1">
            <a:spLocks noChangeArrowheads="1"/>
          </p:cNvSpPr>
          <p:nvPr/>
        </p:nvSpPr>
        <p:spPr bwMode="auto">
          <a:xfrm>
            <a:off x="4098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1957" name="TextBox 31"/>
          <p:cNvSpPr txBox="1">
            <a:spLocks noChangeArrowheads="1"/>
          </p:cNvSpPr>
          <p:nvPr/>
        </p:nvSpPr>
        <p:spPr bwMode="auto">
          <a:xfrm>
            <a:off x="4098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54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72" name="TextBox 33"/>
          <p:cNvSpPr txBox="1">
            <a:spLocks noChangeArrowheads="1"/>
          </p:cNvSpPr>
          <p:nvPr/>
        </p:nvSpPr>
        <p:spPr bwMode="auto">
          <a:xfrm>
            <a:off x="5511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1973" name="TextBox 34"/>
          <p:cNvSpPr txBox="1">
            <a:spLocks noChangeArrowheads="1"/>
          </p:cNvSpPr>
          <p:nvPr/>
        </p:nvSpPr>
        <p:spPr bwMode="auto">
          <a:xfrm>
            <a:off x="5511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74" name="TextBox 35"/>
          <p:cNvSpPr txBox="1">
            <a:spLocks noChangeArrowheads="1"/>
          </p:cNvSpPr>
          <p:nvPr/>
        </p:nvSpPr>
        <p:spPr bwMode="auto">
          <a:xfrm>
            <a:off x="5511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75" name="TextBox 36"/>
          <p:cNvSpPr txBox="1">
            <a:spLocks noChangeArrowheads="1"/>
          </p:cNvSpPr>
          <p:nvPr/>
        </p:nvSpPr>
        <p:spPr bwMode="auto">
          <a:xfrm>
            <a:off x="5511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962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90" name="TextBox 9"/>
          <p:cNvSpPr txBox="1">
            <a:spLocks noChangeArrowheads="1"/>
          </p:cNvSpPr>
          <p:nvPr/>
        </p:nvSpPr>
        <p:spPr bwMode="auto">
          <a:xfrm>
            <a:off x="137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1991" name="TextBox 13"/>
          <p:cNvSpPr txBox="1">
            <a:spLocks noChangeArrowheads="1"/>
          </p:cNvSpPr>
          <p:nvPr/>
        </p:nvSpPr>
        <p:spPr bwMode="auto">
          <a:xfrm>
            <a:off x="137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92" name="TextBox 20"/>
          <p:cNvSpPr txBox="1">
            <a:spLocks noChangeArrowheads="1"/>
          </p:cNvSpPr>
          <p:nvPr/>
        </p:nvSpPr>
        <p:spPr bwMode="auto">
          <a:xfrm>
            <a:off x="139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1993" name="TextBox 23"/>
          <p:cNvSpPr txBox="1">
            <a:spLocks noChangeArrowheads="1"/>
          </p:cNvSpPr>
          <p:nvPr/>
        </p:nvSpPr>
        <p:spPr bwMode="auto">
          <a:xfrm>
            <a:off x="139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008" name="TextBox 43"/>
          <p:cNvSpPr txBox="1">
            <a:spLocks noChangeArrowheads="1"/>
          </p:cNvSpPr>
          <p:nvPr/>
        </p:nvSpPr>
        <p:spPr bwMode="auto">
          <a:xfrm>
            <a:off x="2743200" y="2286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82009" name="TextBox 44"/>
          <p:cNvSpPr txBox="1">
            <a:spLocks noChangeArrowheads="1"/>
          </p:cNvSpPr>
          <p:nvPr/>
        </p:nvSpPr>
        <p:spPr bwMode="auto">
          <a:xfrm>
            <a:off x="5486400" y="228600"/>
            <a:ext cx="56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D</a:t>
            </a:r>
          </a:p>
        </p:txBody>
      </p:sp>
      <p:sp>
        <p:nvSpPr>
          <p:cNvPr id="82010" name="TextBox 45"/>
          <p:cNvSpPr txBox="1">
            <a:spLocks noChangeArrowheads="1"/>
          </p:cNvSpPr>
          <p:nvPr/>
        </p:nvSpPr>
        <p:spPr bwMode="auto">
          <a:xfrm>
            <a:off x="6892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2011" name="TextBox 46"/>
          <p:cNvSpPr txBox="1">
            <a:spLocks noChangeArrowheads="1"/>
          </p:cNvSpPr>
          <p:nvPr/>
        </p:nvSpPr>
        <p:spPr bwMode="auto">
          <a:xfrm>
            <a:off x="6892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2012" name="TextBox 47"/>
          <p:cNvSpPr txBox="1">
            <a:spLocks noChangeArrowheads="1"/>
          </p:cNvSpPr>
          <p:nvPr/>
        </p:nvSpPr>
        <p:spPr bwMode="auto">
          <a:xfrm>
            <a:off x="6892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2013" name="TextBox 48"/>
          <p:cNvSpPr txBox="1">
            <a:spLocks noChangeArrowheads="1"/>
          </p:cNvSpPr>
          <p:nvPr/>
        </p:nvSpPr>
        <p:spPr bwMode="auto">
          <a:xfrm>
            <a:off x="6892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44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77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6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31D24A-DCF7-4F7C-A71C-4EB607936FD5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17" name="TextBox 38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DeMorgan’s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Use a truth table to show that the following propositions are equivalent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) =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 never drink wine at the beach</a:t>
            </a:r>
          </a:p>
          <a:p>
            <a:pPr>
              <a:defRPr/>
            </a:pPr>
            <a:r>
              <a:rPr lang="en-US" dirty="0" smtClean="0"/>
              <a:t>It is never the case that </a:t>
            </a:r>
            <a:r>
              <a:rPr lang="en-US" i="1" dirty="0" smtClean="0">
                <a:solidFill>
                  <a:srgbClr val="00B050"/>
                </a:solidFill>
              </a:rPr>
              <a:t>I drink wine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B0F0"/>
                </a:solidFill>
              </a:rPr>
              <a:t>I am at the beach</a:t>
            </a:r>
          </a:p>
          <a:p>
            <a:pPr>
              <a:defRPr/>
            </a:pPr>
            <a:r>
              <a:rPr lang="en-US" dirty="0" smtClean="0"/>
              <a:t>It is always the case that </a:t>
            </a:r>
            <a:r>
              <a:rPr lang="en-US" i="1" dirty="0" smtClean="0">
                <a:solidFill>
                  <a:srgbClr val="00B050"/>
                </a:solidFill>
              </a:rPr>
              <a:t>I do </a:t>
            </a:r>
            <a:r>
              <a:rPr lang="en-US" dirty="0" smtClean="0"/>
              <a:t>NOT</a:t>
            </a:r>
            <a:r>
              <a:rPr lang="en-US" i="1" dirty="0" smtClean="0">
                <a:solidFill>
                  <a:srgbClr val="92D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drink wine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B0F0"/>
                </a:solidFill>
              </a:rPr>
              <a:t>I am </a:t>
            </a:r>
            <a:r>
              <a:rPr lang="en-US" dirty="0" smtClean="0"/>
              <a:t>NOT </a:t>
            </a:r>
            <a:r>
              <a:rPr lang="en-US" i="1" dirty="0" smtClean="0">
                <a:solidFill>
                  <a:srgbClr val="00B0F0"/>
                </a:solidFill>
              </a:rPr>
              <a:t>at the beach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C6F752-C868-4455-81E8-FD6E97CEB721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044" name="TextBox 4"/>
          <p:cNvSpPr txBox="1">
            <a:spLocks noChangeArrowheads="1"/>
          </p:cNvSpPr>
          <p:nvPr/>
        </p:nvSpPr>
        <p:spPr bwMode="auto">
          <a:xfrm>
            <a:off x="762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6045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6046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86047" name="TextBox 7"/>
          <p:cNvSpPr txBox="1">
            <a:spLocks noChangeArrowheads="1"/>
          </p:cNvSpPr>
          <p:nvPr/>
        </p:nvSpPr>
        <p:spPr bwMode="auto">
          <a:xfrm>
            <a:off x="762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6048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6049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86050" name="TextBox 10"/>
          <p:cNvSpPr txBox="1">
            <a:spLocks noChangeArrowheads="1"/>
          </p:cNvSpPr>
          <p:nvPr/>
        </p:nvSpPr>
        <p:spPr bwMode="auto">
          <a:xfrm>
            <a:off x="762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6051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6052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86053" name="TextBox 13"/>
          <p:cNvSpPr txBox="1">
            <a:spLocks noChangeArrowheads="1"/>
          </p:cNvSpPr>
          <p:nvPr/>
        </p:nvSpPr>
        <p:spPr bwMode="auto">
          <a:xfrm>
            <a:off x="762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6054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6055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86056" name="TextBox 16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46250" y="4038600"/>
            <a:ext cx="1447800" cy="762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76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8279A-0AF6-41EE-9780-6846B6A85C8C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Rectangle 22"/>
          <p:cNvSpPr/>
          <p:nvPr/>
        </p:nvSpPr>
        <p:spPr>
          <a:xfrm>
            <a:off x="3505200" y="609600"/>
            <a:ext cx="1600200" cy="32004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092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88093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094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095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88096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8097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8098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88099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100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8101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88102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8103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118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8119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120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121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48050" y="4038600"/>
            <a:ext cx="7620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88141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88F45-8852-4C44-9E57-AC9E67A6B815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8142" name="TextBox 31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2"/>
          <p:cNvSpPr/>
          <p:nvPr/>
        </p:nvSpPr>
        <p:spPr>
          <a:xfrm>
            <a:off x="4800600" y="685800"/>
            <a:ext cx="1219200" cy="32004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CA" dirty="0" smtClean="0"/>
              <a:t>By the end of this section, you will be able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Define a proposition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Define and combine the logic operators: AND, OR, NOT, XOR, and implies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Use truth tables to determine equivalence of propositions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Determine if a proposition is a tautology, contradiction, or contingency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CA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B3B4EE-E256-49B0-9FD7-4EF848893469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140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41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0142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43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44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0145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46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47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0148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49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50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0151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166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67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68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69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 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184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85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0186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187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95800" y="4038600"/>
            <a:ext cx="9906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0207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B1327C-8A8E-4238-958B-E393687DF8D5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0208" name="TextBox 37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67400" y="609600"/>
            <a:ext cx="1143000" cy="32004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88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189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190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191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192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3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4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5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196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7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8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199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14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2215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216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217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32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2233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2234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2235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9000" y="3962400"/>
            <a:ext cx="21336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51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2252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2253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2254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934200" y="762000"/>
          <a:ext cx="1676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A </a:t>
                      </a:r>
                      <a:r>
                        <a:rPr lang="en-US" sz="1100" dirty="0" smtClean="0">
                          <a:sym typeface="Symbol"/>
                        </a:rPr>
                        <a:t>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B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43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43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43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43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2273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73A6C3-891F-44D8-B36A-186C56482A41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74" name="TextBox 40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8"/>
          <p:cNvSpPr/>
          <p:nvPr/>
        </p:nvSpPr>
        <p:spPr>
          <a:xfrm>
            <a:off x="6858000" y="685800"/>
            <a:ext cx="1828800" cy="3048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236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37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38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39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40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1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2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3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44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6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47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262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4263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4264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4265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280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81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282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283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81350" y="4038600"/>
            <a:ext cx="3048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299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300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4301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4302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934200" y="762000"/>
          <a:ext cx="1676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A </a:t>
                      </a:r>
                      <a:r>
                        <a:rPr lang="en-US" sz="1100" dirty="0" smtClean="0">
                          <a:sym typeface="Symbol"/>
                        </a:rPr>
                        <a:t>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B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317" name="TextBox 35"/>
          <p:cNvSpPr txBox="1">
            <a:spLocks noChangeArrowheads="1"/>
          </p:cNvSpPr>
          <p:nvPr/>
        </p:nvSpPr>
        <p:spPr bwMode="auto">
          <a:xfrm>
            <a:off x="7543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94318" name="TextBox 36"/>
          <p:cNvSpPr txBox="1">
            <a:spLocks noChangeArrowheads="1"/>
          </p:cNvSpPr>
          <p:nvPr/>
        </p:nvSpPr>
        <p:spPr bwMode="auto">
          <a:xfrm>
            <a:off x="7543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4319" name="TextBox 37"/>
          <p:cNvSpPr txBox="1">
            <a:spLocks noChangeArrowheads="1"/>
          </p:cNvSpPr>
          <p:nvPr/>
        </p:nvSpPr>
        <p:spPr bwMode="auto">
          <a:xfrm>
            <a:off x="7543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4320" name="TextBox 38"/>
          <p:cNvSpPr txBox="1">
            <a:spLocks noChangeArrowheads="1"/>
          </p:cNvSpPr>
          <p:nvPr/>
        </p:nvSpPr>
        <p:spPr bwMode="auto">
          <a:xfrm>
            <a:off x="7543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94321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16E00-9101-472F-8AF6-92C88DB8BE22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4322" name="TextBox 40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8"/>
          <p:cNvSpPr/>
          <p:nvPr/>
        </p:nvSpPr>
        <p:spPr>
          <a:xfrm>
            <a:off x="3505200" y="685800"/>
            <a:ext cx="15240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8"/>
          <p:cNvSpPr/>
          <p:nvPr/>
        </p:nvSpPr>
        <p:spPr>
          <a:xfrm>
            <a:off x="6858000" y="685800"/>
            <a:ext cx="1828800" cy="29718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Tables in Excel</a:t>
            </a:r>
            <a:endParaRPr lang="en-US" dirty="0"/>
          </a:p>
        </p:txBody>
      </p:sp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1678-DE7E-4DD5-B9DB-163F6B343269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/>
          <a:srcRect t="14035" r="52856" b="57115"/>
          <a:stretch>
            <a:fillRect/>
          </a:stretch>
        </p:blipFill>
        <p:spPr bwMode="auto">
          <a:xfrm>
            <a:off x="762000" y="685800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3581400"/>
            <a:ext cx="3471863" cy="762000"/>
            <a:chOff x="914400" y="3581400"/>
            <a:chExt cx="3471333" cy="762000"/>
          </a:xfrm>
        </p:grpSpPr>
        <p:sp>
          <p:nvSpPr>
            <p:cNvPr id="6" name="Rectangular Callout 5"/>
            <p:cNvSpPr/>
            <p:nvPr/>
          </p:nvSpPr>
          <p:spPr>
            <a:xfrm>
              <a:off x="914400" y="3581400"/>
              <a:ext cx="3428477" cy="762000"/>
            </a:xfrm>
            <a:prstGeom prst="wedgeRectCallout">
              <a:avLst>
                <a:gd name="adj1" fmla="val 55207"/>
                <a:gd name="adj2" fmla="val -2602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6265" name="Picture 3"/>
            <p:cNvPicPr>
              <a:picLocks noChangeAspect="1" noChangeArrowheads="1"/>
            </p:cNvPicPr>
            <p:nvPr/>
          </p:nvPicPr>
          <p:blipFill>
            <a:blip r:embed="rId4"/>
            <a:srcRect l="12978" t="13255" r="78075" b="83528"/>
            <a:stretch>
              <a:fillRect/>
            </a:stretch>
          </p:blipFill>
          <p:spPr bwMode="auto">
            <a:xfrm>
              <a:off x="914400" y="3581400"/>
              <a:ext cx="347133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91000" y="4648200"/>
            <a:ext cx="4381500" cy="762000"/>
            <a:chOff x="4191000" y="4648200"/>
            <a:chExt cx="4381500" cy="762000"/>
          </a:xfrm>
        </p:grpSpPr>
        <p:sp>
          <p:nvSpPr>
            <p:cNvPr id="10" name="Rectangular Callout 9"/>
            <p:cNvSpPr/>
            <p:nvPr/>
          </p:nvSpPr>
          <p:spPr>
            <a:xfrm>
              <a:off x="4953000" y="4692650"/>
              <a:ext cx="2819400" cy="685800"/>
            </a:xfrm>
            <a:prstGeom prst="wedgeRectCallout">
              <a:avLst>
                <a:gd name="adj1" fmla="val -7790"/>
                <a:gd name="adj2" fmla="val -4506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6263" name="Picture 4"/>
            <p:cNvPicPr>
              <a:picLocks noChangeAspect="1" noChangeArrowheads="1"/>
            </p:cNvPicPr>
            <p:nvPr/>
          </p:nvPicPr>
          <p:blipFill>
            <a:blip r:embed="rId5"/>
            <a:srcRect l="12857" t="13255" r="76192" b="83626"/>
            <a:stretch>
              <a:fillRect/>
            </a:stretch>
          </p:blipFill>
          <p:spPr bwMode="auto">
            <a:xfrm>
              <a:off x="4191000" y="4648200"/>
              <a:ext cx="43815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DeMorgan’s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Use a truth table to show that the following propositions are equivalent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JT: already done as an in-class exercise!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solidFill>
                  <a:srgbClr val="00B05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B0F0"/>
                </a:solidFill>
                <a:ea typeface="ＭＳ Ｐゴシック" pitchFamily="34" charset="-128"/>
              </a:rPr>
              <a:t>B</a:t>
            </a:r>
            <a:r>
              <a:rPr lang="en-US" dirty="0" smtClean="0">
                <a:ea typeface="ＭＳ Ｐゴシック" pitchFamily="34" charset="-128"/>
              </a:rPr>
              <a:t>) = (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B050"/>
                </a:solidFill>
                <a:ea typeface="ＭＳ Ｐゴシック" pitchFamily="34" charset="-128"/>
              </a:rPr>
              <a:t>A)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B0F0"/>
                </a:solidFill>
                <a:ea typeface="ＭＳ Ｐゴシック" pitchFamily="34" charset="-128"/>
              </a:rPr>
              <a:t>B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It is never the case that </a:t>
            </a:r>
            <a:r>
              <a:rPr lang="en-US" i="1" dirty="0" smtClean="0">
                <a:solidFill>
                  <a:srgbClr val="00B050"/>
                </a:solidFill>
                <a:ea typeface="ＭＳ Ｐゴシック" pitchFamily="34" charset="-128"/>
              </a:rPr>
              <a:t>I am bored</a:t>
            </a:r>
            <a:r>
              <a:rPr lang="en-US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OR </a:t>
            </a:r>
            <a:r>
              <a:rPr lang="en-US" i="1" dirty="0" smtClean="0">
                <a:solidFill>
                  <a:srgbClr val="00B0F0"/>
                </a:solidFill>
                <a:ea typeface="ＭＳ Ｐゴシック" pitchFamily="34" charset="-128"/>
              </a:rPr>
              <a:t>tired</a:t>
            </a:r>
          </a:p>
          <a:p>
            <a:r>
              <a:rPr lang="en-US" dirty="0" smtClean="0">
                <a:ea typeface="ＭＳ Ｐゴシック" pitchFamily="34" charset="-128"/>
              </a:rPr>
              <a:t>It is always the case that </a:t>
            </a:r>
            <a:r>
              <a:rPr lang="en-US" i="1" dirty="0" smtClean="0">
                <a:solidFill>
                  <a:srgbClr val="00B050"/>
                </a:solidFill>
                <a:ea typeface="ＭＳ Ｐゴシック" pitchFamily="34" charset="-128"/>
              </a:rPr>
              <a:t>I am </a:t>
            </a:r>
            <a:r>
              <a:rPr lang="en-US" dirty="0" smtClean="0">
                <a:ea typeface="ＭＳ Ｐゴシック" pitchFamily="34" charset="-128"/>
              </a:rPr>
              <a:t>NOT</a:t>
            </a:r>
            <a:r>
              <a:rPr lang="en-US" i="1" dirty="0" smtClean="0">
                <a:solidFill>
                  <a:srgbClr val="92D050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B050"/>
                </a:solidFill>
                <a:ea typeface="ＭＳ Ｐゴシック" pitchFamily="34" charset="-128"/>
              </a:rPr>
              <a:t>bored</a:t>
            </a:r>
            <a:r>
              <a:rPr lang="en-US" dirty="0" smtClean="0">
                <a:solidFill>
                  <a:srgbClr val="92D05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NOT </a:t>
            </a:r>
            <a:r>
              <a:rPr lang="en-US" i="1" dirty="0" smtClean="0">
                <a:solidFill>
                  <a:srgbClr val="00B0F0"/>
                </a:solidFill>
                <a:ea typeface="ＭＳ Ｐゴシック" pitchFamily="34" charset="-128"/>
              </a:rPr>
              <a:t>tired</a:t>
            </a:r>
            <a:endParaRPr lang="en-US" dirty="0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BF826-D0A7-4E1E-9D48-5660C18E8208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Augusts </a:t>
            </a:r>
            <a:r>
              <a:rPr lang="en-US" dirty="0" err="1" smtClean="0"/>
              <a:t>DeMorgan</a:t>
            </a:r>
            <a:endParaRPr lang="en-US" dirty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1806-1871</a:t>
            </a:r>
          </a:p>
          <a:p>
            <a:r>
              <a:rPr lang="en-US" smtClean="0">
                <a:ea typeface="ＭＳ Ｐゴシック" pitchFamily="34" charset="-128"/>
              </a:rPr>
              <a:t>British Mathematician born in India</a:t>
            </a:r>
          </a:p>
          <a:p>
            <a:r>
              <a:rPr lang="en-US" smtClean="0">
                <a:ea typeface="ＭＳ Ｐゴシック" pitchFamily="34" charset="-128"/>
              </a:rPr>
              <a:t>Wrote more than 1000 articles!</a:t>
            </a:r>
          </a:p>
          <a:p>
            <a:r>
              <a:rPr lang="en-US" smtClean="0">
                <a:ea typeface="ＭＳ Ｐゴシック" pitchFamily="34" charset="-128"/>
              </a:rPr>
              <a:t>He introduced </a:t>
            </a:r>
            <a:r>
              <a:rPr lang="en-US" i="1" smtClean="0">
                <a:ea typeface="ＭＳ Ｐゴシック" pitchFamily="34" charset="-128"/>
              </a:rPr>
              <a:t>Mathematical Induction</a:t>
            </a:r>
            <a:r>
              <a:rPr lang="en-US" smtClean="0">
                <a:ea typeface="ＭＳ Ｐゴシック" pitchFamily="34" charset="-128"/>
              </a:rPr>
              <a:t> in1838</a:t>
            </a:r>
          </a:p>
        </p:txBody>
      </p:sp>
      <p:pic>
        <p:nvPicPr>
          <p:cNvPr id="104451" name="Picture 2" descr="Augustus De Morgan (1806-1871)">
            <a:hlinkClick r:id="rId3" tooltip="Augustus De Morgan (1806-1871)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95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6EE85-F92E-46D3-9961-A46F04A1500A}" type="slidenum">
              <a:rPr lang="en-US" smtClean="0">
                <a:ea typeface="ＭＳ Ｐゴシック" pitchFamily="34" charset="-128"/>
              </a:rPr>
              <a:pPr/>
              <a:t>45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A and B are a propositions,</a:t>
            </a:r>
          </a:p>
          <a:p>
            <a:r>
              <a:rPr lang="en-US" smtClean="0">
                <a:ea typeface="ＭＳ Ｐゴシック" pitchFamily="34" charset="-128"/>
              </a:rPr>
              <a:t>then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A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B is a proposition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that is false when A is true and B is false</a:t>
            </a: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otherwise, it is true</a:t>
            </a: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A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B is read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if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A then B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 or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A implies B</a:t>
            </a:r>
            <a:endParaRPr lang="en-US" i="1" smtClean="0">
              <a:ea typeface="ＭＳ Ｐゴシック" pitchFamily="34" charset="-128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AD4D9D-6AAB-419E-82B8-46A7DCAFE839}" type="slidenum">
              <a:rPr lang="en-US" smtClean="0">
                <a:ea typeface="ＭＳ Ｐゴシック" pitchFamily="34" charset="-128"/>
              </a:rPr>
              <a:pPr/>
              <a:t>46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you have a Canadian passport, then you’re a Canadian citizen</a:t>
            </a:r>
          </a:p>
          <a:p>
            <a:r>
              <a:rPr lang="en-US" smtClean="0">
                <a:ea typeface="ＭＳ Ｐゴシック" pitchFamily="34" charset="-128"/>
              </a:rPr>
              <a:t>A = you have a Canadian passport</a:t>
            </a:r>
          </a:p>
          <a:p>
            <a:r>
              <a:rPr lang="en-US" smtClean="0">
                <a:ea typeface="ＭＳ Ｐゴシック" pitchFamily="34" charset="-128"/>
              </a:rPr>
              <a:t>B = you’re a Canadian citizen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Logical expression:</a:t>
            </a:r>
          </a:p>
          <a:p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 </a:t>
            </a:r>
            <a:r>
              <a:rPr lang="en-US" smtClean="0">
                <a:ea typeface="ＭＳ Ｐゴシック" pitchFamily="34" charset="-128"/>
              </a:rPr>
              <a:t>B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7FBBEE-ADF1-4458-A20E-ADF541359D38}" type="slidenum">
              <a:rPr lang="en-US" smtClean="0">
                <a:ea typeface="ＭＳ Ｐゴシック" pitchFamily="34" charset="-128"/>
              </a:rPr>
              <a:pPr/>
              <a:t>47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0225"/>
            <a:ext cx="8183563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If you have a Canadian passport, then you’re a Canadian citizen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 pitchFamily="34" charset="-128"/>
              </a:rPr>
              <a:t>Maybe you have a Canadian passport (T) and you’re a Canadian citizen (T)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 pitchFamily="34" charset="-128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 pitchFamily="34" charset="-128"/>
              </a:rPr>
              <a:t>Maybe you do not have a Canadian passport (F) and you’re a Canadian citizen (T)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 pitchFamily="34" charset="-128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 pitchFamily="34" charset="-128"/>
              </a:rPr>
              <a:t>Maybe you do not have a Canadian passport (F) and you’re not a Canadian citizen (F)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 pitchFamily="34" charset="-128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It is not the case that (you have a Canadian passport (T) and you’re not a Canadian citizen) (F)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FF0000"/>
                </a:solidFill>
                <a:ea typeface="ＭＳ Ｐゴシック" pitchFamily="34" charset="-128"/>
              </a:rPr>
              <a:t>JT: Claim cannot be true (i.e., it’s a False claim)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562600"/>
            <a:ext cx="8183562" cy="1052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63C1F5-7325-448E-9DDC-6E6B18E04B0A}" type="slidenum">
              <a:rPr lang="en-US" smtClean="0">
                <a:ea typeface="ＭＳ Ｐゴシック" pitchFamily="34" charset="-128"/>
              </a:rPr>
              <a:pPr/>
              <a:t>48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Implication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775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If you have a DL, then you can drive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4729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6BC4C-9EC4-4C90-B0E3-B8867E89F447}" type="slidenum">
              <a:rPr lang="en-US" smtClean="0">
                <a:ea typeface="ＭＳ Ｐゴシック" pitchFamily="34" charset="-128"/>
              </a:rPr>
              <a:pPr/>
              <a:t>49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Extra-Extra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students need more help with this section: There will be several extra slides and examples covered in class in addition to the material covered in the online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A35C4-8426-4E29-89A1-A278BE4701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Extra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46048"/>
          </a:xfrm>
        </p:spPr>
        <p:txBody>
          <a:bodyPr/>
          <a:lstStyle/>
          <a:p>
            <a:r>
              <a:rPr lang="en-US" dirty="0" smtClean="0"/>
              <a:t>Let p be the statement: </a:t>
            </a:r>
            <a:r>
              <a:rPr lang="en-US" i="1" dirty="0" smtClean="0"/>
              <a:t>x is in Calgary</a:t>
            </a:r>
          </a:p>
          <a:p>
            <a:r>
              <a:rPr lang="en-US" dirty="0" smtClean="0"/>
              <a:t>Let q be the statement: </a:t>
            </a:r>
            <a:r>
              <a:rPr lang="en-US" i="1" dirty="0" smtClean="0"/>
              <a:t>x is in Alberta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A35C4-8426-4E29-89A1-A278BE47016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69525"/>
              </p:ext>
            </p:extLst>
          </p:nvPr>
        </p:nvGraphicFramePr>
        <p:xfrm>
          <a:off x="10668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P-&gt;Q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400" y="21717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Calgary, Alberta : TRUE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5100" y="254206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Calgary, Not Alberta : FALSE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5100" y="29113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Calgary, Alberta : TRUE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3219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Calgary, Not Alberta :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Implication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1487488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764" name="TextBox 7"/>
          <p:cNvSpPr txBox="1">
            <a:spLocks noChangeArrowheads="1"/>
          </p:cNvSpPr>
          <p:nvPr/>
        </p:nvSpPr>
        <p:spPr bwMode="auto">
          <a:xfrm>
            <a:off x="6858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6765" name="TextBox 8"/>
          <p:cNvSpPr txBox="1">
            <a:spLocks noChangeArrowheads="1"/>
          </p:cNvSpPr>
          <p:nvPr/>
        </p:nvSpPr>
        <p:spPr bwMode="auto">
          <a:xfrm>
            <a:off x="22098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6766" name="TextBox 9"/>
          <p:cNvSpPr txBox="1">
            <a:spLocks noChangeArrowheads="1"/>
          </p:cNvSpPr>
          <p:nvPr/>
        </p:nvSpPr>
        <p:spPr bwMode="auto">
          <a:xfrm>
            <a:off x="35814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2047875"/>
            <a:ext cx="297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Have pass, citizen</a:t>
            </a:r>
          </a:p>
        </p:txBody>
      </p:sp>
      <p:sp>
        <p:nvSpPr>
          <p:cNvPr id="116768" name="TextBox 11"/>
          <p:cNvSpPr txBox="1">
            <a:spLocks noChangeArrowheads="1"/>
          </p:cNvSpPr>
          <p:nvPr/>
        </p:nvSpPr>
        <p:spPr bwMode="auto">
          <a:xfrm>
            <a:off x="6858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6769" name="TextBox 12"/>
          <p:cNvSpPr txBox="1">
            <a:spLocks noChangeArrowheads="1"/>
          </p:cNvSpPr>
          <p:nvPr/>
        </p:nvSpPr>
        <p:spPr bwMode="auto">
          <a:xfrm>
            <a:off x="22098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6770" name="TextBox 13"/>
          <p:cNvSpPr txBox="1">
            <a:spLocks noChangeArrowheads="1"/>
          </p:cNvSpPr>
          <p:nvPr/>
        </p:nvSpPr>
        <p:spPr bwMode="auto">
          <a:xfrm>
            <a:off x="35814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6771" name="TextBox 18"/>
          <p:cNvSpPr txBox="1">
            <a:spLocks noChangeArrowheads="1"/>
          </p:cNvSpPr>
          <p:nvPr/>
        </p:nvSpPr>
        <p:spPr bwMode="auto">
          <a:xfrm>
            <a:off x="6858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6772" name="TextBox 19"/>
          <p:cNvSpPr txBox="1">
            <a:spLocks noChangeArrowheads="1"/>
          </p:cNvSpPr>
          <p:nvPr/>
        </p:nvSpPr>
        <p:spPr bwMode="auto">
          <a:xfrm>
            <a:off x="22098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6773" name="TextBox 20"/>
          <p:cNvSpPr txBox="1">
            <a:spLocks noChangeArrowheads="1"/>
          </p:cNvSpPr>
          <p:nvPr/>
        </p:nvSpPr>
        <p:spPr bwMode="auto">
          <a:xfrm>
            <a:off x="35814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6774" name="TextBox 21"/>
          <p:cNvSpPr txBox="1">
            <a:spLocks noChangeArrowheads="1"/>
          </p:cNvSpPr>
          <p:nvPr/>
        </p:nvSpPr>
        <p:spPr bwMode="auto">
          <a:xfrm>
            <a:off x="6858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6775" name="TextBox 22"/>
          <p:cNvSpPr txBox="1">
            <a:spLocks noChangeArrowheads="1"/>
          </p:cNvSpPr>
          <p:nvPr/>
        </p:nvSpPr>
        <p:spPr bwMode="auto">
          <a:xfrm>
            <a:off x="22098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6776" name="TextBox 23"/>
          <p:cNvSpPr txBox="1">
            <a:spLocks noChangeArrowheads="1"/>
          </p:cNvSpPr>
          <p:nvPr/>
        </p:nvSpPr>
        <p:spPr bwMode="auto">
          <a:xfrm>
            <a:off x="35814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48200" y="2662238"/>
            <a:ext cx="3592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Have pass,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not citizen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8200" y="3276600"/>
            <a:ext cx="3592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Have not pass,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citizen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8200" y="3810000"/>
            <a:ext cx="420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Have not pass,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not citizen</a:t>
            </a:r>
          </a:p>
        </p:txBody>
      </p:sp>
      <p:sp>
        <p:nvSpPr>
          <p:cNvPr id="116780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E4059F-D0DF-470C-8876-3CADA6FC8D60}" type="slidenum">
              <a:rPr lang="en-US" smtClean="0">
                <a:ea typeface="ＭＳ Ｐゴシック" pitchFamily="34" charset="-128"/>
              </a:rPr>
              <a:pPr/>
              <a:t>51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 is Redundant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 </a:t>
            </a:r>
            <a:r>
              <a:rPr lang="en-US" dirty="0" smtClean="0">
                <a:ea typeface="ＭＳ Ｐゴシック" pitchFamily="34" charset="-128"/>
              </a:rPr>
              <a:t>B is logically equivalent 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dirty="0" smtClean="0">
                <a:ea typeface="ＭＳ Ｐゴシック" pitchFamily="34" charset="-128"/>
              </a:rPr>
              <a:t> B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Prove it using a truth table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If you have a Canadian passport, then you’re a Canadian citizen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You do </a:t>
            </a:r>
            <a:r>
              <a:rPr lang="en-US" b="1" dirty="0" smtClean="0">
                <a:ea typeface="ＭＳ Ｐゴシック" pitchFamily="34" charset="-128"/>
              </a:rPr>
              <a:t>not</a:t>
            </a:r>
            <a:r>
              <a:rPr lang="en-US" dirty="0" smtClean="0">
                <a:ea typeface="ＭＳ Ｐゴシック" pitchFamily="34" charset="-128"/>
              </a:rPr>
              <a:t> have a Canadian passport </a:t>
            </a:r>
            <a:r>
              <a:rPr lang="en-US" b="1" dirty="0" smtClean="0">
                <a:ea typeface="ＭＳ Ｐゴシック" pitchFamily="34" charset="-128"/>
              </a:rPr>
              <a:t>or</a:t>
            </a:r>
            <a:r>
              <a:rPr lang="en-US" dirty="0" smtClean="0">
                <a:ea typeface="ＭＳ Ｐゴシック" pitchFamily="34" charset="-128"/>
              </a:rPr>
              <a:t> you’re a Canadian Citizen 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046685-F547-4A7F-99AD-49213FE9F914}" type="slidenum">
              <a:rPr lang="en-US" smtClean="0">
                <a:ea typeface="ＭＳ Ｐゴシック" pitchFamily="34" charset="-128"/>
              </a:rPr>
              <a:pPr/>
              <a:t>52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effectLst/>
                <a:ea typeface="ＭＳ Ｐゴシック"/>
                <a:cs typeface="ＭＳ Ｐゴシック"/>
              </a:rPr>
              <a:t>JT Exercise: Show </a:t>
            </a:r>
            <a:r>
              <a:rPr lang="en-US" sz="3200" dirty="0" smtClean="0">
                <a:effectLst/>
                <a:ea typeface="ＭＳ Ｐゴシック"/>
                <a:cs typeface="ＭＳ Ｐゴシック"/>
              </a:rPr>
              <a:t>That Implication Is Redundant</a:t>
            </a:r>
            <a:endParaRPr lang="en-US" sz="3200" dirty="0" smtClean="0">
              <a:effectLst/>
              <a:ea typeface="ＭＳ Ｐゴシック"/>
              <a:cs typeface="ＭＳ Ｐゴシック"/>
            </a:endParaRPr>
          </a:p>
        </p:txBody>
      </p:sp>
      <p:sp>
        <p:nvSpPr>
          <p:cNvPr id="1228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Using truth tables show how the result of implication can be derived with an equivalent logical expression.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Contrapositive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 </a:t>
            </a:r>
            <a:r>
              <a:rPr lang="en-US" dirty="0" smtClean="0">
                <a:ea typeface="ＭＳ Ｐゴシック" pitchFamily="34" charset="-128"/>
              </a:rPr>
              <a:t>B is logically equivalent 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B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→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A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If you have a Canadian passport, then you’re a Canadian citizen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If you you’re </a:t>
            </a:r>
            <a:r>
              <a:rPr lang="en-US" b="1" dirty="0" smtClean="0">
                <a:ea typeface="ＭＳ Ｐゴシック" pitchFamily="34" charset="-128"/>
              </a:rPr>
              <a:t>not </a:t>
            </a:r>
            <a:r>
              <a:rPr lang="en-US" dirty="0" smtClean="0">
                <a:ea typeface="ＭＳ Ｐゴシック" pitchFamily="34" charset="-128"/>
              </a:rPr>
              <a:t>a Canadian citizen, then you do </a:t>
            </a:r>
            <a:r>
              <a:rPr lang="en-US" b="1" dirty="0" smtClean="0">
                <a:ea typeface="ＭＳ Ｐゴシック" pitchFamily="34" charset="-128"/>
              </a:rPr>
              <a:t>not</a:t>
            </a:r>
            <a:r>
              <a:rPr lang="en-US" dirty="0" smtClean="0">
                <a:ea typeface="ＭＳ Ｐゴシック" pitchFamily="34" charset="-128"/>
              </a:rPr>
              <a:t> have a Canadian passport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0EEEE-9446-45F2-9172-0146FA2F89EF}" type="slidenum">
              <a:rPr lang="en-US" smtClean="0">
                <a:ea typeface="ＭＳ Ｐゴシック" pitchFamily="34" charset="-128"/>
              </a:rPr>
              <a:pPr/>
              <a:t>54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 Exercise: Contrapositive And Implication</a:t>
            </a:r>
          </a:p>
        </p:txBody>
      </p:sp>
      <p:sp>
        <p:nvSpPr>
          <p:cNvPr id="1320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Using truth tables show the equivalency of these logical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a complex proposition does not have brackets apply operators in the following order</a:t>
            </a: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err="1" smtClean="0">
                <a:cs typeface="+mn-cs"/>
                <a:sym typeface="Symbol"/>
              </a:rPr>
              <a:t></a:t>
            </a:r>
            <a:endParaRPr lang="en-US" dirty="0" smtClean="0">
              <a:cs typeface="+mn-cs"/>
              <a:sym typeface="Symbol"/>
            </a:endParaRP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err="1" smtClean="0">
                <a:cs typeface="+mn-cs"/>
                <a:sym typeface="Symbol"/>
              </a:rPr>
              <a:t></a:t>
            </a:r>
            <a:r>
              <a:rPr lang="en-US" dirty="0" smtClean="0">
                <a:cs typeface="+mn-cs"/>
              </a:rPr>
              <a:t> or </a:t>
            </a:r>
            <a:r>
              <a:rPr lang="en-US" dirty="0" err="1" smtClean="0">
                <a:cs typeface="+mn-cs"/>
                <a:sym typeface="Symbol"/>
              </a:rPr>
              <a:t></a:t>
            </a:r>
            <a:r>
              <a:rPr lang="en-US" dirty="0" smtClean="0">
                <a:cs typeface="+mn-cs"/>
                <a:sym typeface="Symbol"/>
              </a:rPr>
              <a:t> or </a:t>
            </a:r>
            <a:r>
              <a:rPr lang="en-US" dirty="0" err="1" smtClean="0">
                <a:cs typeface="+mn-cs"/>
                <a:sym typeface="Symbol"/>
              </a:rPr>
              <a:t>xor</a:t>
            </a:r>
            <a:r>
              <a:rPr lang="en-US" dirty="0" smtClean="0">
                <a:cs typeface="+mn-cs"/>
              </a:rPr>
              <a:t>, left to right</a:t>
            </a: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pPr marL="804672" lvl="1" indent="-457200">
              <a:buFont typeface="Verdana" pitchFamily="34" charset="0"/>
              <a:buNone/>
              <a:defRPr/>
            </a:pPr>
            <a:endParaRPr lang="en-US" dirty="0" smtClean="0">
              <a:cs typeface="+mn-cs"/>
            </a:endParaRPr>
          </a:p>
          <a:p>
            <a:pPr marL="521208" indent="-457200">
              <a:defRPr/>
            </a:pP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 =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A)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</a:t>
            </a:r>
          </a:p>
          <a:p>
            <a:pPr marL="521208" indent="-457200">
              <a:defRPr/>
            </a:pPr>
            <a:r>
              <a:rPr lang="en-US" dirty="0" smtClean="0"/>
              <a:t>This is different from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(A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B)</a:t>
            </a:r>
          </a:p>
          <a:p>
            <a:pPr marL="521208" indent="-457200">
              <a:defRPr/>
            </a:pP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B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C = (A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B)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C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5857B-3561-41AD-92F9-AFC3E4865084}" type="slidenum">
              <a:rPr lang="en-US" smtClean="0">
                <a:ea typeface="ＭＳ Ｐゴシック" pitchFamily="34" charset="-128"/>
              </a:rPr>
              <a:pPr/>
              <a:t>56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Tautologies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ea typeface="ＭＳ Ｐゴシック" pitchFamily="34" charset="-128"/>
              </a:rPr>
              <a:t>tautology</a:t>
            </a:r>
            <a:r>
              <a:rPr lang="en-US" dirty="0" smtClean="0">
                <a:ea typeface="ＭＳ Ｐゴシック" pitchFamily="34" charset="-128"/>
              </a:rPr>
              <a:t> is a proposition that is always true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At the end, I will pass the course or I will not pass </a:t>
            </a:r>
            <a:r>
              <a:rPr lang="en-US" dirty="0" smtClean="0">
                <a:ea typeface="ＭＳ Ｐゴシック" pitchFamily="34" charset="-128"/>
              </a:rPr>
              <a:t>it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JT: one or the other outcome must come to pass (be true)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JT: Since logical-OR requires only one true input, the result is true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= I will pass the course</a:t>
            </a:r>
          </a:p>
          <a:p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A)</a:t>
            </a: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C318A4-07EE-4393-A2BC-7640C5E1D5DA}" type="slidenum">
              <a:rPr lang="en-US" smtClean="0">
                <a:ea typeface="ＭＳ Ｐゴシック" pitchFamily="34" charset="-128"/>
              </a:rPr>
              <a:pPr/>
              <a:t>57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36415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19800" y="4343400"/>
            <a:ext cx="2286000" cy="3810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Tautologies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09800" y="965200"/>
          <a:ext cx="2844800" cy="16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376" name="TextBox 5"/>
          <p:cNvSpPr txBox="1">
            <a:spLocks noChangeArrowheads="1"/>
          </p:cNvSpPr>
          <p:nvPr/>
        </p:nvSpPr>
        <p:spPr bwMode="auto">
          <a:xfrm>
            <a:off x="2616200" y="147796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43377" name="TextBox 6"/>
          <p:cNvSpPr txBox="1">
            <a:spLocks noChangeArrowheads="1"/>
          </p:cNvSpPr>
          <p:nvPr/>
        </p:nvSpPr>
        <p:spPr bwMode="auto">
          <a:xfrm>
            <a:off x="4140200" y="1477963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3378" name="TextBox 7"/>
          <p:cNvSpPr txBox="1">
            <a:spLocks noChangeArrowheads="1"/>
          </p:cNvSpPr>
          <p:nvPr/>
        </p:nvSpPr>
        <p:spPr bwMode="auto">
          <a:xfrm>
            <a:off x="2616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3379" name="TextBox 8"/>
          <p:cNvSpPr txBox="1">
            <a:spLocks noChangeArrowheads="1"/>
          </p:cNvSpPr>
          <p:nvPr/>
        </p:nvSpPr>
        <p:spPr bwMode="auto">
          <a:xfrm>
            <a:off x="4140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7613" y="968375"/>
          <a:ext cx="1422400" cy="16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smtClean="0">
                          <a:sym typeface="Symbol"/>
                        </a:rPr>
                        <a:t>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smtClean="0">
                          <a:sym typeface="Symbol"/>
                        </a:rPr>
                        <a:t></a:t>
                      </a:r>
                      <a:r>
                        <a:rPr lang="en-US" sz="1200" dirty="0" smtClean="0"/>
                        <a:t> A)</a:t>
                      </a:r>
                      <a:endParaRPr lang="en-US" sz="12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15240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0939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4339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133235-1104-4624-9612-E3C3734D90BF}" type="slidenum">
              <a:rPr lang="en-US" smtClean="0">
                <a:ea typeface="ＭＳ Ｐゴシック" pitchFamily="34" charset="-128"/>
              </a:rPr>
              <a:pPr/>
              <a:t>58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0417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ea typeface="ＭＳ Ｐゴシック" pitchFamily="34" charset="-128"/>
              </a:rPr>
              <a:t>contradiction</a:t>
            </a:r>
            <a:r>
              <a:rPr lang="en-US" dirty="0" smtClean="0">
                <a:ea typeface="ＭＳ Ｐゴシック" pitchFamily="34" charset="-128"/>
              </a:rPr>
              <a:t> is a proposition that is always false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The past season, the Flames won the Stanley Cup and the Oilers won the Stanley Cup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the Oilers won, then the Flames lost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= The Flames won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A</a:t>
            </a:r>
            <a:r>
              <a:rPr lang="en-US" dirty="0" smtClean="0"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JT’s extra: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JT: one or the other outcome must come to pass (be true</a:t>
            </a:r>
            <a:r>
              <a:rPr lang="en-US" dirty="0" smtClean="0">
                <a:ea typeface="ＭＳ Ｐゴシック" pitchFamily="34" charset="-128"/>
              </a:rPr>
              <a:t>) while the other will not (false)</a:t>
            </a:r>
            <a:endParaRPr lang="en-US" dirty="0">
              <a:ea typeface="ＭＳ Ｐゴシック" pitchFamily="34" charset="-128"/>
            </a:endParaRPr>
          </a:p>
          <a:p>
            <a:pPr lvl="2"/>
            <a:r>
              <a:rPr lang="en-US" dirty="0">
                <a:ea typeface="ＭＳ Ｐゴシック" pitchFamily="34" charset="-128"/>
              </a:rPr>
              <a:t>JT: Since </a:t>
            </a:r>
            <a:r>
              <a:rPr lang="en-US" dirty="0" smtClean="0">
                <a:ea typeface="ＭＳ Ｐゴシック" pitchFamily="34" charset="-128"/>
              </a:rPr>
              <a:t>logical-AND </a:t>
            </a:r>
            <a:r>
              <a:rPr lang="en-US" dirty="0">
                <a:ea typeface="ＭＳ Ｐゴシック" pitchFamily="34" charset="-128"/>
              </a:rPr>
              <a:t>requires </a:t>
            </a:r>
            <a:r>
              <a:rPr lang="en-US" dirty="0" smtClean="0">
                <a:ea typeface="ＭＳ Ｐゴシック" pitchFamily="34" charset="-128"/>
              </a:rPr>
              <a:t>all inputs to be true, </a:t>
            </a:r>
            <a:r>
              <a:rPr lang="en-US" dirty="0">
                <a:ea typeface="ＭＳ Ｐゴシック" pitchFamily="34" charset="-128"/>
              </a:rPr>
              <a:t>the result is </a:t>
            </a:r>
            <a:r>
              <a:rPr lang="en-US" dirty="0" smtClean="0">
                <a:ea typeface="ＭＳ Ｐゴシック" pitchFamily="34" charset="-128"/>
              </a:rPr>
              <a:t>always false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E159AB-E124-4F9C-8DD1-B38A85672CED}" type="slidenum">
              <a:rPr lang="en-US" smtClean="0">
                <a:ea typeface="ＭＳ Ｐゴシック" pitchFamily="34" charset="-128"/>
              </a:rPr>
              <a:pPr/>
              <a:t>59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11159" r="31151" b="47925"/>
          <a:stretch/>
        </p:blipFill>
        <p:spPr bwMode="auto">
          <a:xfrm>
            <a:off x="6705600" y="5366707"/>
            <a:ext cx="1778000" cy="11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705600" y="5562600"/>
            <a:ext cx="1778000" cy="3048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563" cy="1052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Propositions and Truth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proposition is a statement whose value is either TRUE or FALSE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It is snowing today</a:t>
            </a:r>
          </a:p>
          <a:p>
            <a:r>
              <a:rPr lang="en-US" smtClean="0">
                <a:ea typeface="ＭＳ Ｐゴシック" pitchFamily="34" charset="-128"/>
              </a:rPr>
              <a:t>I am not older than you</a:t>
            </a:r>
          </a:p>
          <a:p>
            <a:r>
              <a:rPr lang="en-US" smtClean="0">
                <a:ea typeface="ＭＳ Ｐゴシック" pitchFamily="34" charset="-128"/>
              </a:rPr>
              <a:t>Canada is the largest country</a:t>
            </a:r>
          </a:p>
          <a:p>
            <a:r>
              <a:rPr lang="en-US" smtClean="0">
                <a:ea typeface="ＭＳ Ｐゴシック" pitchFamily="34" charset="-128"/>
              </a:rPr>
              <a:t>Canada shares a border with the US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4FEDD4-1448-472E-9686-95D2EA3AAD13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066800" y="4038600"/>
            <a:ext cx="5257800" cy="1465263"/>
            <a:chOff x="672" y="2544"/>
            <a:chExt cx="3312" cy="923"/>
          </a:xfrm>
        </p:grpSpPr>
        <p:pic>
          <p:nvPicPr>
            <p:cNvPr id="22535" name="Picture 7" descr="MC900356505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2544"/>
              <a:ext cx="660" cy="751"/>
            </a:xfrm>
            <a:prstGeom prst="rect">
              <a:avLst/>
            </a:prstGeom>
            <a:noFill/>
          </p:spPr>
        </p:pic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440" y="2544"/>
              <a:ext cx="25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/>
                <a:t>JT’s Extra: recall computers always work on a two state model (on/off, true/false, pitted/smooth etc.) which is one reason why logic is included in this course.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Contradictions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09800" y="965200"/>
          <a:ext cx="2844800" cy="16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9520" name="TextBox 5"/>
          <p:cNvSpPr txBox="1">
            <a:spLocks noChangeArrowheads="1"/>
          </p:cNvSpPr>
          <p:nvPr/>
        </p:nvSpPr>
        <p:spPr bwMode="auto">
          <a:xfrm>
            <a:off x="2616200" y="147796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49521" name="TextBox 6"/>
          <p:cNvSpPr txBox="1">
            <a:spLocks noChangeArrowheads="1"/>
          </p:cNvSpPr>
          <p:nvPr/>
        </p:nvSpPr>
        <p:spPr bwMode="auto">
          <a:xfrm>
            <a:off x="4140200" y="1477963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9522" name="TextBox 7"/>
          <p:cNvSpPr txBox="1">
            <a:spLocks noChangeArrowheads="1"/>
          </p:cNvSpPr>
          <p:nvPr/>
        </p:nvSpPr>
        <p:spPr bwMode="auto">
          <a:xfrm>
            <a:off x="2616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9523" name="TextBox 8"/>
          <p:cNvSpPr txBox="1">
            <a:spLocks noChangeArrowheads="1"/>
          </p:cNvSpPr>
          <p:nvPr/>
        </p:nvSpPr>
        <p:spPr bwMode="auto">
          <a:xfrm>
            <a:off x="4140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7613" y="968375"/>
          <a:ext cx="1525234" cy="16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34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smtClean="0">
                          <a:sym typeface="Symbol"/>
                        </a:rPr>
                        <a:t>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smtClean="0">
                          <a:sym typeface="Symbol"/>
                        </a:rPr>
                        <a:t></a:t>
                      </a:r>
                      <a:r>
                        <a:rPr lang="en-US" sz="1200" dirty="0" smtClean="0"/>
                        <a:t>A)</a:t>
                      </a:r>
                      <a:endParaRPr lang="en-US" sz="12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15240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0939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9536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AA0130-7CF6-44DC-80C8-5CB4F42F18E7}" type="slidenum">
              <a:rPr lang="en-US" smtClean="0">
                <a:ea typeface="ＭＳ Ｐゴシック" pitchFamily="34" charset="-128"/>
              </a:rPr>
              <a:pPr/>
              <a:t>60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b="1" smtClean="0">
                <a:ea typeface="ＭＳ Ｐゴシック" pitchFamily="34" charset="-128"/>
              </a:rPr>
              <a:t>contingency</a:t>
            </a:r>
            <a:r>
              <a:rPr lang="en-US" smtClean="0">
                <a:ea typeface="ＭＳ Ｐゴシック" pitchFamily="34" charset="-128"/>
              </a:rPr>
              <a:t> is a proposition that is neither a contradiction nor a tautology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This season, the Flames will win the Stanley Cup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F8574-FCB0-4DA6-A5F0-B2F3A04E82D0}" type="slidenum">
              <a:rPr lang="en-US" smtClean="0">
                <a:ea typeface="ＭＳ Ｐゴシック" pitchFamily="34" charset="-128"/>
              </a:rPr>
              <a:pPr/>
              <a:t>61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X &gt; 12</a:t>
            </a:r>
          </a:p>
          <a:p>
            <a:r>
              <a:rPr lang="en-US" smtClean="0">
                <a:ea typeface="ＭＳ Ｐゴシック" pitchFamily="34" charset="-128"/>
              </a:rPr>
              <a:t>Mr. X is taller than 250cm</a:t>
            </a:r>
          </a:p>
          <a:p>
            <a:r>
              <a:rPr lang="en-US" smtClean="0">
                <a:ea typeface="ＭＳ Ｐゴシック" pitchFamily="34" charset="-128"/>
              </a:rPr>
              <a:t>X+Y = 5</a:t>
            </a:r>
          </a:p>
          <a:p>
            <a:r>
              <a:rPr lang="en-US" smtClean="0">
                <a:ea typeface="ＭＳ Ｐゴシック" pitchFamily="34" charset="-128"/>
              </a:rPr>
              <a:t>Mrs. Y weighs 50kg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Unless we know what the values of X and Y are, these are not propositions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1F2A6-34E2-4F76-8AC9-211C2A0CB089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Not Propositions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71500" lvl="1" indent="-342900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The number 5</a:t>
            </a:r>
          </a:p>
          <a:p>
            <a:pPr marL="571500" lvl="1" indent="-342900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lolz!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296EA-732D-4E67-B160-7A491B604326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Compound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Propositions can be built from other propositions using logical operators: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AND, OR, NOT, and XOR (exclusive OR)</a:t>
            </a: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It is raining today </a:t>
            </a:r>
            <a:r>
              <a:rPr lang="en-US" b="1" smtClean="0">
                <a:ea typeface="ＭＳ Ｐゴシック" pitchFamily="34" charset="-128"/>
              </a:rPr>
              <a:t>AND </a:t>
            </a:r>
            <a:r>
              <a:rPr lang="en-US" smtClean="0">
                <a:ea typeface="ＭＳ Ｐゴシック" pitchFamily="34" charset="-128"/>
              </a:rPr>
              <a:t>it is very warm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At 12:00 today, I will be eating </a:t>
            </a:r>
            <a:r>
              <a:rPr lang="en-US" b="1" smtClean="0"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I will be home (inclusive OR)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 will be either at the beach </a:t>
            </a:r>
            <a:r>
              <a:rPr lang="en-US" b="1" smtClean="0">
                <a:ea typeface="ＭＳ Ｐゴシック" pitchFamily="34" charset="-128"/>
              </a:rPr>
              <a:t>OR</a:t>
            </a:r>
            <a:r>
              <a:rPr lang="en-US" smtClean="0">
                <a:ea typeface="ＭＳ Ｐゴシック" pitchFamily="34" charset="-128"/>
              </a:rPr>
              <a:t> hiking (XOR)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JT: this is </a:t>
            </a:r>
            <a:r>
              <a:rPr lang="en-US" i="1" smtClean="0">
                <a:ea typeface="ＭＳ Ｐゴシック" pitchFamily="34" charset="-128"/>
              </a:rPr>
              <a:t>exclusive-OR, </a:t>
            </a:r>
            <a:r>
              <a:rPr lang="en-US" smtClean="0">
                <a:ea typeface="ＭＳ Ｐゴシック" pitchFamily="34" charset="-128"/>
              </a:rPr>
              <a:t>having one case true</a:t>
            </a:r>
            <a:r>
              <a:rPr lang="en-US" i="1" smtClean="0">
                <a:ea typeface="ＭＳ Ｐゴシック" pitchFamily="34" charset="-128"/>
              </a:rPr>
              <a:t> excludes</a:t>
            </a:r>
            <a:r>
              <a:rPr lang="en-US" smtClean="0">
                <a:ea typeface="ＭＳ Ｐゴシック" pitchFamily="34" charset="-128"/>
              </a:rPr>
              <a:t> the possibility of the other being true)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 will </a:t>
            </a:r>
            <a:r>
              <a:rPr lang="en-US" b="1" smtClean="0">
                <a:ea typeface="ＭＳ Ｐゴシック" pitchFamily="34" charset="-128"/>
              </a:rPr>
              <a:t>NOT </a:t>
            </a:r>
            <a:r>
              <a:rPr lang="en-US" smtClean="0">
                <a:ea typeface="ＭＳ Ｐゴシック" pitchFamily="34" charset="-128"/>
              </a:rPr>
              <a:t>be home at 6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9433CA-9A6C-49CC-A972-08D515BD41E3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3094</TotalTime>
  <Words>2972</Words>
  <Application>Microsoft Office PowerPoint</Application>
  <PresentationFormat>On-screen Show (4:3)</PresentationFormat>
  <Paragraphs>800</Paragraphs>
  <Slides>61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Aspect</vt:lpstr>
      <vt:lpstr>1 Logic</vt:lpstr>
      <vt:lpstr>Reading Assignment</vt:lpstr>
      <vt:lpstr>Propositional Logic</vt:lpstr>
      <vt:lpstr>Objectives</vt:lpstr>
      <vt:lpstr>JT’s Extra-Extra</vt:lpstr>
      <vt:lpstr>Propositions and Truth Values</vt:lpstr>
      <vt:lpstr>Not Propositions</vt:lpstr>
      <vt:lpstr>JT’s Extra: Not Propositions</vt:lpstr>
      <vt:lpstr>Compound propositions</vt:lpstr>
      <vt:lpstr>JT’s Extra: Logical AND</vt:lpstr>
      <vt:lpstr>JT’s Extra: Logical OR</vt:lpstr>
      <vt:lpstr>JT’s Extra: Logical NOT</vt:lpstr>
      <vt:lpstr>JT’s Extra: Double Negation</vt:lpstr>
      <vt:lpstr>Example: U of C Calendar</vt:lpstr>
      <vt:lpstr>Example: Income Tax Guide</vt:lpstr>
      <vt:lpstr>Example: Income Tax Guide</vt:lpstr>
      <vt:lpstr>Negation (JT ‘NOT’)</vt:lpstr>
      <vt:lpstr>Truth Table for Negation</vt:lpstr>
      <vt:lpstr>Conjunction (JT: ‘AND’)</vt:lpstr>
      <vt:lpstr>Truth Table for Conjunction</vt:lpstr>
      <vt:lpstr>Disjunction (JT: ‘OR’)</vt:lpstr>
      <vt:lpstr>Truth Table for Disjunction</vt:lpstr>
      <vt:lpstr>JT’s Extra: Who Gets Hired?</vt:lpstr>
      <vt:lpstr>JT’s Extra: Who Do We Let Go?</vt:lpstr>
      <vt:lpstr>JT’s Extra: Fashion Sense?</vt:lpstr>
      <vt:lpstr>Inclusive Vs. Exclusive OR</vt:lpstr>
      <vt:lpstr>Exclusive OR</vt:lpstr>
      <vt:lpstr>Truth Table for XOR</vt:lpstr>
      <vt:lpstr>JT’s Extra: Inclusive Or Exclusive?</vt:lpstr>
      <vt:lpstr>JT: In Class Exercise</vt:lpstr>
      <vt:lpstr>JT’s Extra: Another Equivalency</vt:lpstr>
      <vt:lpstr>XOR is Redundant</vt:lpstr>
      <vt:lpstr>XOR is Redundant</vt:lpstr>
      <vt:lpstr>XOR is Redundant</vt:lpstr>
      <vt:lpstr>XOR is Redundant</vt:lpstr>
      <vt:lpstr>XOR is Redundant</vt:lpstr>
      <vt:lpstr>DeMorgan’s Rules</vt:lpstr>
      <vt:lpstr>Truth Table</vt:lpstr>
      <vt:lpstr>Truth Table</vt:lpstr>
      <vt:lpstr>Truth Table</vt:lpstr>
      <vt:lpstr>Truth Table</vt:lpstr>
      <vt:lpstr>Truth Table</vt:lpstr>
      <vt:lpstr>Truth Tables in Excel</vt:lpstr>
      <vt:lpstr>DeMorgan’s Rules</vt:lpstr>
      <vt:lpstr>Augusts DeMorgan</vt:lpstr>
      <vt:lpstr>Implication</vt:lpstr>
      <vt:lpstr>Implication</vt:lpstr>
      <vt:lpstr>Implication</vt:lpstr>
      <vt:lpstr>Truth Table Implication</vt:lpstr>
      <vt:lpstr>JT’s Extra Example</vt:lpstr>
      <vt:lpstr>Truth Table for Implication</vt:lpstr>
      <vt:lpstr>Implication is Redundant</vt:lpstr>
      <vt:lpstr>JT Exercise: Show That Implication Is Redundant</vt:lpstr>
      <vt:lpstr>Contrapositive</vt:lpstr>
      <vt:lpstr>JT Exercise: Contrapositive And Implication</vt:lpstr>
      <vt:lpstr>Precedence</vt:lpstr>
      <vt:lpstr>Tautologies</vt:lpstr>
      <vt:lpstr>Tautologies</vt:lpstr>
      <vt:lpstr>Contradictions</vt:lpstr>
      <vt:lpstr>Contradictions</vt:lpstr>
      <vt:lpstr>Contingencies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James Tam</dc:creator>
  <cp:lastModifiedBy>sysman</cp:lastModifiedBy>
  <cp:revision>264</cp:revision>
  <cp:lastPrinted>2012-10-17T21:35:45Z</cp:lastPrinted>
  <dcterms:created xsi:type="dcterms:W3CDTF">2009-01-07T17:32:58Z</dcterms:created>
  <dcterms:modified xsi:type="dcterms:W3CDTF">2014-02-11T02:21:34Z</dcterms:modified>
</cp:coreProperties>
</file>