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5"/>
  </p:notesMasterIdLst>
  <p:sldIdLst>
    <p:sldId id="256" r:id="rId2"/>
    <p:sldId id="257" r:id="rId3"/>
    <p:sldId id="318" r:id="rId4"/>
    <p:sldId id="341" r:id="rId5"/>
    <p:sldId id="359" r:id="rId6"/>
    <p:sldId id="319" r:id="rId7"/>
    <p:sldId id="376" r:id="rId8"/>
    <p:sldId id="360" r:id="rId9"/>
    <p:sldId id="361" r:id="rId10"/>
    <p:sldId id="363" r:id="rId11"/>
    <p:sldId id="320" r:id="rId12"/>
    <p:sldId id="321" r:id="rId13"/>
    <p:sldId id="322" r:id="rId14"/>
    <p:sldId id="323" r:id="rId15"/>
    <p:sldId id="324" r:id="rId16"/>
    <p:sldId id="325" r:id="rId17"/>
    <p:sldId id="326" r:id="rId18"/>
    <p:sldId id="327" r:id="rId19"/>
    <p:sldId id="365" r:id="rId20"/>
    <p:sldId id="366" r:id="rId21"/>
    <p:sldId id="372" r:id="rId22"/>
    <p:sldId id="373" r:id="rId23"/>
    <p:sldId id="374" r:id="rId24"/>
    <p:sldId id="375" r:id="rId25"/>
    <p:sldId id="328" r:id="rId26"/>
    <p:sldId id="367" r:id="rId27"/>
    <p:sldId id="333" r:id="rId28"/>
    <p:sldId id="334" r:id="rId29"/>
    <p:sldId id="335" r:id="rId30"/>
    <p:sldId id="336" r:id="rId31"/>
    <p:sldId id="337" r:id="rId32"/>
    <p:sldId id="370" r:id="rId33"/>
    <p:sldId id="371" r:id="rId34"/>
  </p:sldIdLst>
  <p:sldSz cx="9144000" cy="6858000" type="screen4x3"/>
  <p:notesSz cx="7023100" cy="9309100"/>
  <p:defaultTextStyle>
    <a:defPPr>
      <a:defRPr lang="en-US"/>
    </a:defPPr>
    <a:lvl1pPr algn="l" rtl="0" fontAlgn="base">
      <a:spcBef>
        <a:spcPct val="0"/>
      </a:spcBef>
      <a:spcAft>
        <a:spcPct val="0"/>
      </a:spcAft>
      <a:defRPr sz="20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0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0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0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000" b="1" kern="1200">
        <a:solidFill>
          <a:schemeClr val="tx1"/>
        </a:solidFill>
        <a:latin typeface="Arial" charset="0"/>
        <a:ea typeface="ＭＳ Ｐゴシック" pitchFamily="34" charset="-128"/>
        <a:cs typeface="+mn-cs"/>
      </a:defRPr>
    </a:lvl5pPr>
    <a:lvl6pPr marL="2286000" algn="l" defTabSz="914400" rtl="0" eaLnBrk="1" latinLnBrk="0" hangingPunct="1">
      <a:defRPr sz="2000" b="1" kern="1200">
        <a:solidFill>
          <a:schemeClr val="tx1"/>
        </a:solidFill>
        <a:latin typeface="Arial" charset="0"/>
        <a:ea typeface="ＭＳ Ｐゴシック" pitchFamily="34" charset="-128"/>
        <a:cs typeface="+mn-cs"/>
      </a:defRPr>
    </a:lvl6pPr>
    <a:lvl7pPr marL="2743200" algn="l" defTabSz="914400" rtl="0" eaLnBrk="1" latinLnBrk="0" hangingPunct="1">
      <a:defRPr sz="2000" b="1" kern="1200">
        <a:solidFill>
          <a:schemeClr val="tx1"/>
        </a:solidFill>
        <a:latin typeface="Arial" charset="0"/>
        <a:ea typeface="ＭＳ Ｐゴシック" pitchFamily="34" charset="-128"/>
        <a:cs typeface="+mn-cs"/>
      </a:defRPr>
    </a:lvl7pPr>
    <a:lvl8pPr marL="3200400" algn="l" defTabSz="914400" rtl="0" eaLnBrk="1" latinLnBrk="0" hangingPunct="1">
      <a:defRPr sz="2000" b="1" kern="1200">
        <a:solidFill>
          <a:schemeClr val="tx1"/>
        </a:solidFill>
        <a:latin typeface="Arial" charset="0"/>
        <a:ea typeface="ＭＳ Ｐゴシック" pitchFamily="34" charset="-128"/>
        <a:cs typeface="+mn-cs"/>
      </a:defRPr>
    </a:lvl8pPr>
    <a:lvl9pPr marL="3657600" algn="l" defTabSz="914400" rtl="0" eaLnBrk="1" latinLnBrk="0" hangingPunct="1">
      <a:defRPr sz="2000" b="1"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 clrIdx="0"/>
  <p:cmAuthor id="1" name="sysman" initials="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96" autoAdjust="0"/>
    <p:restoredTop sz="88506" autoAdjust="0"/>
  </p:normalViewPr>
  <p:slideViewPr>
    <p:cSldViewPr>
      <p:cViewPr varScale="1">
        <p:scale>
          <a:sx n="89" d="100"/>
          <a:sy n="89" d="100"/>
        </p:scale>
        <p:origin x="-13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b="0">
                <a:ea typeface="ＭＳ Ｐゴシック" pitchFamily="-110" charset="-128"/>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b="0">
                <a:ea typeface="ＭＳ Ｐゴシック" pitchFamily="-110" charset="-128"/>
                <a:cs typeface="+mn-cs"/>
              </a:defRPr>
            </a:lvl1pPr>
          </a:lstStyle>
          <a:p>
            <a:pPr>
              <a:defRPr/>
            </a:pPr>
            <a:fld id="{D38B1F27-E7AA-41D4-ADF4-2EA81B2E8CAF}" type="datetimeFigureOut">
              <a:rPr lang="en-US"/>
              <a:pPr>
                <a:defRPr/>
              </a:pPr>
              <a:t>2/4/2014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b="0">
                <a:ea typeface="ＭＳ Ｐゴシック" pitchFamily="-110" charset="-128"/>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a:defRPr sz="1200" b="0">
                <a:ea typeface="ＭＳ Ｐゴシック" pitchFamily="-110" charset="-128"/>
                <a:cs typeface="+mn-cs"/>
              </a:defRPr>
            </a:lvl1pPr>
          </a:lstStyle>
          <a:p>
            <a:pPr>
              <a:defRPr/>
            </a:pPr>
            <a:fld id="{E0747A66-9911-40EE-AE43-5537E6A6D54E}" type="slidenum">
              <a:rPr lang="en-US"/>
              <a:pPr>
                <a:defRPr/>
              </a:pPr>
              <a:t>‹#›</a:t>
            </a:fld>
            <a:endParaRPr lang="en-US"/>
          </a:p>
        </p:txBody>
      </p:sp>
    </p:spTree>
    <p:extLst>
      <p:ext uri="{BB962C8B-B14F-4D97-AF65-F5344CB8AC3E}">
        <p14:creationId xmlns:p14="http://schemas.microsoft.com/office/powerpoint/2010/main" val="967219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6EC7B6C-8539-41AA-8140-FF304F8F3E8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16B6982-1592-4639-A6FD-9E81DC0E689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0E2A0C5-2051-44C2-96A0-DF54A7131B4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2C39D9C-0C92-4619-94D5-741D602BDE6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D5D2185-70D9-4230-B8E4-526596BF774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ABC53A-608B-4B89-A5C8-BEFA7AC4A25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645F120-2154-48D1-8B33-3EAC6C7F33F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8851AD6-EB1A-4961-A1FF-457AC8386C1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5B50D92-610D-40F1-A810-C50195255FF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3DB099-4BBD-412A-ADCC-6C13C98169C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444C6A3-C334-4373-9BC6-F2FE2C9D91A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32D32D-384D-410C-BC18-68C79D16A8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7A7C83-3D56-4FDE-AEFC-73B573C5EC5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88B8089-EE90-4DEE-AC1B-2F2FEEDA100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9B53523-EED5-459A-ABBA-C703A235D84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340682B-0F2B-4C0D-B39C-C0C8A25F21B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90D52BF-699B-4418-A590-9CB15DD510C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52CABE7-B350-4499-9512-52D41D89D0E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16E536D-72AF-4709-8F8D-EDA80FEDC64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A0BC76-7315-44A9-B372-BDF0C0AA75A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ABA2C68-E67E-4793-937A-4260A50FDC7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buFont typeface="Arial" charset="0"/>
              <a:buNone/>
              <a:defRPr/>
            </a:pPr>
            <a:endParaRPr lang="en-US" dirty="0"/>
          </a:p>
        </p:txBody>
      </p:sp>
      <p:sp>
        <p:nvSpPr>
          <p:cNvPr id="4" name="Slide Number Placeholder 3"/>
          <p:cNvSpPr>
            <a:spLocks noGrp="1"/>
          </p:cNvSpPr>
          <p:nvPr>
            <p:ph type="sldNum" sz="quarter" idx="5"/>
          </p:nvPr>
        </p:nvSpPr>
        <p:spPr/>
        <p:txBody>
          <a:bodyPr/>
          <a:lstStyle/>
          <a:p>
            <a:pPr>
              <a:defRPr/>
            </a:pPr>
            <a:fld id="{71781ED0-A23E-484E-8DCC-EED5EB779D7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A8CFCC6-8ACD-4FC3-A66F-22285380C64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F753DAE-1EE7-4879-944D-353F40705F7B}"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E5935AF-7F25-458D-945A-A35CDC25D3D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07D2E59-76AC-4D99-B698-3503B84B7D4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913E0CB-1101-4681-B82A-D039439C092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48A6CC0-3AB0-423B-95C4-E58E51F2145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a:defRPr/>
            </a:pPr>
            <a:endParaRPr lang="en-US" sz="1800" b="0">
              <a:solidFill>
                <a:srgbClr val="FFFFFF"/>
              </a:solidFill>
              <a:latin typeface="Verdana" pitchFamily="-110" charset="0"/>
              <a:ea typeface="ＭＳ Ｐゴシック" pitchFamily="-110" charset="-128"/>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ea typeface="ＭＳ Ｐゴシック" pitchFamily="-110" charset="-128"/>
            </a:endParaRPr>
          </a:p>
        </p:txBody>
      </p:sp>
      <p:sp>
        <p:nvSpPr>
          <p:cNvPr id="7" name="Rectangle 6"/>
          <p:cNvSpPr/>
          <p:nvPr userDrawn="1"/>
        </p:nvSpPr>
        <p:spPr>
          <a:xfrm>
            <a:off x="3886200" y="6248400"/>
            <a:ext cx="1627188" cy="276225"/>
          </a:xfrm>
          <a:prstGeom prst="rect">
            <a:avLst/>
          </a:prstGeom>
        </p:spPr>
        <p:txBody>
          <a:bodyPr wrap="none">
            <a:spAutoFit/>
          </a:bodyPr>
          <a:lstStyle/>
          <a:p>
            <a:pPr>
              <a:defRPr/>
            </a:pPr>
            <a:r>
              <a:rPr lang="en-US" sz="1200" b="0" dirty="0">
                <a:ea typeface="ＭＳ Ｐゴシック" pitchFamily="-110" charset="-128"/>
              </a:rPr>
              <a:t>© </a:t>
            </a:r>
            <a:r>
              <a:rPr lang="en-US" sz="1200" b="0" dirty="0" err="1">
                <a:ea typeface="ＭＳ Ｐゴシック" pitchFamily="-110" charset="-128"/>
              </a:rPr>
              <a:t>Jalal</a:t>
            </a:r>
            <a:r>
              <a:rPr lang="en-US" sz="1200" b="0" dirty="0">
                <a:ea typeface="ＭＳ Ｐゴシック" pitchFamily="-110" charset="-128"/>
              </a:rPr>
              <a:t> Kawash 2010</a:t>
            </a:r>
          </a:p>
        </p:txBody>
      </p:sp>
      <p:pic>
        <p:nvPicPr>
          <p:cNvPr id="8" name="Picture 11"/>
          <p:cNvPicPr>
            <a:picLocks noChangeAspect="1" noChangeArrowheads="1"/>
          </p:cNvPicPr>
          <p:nvPr userDrawn="1"/>
        </p:nvPicPr>
        <p:blipFill>
          <a:blip r:embed="rId2"/>
          <a:srcRect l="52776" t="11578" r="8125" b="2106"/>
          <a:stretch>
            <a:fillRect/>
          </a:stretch>
        </p:blipFill>
        <p:spPr bwMode="auto">
          <a:xfrm>
            <a:off x="609600" y="3849688"/>
            <a:ext cx="1481138" cy="1941512"/>
          </a:xfrm>
          <a:prstGeom prst="rect">
            <a:avLst/>
          </a:prstGeom>
          <a:noFill/>
          <a:ln w="9525">
            <a:noFill/>
            <a:miter lim="800000"/>
            <a:headEnd/>
            <a:tailEnd/>
          </a:ln>
        </p:spPr>
      </p:pic>
      <p:sp>
        <p:nvSpPr>
          <p:cNvPr id="5" name="Title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9" name="Date Placeholder 18"/>
          <p:cNvSpPr>
            <a:spLocks noGrp="1"/>
          </p:cNvSpPr>
          <p:nvPr>
            <p:ph type="dt" sz="half" idx="10"/>
          </p:nvPr>
        </p:nvSpPr>
        <p:spPr>
          <a:xfrm>
            <a:off x="5943600" y="6096000"/>
            <a:ext cx="2286000" cy="365125"/>
          </a:xfrm>
        </p:spPr>
        <p:txBody>
          <a:bodyPr/>
          <a:lstStyle>
            <a:lvl1pPr>
              <a:defRPr/>
            </a:lvl1pPr>
          </a:lstStyle>
          <a:p>
            <a:pPr>
              <a:defRPr/>
            </a:pPr>
            <a:fld id="{29064D26-0EF2-454B-9AD4-56F51A73D8A3}" type="datetime1">
              <a:rPr lang="en-US"/>
              <a:pPr>
                <a:defRPr/>
              </a:pPr>
              <a:t>2/4/2014</a:t>
            </a:fld>
            <a:endParaRPr lang="en-US" dirty="0"/>
          </a:p>
        </p:txBody>
      </p:sp>
      <p:sp>
        <p:nvSpPr>
          <p:cNvPr id="10" name="Footer Placeholder 7"/>
          <p:cNvSpPr>
            <a:spLocks noGrp="1"/>
          </p:cNvSpPr>
          <p:nvPr>
            <p:ph type="ftr" sz="quarter" idx="11"/>
          </p:nvPr>
        </p:nvSpPr>
        <p:spPr>
          <a:xfrm>
            <a:off x="4800600" y="6111875"/>
            <a:ext cx="2286000" cy="365125"/>
          </a:xfrm>
        </p:spPr>
        <p:txBody>
          <a:bodyPr/>
          <a:lstStyle>
            <a:lvl1pPr>
              <a:defRPr/>
            </a:lvl1pPr>
          </a:lstStyle>
          <a:p>
            <a:pPr>
              <a:defRPr/>
            </a:pPr>
            <a:endParaRPr lang="en-US"/>
          </a:p>
        </p:txBody>
      </p:sp>
      <p:sp>
        <p:nvSpPr>
          <p:cNvPr id="11" name="Slide Number Placeholder 10"/>
          <p:cNvSpPr>
            <a:spLocks noGrp="1"/>
          </p:cNvSpPr>
          <p:nvPr>
            <p:ph type="sldNum" sz="quarter" idx="12"/>
          </p:nvPr>
        </p:nvSpPr>
        <p:spPr/>
        <p:txBody>
          <a:bodyPr/>
          <a:lstStyle>
            <a:lvl1pPr>
              <a:defRPr sz="160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AA9141B-195E-4BAF-9BDD-042728F63C86}" type="datetime1">
              <a:rPr lang="en-US"/>
              <a:pPr>
                <a:defRPr/>
              </a:pPr>
              <a:t>2/4/2014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1F2E415-7F8E-4E0C-9497-4B362323E8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A7C41452-E240-4B37-8633-C7465E754C10}" type="datetime1">
              <a:rPr lang="en-US"/>
              <a:pPr>
                <a:defRPr/>
              </a:pPr>
              <a:t>2/4/2014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D482A34-A209-4FD6-B6D7-73D9EF2E321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3AC31DF-C2D0-4344-840F-5373186BA754}" type="datetime1">
              <a:rPr lang="en-US"/>
              <a:pPr>
                <a:defRPr/>
              </a:pPr>
              <a:t>2/4/2014</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9CAF3DA-9C7B-41CD-9C64-5DBC4611922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08075"/>
            <a:ext cx="8178800" cy="5368925"/>
          </a:xfrm>
        </p:spPr>
        <p:txBody>
          <a:bodyPr/>
          <a:lstStyle/>
          <a:p>
            <a:pPr lvl="0"/>
            <a:endParaRPr lang="en-CA"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4"/>
          <p:cNvSpPr>
            <a:spLocks noGrp="1"/>
          </p:cNvSpPr>
          <p:nvPr>
            <p:ph type="dt" sz="half" idx="10"/>
          </p:nvPr>
        </p:nvSpPr>
        <p:spPr>
          <a:xfrm>
            <a:off x="6096000" y="6096000"/>
            <a:ext cx="2286000" cy="365125"/>
          </a:xfrm>
        </p:spPr>
        <p:txBody>
          <a:bodyPr/>
          <a:lstStyle>
            <a:lvl1pPr>
              <a:defRPr/>
            </a:lvl1pPr>
          </a:lstStyle>
          <a:p>
            <a:pPr>
              <a:defRPr/>
            </a:pPr>
            <a:fld id="{E780ADB1-5D47-4FED-8241-469C051720B2}" type="datetime1">
              <a:rPr lang="en-US"/>
              <a:pPr>
                <a:defRPr/>
              </a:pPr>
              <a:t>2/4/2014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E1BF9E5-1ED8-4E8E-9AC5-1DF15BB491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a:defRPr/>
            </a:pPr>
            <a:endParaRPr lang="en-US" sz="1800" b="0">
              <a:solidFill>
                <a:srgbClr val="FFFFFF"/>
              </a:solidFill>
              <a:latin typeface="Verdana" pitchFamily="-110" charset="0"/>
              <a:ea typeface="ＭＳ Ｐゴシック" pitchFamily="-110" charset="-128"/>
            </a:endParaRPr>
          </a:p>
        </p:txBody>
      </p:sp>
      <p:pic>
        <p:nvPicPr>
          <p:cNvPr id="5" name="Picture 14"/>
          <p:cNvPicPr>
            <a:picLocks noChangeAspect="1" noChangeArrowheads="1"/>
          </p:cNvPicPr>
          <p:nvPr userDrawn="1"/>
        </p:nvPicPr>
        <p:blipFill>
          <a:blip r:embed="rId2"/>
          <a:srcRect l="52776" t="11578" r="8125" b="2106"/>
          <a:stretch>
            <a:fillRect/>
          </a:stretch>
        </p:blipFill>
        <p:spPr bwMode="auto">
          <a:xfrm>
            <a:off x="1676400" y="533400"/>
            <a:ext cx="2514600" cy="3295650"/>
          </a:xfrm>
          <a:prstGeom prst="rect">
            <a:avLst/>
          </a:prstGeom>
          <a:noFill/>
          <a:ln w="9525">
            <a:noFill/>
            <a:miter lim="800000"/>
            <a:headEnd/>
            <a:tailEnd/>
          </a:ln>
        </p:spPr>
      </p:pic>
      <p:pic>
        <p:nvPicPr>
          <p:cNvPr id="6" name="Picture 18"/>
          <p:cNvPicPr>
            <a:picLocks noChangeAspect="1" noChangeArrowheads="1"/>
          </p:cNvPicPr>
          <p:nvPr userDrawn="1"/>
        </p:nvPicPr>
        <p:blipFill>
          <a:blip r:embed="rId2"/>
          <a:srcRect l="52776" t="11578" r="8125" b="2106"/>
          <a:stretch>
            <a:fillRect/>
          </a:stretch>
        </p:blipFill>
        <p:spPr bwMode="auto">
          <a:xfrm>
            <a:off x="2667000" y="914400"/>
            <a:ext cx="2514600" cy="3295650"/>
          </a:xfrm>
          <a:prstGeom prst="rect">
            <a:avLst/>
          </a:prstGeom>
          <a:noFill/>
          <a:ln w="9525">
            <a:noFill/>
            <a:miter lim="800000"/>
            <a:headEnd/>
            <a:tailEnd/>
          </a:ln>
        </p:spPr>
      </p:pic>
      <p:pic>
        <p:nvPicPr>
          <p:cNvPr id="7" name="Picture 19"/>
          <p:cNvPicPr>
            <a:picLocks noChangeAspect="1" noChangeArrowheads="1"/>
          </p:cNvPicPr>
          <p:nvPr userDrawn="1"/>
        </p:nvPicPr>
        <p:blipFill>
          <a:blip r:embed="rId2"/>
          <a:srcRect l="52776" t="11578" r="8125" b="2106"/>
          <a:stretch>
            <a:fillRect/>
          </a:stretch>
        </p:blipFill>
        <p:spPr bwMode="auto">
          <a:xfrm>
            <a:off x="3657600" y="1371600"/>
            <a:ext cx="2514600" cy="3295650"/>
          </a:xfrm>
          <a:prstGeom prst="rect">
            <a:avLst/>
          </a:prstGeom>
          <a:noFill/>
          <a:ln w="9525">
            <a:noFill/>
            <a:miter lim="800000"/>
            <a:headEnd/>
            <a:tailEnd/>
          </a:ln>
        </p:spPr>
      </p:pic>
      <p:pic>
        <p:nvPicPr>
          <p:cNvPr id="8" name="Picture 20"/>
          <p:cNvPicPr>
            <a:picLocks noChangeAspect="1" noChangeArrowheads="1"/>
          </p:cNvPicPr>
          <p:nvPr userDrawn="1"/>
        </p:nvPicPr>
        <p:blipFill>
          <a:blip r:embed="rId2"/>
          <a:srcRect l="52776" t="11578" r="8125" b="2106"/>
          <a:stretch>
            <a:fillRect/>
          </a:stretch>
        </p:blipFill>
        <p:spPr bwMode="auto">
          <a:xfrm>
            <a:off x="4648200" y="1905000"/>
            <a:ext cx="2514600" cy="3295650"/>
          </a:xfrm>
          <a:prstGeom prst="rect">
            <a:avLst/>
          </a:prstGeom>
          <a:noFill/>
          <a:ln w="9525">
            <a:noFill/>
            <a:miter lim="800000"/>
            <a:headEnd/>
            <a:tailEnd/>
          </a:ln>
        </p:spPr>
      </p:pic>
      <p:sp>
        <p:nvSpPr>
          <p:cNvPr id="2" name="Title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11AC589-ED34-4C76-AB59-D60CE69BE06C}" type="datetime1">
              <a:rPr lang="en-US"/>
              <a:pPr>
                <a:defRPr/>
              </a:pPr>
              <a:t>2/4/2014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6B71225E-EC60-4740-9494-AE01A5AB3EAB}" type="datetime1">
              <a:rPr lang="en-US"/>
              <a:pPr>
                <a:defRPr/>
              </a:pPr>
              <a:t>2/4/2014</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8B41545-EA2F-42DE-99C8-783763593B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765D42EC-98FE-4528-9620-D78B05837DE5}" type="datetime1">
              <a:rPr lang="en-US"/>
              <a:pPr>
                <a:defRPr/>
              </a:pPr>
              <a:t>2/4/2014</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8C6054E-46C0-4AE8-9F65-85B5534812C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EB9F8594-D251-44A4-A0F6-EEBE9526B3FA}" type="datetime1">
              <a:rPr lang="en-US"/>
              <a:pPr>
                <a:defRPr/>
              </a:pPr>
              <a:t>2/4/2014</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355CE75-4BE3-47F7-9618-6F64EFCFD2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a:defRPr/>
            </a:pPr>
            <a:endParaRPr lang="en-US" sz="1800" b="0">
              <a:solidFill>
                <a:srgbClr val="FFFFFF"/>
              </a:solidFill>
              <a:latin typeface="Verdana" pitchFamily="-110" charset="0"/>
              <a:ea typeface="ＭＳ Ｐゴシック" pitchFamily="-110" charset="-128"/>
            </a:endParaRPr>
          </a:p>
        </p:txBody>
      </p:sp>
      <p:sp>
        <p:nvSpPr>
          <p:cNvPr id="3" name="Date Placeholder 1"/>
          <p:cNvSpPr>
            <a:spLocks noGrp="1"/>
          </p:cNvSpPr>
          <p:nvPr>
            <p:ph type="dt" sz="half" idx="10"/>
          </p:nvPr>
        </p:nvSpPr>
        <p:spPr/>
        <p:txBody>
          <a:bodyPr/>
          <a:lstStyle>
            <a:lvl1pPr>
              <a:defRPr/>
            </a:lvl1pPr>
          </a:lstStyle>
          <a:p>
            <a:pPr>
              <a:defRPr/>
            </a:pPr>
            <a:fld id="{56CA0E85-E12D-4860-9E7C-77DE7E2C72BC}" type="datetime1">
              <a:rPr lang="en-US"/>
              <a:pPr>
                <a:defRPr/>
              </a:pPr>
              <a:t>2/4/2014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8CDFA7A-D537-4D17-8E3B-A1ED230E5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F8AF7A06-AF9D-4728-909C-5CBC76D2E421}" type="datetime1">
              <a:rPr lang="en-US"/>
              <a:pPr>
                <a:defRPr/>
              </a:pPr>
              <a:t>2/4/2014</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CDD0250-6831-4EB8-9421-A4DE517A23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a:defRPr/>
            </a:pPr>
            <a:endParaRPr lang="en-US" sz="1800" b="0">
              <a:solidFill>
                <a:srgbClr val="FFFFFF"/>
              </a:solidFill>
              <a:latin typeface="Verdana" pitchFamily="-110" charset="0"/>
              <a:ea typeface="ＭＳ Ｐゴシック" pitchFamily="-110" charset="-128"/>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b="0">
              <a:solidFill>
                <a:srgbClr val="FFFFFF"/>
              </a:solidFill>
              <a:ea typeface="ＭＳ Ｐゴシック" pitchFamily="-110" charset="-128"/>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lstStyle>
          <a:p>
            <a:pPr>
              <a:defRPr/>
            </a:pPr>
            <a:fld id="{C6A9CBB2-3203-4BA7-BB37-5104E19B8144}" type="datetime1">
              <a:rPr lang="en-US"/>
              <a:pPr>
                <a:defRPr/>
              </a:pPr>
              <a:t>2/4/2014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1A90C9A-9B48-4721-A8D1-C91A5A7FB9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a:defRPr/>
            </a:pPr>
            <a:endParaRPr lang="en-US" sz="1800" b="0">
              <a:solidFill>
                <a:srgbClr val="FFFFFF"/>
              </a:solidFill>
              <a:latin typeface="Verdana" pitchFamily="-110" charset="0"/>
              <a:ea typeface="ＭＳ Ｐゴシック" pitchFamily="-110" charset="-128"/>
            </a:endParaRPr>
          </a:p>
        </p:txBody>
      </p:sp>
      <p:sp>
        <p:nvSpPr>
          <p:cNvPr id="13" name="Title Placeholder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8"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a:defRPr sz="1000" b="0">
                <a:solidFill>
                  <a:srgbClr val="A7A399"/>
                </a:solidFill>
                <a:ea typeface="ＭＳ Ｐゴシック" pitchFamily="-110" charset="-128"/>
                <a:cs typeface="+mn-cs"/>
              </a:defRPr>
            </a:lvl1pPr>
          </a:lstStyle>
          <a:p>
            <a:pPr>
              <a:defRPr/>
            </a:pPr>
            <a:fld id="{6C1350E4-D661-4FBD-AE97-4E4C68814342}" type="datetime1">
              <a:rPr lang="en-US"/>
              <a:pPr>
                <a:defRPr/>
              </a:pPr>
              <a:t>2/4/2014</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a:defRPr sz="1000" b="0">
                <a:solidFill>
                  <a:srgbClr val="A7A399"/>
                </a:solidFill>
                <a:ea typeface="ＭＳ Ｐゴシック" pitchFamily="-110" charset="-128"/>
                <a:cs typeface="+mn-cs"/>
              </a:defRPr>
            </a:lvl1pPr>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600" b="0">
                <a:solidFill>
                  <a:srgbClr val="A7A399"/>
                </a:solidFill>
                <a:ea typeface="ＭＳ Ｐゴシック" pitchFamily="-110" charset="-128"/>
                <a:cs typeface="+mn-cs"/>
              </a:defRPr>
            </a:lvl1pPr>
          </a:lstStyle>
          <a:p>
            <a:pPr>
              <a:defRPr/>
            </a:pPr>
            <a:fld id="{5CB37A1A-A7B8-4E29-92AB-CCB0182C659C}" type="slidenum">
              <a:rPr lang="en-US"/>
              <a:pPr>
                <a:defRPr/>
              </a:pPr>
              <a:t>‹#›</a:t>
            </a:fld>
            <a:endParaRPr lang="en-US" dirty="0"/>
          </a:p>
        </p:txBody>
      </p:sp>
      <p:sp>
        <p:nvSpPr>
          <p:cNvPr id="8" name="Rectangle 7"/>
          <p:cNvSpPr/>
          <p:nvPr userDrawn="1"/>
        </p:nvSpPr>
        <p:spPr>
          <a:xfrm>
            <a:off x="3962400" y="6248400"/>
            <a:ext cx="1627188" cy="276225"/>
          </a:xfrm>
          <a:prstGeom prst="rect">
            <a:avLst/>
          </a:prstGeom>
        </p:spPr>
        <p:txBody>
          <a:bodyPr wrap="none">
            <a:spAutoFit/>
          </a:bodyPr>
          <a:lstStyle/>
          <a:p>
            <a:pPr>
              <a:defRPr/>
            </a:pPr>
            <a:r>
              <a:rPr lang="en-US" sz="1200" b="0" dirty="0">
                <a:ea typeface="ＭＳ Ｐゴシック" pitchFamily="-110" charset="-128"/>
              </a:rPr>
              <a:t>© </a:t>
            </a:r>
            <a:r>
              <a:rPr lang="en-US" sz="1200" b="0" dirty="0" err="1">
                <a:ea typeface="ＭＳ Ｐゴシック" pitchFamily="-110" charset="-128"/>
              </a:rPr>
              <a:t>Jalal</a:t>
            </a:r>
            <a:r>
              <a:rPr lang="en-US" sz="1200" b="0" dirty="0">
                <a:ea typeface="ＭＳ Ｐゴシック" pitchFamily="-110" charset="-128"/>
              </a:rPr>
              <a:t> Kawash 2010</a:t>
            </a:r>
          </a:p>
        </p:txBody>
      </p:sp>
      <p:sp>
        <p:nvSpPr>
          <p:cNvPr id="9" name="Rectangle 8"/>
          <p:cNvSpPr/>
          <p:nvPr userDrawn="1"/>
        </p:nvSpPr>
        <p:spPr>
          <a:xfrm>
            <a:off x="457200" y="6248400"/>
            <a:ext cx="2332038" cy="276225"/>
          </a:xfrm>
          <a:prstGeom prst="rect">
            <a:avLst/>
          </a:prstGeom>
        </p:spPr>
        <p:txBody>
          <a:bodyPr wrap="none">
            <a:spAutoFit/>
          </a:bodyPr>
          <a:lstStyle/>
          <a:p>
            <a:pPr>
              <a:defRPr/>
            </a:pPr>
            <a:r>
              <a:rPr lang="en-US" sz="1200" b="0" i="1" dirty="0">
                <a:ea typeface="ＭＳ Ｐゴシック" pitchFamily="-110" charset="-128"/>
              </a:rPr>
              <a:t>Peeking into Computer Science</a:t>
            </a:r>
          </a:p>
        </p:txBody>
      </p:sp>
      <p:pic>
        <p:nvPicPr>
          <p:cNvPr id="1034" name="Picture 10"/>
          <p:cNvPicPr>
            <a:picLocks noChangeAspect="1" noChangeArrowheads="1"/>
          </p:cNvPicPr>
          <p:nvPr userDrawn="1"/>
        </p:nvPicPr>
        <p:blipFill>
          <a:blip r:embed="rId15"/>
          <a:srcRect l="52776" t="11578" r="8125" b="2106"/>
          <a:stretch>
            <a:fillRect/>
          </a:stretch>
        </p:blipFill>
        <p:spPr bwMode="auto">
          <a:xfrm>
            <a:off x="76200" y="5562600"/>
            <a:ext cx="4651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3" r:id="rId4"/>
    <p:sldLayoutId id="2147483842" r:id="rId5"/>
    <p:sldLayoutId id="2147483841" r:id="rId6"/>
    <p:sldLayoutId id="2147483847" r:id="rId7"/>
    <p:sldLayoutId id="2147483840" r:id="rId8"/>
    <p:sldLayoutId id="2147483848" r:id="rId9"/>
    <p:sldLayoutId id="2147483839" r:id="rId10"/>
    <p:sldLayoutId id="2147483838" r:id="rId11"/>
    <p:sldLayoutId id="2147483837" r:id="rId12"/>
    <p:sldLayoutId id="2147483849"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pitchFamily="-110" charset="-128"/>
          <a:cs typeface="ＭＳ Ｐゴシック" pitchFamily="-110" charset="-128"/>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pitchFamily="-110" charset="-128"/>
          <a:cs typeface="ＭＳ Ｐゴシック"/>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pitchFamily="-110" charset="-128"/>
          <a:cs typeface="ＭＳ Ｐゴシック"/>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pitchFamily="-110" charset="-128"/>
          <a:cs typeface="ＭＳ Ｐゴシック"/>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pitchFamily="-110" charset="-128"/>
          <a:cs typeface="ＭＳ Ｐゴシック"/>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lstStyle/>
          <a:p>
            <a:pPr>
              <a:defRPr/>
            </a:pPr>
            <a:r>
              <a:rPr lang="en-US" dirty="0" smtClean="0"/>
              <a:t>4 Finite State Machines</a:t>
            </a:r>
            <a:endParaRPr lang="en-US" dirty="0"/>
          </a:p>
        </p:txBody>
      </p:sp>
      <p:sp>
        <p:nvSpPr>
          <p:cNvPr id="4" name="Subtitle 3"/>
          <p:cNvSpPr>
            <a:spLocks noGrp="1"/>
          </p:cNvSpPr>
          <p:nvPr>
            <p:ph type="subTitle" idx="1"/>
          </p:nvPr>
        </p:nvSpPr>
        <p:spPr>
          <a:xfrm>
            <a:off x="722313" y="3684588"/>
            <a:ext cx="7772400" cy="914400"/>
          </a:xfrm>
        </p:spPr>
        <p:txBody>
          <a:bodyPr/>
          <a:lstStyle/>
          <a:p>
            <a:pPr>
              <a:defRPr/>
            </a:pPr>
            <a:r>
              <a:rPr lang="en-US" dirty="0" smtClean="0"/>
              <a:t>Peeking into Computer Science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503238" y="4983163"/>
            <a:ext cx="8183562" cy="1052512"/>
          </a:xfrm>
        </p:spPr>
        <p:txBody>
          <a:bodyPr>
            <a:normAutofit fontScale="90000"/>
          </a:bodyPr>
          <a:lstStyle/>
          <a:p>
            <a:pPr>
              <a:defRPr/>
            </a:pPr>
            <a:r>
              <a:rPr lang="en-US" smtClean="0"/>
              <a:t>JT’s Extra: Why </a:t>
            </a:r>
            <a:r>
              <a:rPr lang="en-US" dirty="0" smtClean="0"/>
              <a:t>Learn About State Machines</a:t>
            </a:r>
          </a:p>
        </p:txBody>
      </p:sp>
      <p:sp>
        <p:nvSpPr>
          <p:cNvPr id="493571" name="Rectangle 3"/>
          <p:cNvSpPr>
            <a:spLocks noGrp="1" noChangeArrowheads="1"/>
          </p:cNvSpPr>
          <p:nvPr>
            <p:ph type="body" idx="1"/>
          </p:nvPr>
        </p:nvSpPr>
        <p:spPr>
          <a:xfrm>
            <a:off x="503238" y="530225"/>
            <a:ext cx="8183562" cy="4187825"/>
          </a:xfrm>
        </p:spPr>
        <p:txBody>
          <a:bodyPr/>
          <a:lstStyle/>
          <a:p>
            <a:pPr lvl="1"/>
            <a:r>
              <a:rPr lang="en-US" sz="2000" u="sng" smtClean="0">
                <a:ea typeface="ＭＳ Ｐゴシック" pitchFamily="34" charset="-128"/>
              </a:rPr>
              <a:t>Level III: Programming language instructions</a:t>
            </a:r>
          </a:p>
        </p:txBody>
      </p:sp>
      <p:sp>
        <p:nvSpPr>
          <p:cNvPr id="493575" name="Text Box 7"/>
          <p:cNvSpPr txBox="1">
            <a:spLocks noChangeArrowheads="1"/>
          </p:cNvSpPr>
          <p:nvPr/>
        </p:nvSpPr>
        <p:spPr bwMode="auto">
          <a:xfrm>
            <a:off x="1263650" y="1066800"/>
            <a:ext cx="3111500" cy="1373188"/>
          </a:xfrm>
          <a:prstGeom prst="rect">
            <a:avLst/>
          </a:prstGeom>
          <a:noFill/>
          <a:ln w="9525">
            <a:noFill/>
            <a:miter lim="800000"/>
            <a:headEnd/>
            <a:tailEnd/>
          </a:ln>
        </p:spPr>
        <p:txBody>
          <a:bodyPr>
            <a:spAutoFit/>
          </a:bodyPr>
          <a:lstStyle/>
          <a:p>
            <a:pPr>
              <a:lnSpc>
                <a:spcPct val="80000"/>
              </a:lnSpc>
              <a:spcBef>
                <a:spcPct val="30000"/>
              </a:spcBef>
            </a:pPr>
            <a:r>
              <a:rPr lang="en-US" sz="1600" b="0"/>
              <a:t>if (robot.wallToRight () == true)</a:t>
            </a:r>
          </a:p>
          <a:p>
            <a:pPr>
              <a:lnSpc>
                <a:spcPct val="80000"/>
              </a:lnSpc>
              <a:spcBef>
                <a:spcPct val="30000"/>
              </a:spcBef>
            </a:pPr>
            <a:r>
              <a:rPr lang="en-US" sz="1600" b="0"/>
              <a:t>{</a:t>
            </a:r>
          </a:p>
          <a:p>
            <a:pPr>
              <a:lnSpc>
                <a:spcPct val="80000"/>
              </a:lnSpc>
              <a:spcBef>
                <a:spcPct val="30000"/>
              </a:spcBef>
            </a:pPr>
            <a:r>
              <a:rPr lang="en-US" sz="1600" b="0"/>
              <a:t>   isDone = true;</a:t>
            </a:r>
          </a:p>
          <a:p>
            <a:pPr>
              <a:lnSpc>
                <a:spcPct val="80000"/>
              </a:lnSpc>
              <a:spcBef>
                <a:spcPct val="30000"/>
              </a:spcBef>
            </a:pPr>
            <a:r>
              <a:rPr lang="en-US" sz="1600" b="0"/>
              <a:t>   return;</a:t>
            </a:r>
          </a:p>
          <a:p>
            <a:pPr>
              <a:lnSpc>
                <a:spcPct val="80000"/>
              </a:lnSpc>
              <a:spcBef>
                <a:spcPct val="30000"/>
              </a:spcBef>
            </a:pPr>
            <a:r>
              <a:rPr lang="en-US" sz="1600" b="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3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p:bldP spid="4935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Automatic Door Controller</a:t>
            </a:r>
            <a:endParaRPr lang="en-US" dirty="0"/>
          </a:p>
        </p:txBody>
      </p:sp>
      <p:sp>
        <p:nvSpPr>
          <p:cNvPr id="12" name="Rectangle 11"/>
          <p:cNvSpPr/>
          <p:nvPr/>
        </p:nvSpPr>
        <p:spPr>
          <a:xfrm>
            <a:off x="2209800" y="1905000"/>
            <a:ext cx="1295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Front</a:t>
            </a:r>
          </a:p>
          <a:p>
            <a:pPr algn="ctr">
              <a:defRPr/>
            </a:pPr>
            <a:r>
              <a:rPr lang="en-US" sz="1800" b="0" dirty="0"/>
              <a:t>Pad</a:t>
            </a:r>
          </a:p>
        </p:txBody>
      </p:sp>
      <p:sp>
        <p:nvSpPr>
          <p:cNvPr id="13" name="Rectangle 12"/>
          <p:cNvSpPr/>
          <p:nvPr/>
        </p:nvSpPr>
        <p:spPr>
          <a:xfrm>
            <a:off x="4876800" y="1905000"/>
            <a:ext cx="1295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Rear</a:t>
            </a:r>
          </a:p>
          <a:p>
            <a:pPr algn="ctr">
              <a:defRPr/>
            </a:pPr>
            <a:r>
              <a:rPr lang="en-US" sz="1800" b="0" dirty="0"/>
              <a:t>Pad</a:t>
            </a:r>
          </a:p>
        </p:txBody>
      </p:sp>
      <p:cxnSp>
        <p:nvCxnSpPr>
          <p:cNvPr id="15" name="Straight Connector 14"/>
          <p:cNvCxnSpPr/>
          <p:nvPr/>
        </p:nvCxnSpPr>
        <p:spPr>
          <a:xfrm rot="5400000">
            <a:off x="2667001" y="2743200"/>
            <a:ext cx="3048000" cy="31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38588" y="1219200"/>
            <a:ext cx="533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48113" y="4267200"/>
            <a:ext cx="5334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871" name="TextBox 18"/>
          <p:cNvSpPr txBox="1">
            <a:spLocks noChangeArrowheads="1"/>
          </p:cNvSpPr>
          <p:nvPr/>
        </p:nvSpPr>
        <p:spPr bwMode="auto">
          <a:xfrm>
            <a:off x="3810000" y="838200"/>
            <a:ext cx="739775" cy="369888"/>
          </a:xfrm>
          <a:prstGeom prst="rect">
            <a:avLst/>
          </a:prstGeom>
          <a:noFill/>
          <a:ln w="9525">
            <a:noFill/>
            <a:miter lim="800000"/>
            <a:headEnd/>
            <a:tailEnd/>
          </a:ln>
        </p:spPr>
        <p:txBody>
          <a:bodyPr wrap="none">
            <a:spAutoFit/>
          </a:bodyPr>
          <a:lstStyle/>
          <a:p>
            <a:r>
              <a:rPr lang="en-US" sz="1800" b="0"/>
              <a:t>Door</a:t>
            </a:r>
          </a:p>
        </p:txBody>
      </p:sp>
      <p:sp>
        <p:nvSpPr>
          <p:cNvPr id="20" name="Title 1"/>
          <p:cNvSpPr txBox="1">
            <a:spLocks/>
          </p:cNvSpPr>
          <p:nvPr/>
        </p:nvSpPr>
        <p:spPr>
          <a:xfrm>
            <a:off x="533400" y="4495800"/>
            <a:ext cx="8183563" cy="1050925"/>
          </a:xfrm>
          <a:prstGeom prst="rect">
            <a:avLst/>
          </a:prstGeom>
        </p:spPr>
        <p:txBody>
          <a:bodyPr anchor="b">
            <a:normAutofit/>
          </a:bodyPr>
          <a:lstStyle/>
          <a:p>
            <a:pPr>
              <a:defRPr/>
            </a:pPr>
            <a:r>
              <a:rPr lang="en-US" sz="12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Based on </a:t>
            </a:r>
            <a:r>
              <a:rPr lang="en-US" sz="1200" b="0" dirty="0" err="1">
                <a:ea typeface="ＭＳ Ｐゴシック" pitchFamily="-110" charset="-128"/>
              </a:rPr>
              <a:t>Sipser</a:t>
            </a:r>
            <a:r>
              <a:rPr lang="en-US" sz="1200" b="0" i="1" dirty="0">
                <a:ea typeface="ＭＳ Ｐゴシック" pitchFamily="-110" charset="-128"/>
              </a:rPr>
              <a:t>, Introduction to the Theory of Computation, </a:t>
            </a:r>
            <a:r>
              <a:rPr lang="en-US" sz="1200" b="0" dirty="0">
                <a:ea typeface="ＭＳ Ｐゴシック" pitchFamily="-110" charset="-128"/>
              </a:rPr>
              <a:t>Thomson</a:t>
            </a:r>
            <a:endParaRPr lang="en-US" sz="1200" b="0" i="1" dirty="0">
              <a:ea typeface="ＭＳ Ｐゴシック" pitchFamily="-110" charset="-128"/>
            </a:endParaRPr>
          </a:p>
          <a:p>
            <a:pPr>
              <a:defRPr/>
            </a:pPr>
            <a:endParaRPr lang="en-US" sz="12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36873" name="Slide Number Placeholder 9"/>
          <p:cNvSpPr>
            <a:spLocks noGrp="1"/>
          </p:cNvSpPr>
          <p:nvPr>
            <p:ph type="sldNum" sz="quarter" idx="12"/>
          </p:nvPr>
        </p:nvSpPr>
        <p:spPr bwMode="auto">
          <a:noFill/>
          <a:ln>
            <a:miter lim="800000"/>
            <a:headEnd/>
            <a:tailEnd/>
          </a:ln>
        </p:spPr>
        <p:txBody>
          <a:bodyPr/>
          <a:lstStyle/>
          <a:p>
            <a:fld id="{FAA80DA1-1F30-4C02-B521-32066F55D3B8}"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Automatic Door Controller</a:t>
            </a:r>
            <a:endParaRPr lang="en-US" dirty="0"/>
          </a:p>
        </p:txBody>
      </p:sp>
      <p:sp>
        <p:nvSpPr>
          <p:cNvPr id="3"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Identify the door states</a:t>
            </a:r>
            <a:endParaRPr lang="en-US" b="1" smtClean="0">
              <a:ea typeface="ＭＳ Ｐゴシック" pitchFamily="34" charset="-128"/>
            </a:endParaRPr>
          </a:p>
          <a:p>
            <a:endParaRPr lang="en-US" b="1" smtClean="0">
              <a:ea typeface="ＭＳ Ｐゴシック" pitchFamily="34" charset="-128"/>
            </a:endParaRPr>
          </a:p>
          <a:p>
            <a:r>
              <a:rPr lang="en-US" smtClean="0">
                <a:ea typeface="ＭＳ Ｐゴシック" pitchFamily="34" charset="-128"/>
              </a:rPr>
              <a:t>Identify events that trigger transitions</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Version 1 : sliding door</a:t>
            </a:r>
          </a:p>
        </p:txBody>
      </p:sp>
      <p:grpSp>
        <p:nvGrpSpPr>
          <p:cNvPr id="10" name="Group 9"/>
          <p:cNvGrpSpPr>
            <a:grpSpLocks/>
          </p:cNvGrpSpPr>
          <p:nvPr/>
        </p:nvGrpSpPr>
        <p:grpSpPr bwMode="auto">
          <a:xfrm>
            <a:off x="5867400" y="2895600"/>
            <a:ext cx="2438400" cy="2287588"/>
            <a:chOff x="2209800" y="719989"/>
            <a:chExt cx="3962400" cy="3548799"/>
          </a:xfrm>
        </p:grpSpPr>
        <p:sp>
          <p:nvSpPr>
            <p:cNvPr id="4" name="Rectangle 3"/>
            <p:cNvSpPr/>
            <p:nvPr/>
          </p:nvSpPr>
          <p:spPr>
            <a:xfrm>
              <a:off x="2209800" y="1904564"/>
              <a:ext cx="1295003" cy="16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Front</a:t>
              </a:r>
            </a:p>
            <a:p>
              <a:pPr algn="ctr">
                <a:defRPr/>
              </a:pPr>
              <a:r>
                <a:rPr lang="en-US" sz="1800" b="0" dirty="0"/>
                <a:t>Pad</a:t>
              </a:r>
            </a:p>
          </p:txBody>
        </p:sp>
        <p:sp>
          <p:nvSpPr>
            <p:cNvPr id="5" name="Rectangle 4"/>
            <p:cNvSpPr/>
            <p:nvPr/>
          </p:nvSpPr>
          <p:spPr>
            <a:xfrm>
              <a:off x="4877197" y="1904564"/>
              <a:ext cx="1295003" cy="160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Rear</a:t>
              </a:r>
            </a:p>
            <a:p>
              <a:pPr algn="ctr">
                <a:defRPr/>
              </a:pPr>
              <a:r>
                <a:rPr lang="en-US" sz="1800" b="0" dirty="0"/>
                <a:t>Pad</a:t>
              </a:r>
            </a:p>
          </p:txBody>
        </p:sp>
        <p:cxnSp>
          <p:nvCxnSpPr>
            <p:cNvPr id="6" name="Straight Connector 5"/>
            <p:cNvCxnSpPr/>
            <p:nvPr/>
          </p:nvCxnSpPr>
          <p:spPr>
            <a:xfrm rot="5400000">
              <a:off x="2666567" y="2744357"/>
              <a:ext cx="304886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38191" y="1219925"/>
              <a:ext cx="53399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48509" y="4266324"/>
              <a:ext cx="531416" cy="24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923" name="TextBox 8"/>
            <p:cNvSpPr txBox="1">
              <a:spLocks noChangeArrowheads="1"/>
            </p:cNvSpPr>
            <p:nvPr/>
          </p:nvSpPr>
          <p:spPr bwMode="auto">
            <a:xfrm>
              <a:off x="3699345" y="719989"/>
              <a:ext cx="739305" cy="369332"/>
            </a:xfrm>
            <a:prstGeom prst="rect">
              <a:avLst/>
            </a:prstGeom>
            <a:noFill/>
            <a:ln w="9525">
              <a:noFill/>
              <a:miter lim="800000"/>
              <a:headEnd/>
              <a:tailEnd/>
            </a:ln>
          </p:spPr>
          <p:txBody>
            <a:bodyPr wrap="none">
              <a:spAutoFit/>
            </a:bodyPr>
            <a:lstStyle/>
            <a:p>
              <a:r>
                <a:rPr lang="en-US" sz="1800" b="0"/>
                <a:t>Door</a:t>
              </a:r>
            </a:p>
          </p:txBody>
        </p:sp>
      </p:grpSp>
      <p:cxnSp>
        <p:nvCxnSpPr>
          <p:cNvPr id="12" name="Straight Arrow Connector 11"/>
          <p:cNvCxnSpPr/>
          <p:nvPr/>
        </p:nvCxnSpPr>
        <p:spPr>
          <a:xfrm rot="5400000">
            <a:off x="6247607" y="4191794"/>
            <a:ext cx="1676400" cy="1587"/>
          </a:xfrm>
          <a:prstGeom prst="straightConnector1">
            <a:avLst/>
          </a:prstGeom>
          <a:ln w="571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17" name="Slide Number Placeholder 12"/>
          <p:cNvSpPr>
            <a:spLocks noGrp="1"/>
          </p:cNvSpPr>
          <p:nvPr>
            <p:ph type="sldNum" sz="quarter" idx="12"/>
          </p:nvPr>
        </p:nvSpPr>
        <p:spPr bwMode="auto">
          <a:noFill/>
          <a:ln>
            <a:miter lim="800000"/>
            <a:headEnd/>
            <a:tailEnd/>
          </a:ln>
        </p:spPr>
        <p:txBody>
          <a:bodyPr/>
          <a:lstStyle/>
          <a:p>
            <a:fld id="{BD7F65F4-0B50-43B6-9FE6-8FA55E6DE1AD}"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FSM – Sliding Door</a:t>
            </a:r>
            <a:endParaRPr lang="en-US" dirty="0"/>
          </a:p>
        </p:txBody>
      </p:sp>
      <p:sp>
        <p:nvSpPr>
          <p:cNvPr id="40962"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Identify the door states</a:t>
            </a:r>
            <a:endParaRPr lang="en-US" b="1" smtClean="0">
              <a:ea typeface="ＭＳ Ｐゴシック" pitchFamily="34" charset="-128"/>
            </a:endParaRPr>
          </a:p>
          <a:p>
            <a:endParaRPr lang="en-US" b="1" smtClean="0">
              <a:ea typeface="ＭＳ Ｐゴシック" pitchFamily="34" charset="-128"/>
            </a:endParaRPr>
          </a:p>
          <a:p>
            <a:r>
              <a:rPr lang="en-US" smtClean="0">
                <a:ea typeface="ＭＳ Ｐゴシック" pitchFamily="34" charset="-128"/>
              </a:rPr>
              <a:t>Identify events that trigger transitions</a:t>
            </a:r>
          </a:p>
        </p:txBody>
      </p:sp>
      <p:graphicFrame>
        <p:nvGraphicFramePr>
          <p:cNvPr id="12" name="Table 11"/>
          <p:cNvGraphicFramePr>
            <a:graphicFrameLocks noGrp="1"/>
          </p:cNvGraphicFramePr>
          <p:nvPr/>
        </p:nvGraphicFramePr>
        <p:xfrm>
          <a:off x="1447800" y="3001963"/>
          <a:ext cx="6096000" cy="11125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a:spLocks noChangeArrowheads="1"/>
          </p:cNvSpPr>
          <p:nvPr/>
        </p:nvSpPr>
        <p:spPr bwMode="auto">
          <a:xfrm>
            <a:off x="1524000" y="3352800"/>
            <a:ext cx="1135063" cy="369888"/>
          </a:xfrm>
          <a:prstGeom prst="rect">
            <a:avLst/>
          </a:prstGeom>
          <a:noFill/>
          <a:ln w="9525">
            <a:noFill/>
            <a:miter lim="800000"/>
            <a:headEnd/>
            <a:tailEnd/>
          </a:ln>
        </p:spPr>
        <p:txBody>
          <a:bodyPr wrap="none">
            <a:spAutoFit/>
          </a:bodyPr>
          <a:lstStyle/>
          <a:p>
            <a:r>
              <a:rPr lang="en-US" sz="1800" b="0"/>
              <a:t>CLOSED</a:t>
            </a:r>
          </a:p>
        </p:txBody>
      </p:sp>
      <p:sp>
        <p:nvSpPr>
          <p:cNvPr id="6" name="TextBox 5"/>
          <p:cNvSpPr txBox="1">
            <a:spLocks noChangeArrowheads="1"/>
          </p:cNvSpPr>
          <p:nvPr/>
        </p:nvSpPr>
        <p:spPr bwMode="auto">
          <a:xfrm>
            <a:off x="1524000" y="3733800"/>
            <a:ext cx="823913" cy="369888"/>
          </a:xfrm>
          <a:prstGeom prst="rect">
            <a:avLst/>
          </a:prstGeom>
          <a:noFill/>
          <a:ln w="9525">
            <a:noFill/>
            <a:miter lim="800000"/>
            <a:headEnd/>
            <a:tailEnd/>
          </a:ln>
        </p:spPr>
        <p:txBody>
          <a:bodyPr wrap="none">
            <a:spAutoFit/>
          </a:bodyPr>
          <a:lstStyle/>
          <a:p>
            <a:r>
              <a:rPr lang="en-US" sz="1800" b="0"/>
              <a:t>OPEN</a:t>
            </a:r>
          </a:p>
        </p:txBody>
      </p:sp>
      <p:sp>
        <p:nvSpPr>
          <p:cNvPr id="7" name="TextBox 6"/>
          <p:cNvSpPr txBox="1">
            <a:spLocks noChangeArrowheads="1"/>
          </p:cNvSpPr>
          <p:nvPr/>
        </p:nvSpPr>
        <p:spPr bwMode="auto">
          <a:xfrm>
            <a:off x="2743200" y="2971800"/>
            <a:ext cx="857250" cy="369888"/>
          </a:xfrm>
          <a:prstGeom prst="rect">
            <a:avLst/>
          </a:prstGeom>
          <a:noFill/>
          <a:ln w="9525">
            <a:noFill/>
            <a:miter lim="800000"/>
            <a:headEnd/>
            <a:tailEnd/>
          </a:ln>
        </p:spPr>
        <p:txBody>
          <a:bodyPr wrap="none">
            <a:spAutoFit/>
          </a:bodyPr>
          <a:lstStyle/>
          <a:p>
            <a:r>
              <a:rPr lang="en-US" sz="1800" b="0"/>
              <a:t>NONE</a:t>
            </a:r>
          </a:p>
        </p:txBody>
      </p:sp>
      <p:sp>
        <p:nvSpPr>
          <p:cNvPr id="8" name="TextBox 7"/>
          <p:cNvSpPr txBox="1">
            <a:spLocks noChangeArrowheads="1"/>
          </p:cNvSpPr>
          <p:nvPr/>
        </p:nvSpPr>
        <p:spPr bwMode="auto">
          <a:xfrm>
            <a:off x="4038600" y="2971800"/>
            <a:ext cx="974725" cy="369888"/>
          </a:xfrm>
          <a:prstGeom prst="rect">
            <a:avLst/>
          </a:prstGeom>
          <a:noFill/>
          <a:ln w="9525">
            <a:noFill/>
            <a:miter lim="800000"/>
            <a:headEnd/>
            <a:tailEnd/>
          </a:ln>
        </p:spPr>
        <p:txBody>
          <a:bodyPr wrap="none">
            <a:spAutoFit/>
          </a:bodyPr>
          <a:lstStyle/>
          <a:p>
            <a:r>
              <a:rPr lang="en-US" sz="1800" b="0"/>
              <a:t>FRONT</a:t>
            </a:r>
          </a:p>
        </p:txBody>
      </p:sp>
      <p:sp>
        <p:nvSpPr>
          <p:cNvPr id="9" name="TextBox 8"/>
          <p:cNvSpPr txBox="1">
            <a:spLocks noChangeArrowheads="1"/>
          </p:cNvSpPr>
          <p:nvPr/>
        </p:nvSpPr>
        <p:spPr bwMode="auto">
          <a:xfrm>
            <a:off x="5181600" y="2971800"/>
            <a:ext cx="808038" cy="369888"/>
          </a:xfrm>
          <a:prstGeom prst="rect">
            <a:avLst/>
          </a:prstGeom>
          <a:noFill/>
          <a:ln w="9525">
            <a:noFill/>
            <a:miter lim="800000"/>
            <a:headEnd/>
            <a:tailEnd/>
          </a:ln>
        </p:spPr>
        <p:txBody>
          <a:bodyPr wrap="none">
            <a:spAutoFit/>
          </a:bodyPr>
          <a:lstStyle/>
          <a:p>
            <a:r>
              <a:rPr lang="en-US" sz="1800" b="0"/>
              <a:t>REAR</a:t>
            </a:r>
          </a:p>
        </p:txBody>
      </p:sp>
      <p:sp>
        <p:nvSpPr>
          <p:cNvPr id="10" name="TextBox 9"/>
          <p:cNvSpPr txBox="1">
            <a:spLocks noChangeArrowheads="1"/>
          </p:cNvSpPr>
          <p:nvPr/>
        </p:nvSpPr>
        <p:spPr bwMode="auto">
          <a:xfrm>
            <a:off x="6477000" y="2971800"/>
            <a:ext cx="835025" cy="369888"/>
          </a:xfrm>
          <a:prstGeom prst="rect">
            <a:avLst/>
          </a:prstGeom>
          <a:noFill/>
          <a:ln w="9525">
            <a:noFill/>
            <a:miter lim="800000"/>
            <a:headEnd/>
            <a:tailEnd/>
          </a:ln>
        </p:spPr>
        <p:txBody>
          <a:bodyPr wrap="none">
            <a:spAutoFit/>
          </a:bodyPr>
          <a:lstStyle/>
          <a:p>
            <a:r>
              <a:rPr lang="en-US" sz="1800" b="0"/>
              <a:t>BOTH</a:t>
            </a:r>
          </a:p>
        </p:txBody>
      </p:sp>
      <p:sp>
        <p:nvSpPr>
          <p:cNvPr id="11" name="TextBox 10"/>
          <p:cNvSpPr txBox="1">
            <a:spLocks noChangeArrowheads="1"/>
          </p:cNvSpPr>
          <p:nvPr/>
        </p:nvSpPr>
        <p:spPr bwMode="auto">
          <a:xfrm>
            <a:off x="2743200" y="3352800"/>
            <a:ext cx="1135063" cy="369888"/>
          </a:xfrm>
          <a:prstGeom prst="rect">
            <a:avLst/>
          </a:prstGeom>
          <a:noFill/>
          <a:ln w="9525">
            <a:noFill/>
            <a:miter lim="800000"/>
            <a:headEnd/>
            <a:tailEnd/>
          </a:ln>
        </p:spPr>
        <p:txBody>
          <a:bodyPr wrap="none">
            <a:spAutoFit/>
          </a:bodyPr>
          <a:lstStyle/>
          <a:p>
            <a:r>
              <a:rPr lang="en-US" sz="1800" b="0"/>
              <a:t>CLOSED</a:t>
            </a:r>
          </a:p>
        </p:txBody>
      </p:sp>
      <p:sp>
        <p:nvSpPr>
          <p:cNvPr id="13" name="TextBox 12"/>
          <p:cNvSpPr txBox="1">
            <a:spLocks noChangeArrowheads="1"/>
          </p:cNvSpPr>
          <p:nvPr/>
        </p:nvSpPr>
        <p:spPr bwMode="auto">
          <a:xfrm>
            <a:off x="2743200" y="3733800"/>
            <a:ext cx="1135063" cy="369888"/>
          </a:xfrm>
          <a:prstGeom prst="rect">
            <a:avLst/>
          </a:prstGeom>
          <a:noFill/>
          <a:ln w="9525">
            <a:noFill/>
            <a:miter lim="800000"/>
            <a:headEnd/>
            <a:tailEnd/>
          </a:ln>
        </p:spPr>
        <p:txBody>
          <a:bodyPr wrap="none">
            <a:spAutoFit/>
          </a:bodyPr>
          <a:lstStyle/>
          <a:p>
            <a:r>
              <a:rPr lang="en-US" sz="1800" b="0"/>
              <a:t>CLOSED</a:t>
            </a:r>
          </a:p>
        </p:txBody>
      </p:sp>
      <p:sp>
        <p:nvSpPr>
          <p:cNvPr id="14" name="TextBox 13"/>
          <p:cNvSpPr txBox="1">
            <a:spLocks noChangeArrowheads="1"/>
          </p:cNvSpPr>
          <p:nvPr/>
        </p:nvSpPr>
        <p:spPr bwMode="auto">
          <a:xfrm>
            <a:off x="3886200" y="3352800"/>
            <a:ext cx="823913" cy="369888"/>
          </a:xfrm>
          <a:prstGeom prst="rect">
            <a:avLst/>
          </a:prstGeom>
          <a:noFill/>
          <a:ln w="9525">
            <a:noFill/>
            <a:miter lim="800000"/>
            <a:headEnd/>
            <a:tailEnd/>
          </a:ln>
        </p:spPr>
        <p:txBody>
          <a:bodyPr wrap="none">
            <a:spAutoFit/>
          </a:bodyPr>
          <a:lstStyle/>
          <a:p>
            <a:r>
              <a:rPr lang="en-US" sz="1800" b="0"/>
              <a:t>OPEN</a:t>
            </a:r>
          </a:p>
        </p:txBody>
      </p:sp>
      <p:sp>
        <p:nvSpPr>
          <p:cNvPr id="15" name="TextBox 14"/>
          <p:cNvSpPr txBox="1">
            <a:spLocks noChangeArrowheads="1"/>
          </p:cNvSpPr>
          <p:nvPr/>
        </p:nvSpPr>
        <p:spPr bwMode="auto">
          <a:xfrm>
            <a:off x="3886200" y="3733800"/>
            <a:ext cx="823913" cy="369888"/>
          </a:xfrm>
          <a:prstGeom prst="rect">
            <a:avLst/>
          </a:prstGeom>
          <a:noFill/>
          <a:ln w="9525">
            <a:noFill/>
            <a:miter lim="800000"/>
            <a:headEnd/>
            <a:tailEnd/>
          </a:ln>
        </p:spPr>
        <p:txBody>
          <a:bodyPr wrap="none">
            <a:spAutoFit/>
          </a:bodyPr>
          <a:lstStyle/>
          <a:p>
            <a:r>
              <a:rPr lang="en-US" sz="1800" b="0"/>
              <a:t>OPEN</a:t>
            </a:r>
          </a:p>
        </p:txBody>
      </p:sp>
      <p:sp>
        <p:nvSpPr>
          <p:cNvPr id="16" name="TextBox 15"/>
          <p:cNvSpPr txBox="1">
            <a:spLocks noChangeArrowheads="1"/>
          </p:cNvSpPr>
          <p:nvPr/>
        </p:nvSpPr>
        <p:spPr bwMode="auto">
          <a:xfrm>
            <a:off x="5105400" y="3733800"/>
            <a:ext cx="823913" cy="369888"/>
          </a:xfrm>
          <a:prstGeom prst="rect">
            <a:avLst/>
          </a:prstGeom>
          <a:noFill/>
          <a:ln w="9525">
            <a:noFill/>
            <a:miter lim="800000"/>
            <a:headEnd/>
            <a:tailEnd/>
          </a:ln>
        </p:spPr>
        <p:txBody>
          <a:bodyPr wrap="none">
            <a:spAutoFit/>
          </a:bodyPr>
          <a:lstStyle/>
          <a:p>
            <a:r>
              <a:rPr lang="en-US" sz="1800" b="0"/>
              <a:t>OPEN</a:t>
            </a:r>
          </a:p>
        </p:txBody>
      </p:sp>
      <p:sp>
        <p:nvSpPr>
          <p:cNvPr id="17" name="TextBox 16"/>
          <p:cNvSpPr txBox="1">
            <a:spLocks noChangeArrowheads="1"/>
          </p:cNvSpPr>
          <p:nvPr/>
        </p:nvSpPr>
        <p:spPr bwMode="auto">
          <a:xfrm>
            <a:off x="6324600" y="3733800"/>
            <a:ext cx="823913" cy="369888"/>
          </a:xfrm>
          <a:prstGeom prst="rect">
            <a:avLst/>
          </a:prstGeom>
          <a:noFill/>
          <a:ln w="9525">
            <a:noFill/>
            <a:miter lim="800000"/>
            <a:headEnd/>
            <a:tailEnd/>
          </a:ln>
        </p:spPr>
        <p:txBody>
          <a:bodyPr wrap="none">
            <a:spAutoFit/>
          </a:bodyPr>
          <a:lstStyle/>
          <a:p>
            <a:r>
              <a:rPr lang="en-US" sz="1800" b="0"/>
              <a:t>OPEN</a:t>
            </a:r>
          </a:p>
        </p:txBody>
      </p:sp>
      <p:sp>
        <p:nvSpPr>
          <p:cNvPr id="18" name="TextBox 17"/>
          <p:cNvSpPr txBox="1">
            <a:spLocks noChangeArrowheads="1"/>
          </p:cNvSpPr>
          <p:nvPr/>
        </p:nvSpPr>
        <p:spPr bwMode="auto">
          <a:xfrm>
            <a:off x="5105400" y="3352800"/>
            <a:ext cx="823913" cy="369888"/>
          </a:xfrm>
          <a:prstGeom prst="rect">
            <a:avLst/>
          </a:prstGeom>
          <a:noFill/>
          <a:ln w="9525">
            <a:noFill/>
            <a:miter lim="800000"/>
            <a:headEnd/>
            <a:tailEnd/>
          </a:ln>
        </p:spPr>
        <p:txBody>
          <a:bodyPr wrap="none">
            <a:spAutoFit/>
          </a:bodyPr>
          <a:lstStyle/>
          <a:p>
            <a:r>
              <a:rPr lang="en-US" sz="1800" b="0"/>
              <a:t>OPEN</a:t>
            </a:r>
          </a:p>
        </p:txBody>
      </p:sp>
      <p:sp>
        <p:nvSpPr>
          <p:cNvPr id="19" name="TextBox 18"/>
          <p:cNvSpPr txBox="1">
            <a:spLocks noChangeArrowheads="1"/>
          </p:cNvSpPr>
          <p:nvPr/>
        </p:nvSpPr>
        <p:spPr bwMode="auto">
          <a:xfrm>
            <a:off x="6324600" y="3352800"/>
            <a:ext cx="823913" cy="369888"/>
          </a:xfrm>
          <a:prstGeom prst="rect">
            <a:avLst/>
          </a:prstGeom>
          <a:noFill/>
          <a:ln w="9525">
            <a:noFill/>
            <a:miter lim="800000"/>
            <a:headEnd/>
            <a:tailEnd/>
          </a:ln>
        </p:spPr>
        <p:txBody>
          <a:bodyPr wrap="none">
            <a:spAutoFit/>
          </a:bodyPr>
          <a:lstStyle/>
          <a:p>
            <a:r>
              <a:rPr lang="en-US" sz="1800" b="0"/>
              <a:t>OPEN</a:t>
            </a:r>
          </a:p>
        </p:txBody>
      </p:sp>
      <p:sp>
        <p:nvSpPr>
          <p:cNvPr id="41003" name="TextBox 19"/>
          <p:cNvSpPr txBox="1">
            <a:spLocks noChangeArrowheads="1"/>
          </p:cNvSpPr>
          <p:nvPr/>
        </p:nvSpPr>
        <p:spPr bwMode="auto">
          <a:xfrm>
            <a:off x="603250" y="3468688"/>
            <a:ext cx="920750" cy="646112"/>
          </a:xfrm>
          <a:prstGeom prst="rect">
            <a:avLst/>
          </a:prstGeom>
          <a:noFill/>
          <a:ln w="9525">
            <a:noFill/>
            <a:miter lim="800000"/>
            <a:headEnd/>
            <a:tailEnd/>
          </a:ln>
        </p:spPr>
        <p:txBody>
          <a:bodyPr wrap="none">
            <a:spAutoFit/>
          </a:bodyPr>
          <a:lstStyle/>
          <a:p>
            <a:pPr algn="ctr"/>
            <a:r>
              <a:rPr lang="en-US" sz="1800" b="0"/>
              <a:t>Door</a:t>
            </a:r>
          </a:p>
          <a:p>
            <a:pPr algn="ctr"/>
            <a:r>
              <a:rPr lang="en-US" sz="1800" b="0"/>
              <a:t>States</a:t>
            </a:r>
          </a:p>
        </p:txBody>
      </p:sp>
      <p:sp>
        <p:nvSpPr>
          <p:cNvPr id="41004" name="TextBox 20"/>
          <p:cNvSpPr txBox="1">
            <a:spLocks noChangeArrowheads="1"/>
          </p:cNvSpPr>
          <p:nvPr/>
        </p:nvSpPr>
        <p:spPr bwMode="auto">
          <a:xfrm>
            <a:off x="3810000" y="2590800"/>
            <a:ext cx="960438" cy="369888"/>
          </a:xfrm>
          <a:prstGeom prst="rect">
            <a:avLst/>
          </a:prstGeom>
          <a:noFill/>
          <a:ln w="9525">
            <a:noFill/>
            <a:miter lim="800000"/>
            <a:headEnd/>
            <a:tailEnd/>
          </a:ln>
        </p:spPr>
        <p:txBody>
          <a:bodyPr wrap="none">
            <a:spAutoFit/>
          </a:bodyPr>
          <a:lstStyle/>
          <a:p>
            <a:pPr algn="ctr"/>
            <a:r>
              <a:rPr lang="en-US" sz="1800" b="0"/>
              <a:t>Events</a:t>
            </a:r>
          </a:p>
        </p:txBody>
      </p:sp>
      <p:sp>
        <p:nvSpPr>
          <p:cNvPr id="41005" name="Slide Number Placeholder 21"/>
          <p:cNvSpPr>
            <a:spLocks noGrp="1"/>
          </p:cNvSpPr>
          <p:nvPr>
            <p:ph type="sldNum" sz="quarter" idx="12"/>
          </p:nvPr>
        </p:nvSpPr>
        <p:spPr bwMode="auto">
          <a:noFill/>
          <a:ln>
            <a:miter lim="800000"/>
            <a:headEnd/>
            <a:tailEnd/>
          </a:ln>
        </p:spPr>
        <p:txBody>
          <a:bodyPr/>
          <a:lstStyle/>
          <a:p>
            <a:fld id="{8DE8F815-D36A-4759-A462-E6BA34BE8B46}"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FSM Diagram – Sliding Door</a:t>
            </a:r>
            <a:endParaRPr lang="en-US" dirty="0"/>
          </a:p>
        </p:txBody>
      </p:sp>
      <p:graphicFrame>
        <p:nvGraphicFramePr>
          <p:cNvPr id="12" name="Table 11"/>
          <p:cNvGraphicFramePr>
            <a:graphicFrameLocks noGrp="1"/>
          </p:cNvGraphicFramePr>
          <p:nvPr/>
        </p:nvGraphicFramePr>
        <p:xfrm>
          <a:off x="1905000" y="944563"/>
          <a:ext cx="6096000" cy="11125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3036" name="TextBox 4"/>
          <p:cNvSpPr txBox="1">
            <a:spLocks noChangeArrowheads="1"/>
          </p:cNvSpPr>
          <p:nvPr/>
        </p:nvSpPr>
        <p:spPr bwMode="auto">
          <a:xfrm>
            <a:off x="1981200" y="1295400"/>
            <a:ext cx="1135063" cy="369888"/>
          </a:xfrm>
          <a:prstGeom prst="rect">
            <a:avLst/>
          </a:prstGeom>
          <a:noFill/>
          <a:ln w="9525">
            <a:noFill/>
            <a:miter lim="800000"/>
            <a:headEnd/>
            <a:tailEnd/>
          </a:ln>
        </p:spPr>
        <p:txBody>
          <a:bodyPr wrap="none">
            <a:spAutoFit/>
          </a:bodyPr>
          <a:lstStyle/>
          <a:p>
            <a:r>
              <a:rPr lang="en-US" sz="1800" b="0"/>
              <a:t>CLOSED</a:t>
            </a:r>
          </a:p>
        </p:txBody>
      </p:sp>
      <p:sp>
        <p:nvSpPr>
          <p:cNvPr id="43037" name="TextBox 5"/>
          <p:cNvSpPr txBox="1">
            <a:spLocks noChangeArrowheads="1"/>
          </p:cNvSpPr>
          <p:nvPr/>
        </p:nvSpPr>
        <p:spPr bwMode="auto">
          <a:xfrm>
            <a:off x="1981200" y="1676400"/>
            <a:ext cx="823913" cy="369888"/>
          </a:xfrm>
          <a:prstGeom prst="rect">
            <a:avLst/>
          </a:prstGeom>
          <a:noFill/>
          <a:ln w="9525">
            <a:noFill/>
            <a:miter lim="800000"/>
            <a:headEnd/>
            <a:tailEnd/>
          </a:ln>
        </p:spPr>
        <p:txBody>
          <a:bodyPr wrap="none">
            <a:spAutoFit/>
          </a:bodyPr>
          <a:lstStyle/>
          <a:p>
            <a:r>
              <a:rPr lang="en-US" sz="1800" b="0"/>
              <a:t>OPEN</a:t>
            </a:r>
          </a:p>
        </p:txBody>
      </p:sp>
      <p:sp>
        <p:nvSpPr>
          <p:cNvPr id="43038" name="TextBox 6"/>
          <p:cNvSpPr txBox="1">
            <a:spLocks noChangeArrowheads="1"/>
          </p:cNvSpPr>
          <p:nvPr/>
        </p:nvSpPr>
        <p:spPr bwMode="auto">
          <a:xfrm>
            <a:off x="3200400" y="914400"/>
            <a:ext cx="857250" cy="369888"/>
          </a:xfrm>
          <a:prstGeom prst="rect">
            <a:avLst/>
          </a:prstGeom>
          <a:noFill/>
          <a:ln w="9525">
            <a:noFill/>
            <a:miter lim="800000"/>
            <a:headEnd/>
            <a:tailEnd/>
          </a:ln>
        </p:spPr>
        <p:txBody>
          <a:bodyPr wrap="none">
            <a:spAutoFit/>
          </a:bodyPr>
          <a:lstStyle/>
          <a:p>
            <a:r>
              <a:rPr lang="en-US" sz="1800" b="0"/>
              <a:t>NONE</a:t>
            </a:r>
          </a:p>
        </p:txBody>
      </p:sp>
      <p:sp>
        <p:nvSpPr>
          <p:cNvPr id="43039" name="TextBox 7"/>
          <p:cNvSpPr txBox="1">
            <a:spLocks noChangeArrowheads="1"/>
          </p:cNvSpPr>
          <p:nvPr/>
        </p:nvSpPr>
        <p:spPr bwMode="auto">
          <a:xfrm>
            <a:off x="4495800" y="914400"/>
            <a:ext cx="974725" cy="369888"/>
          </a:xfrm>
          <a:prstGeom prst="rect">
            <a:avLst/>
          </a:prstGeom>
          <a:noFill/>
          <a:ln w="9525">
            <a:noFill/>
            <a:miter lim="800000"/>
            <a:headEnd/>
            <a:tailEnd/>
          </a:ln>
        </p:spPr>
        <p:txBody>
          <a:bodyPr wrap="none">
            <a:spAutoFit/>
          </a:bodyPr>
          <a:lstStyle/>
          <a:p>
            <a:r>
              <a:rPr lang="en-US" sz="1800" b="0"/>
              <a:t>FRONT</a:t>
            </a:r>
          </a:p>
        </p:txBody>
      </p:sp>
      <p:sp>
        <p:nvSpPr>
          <p:cNvPr id="43040" name="TextBox 8"/>
          <p:cNvSpPr txBox="1">
            <a:spLocks noChangeArrowheads="1"/>
          </p:cNvSpPr>
          <p:nvPr/>
        </p:nvSpPr>
        <p:spPr bwMode="auto">
          <a:xfrm>
            <a:off x="5638800" y="914400"/>
            <a:ext cx="808038" cy="369888"/>
          </a:xfrm>
          <a:prstGeom prst="rect">
            <a:avLst/>
          </a:prstGeom>
          <a:noFill/>
          <a:ln w="9525">
            <a:noFill/>
            <a:miter lim="800000"/>
            <a:headEnd/>
            <a:tailEnd/>
          </a:ln>
        </p:spPr>
        <p:txBody>
          <a:bodyPr wrap="none">
            <a:spAutoFit/>
          </a:bodyPr>
          <a:lstStyle/>
          <a:p>
            <a:r>
              <a:rPr lang="en-US" sz="1800" b="0"/>
              <a:t>REAR</a:t>
            </a:r>
          </a:p>
        </p:txBody>
      </p:sp>
      <p:sp>
        <p:nvSpPr>
          <p:cNvPr id="43041" name="TextBox 9"/>
          <p:cNvSpPr txBox="1">
            <a:spLocks noChangeArrowheads="1"/>
          </p:cNvSpPr>
          <p:nvPr/>
        </p:nvSpPr>
        <p:spPr bwMode="auto">
          <a:xfrm>
            <a:off x="6934200" y="914400"/>
            <a:ext cx="835025" cy="369888"/>
          </a:xfrm>
          <a:prstGeom prst="rect">
            <a:avLst/>
          </a:prstGeom>
          <a:noFill/>
          <a:ln w="9525">
            <a:noFill/>
            <a:miter lim="800000"/>
            <a:headEnd/>
            <a:tailEnd/>
          </a:ln>
        </p:spPr>
        <p:txBody>
          <a:bodyPr wrap="none">
            <a:spAutoFit/>
          </a:bodyPr>
          <a:lstStyle/>
          <a:p>
            <a:r>
              <a:rPr lang="en-US" sz="1800" b="0"/>
              <a:t>BOTH</a:t>
            </a:r>
          </a:p>
        </p:txBody>
      </p:sp>
      <p:sp>
        <p:nvSpPr>
          <p:cNvPr id="43042" name="TextBox 10"/>
          <p:cNvSpPr txBox="1">
            <a:spLocks noChangeArrowheads="1"/>
          </p:cNvSpPr>
          <p:nvPr/>
        </p:nvSpPr>
        <p:spPr bwMode="auto">
          <a:xfrm>
            <a:off x="3200400" y="1295400"/>
            <a:ext cx="1135063" cy="369888"/>
          </a:xfrm>
          <a:prstGeom prst="rect">
            <a:avLst/>
          </a:prstGeom>
          <a:noFill/>
          <a:ln w="9525">
            <a:noFill/>
            <a:miter lim="800000"/>
            <a:headEnd/>
            <a:tailEnd/>
          </a:ln>
        </p:spPr>
        <p:txBody>
          <a:bodyPr wrap="none">
            <a:spAutoFit/>
          </a:bodyPr>
          <a:lstStyle/>
          <a:p>
            <a:r>
              <a:rPr lang="en-US" sz="1800" b="0"/>
              <a:t>CLOSED</a:t>
            </a:r>
          </a:p>
        </p:txBody>
      </p:sp>
      <p:sp>
        <p:nvSpPr>
          <p:cNvPr id="43043" name="TextBox 12"/>
          <p:cNvSpPr txBox="1">
            <a:spLocks noChangeArrowheads="1"/>
          </p:cNvSpPr>
          <p:nvPr/>
        </p:nvSpPr>
        <p:spPr bwMode="auto">
          <a:xfrm>
            <a:off x="3200400" y="1676400"/>
            <a:ext cx="1135063" cy="369888"/>
          </a:xfrm>
          <a:prstGeom prst="rect">
            <a:avLst/>
          </a:prstGeom>
          <a:noFill/>
          <a:ln w="9525">
            <a:noFill/>
            <a:miter lim="800000"/>
            <a:headEnd/>
            <a:tailEnd/>
          </a:ln>
        </p:spPr>
        <p:txBody>
          <a:bodyPr wrap="none">
            <a:spAutoFit/>
          </a:bodyPr>
          <a:lstStyle/>
          <a:p>
            <a:r>
              <a:rPr lang="en-US" sz="1800" b="0"/>
              <a:t>CLOSED</a:t>
            </a:r>
          </a:p>
        </p:txBody>
      </p:sp>
      <p:sp>
        <p:nvSpPr>
          <p:cNvPr id="43044" name="TextBox 13"/>
          <p:cNvSpPr txBox="1">
            <a:spLocks noChangeArrowheads="1"/>
          </p:cNvSpPr>
          <p:nvPr/>
        </p:nvSpPr>
        <p:spPr bwMode="auto">
          <a:xfrm>
            <a:off x="43434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3045" name="TextBox 14"/>
          <p:cNvSpPr txBox="1">
            <a:spLocks noChangeArrowheads="1"/>
          </p:cNvSpPr>
          <p:nvPr/>
        </p:nvSpPr>
        <p:spPr bwMode="auto">
          <a:xfrm>
            <a:off x="4343400" y="1676400"/>
            <a:ext cx="823913" cy="369888"/>
          </a:xfrm>
          <a:prstGeom prst="rect">
            <a:avLst/>
          </a:prstGeom>
          <a:noFill/>
          <a:ln w="9525">
            <a:noFill/>
            <a:miter lim="800000"/>
            <a:headEnd/>
            <a:tailEnd/>
          </a:ln>
        </p:spPr>
        <p:txBody>
          <a:bodyPr wrap="none">
            <a:spAutoFit/>
          </a:bodyPr>
          <a:lstStyle/>
          <a:p>
            <a:r>
              <a:rPr lang="en-US" sz="1800" b="0"/>
              <a:t>OPEN</a:t>
            </a:r>
          </a:p>
        </p:txBody>
      </p:sp>
      <p:sp>
        <p:nvSpPr>
          <p:cNvPr id="43046" name="TextBox 15"/>
          <p:cNvSpPr txBox="1">
            <a:spLocks noChangeArrowheads="1"/>
          </p:cNvSpPr>
          <p:nvPr/>
        </p:nvSpPr>
        <p:spPr bwMode="auto">
          <a:xfrm>
            <a:off x="5562600" y="1676400"/>
            <a:ext cx="823913" cy="369888"/>
          </a:xfrm>
          <a:prstGeom prst="rect">
            <a:avLst/>
          </a:prstGeom>
          <a:noFill/>
          <a:ln w="9525">
            <a:noFill/>
            <a:miter lim="800000"/>
            <a:headEnd/>
            <a:tailEnd/>
          </a:ln>
        </p:spPr>
        <p:txBody>
          <a:bodyPr wrap="none">
            <a:spAutoFit/>
          </a:bodyPr>
          <a:lstStyle/>
          <a:p>
            <a:r>
              <a:rPr lang="en-US" sz="1800" b="0"/>
              <a:t>OPEN</a:t>
            </a:r>
          </a:p>
        </p:txBody>
      </p:sp>
      <p:sp>
        <p:nvSpPr>
          <p:cNvPr id="43047" name="TextBox 16"/>
          <p:cNvSpPr txBox="1">
            <a:spLocks noChangeArrowheads="1"/>
          </p:cNvSpPr>
          <p:nvPr/>
        </p:nvSpPr>
        <p:spPr bwMode="auto">
          <a:xfrm>
            <a:off x="6781800" y="1676400"/>
            <a:ext cx="823913" cy="369888"/>
          </a:xfrm>
          <a:prstGeom prst="rect">
            <a:avLst/>
          </a:prstGeom>
          <a:noFill/>
          <a:ln w="9525">
            <a:noFill/>
            <a:miter lim="800000"/>
            <a:headEnd/>
            <a:tailEnd/>
          </a:ln>
        </p:spPr>
        <p:txBody>
          <a:bodyPr wrap="none">
            <a:spAutoFit/>
          </a:bodyPr>
          <a:lstStyle/>
          <a:p>
            <a:r>
              <a:rPr lang="en-US" sz="1800" b="0"/>
              <a:t>OPEN</a:t>
            </a:r>
          </a:p>
        </p:txBody>
      </p:sp>
      <p:sp>
        <p:nvSpPr>
          <p:cNvPr id="43048" name="TextBox 17"/>
          <p:cNvSpPr txBox="1">
            <a:spLocks noChangeArrowheads="1"/>
          </p:cNvSpPr>
          <p:nvPr/>
        </p:nvSpPr>
        <p:spPr bwMode="auto">
          <a:xfrm>
            <a:off x="55626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3049" name="TextBox 18"/>
          <p:cNvSpPr txBox="1">
            <a:spLocks noChangeArrowheads="1"/>
          </p:cNvSpPr>
          <p:nvPr/>
        </p:nvSpPr>
        <p:spPr bwMode="auto">
          <a:xfrm>
            <a:off x="67818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3050" name="TextBox 19"/>
          <p:cNvSpPr txBox="1">
            <a:spLocks noChangeArrowheads="1"/>
          </p:cNvSpPr>
          <p:nvPr/>
        </p:nvSpPr>
        <p:spPr bwMode="auto">
          <a:xfrm>
            <a:off x="1060450" y="1295400"/>
            <a:ext cx="920750" cy="646113"/>
          </a:xfrm>
          <a:prstGeom prst="rect">
            <a:avLst/>
          </a:prstGeom>
          <a:noFill/>
          <a:ln w="9525">
            <a:noFill/>
            <a:miter lim="800000"/>
            <a:headEnd/>
            <a:tailEnd/>
          </a:ln>
        </p:spPr>
        <p:txBody>
          <a:bodyPr wrap="none">
            <a:spAutoFit/>
          </a:bodyPr>
          <a:lstStyle/>
          <a:p>
            <a:pPr algn="ctr"/>
            <a:r>
              <a:rPr lang="en-US" sz="1800" b="0"/>
              <a:t>Door</a:t>
            </a:r>
          </a:p>
          <a:p>
            <a:pPr algn="ctr"/>
            <a:r>
              <a:rPr lang="en-US" sz="1800" b="0"/>
              <a:t>States</a:t>
            </a:r>
          </a:p>
        </p:txBody>
      </p:sp>
      <p:sp>
        <p:nvSpPr>
          <p:cNvPr id="43051" name="TextBox 20"/>
          <p:cNvSpPr txBox="1">
            <a:spLocks noChangeArrowheads="1"/>
          </p:cNvSpPr>
          <p:nvPr/>
        </p:nvSpPr>
        <p:spPr bwMode="auto">
          <a:xfrm>
            <a:off x="4267200" y="533400"/>
            <a:ext cx="960438" cy="369888"/>
          </a:xfrm>
          <a:prstGeom prst="rect">
            <a:avLst/>
          </a:prstGeom>
          <a:noFill/>
          <a:ln w="9525">
            <a:noFill/>
            <a:miter lim="800000"/>
            <a:headEnd/>
            <a:tailEnd/>
          </a:ln>
        </p:spPr>
        <p:txBody>
          <a:bodyPr wrap="none">
            <a:spAutoFit/>
          </a:bodyPr>
          <a:lstStyle/>
          <a:p>
            <a:pPr algn="ctr"/>
            <a:r>
              <a:rPr lang="en-US" sz="1800" b="0"/>
              <a:t>Events</a:t>
            </a:r>
          </a:p>
        </p:txBody>
      </p:sp>
      <p:sp>
        <p:nvSpPr>
          <p:cNvPr id="23" name="Oval 22"/>
          <p:cNvSpPr/>
          <p:nvPr/>
        </p:nvSpPr>
        <p:spPr>
          <a:xfrm>
            <a:off x="1981200" y="37338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0" dirty="0"/>
              <a:t>CLOSED</a:t>
            </a:r>
          </a:p>
        </p:txBody>
      </p:sp>
      <p:sp>
        <p:nvSpPr>
          <p:cNvPr id="24" name="Oval 23"/>
          <p:cNvSpPr/>
          <p:nvPr/>
        </p:nvSpPr>
        <p:spPr>
          <a:xfrm>
            <a:off x="5943600" y="37338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0" dirty="0"/>
              <a:t>OPEN</a:t>
            </a:r>
          </a:p>
        </p:txBody>
      </p:sp>
      <p:cxnSp>
        <p:nvCxnSpPr>
          <p:cNvPr id="25" name="Straight Arrow Connector 24"/>
          <p:cNvCxnSpPr>
            <a:stCxn id="23" idx="7"/>
            <a:endCxn id="24" idx="1"/>
          </p:cNvCxnSpPr>
          <p:nvPr/>
        </p:nvCxnSpPr>
        <p:spPr>
          <a:xfrm rot="5400000" flipH="1" flipV="1">
            <a:off x="4686300" y="2454276"/>
            <a:ext cx="1587" cy="29384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3352800" y="3592513"/>
            <a:ext cx="974725" cy="369887"/>
          </a:xfrm>
          <a:prstGeom prst="rect">
            <a:avLst/>
          </a:prstGeom>
          <a:noFill/>
          <a:ln w="9525">
            <a:noFill/>
            <a:miter lim="800000"/>
            <a:headEnd/>
            <a:tailEnd/>
          </a:ln>
        </p:spPr>
        <p:txBody>
          <a:bodyPr wrap="none">
            <a:spAutoFit/>
          </a:bodyPr>
          <a:lstStyle/>
          <a:p>
            <a:r>
              <a:rPr lang="en-US" sz="1800" b="0"/>
              <a:t>FRONT</a:t>
            </a:r>
          </a:p>
        </p:txBody>
      </p:sp>
      <p:cxnSp>
        <p:nvCxnSpPr>
          <p:cNvPr id="27" name="Straight Arrow Connector 26"/>
          <p:cNvCxnSpPr/>
          <p:nvPr/>
        </p:nvCxnSpPr>
        <p:spPr>
          <a:xfrm rot="5400000" flipH="1" flipV="1">
            <a:off x="4668838" y="3406775"/>
            <a:ext cx="1587" cy="2938463"/>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4173538" y="4583113"/>
            <a:ext cx="857250" cy="369887"/>
          </a:xfrm>
          <a:prstGeom prst="rect">
            <a:avLst/>
          </a:prstGeom>
          <a:noFill/>
          <a:ln w="9525">
            <a:noFill/>
            <a:miter lim="800000"/>
            <a:headEnd/>
            <a:tailEnd/>
          </a:ln>
        </p:spPr>
        <p:txBody>
          <a:bodyPr wrap="none">
            <a:spAutoFit/>
          </a:bodyPr>
          <a:lstStyle/>
          <a:p>
            <a:r>
              <a:rPr lang="en-US" sz="1800" b="0"/>
              <a:t>NONE</a:t>
            </a:r>
          </a:p>
        </p:txBody>
      </p:sp>
      <p:sp>
        <p:nvSpPr>
          <p:cNvPr id="29" name="Freeform 28"/>
          <p:cNvSpPr/>
          <p:nvPr/>
        </p:nvSpPr>
        <p:spPr>
          <a:xfrm>
            <a:off x="2259013" y="2828925"/>
            <a:ext cx="685800" cy="1047750"/>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31" name="TextBox 30"/>
          <p:cNvSpPr txBox="1">
            <a:spLocks noChangeArrowheads="1"/>
          </p:cNvSpPr>
          <p:nvPr/>
        </p:nvSpPr>
        <p:spPr bwMode="auto">
          <a:xfrm>
            <a:off x="4953000" y="3592513"/>
            <a:ext cx="835025" cy="369887"/>
          </a:xfrm>
          <a:prstGeom prst="rect">
            <a:avLst/>
          </a:prstGeom>
          <a:noFill/>
          <a:ln w="9525">
            <a:noFill/>
            <a:miter lim="800000"/>
            <a:headEnd/>
            <a:tailEnd/>
          </a:ln>
        </p:spPr>
        <p:txBody>
          <a:bodyPr wrap="none">
            <a:spAutoFit/>
          </a:bodyPr>
          <a:lstStyle/>
          <a:p>
            <a:r>
              <a:rPr lang="en-US" sz="1800" b="0"/>
              <a:t>BOTH</a:t>
            </a:r>
          </a:p>
        </p:txBody>
      </p:sp>
      <p:sp>
        <p:nvSpPr>
          <p:cNvPr id="32" name="TextBox 31"/>
          <p:cNvSpPr txBox="1">
            <a:spLocks noChangeArrowheads="1"/>
          </p:cNvSpPr>
          <p:nvPr/>
        </p:nvSpPr>
        <p:spPr bwMode="auto">
          <a:xfrm>
            <a:off x="1524000" y="3200400"/>
            <a:ext cx="857250" cy="369888"/>
          </a:xfrm>
          <a:prstGeom prst="rect">
            <a:avLst/>
          </a:prstGeom>
          <a:noFill/>
          <a:ln w="9525">
            <a:noFill/>
            <a:miter lim="800000"/>
            <a:headEnd/>
            <a:tailEnd/>
          </a:ln>
        </p:spPr>
        <p:txBody>
          <a:bodyPr wrap="none">
            <a:spAutoFit/>
          </a:bodyPr>
          <a:lstStyle/>
          <a:p>
            <a:r>
              <a:rPr lang="en-US" sz="1800" b="0"/>
              <a:t>NONE</a:t>
            </a:r>
          </a:p>
        </p:txBody>
      </p:sp>
      <p:sp>
        <p:nvSpPr>
          <p:cNvPr id="33" name="Freeform 32"/>
          <p:cNvSpPr/>
          <p:nvPr/>
        </p:nvSpPr>
        <p:spPr>
          <a:xfrm flipH="1">
            <a:off x="6477000" y="2819400"/>
            <a:ext cx="685800" cy="1049338"/>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34" name="TextBox 33"/>
          <p:cNvSpPr txBox="1">
            <a:spLocks noChangeArrowheads="1"/>
          </p:cNvSpPr>
          <p:nvPr/>
        </p:nvSpPr>
        <p:spPr bwMode="auto">
          <a:xfrm>
            <a:off x="6934200" y="2743200"/>
            <a:ext cx="974725" cy="369888"/>
          </a:xfrm>
          <a:prstGeom prst="rect">
            <a:avLst/>
          </a:prstGeom>
          <a:noFill/>
          <a:ln w="9525">
            <a:noFill/>
            <a:miter lim="800000"/>
            <a:headEnd/>
            <a:tailEnd/>
          </a:ln>
        </p:spPr>
        <p:txBody>
          <a:bodyPr wrap="none">
            <a:spAutoFit/>
          </a:bodyPr>
          <a:lstStyle/>
          <a:p>
            <a:r>
              <a:rPr lang="en-US" sz="1800" b="0"/>
              <a:t>FRONT</a:t>
            </a:r>
          </a:p>
        </p:txBody>
      </p:sp>
      <p:sp>
        <p:nvSpPr>
          <p:cNvPr id="35" name="TextBox 34"/>
          <p:cNvSpPr txBox="1">
            <a:spLocks noChangeArrowheads="1"/>
          </p:cNvSpPr>
          <p:nvPr/>
        </p:nvSpPr>
        <p:spPr bwMode="auto">
          <a:xfrm>
            <a:off x="7040563" y="2971800"/>
            <a:ext cx="808037" cy="369888"/>
          </a:xfrm>
          <a:prstGeom prst="rect">
            <a:avLst/>
          </a:prstGeom>
          <a:noFill/>
          <a:ln w="9525">
            <a:noFill/>
            <a:miter lim="800000"/>
            <a:headEnd/>
            <a:tailEnd/>
          </a:ln>
        </p:spPr>
        <p:txBody>
          <a:bodyPr wrap="none">
            <a:spAutoFit/>
          </a:bodyPr>
          <a:lstStyle/>
          <a:p>
            <a:r>
              <a:rPr lang="en-US" sz="1800" b="0"/>
              <a:t>REAR</a:t>
            </a:r>
          </a:p>
        </p:txBody>
      </p:sp>
      <p:sp>
        <p:nvSpPr>
          <p:cNvPr id="36" name="TextBox 35"/>
          <p:cNvSpPr txBox="1">
            <a:spLocks noChangeArrowheads="1"/>
          </p:cNvSpPr>
          <p:nvPr/>
        </p:nvSpPr>
        <p:spPr bwMode="auto">
          <a:xfrm>
            <a:off x="7089775" y="3200400"/>
            <a:ext cx="835025" cy="369888"/>
          </a:xfrm>
          <a:prstGeom prst="rect">
            <a:avLst/>
          </a:prstGeom>
          <a:noFill/>
          <a:ln w="9525">
            <a:noFill/>
            <a:miter lim="800000"/>
            <a:headEnd/>
            <a:tailEnd/>
          </a:ln>
        </p:spPr>
        <p:txBody>
          <a:bodyPr wrap="none">
            <a:spAutoFit/>
          </a:bodyPr>
          <a:lstStyle/>
          <a:p>
            <a:r>
              <a:rPr lang="en-US" sz="1800" b="0"/>
              <a:t>BOTH</a:t>
            </a:r>
          </a:p>
        </p:txBody>
      </p:sp>
      <p:sp>
        <p:nvSpPr>
          <p:cNvPr id="37" name="TextBox 36"/>
          <p:cNvSpPr txBox="1">
            <a:spLocks noChangeArrowheads="1"/>
          </p:cNvSpPr>
          <p:nvPr/>
        </p:nvSpPr>
        <p:spPr bwMode="auto">
          <a:xfrm>
            <a:off x="4221163" y="3897313"/>
            <a:ext cx="808037" cy="369887"/>
          </a:xfrm>
          <a:prstGeom prst="rect">
            <a:avLst/>
          </a:prstGeom>
          <a:noFill/>
          <a:ln w="9525">
            <a:noFill/>
            <a:miter lim="800000"/>
            <a:headEnd/>
            <a:tailEnd/>
          </a:ln>
        </p:spPr>
        <p:txBody>
          <a:bodyPr wrap="none">
            <a:spAutoFit/>
          </a:bodyPr>
          <a:lstStyle/>
          <a:p>
            <a:r>
              <a:rPr lang="en-US" sz="1800" b="0"/>
              <a:t>REAR</a:t>
            </a:r>
          </a:p>
        </p:txBody>
      </p:sp>
      <p:sp>
        <p:nvSpPr>
          <p:cNvPr id="43066" name="Slide Number Placeholder 37"/>
          <p:cNvSpPr>
            <a:spLocks noGrp="1"/>
          </p:cNvSpPr>
          <p:nvPr>
            <p:ph type="sldNum" sz="quarter" idx="12"/>
          </p:nvPr>
        </p:nvSpPr>
        <p:spPr bwMode="auto">
          <a:noFill/>
          <a:ln>
            <a:miter lim="800000"/>
            <a:headEnd/>
            <a:tailEnd/>
          </a:ln>
        </p:spPr>
        <p:txBody>
          <a:bodyPr/>
          <a:lstStyle/>
          <a:p>
            <a:fld id="{56677872-90D9-4435-9755-5EC4F37010ED}"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P spid="28" grpId="0"/>
      <p:bldP spid="31" grpId="0"/>
      <p:bldP spid="32"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Alternative Table</a:t>
            </a:r>
            <a:endParaRPr lang="en-US" dirty="0"/>
          </a:p>
        </p:txBody>
      </p:sp>
      <p:graphicFrame>
        <p:nvGraphicFramePr>
          <p:cNvPr id="12" name="Table 11"/>
          <p:cNvGraphicFramePr>
            <a:graphicFrameLocks noGrp="1"/>
          </p:cNvGraphicFramePr>
          <p:nvPr/>
        </p:nvGraphicFramePr>
        <p:xfrm>
          <a:off x="1371600" y="563563"/>
          <a:ext cx="6096000" cy="11125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5084" name="TextBox 4"/>
          <p:cNvSpPr txBox="1">
            <a:spLocks noChangeArrowheads="1"/>
          </p:cNvSpPr>
          <p:nvPr/>
        </p:nvSpPr>
        <p:spPr bwMode="auto">
          <a:xfrm>
            <a:off x="1447800" y="914400"/>
            <a:ext cx="1135063" cy="369888"/>
          </a:xfrm>
          <a:prstGeom prst="rect">
            <a:avLst/>
          </a:prstGeom>
          <a:noFill/>
          <a:ln w="9525">
            <a:noFill/>
            <a:miter lim="800000"/>
            <a:headEnd/>
            <a:tailEnd/>
          </a:ln>
        </p:spPr>
        <p:txBody>
          <a:bodyPr wrap="none">
            <a:spAutoFit/>
          </a:bodyPr>
          <a:lstStyle/>
          <a:p>
            <a:r>
              <a:rPr lang="en-US" sz="1800" b="0"/>
              <a:t>CLOSED</a:t>
            </a:r>
          </a:p>
        </p:txBody>
      </p:sp>
      <p:sp>
        <p:nvSpPr>
          <p:cNvPr id="45085" name="TextBox 5"/>
          <p:cNvSpPr txBox="1">
            <a:spLocks noChangeArrowheads="1"/>
          </p:cNvSpPr>
          <p:nvPr/>
        </p:nvSpPr>
        <p:spPr bwMode="auto">
          <a:xfrm>
            <a:off x="14478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5086" name="TextBox 6"/>
          <p:cNvSpPr txBox="1">
            <a:spLocks noChangeArrowheads="1"/>
          </p:cNvSpPr>
          <p:nvPr/>
        </p:nvSpPr>
        <p:spPr bwMode="auto">
          <a:xfrm>
            <a:off x="2667000" y="533400"/>
            <a:ext cx="857250" cy="369888"/>
          </a:xfrm>
          <a:prstGeom prst="rect">
            <a:avLst/>
          </a:prstGeom>
          <a:noFill/>
          <a:ln w="9525">
            <a:noFill/>
            <a:miter lim="800000"/>
            <a:headEnd/>
            <a:tailEnd/>
          </a:ln>
        </p:spPr>
        <p:txBody>
          <a:bodyPr wrap="none">
            <a:spAutoFit/>
          </a:bodyPr>
          <a:lstStyle/>
          <a:p>
            <a:r>
              <a:rPr lang="en-US" sz="1800" b="0"/>
              <a:t>NONE</a:t>
            </a:r>
          </a:p>
        </p:txBody>
      </p:sp>
      <p:sp>
        <p:nvSpPr>
          <p:cNvPr id="45087" name="TextBox 7"/>
          <p:cNvSpPr txBox="1">
            <a:spLocks noChangeArrowheads="1"/>
          </p:cNvSpPr>
          <p:nvPr/>
        </p:nvSpPr>
        <p:spPr bwMode="auto">
          <a:xfrm>
            <a:off x="3962400" y="533400"/>
            <a:ext cx="974725" cy="369888"/>
          </a:xfrm>
          <a:prstGeom prst="rect">
            <a:avLst/>
          </a:prstGeom>
          <a:noFill/>
          <a:ln w="9525">
            <a:noFill/>
            <a:miter lim="800000"/>
            <a:headEnd/>
            <a:tailEnd/>
          </a:ln>
        </p:spPr>
        <p:txBody>
          <a:bodyPr wrap="none">
            <a:spAutoFit/>
          </a:bodyPr>
          <a:lstStyle/>
          <a:p>
            <a:r>
              <a:rPr lang="en-US" sz="1800" b="0"/>
              <a:t>FRONT</a:t>
            </a:r>
          </a:p>
        </p:txBody>
      </p:sp>
      <p:sp>
        <p:nvSpPr>
          <p:cNvPr id="45088" name="TextBox 8"/>
          <p:cNvSpPr txBox="1">
            <a:spLocks noChangeArrowheads="1"/>
          </p:cNvSpPr>
          <p:nvPr/>
        </p:nvSpPr>
        <p:spPr bwMode="auto">
          <a:xfrm>
            <a:off x="5105400" y="533400"/>
            <a:ext cx="808038" cy="369888"/>
          </a:xfrm>
          <a:prstGeom prst="rect">
            <a:avLst/>
          </a:prstGeom>
          <a:noFill/>
          <a:ln w="9525">
            <a:noFill/>
            <a:miter lim="800000"/>
            <a:headEnd/>
            <a:tailEnd/>
          </a:ln>
        </p:spPr>
        <p:txBody>
          <a:bodyPr wrap="none">
            <a:spAutoFit/>
          </a:bodyPr>
          <a:lstStyle/>
          <a:p>
            <a:r>
              <a:rPr lang="en-US" sz="1800" b="0"/>
              <a:t>REAR</a:t>
            </a:r>
          </a:p>
        </p:txBody>
      </p:sp>
      <p:sp>
        <p:nvSpPr>
          <p:cNvPr id="45089" name="TextBox 9"/>
          <p:cNvSpPr txBox="1">
            <a:spLocks noChangeArrowheads="1"/>
          </p:cNvSpPr>
          <p:nvPr/>
        </p:nvSpPr>
        <p:spPr bwMode="auto">
          <a:xfrm>
            <a:off x="6400800" y="533400"/>
            <a:ext cx="835025" cy="369888"/>
          </a:xfrm>
          <a:prstGeom prst="rect">
            <a:avLst/>
          </a:prstGeom>
          <a:noFill/>
          <a:ln w="9525">
            <a:noFill/>
            <a:miter lim="800000"/>
            <a:headEnd/>
            <a:tailEnd/>
          </a:ln>
        </p:spPr>
        <p:txBody>
          <a:bodyPr wrap="none">
            <a:spAutoFit/>
          </a:bodyPr>
          <a:lstStyle/>
          <a:p>
            <a:r>
              <a:rPr lang="en-US" sz="1800" b="0"/>
              <a:t>BOTH</a:t>
            </a:r>
          </a:p>
        </p:txBody>
      </p:sp>
      <p:sp>
        <p:nvSpPr>
          <p:cNvPr id="45090" name="TextBox 10"/>
          <p:cNvSpPr txBox="1">
            <a:spLocks noChangeArrowheads="1"/>
          </p:cNvSpPr>
          <p:nvPr/>
        </p:nvSpPr>
        <p:spPr bwMode="auto">
          <a:xfrm>
            <a:off x="2667000" y="914400"/>
            <a:ext cx="1135063" cy="369888"/>
          </a:xfrm>
          <a:prstGeom prst="rect">
            <a:avLst/>
          </a:prstGeom>
          <a:noFill/>
          <a:ln w="9525">
            <a:noFill/>
            <a:miter lim="800000"/>
            <a:headEnd/>
            <a:tailEnd/>
          </a:ln>
        </p:spPr>
        <p:txBody>
          <a:bodyPr wrap="none">
            <a:spAutoFit/>
          </a:bodyPr>
          <a:lstStyle/>
          <a:p>
            <a:r>
              <a:rPr lang="en-US" sz="1800" b="0"/>
              <a:t>CLOSED</a:t>
            </a:r>
          </a:p>
        </p:txBody>
      </p:sp>
      <p:sp>
        <p:nvSpPr>
          <p:cNvPr id="45091" name="TextBox 12"/>
          <p:cNvSpPr txBox="1">
            <a:spLocks noChangeArrowheads="1"/>
          </p:cNvSpPr>
          <p:nvPr/>
        </p:nvSpPr>
        <p:spPr bwMode="auto">
          <a:xfrm>
            <a:off x="2667000" y="1295400"/>
            <a:ext cx="1135063" cy="369888"/>
          </a:xfrm>
          <a:prstGeom prst="rect">
            <a:avLst/>
          </a:prstGeom>
          <a:noFill/>
          <a:ln w="9525">
            <a:noFill/>
            <a:miter lim="800000"/>
            <a:headEnd/>
            <a:tailEnd/>
          </a:ln>
        </p:spPr>
        <p:txBody>
          <a:bodyPr wrap="none">
            <a:spAutoFit/>
          </a:bodyPr>
          <a:lstStyle/>
          <a:p>
            <a:r>
              <a:rPr lang="en-US" sz="1800" b="0"/>
              <a:t>CLOSED</a:t>
            </a:r>
          </a:p>
        </p:txBody>
      </p:sp>
      <p:sp>
        <p:nvSpPr>
          <p:cNvPr id="45092" name="TextBox 13"/>
          <p:cNvSpPr txBox="1">
            <a:spLocks noChangeArrowheads="1"/>
          </p:cNvSpPr>
          <p:nvPr/>
        </p:nvSpPr>
        <p:spPr bwMode="auto">
          <a:xfrm>
            <a:off x="3810000" y="914400"/>
            <a:ext cx="823913" cy="369888"/>
          </a:xfrm>
          <a:prstGeom prst="rect">
            <a:avLst/>
          </a:prstGeom>
          <a:noFill/>
          <a:ln w="9525">
            <a:noFill/>
            <a:miter lim="800000"/>
            <a:headEnd/>
            <a:tailEnd/>
          </a:ln>
        </p:spPr>
        <p:txBody>
          <a:bodyPr wrap="none">
            <a:spAutoFit/>
          </a:bodyPr>
          <a:lstStyle/>
          <a:p>
            <a:r>
              <a:rPr lang="en-US" sz="1800" b="0"/>
              <a:t>OPEN</a:t>
            </a:r>
          </a:p>
        </p:txBody>
      </p:sp>
      <p:sp>
        <p:nvSpPr>
          <p:cNvPr id="45093" name="TextBox 14"/>
          <p:cNvSpPr txBox="1">
            <a:spLocks noChangeArrowheads="1"/>
          </p:cNvSpPr>
          <p:nvPr/>
        </p:nvSpPr>
        <p:spPr bwMode="auto">
          <a:xfrm>
            <a:off x="38100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5094" name="TextBox 15"/>
          <p:cNvSpPr txBox="1">
            <a:spLocks noChangeArrowheads="1"/>
          </p:cNvSpPr>
          <p:nvPr/>
        </p:nvSpPr>
        <p:spPr bwMode="auto">
          <a:xfrm>
            <a:off x="50292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5095" name="TextBox 16"/>
          <p:cNvSpPr txBox="1">
            <a:spLocks noChangeArrowheads="1"/>
          </p:cNvSpPr>
          <p:nvPr/>
        </p:nvSpPr>
        <p:spPr bwMode="auto">
          <a:xfrm>
            <a:off x="6248400" y="1295400"/>
            <a:ext cx="823913" cy="369888"/>
          </a:xfrm>
          <a:prstGeom prst="rect">
            <a:avLst/>
          </a:prstGeom>
          <a:noFill/>
          <a:ln w="9525">
            <a:noFill/>
            <a:miter lim="800000"/>
            <a:headEnd/>
            <a:tailEnd/>
          </a:ln>
        </p:spPr>
        <p:txBody>
          <a:bodyPr wrap="none">
            <a:spAutoFit/>
          </a:bodyPr>
          <a:lstStyle/>
          <a:p>
            <a:r>
              <a:rPr lang="en-US" sz="1800" b="0"/>
              <a:t>OPEN</a:t>
            </a:r>
          </a:p>
        </p:txBody>
      </p:sp>
      <p:sp>
        <p:nvSpPr>
          <p:cNvPr id="45096" name="TextBox 17"/>
          <p:cNvSpPr txBox="1">
            <a:spLocks noChangeArrowheads="1"/>
          </p:cNvSpPr>
          <p:nvPr/>
        </p:nvSpPr>
        <p:spPr bwMode="auto">
          <a:xfrm>
            <a:off x="5029200" y="914400"/>
            <a:ext cx="823913" cy="369888"/>
          </a:xfrm>
          <a:prstGeom prst="rect">
            <a:avLst/>
          </a:prstGeom>
          <a:noFill/>
          <a:ln w="9525">
            <a:noFill/>
            <a:miter lim="800000"/>
            <a:headEnd/>
            <a:tailEnd/>
          </a:ln>
        </p:spPr>
        <p:txBody>
          <a:bodyPr wrap="none">
            <a:spAutoFit/>
          </a:bodyPr>
          <a:lstStyle/>
          <a:p>
            <a:r>
              <a:rPr lang="en-US" sz="1800" b="0"/>
              <a:t>OPEN</a:t>
            </a:r>
          </a:p>
        </p:txBody>
      </p:sp>
      <p:sp>
        <p:nvSpPr>
          <p:cNvPr id="45097" name="TextBox 18"/>
          <p:cNvSpPr txBox="1">
            <a:spLocks noChangeArrowheads="1"/>
          </p:cNvSpPr>
          <p:nvPr/>
        </p:nvSpPr>
        <p:spPr bwMode="auto">
          <a:xfrm>
            <a:off x="6248400" y="914400"/>
            <a:ext cx="823913" cy="369888"/>
          </a:xfrm>
          <a:prstGeom prst="rect">
            <a:avLst/>
          </a:prstGeom>
          <a:noFill/>
          <a:ln w="9525">
            <a:noFill/>
            <a:miter lim="800000"/>
            <a:headEnd/>
            <a:tailEnd/>
          </a:ln>
        </p:spPr>
        <p:txBody>
          <a:bodyPr wrap="none">
            <a:spAutoFit/>
          </a:bodyPr>
          <a:lstStyle/>
          <a:p>
            <a:r>
              <a:rPr lang="en-US" sz="1800" b="0"/>
              <a:t>OPEN</a:t>
            </a:r>
          </a:p>
        </p:txBody>
      </p:sp>
      <p:sp>
        <p:nvSpPr>
          <p:cNvPr id="45098" name="Slide Number Placeholder 37"/>
          <p:cNvSpPr>
            <a:spLocks noGrp="1"/>
          </p:cNvSpPr>
          <p:nvPr>
            <p:ph type="sldNum" sz="quarter" idx="12"/>
          </p:nvPr>
        </p:nvSpPr>
        <p:spPr bwMode="auto">
          <a:noFill/>
          <a:ln>
            <a:miter lim="800000"/>
            <a:headEnd/>
            <a:tailEnd/>
          </a:ln>
        </p:spPr>
        <p:txBody>
          <a:bodyPr/>
          <a:lstStyle/>
          <a:p>
            <a:fld id="{DE5E6A66-9203-485E-9EC7-AD96FC079AF5}" type="slidenum">
              <a:rPr lang="en-US" smtClean="0">
                <a:ea typeface="ＭＳ Ｐゴシック" pitchFamily="34" charset="-128"/>
              </a:rPr>
              <a:pPr/>
              <a:t>15</a:t>
            </a:fld>
            <a:endParaRPr lang="en-US" smtClean="0">
              <a:ea typeface="ＭＳ Ｐゴシック" pitchFamily="34" charset="-128"/>
            </a:endParaRPr>
          </a:p>
        </p:txBody>
      </p:sp>
      <p:pic>
        <p:nvPicPr>
          <p:cNvPr id="45099" name="Picture 2"/>
          <p:cNvPicPr>
            <a:picLocks noChangeAspect="1" noChangeArrowheads="1"/>
          </p:cNvPicPr>
          <p:nvPr/>
        </p:nvPicPr>
        <p:blipFill>
          <a:blip r:embed="rId3"/>
          <a:srcRect l="35062" t="19608" r="39259" b="42744"/>
          <a:stretch>
            <a:fillRect/>
          </a:stretch>
        </p:blipFill>
        <p:spPr bwMode="auto">
          <a:xfrm>
            <a:off x="2514600" y="1676400"/>
            <a:ext cx="3962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Door Open Both Ways</a:t>
            </a:r>
            <a:endParaRPr lang="en-US" dirty="0"/>
          </a:p>
        </p:txBody>
      </p:sp>
      <p:sp>
        <p:nvSpPr>
          <p:cNvPr id="47106"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Version 2 : door opens both ways</a:t>
            </a:r>
          </a:p>
        </p:txBody>
      </p:sp>
      <p:grpSp>
        <p:nvGrpSpPr>
          <p:cNvPr id="10" name="Group 9"/>
          <p:cNvGrpSpPr>
            <a:grpSpLocks/>
          </p:cNvGrpSpPr>
          <p:nvPr/>
        </p:nvGrpSpPr>
        <p:grpSpPr bwMode="auto">
          <a:xfrm>
            <a:off x="2362200" y="1752600"/>
            <a:ext cx="3810000" cy="3276600"/>
            <a:chOff x="2209800" y="719989"/>
            <a:chExt cx="3962400" cy="3548799"/>
          </a:xfrm>
        </p:grpSpPr>
        <p:sp>
          <p:nvSpPr>
            <p:cNvPr id="4" name="Rectangle 3"/>
            <p:cNvSpPr/>
            <p:nvPr/>
          </p:nvSpPr>
          <p:spPr>
            <a:xfrm>
              <a:off x="2209800" y="1904642"/>
              <a:ext cx="1296036" cy="1600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Front</a:t>
              </a:r>
            </a:p>
            <a:p>
              <a:pPr algn="ctr">
                <a:defRPr/>
              </a:pPr>
              <a:r>
                <a:rPr lang="en-US" sz="1800" b="0" dirty="0"/>
                <a:t>Pad</a:t>
              </a:r>
            </a:p>
          </p:txBody>
        </p:sp>
        <p:sp>
          <p:nvSpPr>
            <p:cNvPr id="5" name="Rectangle 4"/>
            <p:cNvSpPr/>
            <p:nvPr/>
          </p:nvSpPr>
          <p:spPr>
            <a:xfrm>
              <a:off x="4876166" y="1904642"/>
              <a:ext cx="1296034" cy="1600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Rear</a:t>
              </a:r>
            </a:p>
            <a:p>
              <a:pPr algn="ctr">
                <a:defRPr/>
              </a:pPr>
              <a:r>
                <a:rPr lang="en-US" sz="1800" b="0" dirty="0"/>
                <a:t>Pad</a:t>
              </a:r>
            </a:p>
          </p:txBody>
        </p:sp>
        <p:cxnSp>
          <p:nvCxnSpPr>
            <p:cNvPr id="6" name="Straight Connector 5"/>
            <p:cNvCxnSpPr/>
            <p:nvPr/>
          </p:nvCxnSpPr>
          <p:spPr>
            <a:xfrm rot="5400000">
              <a:off x="2666770" y="2744559"/>
              <a:ext cx="304845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38398" y="1218609"/>
              <a:ext cx="533272" cy="17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48304" y="4267069"/>
              <a:ext cx="533272" cy="171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7116" name="TextBox 8"/>
            <p:cNvSpPr txBox="1">
              <a:spLocks noChangeArrowheads="1"/>
            </p:cNvSpPr>
            <p:nvPr/>
          </p:nvSpPr>
          <p:spPr bwMode="auto">
            <a:xfrm>
              <a:off x="3768687" y="719989"/>
              <a:ext cx="739305" cy="369332"/>
            </a:xfrm>
            <a:prstGeom prst="rect">
              <a:avLst/>
            </a:prstGeom>
            <a:noFill/>
            <a:ln w="9525">
              <a:noFill/>
              <a:miter lim="800000"/>
              <a:headEnd/>
              <a:tailEnd/>
            </a:ln>
          </p:spPr>
          <p:txBody>
            <a:bodyPr wrap="none">
              <a:spAutoFit/>
            </a:bodyPr>
            <a:lstStyle/>
            <a:p>
              <a:r>
                <a:rPr lang="en-US" sz="1800" b="0"/>
                <a:t>Door</a:t>
              </a:r>
            </a:p>
          </p:txBody>
        </p:sp>
      </p:grpSp>
      <p:sp>
        <p:nvSpPr>
          <p:cNvPr id="16" name="Arc 15"/>
          <p:cNvSpPr/>
          <p:nvPr/>
        </p:nvSpPr>
        <p:spPr>
          <a:xfrm>
            <a:off x="3276600" y="2286000"/>
            <a:ext cx="2057400" cy="2133600"/>
          </a:xfrm>
          <a:prstGeom prst="arc">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17" name="Arc 16"/>
          <p:cNvSpPr/>
          <p:nvPr/>
        </p:nvSpPr>
        <p:spPr>
          <a:xfrm flipH="1">
            <a:off x="3276600" y="2286000"/>
            <a:ext cx="2057400" cy="2133600"/>
          </a:xfrm>
          <a:prstGeom prst="arc">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47110" name="Slide Number Placeholder 12"/>
          <p:cNvSpPr>
            <a:spLocks noGrp="1"/>
          </p:cNvSpPr>
          <p:nvPr>
            <p:ph type="sldNum" sz="quarter" idx="12"/>
          </p:nvPr>
        </p:nvSpPr>
        <p:spPr bwMode="auto">
          <a:noFill/>
          <a:ln>
            <a:miter lim="800000"/>
            <a:headEnd/>
            <a:tailEnd/>
          </a:ln>
        </p:spPr>
        <p:txBody>
          <a:bodyPr/>
          <a:lstStyle/>
          <a:p>
            <a:fld id="{3D0AED01-80E0-4BDC-A28C-8B273787CEFF}"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FSM – Door Opens Both Ways</a:t>
            </a:r>
            <a:endParaRPr lang="en-US" dirty="0"/>
          </a:p>
        </p:txBody>
      </p:sp>
      <p:sp>
        <p:nvSpPr>
          <p:cNvPr id="49154"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Identify the door states</a:t>
            </a:r>
            <a:endParaRPr lang="en-US" b="1" smtClean="0">
              <a:ea typeface="ＭＳ Ｐゴシック" pitchFamily="34" charset="-128"/>
            </a:endParaRPr>
          </a:p>
          <a:p>
            <a:endParaRPr lang="en-US" b="1" smtClean="0">
              <a:ea typeface="ＭＳ Ｐゴシック" pitchFamily="34" charset="-128"/>
            </a:endParaRPr>
          </a:p>
          <a:p>
            <a:r>
              <a:rPr lang="en-US" smtClean="0">
                <a:ea typeface="ＭＳ Ｐゴシック" pitchFamily="34" charset="-128"/>
              </a:rPr>
              <a:t>Identify events that trigger transitions</a:t>
            </a:r>
          </a:p>
        </p:txBody>
      </p:sp>
      <p:graphicFrame>
        <p:nvGraphicFramePr>
          <p:cNvPr id="12" name="Table 11"/>
          <p:cNvGraphicFramePr>
            <a:graphicFrameLocks noGrp="1"/>
          </p:cNvGraphicFramePr>
          <p:nvPr/>
        </p:nvGraphicFramePr>
        <p:xfrm>
          <a:off x="1447800" y="3001963"/>
          <a:ext cx="6096000" cy="14833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a:spLocks noChangeArrowheads="1"/>
          </p:cNvSpPr>
          <p:nvPr/>
        </p:nvSpPr>
        <p:spPr bwMode="auto">
          <a:xfrm>
            <a:off x="1524000" y="3352800"/>
            <a:ext cx="1135063" cy="369888"/>
          </a:xfrm>
          <a:prstGeom prst="rect">
            <a:avLst/>
          </a:prstGeom>
          <a:noFill/>
          <a:ln w="9525">
            <a:noFill/>
            <a:miter lim="800000"/>
            <a:headEnd/>
            <a:tailEnd/>
          </a:ln>
        </p:spPr>
        <p:txBody>
          <a:bodyPr wrap="none">
            <a:spAutoFit/>
          </a:bodyPr>
          <a:lstStyle/>
          <a:p>
            <a:r>
              <a:rPr lang="en-US" sz="1800" b="0"/>
              <a:t>CLOSED</a:t>
            </a:r>
          </a:p>
        </p:txBody>
      </p:sp>
      <p:sp>
        <p:nvSpPr>
          <p:cNvPr id="6" name="TextBox 5"/>
          <p:cNvSpPr txBox="1">
            <a:spLocks noChangeArrowheads="1"/>
          </p:cNvSpPr>
          <p:nvPr/>
        </p:nvSpPr>
        <p:spPr bwMode="auto">
          <a:xfrm>
            <a:off x="1524000" y="3733800"/>
            <a:ext cx="957263" cy="369888"/>
          </a:xfrm>
          <a:prstGeom prst="rect">
            <a:avLst/>
          </a:prstGeom>
          <a:noFill/>
          <a:ln w="9525">
            <a:noFill/>
            <a:miter lim="800000"/>
            <a:headEnd/>
            <a:tailEnd/>
          </a:ln>
        </p:spPr>
        <p:txBody>
          <a:bodyPr wrap="none">
            <a:spAutoFit/>
          </a:bodyPr>
          <a:lstStyle/>
          <a:p>
            <a:r>
              <a:rPr lang="en-US" sz="1800" b="0"/>
              <a:t>OPENF</a:t>
            </a:r>
          </a:p>
        </p:txBody>
      </p:sp>
      <p:sp>
        <p:nvSpPr>
          <p:cNvPr id="7" name="TextBox 6"/>
          <p:cNvSpPr txBox="1">
            <a:spLocks noChangeArrowheads="1"/>
          </p:cNvSpPr>
          <p:nvPr/>
        </p:nvSpPr>
        <p:spPr bwMode="auto">
          <a:xfrm>
            <a:off x="2743200" y="2971800"/>
            <a:ext cx="857250" cy="369888"/>
          </a:xfrm>
          <a:prstGeom prst="rect">
            <a:avLst/>
          </a:prstGeom>
          <a:noFill/>
          <a:ln w="9525">
            <a:noFill/>
            <a:miter lim="800000"/>
            <a:headEnd/>
            <a:tailEnd/>
          </a:ln>
        </p:spPr>
        <p:txBody>
          <a:bodyPr wrap="none">
            <a:spAutoFit/>
          </a:bodyPr>
          <a:lstStyle/>
          <a:p>
            <a:r>
              <a:rPr lang="en-US" sz="1800" b="0"/>
              <a:t>NONE</a:t>
            </a:r>
          </a:p>
        </p:txBody>
      </p:sp>
      <p:sp>
        <p:nvSpPr>
          <p:cNvPr id="8" name="TextBox 7"/>
          <p:cNvSpPr txBox="1">
            <a:spLocks noChangeArrowheads="1"/>
          </p:cNvSpPr>
          <p:nvPr/>
        </p:nvSpPr>
        <p:spPr bwMode="auto">
          <a:xfrm>
            <a:off x="4038600" y="2971800"/>
            <a:ext cx="974725" cy="369888"/>
          </a:xfrm>
          <a:prstGeom prst="rect">
            <a:avLst/>
          </a:prstGeom>
          <a:noFill/>
          <a:ln w="9525">
            <a:noFill/>
            <a:miter lim="800000"/>
            <a:headEnd/>
            <a:tailEnd/>
          </a:ln>
        </p:spPr>
        <p:txBody>
          <a:bodyPr wrap="none">
            <a:spAutoFit/>
          </a:bodyPr>
          <a:lstStyle/>
          <a:p>
            <a:r>
              <a:rPr lang="en-US" sz="1800" b="0"/>
              <a:t>FRONT</a:t>
            </a:r>
          </a:p>
        </p:txBody>
      </p:sp>
      <p:sp>
        <p:nvSpPr>
          <p:cNvPr id="9" name="TextBox 8"/>
          <p:cNvSpPr txBox="1">
            <a:spLocks noChangeArrowheads="1"/>
          </p:cNvSpPr>
          <p:nvPr/>
        </p:nvSpPr>
        <p:spPr bwMode="auto">
          <a:xfrm>
            <a:off x="5181600" y="2971800"/>
            <a:ext cx="808038" cy="369888"/>
          </a:xfrm>
          <a:prstGeom prst="rect">
            <a:avLst/>
          </a:prstGeom>
          <a:noFill/>
          <a:ln w="9525">
            <a:noFill/>
            <a:miter lim="800000"/>
            <a:headEnd/>
            <a:tailEnd/>
          </a:ln>
        </p:spPr>
        <p:txBody>
          <a:bodyPr wrap="none">
            <a:spAutoFit/>
          </a:bodyPr>
          <a:lstStyle/>
          <a:p>
            <a:r>
              <a:rPr lang="en-US" sz="1800" b="0"/>
              <a:t>REAR</a:t>
            </a:r>
          </a:p>
        </p:txBody>
      </p:sp>
      <p:sp>
        <p:nvSpPr>
          <p:cNvPr id="10" name="TextBox 9"/>
          <p:cNvSpPr txBox="1">
            <a:spLocks noChangeArrowheads="1"/>
          </p:cNvSpPr>
          <p:nvPr/>
        </p:nvSpPr>
        <p:spPr bwMode="auto">
          <a:xfrm>
            <a:off x="6477000" y="2971800"/>
            <a:ext cx="835025" cy="369888"/>
          </a:xfrm>
          <a:prstGeom prst="rect">
            <a:avLst/>
          </a:prstGeom>
          <a:noFill/>
          <a:ln w="9525">
            <a:noFill/>
            <a:miter lim="800000"/>
            <a:headEnd/>
            <a:tailEnd/>
          </a:ln>
        </p:spPr>
        <p:txBody>
          <a:bodyPr wrap="none">
            <a:spAutoFit/>
          </a:bodyPr>
          <a:lstStyle/>
          <a:p>
            <a:r>
              <a:rPr lang="en-US" sz="1800" b="0"/>
              <a:t>BOTH</a:t>
            </a:r>
          </a:p>
        </p:txBody>
      </p:sp>
      <p:sp>
        <p:nvSpPr>
          <p:cNvPr id="11" name="TextBox 10"/>
          <p:cNvSpPr txBox="1">
            <a:spLocks noChangeArrowheads="1"/>
          </p:cNvSpPr>
          <p:nvPr/>
        </p:nvSpPr>
        <p:spPr bwMode="auto">
          <a:xfrm>
            <a:off x="2743200" y="3352800"/>
            <a:ext cx="1135063" cy="369888"/>
          </a:xfrm>
          <a:prstGeom prst="rect">
            <a:avLst/>
          </a:prstGeom>
          <a:noFill/>
          <a:ln w="9525">
            <a:noFill/>
            <a:miter lim="800000"/>
            <a:headEnd/>
            <a:tailEnd/>
          </a:ln>
        </p:spPr>
        <p:txBody>
          <a:bodyPr wrap="none">
            <a:spAutoFit/>
          </a:bodyPr>
          <a:lstStyle/>
          <a:p>
            <a:r>
              <a:rPr lang="en-US" sz="1800" b="0"/>
              <a:t>CLOSED</a:t>
            </a:r>
          </a:p>
        </p:txBody>
      </p:sp>
      <p:sp>
        <p:nvSpPr>
          <p:cNvPr id="13" name="TextBox 12"/>
          <p:cNvSpPr txBox="1">
            <a:spLocks noChangeArrowheads="1"/>
          </p:cNvSpPr>
          <p:nvPr/>
        </p:nvSpPr>
        <p:spPr bwMode="auto">
          <a:xfrm>
            <a:off x="2743200" y="3733800"/>
            <a:ext cx="1135063" cy="369888"/>
          </a:xfrm>
          <a:prstGeom prst="rect">
            <a:avLst/>
          </a:prstGeom>
          <a:noFill/>
          <a:ln w="9525">
            <a:noFill/>
            <a:miter lim="800000"/>
            <a:headEnd/>
            <a:tailEnd/>
          </a:ln>
        </p:spPr>
        <p:txBody>
          <a:bodyPr wrap="none">
            <a:spAutoFit/>
          </a:bodyPr>
          <a:lstStyle/>
          <a:p>
            <a:r>
              <a:rPr lang="en-US" sz="1800" b="0"/>
              <a:t>CLOSED</a:t>
            </a:r>
          </a:p>
        </p:txBody>
      </p:sp>
      <p:sp>
        <p:nvSpPr>
          <p:cNvPr id="14" name="TextBox 13"/>
          <p:cNvSpPr txBox="1">
            <a:spLocks noChangeArrowheads="1"/>
          </p:cNvSpPr>
          <p:nvPr/>
        </p:nvSpPr>
        <p:spPr bwMode="auto">
          <a:xfrm>
            <a:off x="3886200" y="3352800"/>
            <a:ext cx="984250" cy="369888"/>
          </a:xfrm>
          <a:prstGeom prst="rect">
            <a:avLst/>
          </a:prstGeom>
          <a:noFill/>
          <a:ln w="9525">
            <a:noFill/>
            <a:miter lim="800000"/>
            <a:headEnd/>
            <a:tailEnd/>
          </a:ln>
        </p:spPr>
        <p:txBody>
          <a:bodyPr wrap="none">
            <a:spAutoFit/>
          </a:bodyPr>
          <a:lstStyle/>
          <a:p>
            <a:r>
              <a:rPr lang="en-US" sz="1800" b="0"/>
              <a:t>OPENR</a:t>
            </a:r>
          </a:p>
        </p:txBody>
      </p:sp>
      <p:sp>
        <p:nvSpPr>
          <p:cNvPr id="15" name="TextBox 14"/>
          <p:cNvSpPr txBox="1">
            <a:spLocks noChangeArrowheads="1"/>
          </p:cNvSpPr>
          <p:nvPr/>
        </p:nvSpPr>
        <p:spPr bwMode="auto">
          <a:xfrm>
            <a:off x="3886200" y="3733800"/>
            <a:ext cx="957263" cy="369888"/>
          </a:xfrm>
          <a:prstGeom prst="rect">
            <a:avLst/>
          </a:prstGeom>
          <a:noFill/>
          <a:ln w="9525">
            <a:noFill/>
            <a:miter lim="800000"/>
            <a:headEnd/>
            <a:tailEnd/>
          </a:ln>
        </p:spPr>
        <p:txBody>
          <a:bodyPr wrap="none">
            <a:spAutoFit/>
          </a:bodyPr>
          <a:lstStyle/>
          <a:p>
            <a:r>
              <a:rPr lang="en-US" sz="1800" b="0"/>
              <a:t>OPENF</a:t>
            </a:r>
          </a:p>
        </p:txBody>
      </p:sp>
      <p:sp>
        <p:nvSpPr>
          <p:cNvPr id="16" name="TextBox 15"/>
          <p:cNvSpPr txBox="1">
            <a:spLocks noChangeArrowheads="1"/>
          </p:cNvSpPr>
          <p:nvPr/>
        </p:nvSpPr>
        <p:spPr bwMode="auto">
          <a:xfrm>
            <a:off x="5105400" y="3733800"/>
            <a:ext cx="957263" cy="369888"/>
          </a:xfrm>
          <a:prstGeom prst="rect">
            <a:avLst/>
          </a:prstGeom>
          <a:noFill/>
          <a:ln w="9525">
            <a:noFill/>
            <a:miter lim="800000"/>
            <a:headEnd/>
            <a:tailEnd/>
          </a:ln>
        </p:spPr>
        <p:txBody>
          <a:bodyPr wrap="none">
            <a:spAutoFit/>
          </a:bodyPr>
          <a:lstStyle/>
          <a:p>
            <a:r>
              <a:rPr lang="en-US" sz="1800" b="0"/>
              <a:t>OPENF</a:t>
            </a:r>
          </a:p>
        </p:txBody>
      </p:sp>
      <p:sp>
        <p:nvSpPr>
          <p:cNvPr id="17" name="TextBox 16"/>
          <p:cNvSpPr txBox="1">
            <a:spLocks noChangeArrowheads="1"/>
          </p:cNvSpPr>
          <p:nvPr/>
        </p:nvSpPr>
        <p:spPr bwMode="auto">
          <a:xfrm>
            <a:off x="6324600" y="3733800"/>
            <a:ext cx="957263" cy="369888"/>
          </a:xfrm>
          <a:prstGeom prst="rect">
            <a:avLst/>
          </a:prstGeom>
          <a:noFill/>
          <a:ln w="9525">
            <a:noFill/>
            <a:miter lim="800000"/>
            <a:headEnd/>
            <a:tailEnd/>
          </a:ln>
        </p:spPr>
        <p:txBody>
          <a:bodyPr wrap="none">
            <a:spAutoFit/>
          </a:bodyPr>
          <a:lstStyle/>
          <a:p>
            <a:r>
              <a:rPr lang="en-US" sz="1800" b="0"/>
              <a:t>OPENF</a:t>
            </a:r>
          </a:p>
        </p:txBody>
      </p:sp>
      <p:sp>
        <p:nvSpPr>
          <p:cNvPr id="18" name="TextBox 17"/>
          <p:cNvSpPr txBox="1">
            <a:spLocks noChangeArrowheads="1"/>
          </p:cNvSpPr>
          <p:nvPr/>
        </p:nvSpPr>
        <p:spPr bwMode="auto">
          <a:xfrm>
            <a:off x="5105400" y="3352800"/>
            <a:ext cx="957263" cy="369888"/>
          </a:xfrm>
          <a:prstGeom prst="rect">
            <a:avLst/>
          </a:prstGeom>
          <a:noFill/>
          <a:ln w="9525">
            <a:noFill/>
            <a:miter lim="800000"/>
            <a:headEnd/>
            <a:tailEnd/>
          </a:ln>
        </p:spPr>
        <p:txBody>
          <a:bodyPr wrap="none">
            <a:spAutoFit/>
          </a:bodyPr>
          <a:lstStyle/>
          <a:p>
            <a:r>
              <a:rPr lang="en-US" sz="1800" b="0"/>
              <a:t>OPENF</a:t>
            </a:r>
          </a:p>
        </p:txBody>
      </p:sp>
      <p:sp>
        <p:nvSpPr>
          <p:cNvPr id="19" name="TextBox 18"/>
          <p:cNvSpPr txBox="1">
            <a:spLocks noChangeArrowheads="1"/>
          </p:cNvSpPr>
          <p:nvPr/>
        </p:nvSpPr>
        <p:spPr bwMode="auto">
          <a:xfrm>
            <a:off x="6324600" y="3352800"/>
            <a:ext cx="1135063" cy="369888"/>
          </a:xfrm>
          <a:prstGeom prst="rect">
            <a:avLst/>
          </a:prstGeom>
          <a:noFill/>
          <a:ln w="9525">
            <a:noFill/>
            <a:miter lim="800000"/>
            <a:headEnd/>
            <a:tailEnd/>
          </a:ln>
        </p:spPr>
        <p:txBody>
          <a:bodyPr wrap="none">
            <a:spAutoFit/>
          </a:bodyPr>
          <a:lstStyle/>
          <a:p>
            <a:r>
              <a:rPr lang="en-US" sz="1800" b="0"/>
              <a:t>CLOSED</a:t>
            </a:r>
          </a:p>
        </p:txBody>
      </p:sp>
      <p:sp>
        <p:nvSpPr>
          <p:cNvPr id="49201" name="TextBox 19"/>
          <p:cNvSpPr txBox="1">
            <a:spLocks noChangeArrowheads="1"/>
          </p:cNvSpPr>
          <p:nvPr/>
        </p:nvSpPr>
        <p:spPr bwMode="auto">
          <a:xfrm>
            <a:off x="603250" y="3468688"/>
            <a:ext cx="920750" cy="646112"/>
          </a:xfrm>
          <a:prstGeom prst="rect">
            <a:avLst/>
          </a:prstGeom>
          <a:noFill/>
          <a:ln w="9525">
            <a:noFill/>
            <a:miter lim="800000"/>
            <a:headEnd/>
            <a:tailEnd/>
          </a:ln>
        </p:spPr>
        <p:txBody>
          <a:bodyPr wrap="none">
            <a:spAutoFit/>
          </a:bodyPr>
          <a:lstStyle/>
          <a:p>
            <a:pPr algn="ctr"/>
            <a:r>
              <a:rPr lang="en-US" sz="1800" b="0"/>
              <a:t>Door</a:t>
            </a:r>
          </a:p>
          <a:p>
            <a:pPr algn="ctr"/>
            <a:r>
              <a:rPr lang="en-US" sz="1800" b="0"/>
              <a:t>States</a:t>
            </a:r>
          </a:p>
        </p:txBody>
      </p:sp>
      <p:sp>
        <p:nvSpPr>
          <p:cNvPr id="49202" name="TextBox 20"/>
          <p:cNvSpPr txBox="1">
            <a:spLocks noChangeArrowheads="1"/>
          </p:cNvSpPr>
          <p:nvPr/>
        </p:nvSpPr>
        <p:spPr bwMode="auto">
          <a:xfrm>
            <a:off x="3810000" y="2590800"/>
            <a:ext cx="960438" cy="369888"/>
          </a:xfrm>
          <a:prstGeom prst="rect">
            <a:avLst/>
          </a:prstGeom>
          <a:noFill/>
          <a:ln w="9525">
            <a:noFill/>
            <a:miter lim="800000"/>
            <a:headEnd/>
            <a:tailEnd/>
          </a:ln>
        </p:spPr>
        <p:txBody>
          <a:bodyPr wrap="none">
            <a:spAutoFit/>
          </a:bodyPr>
          <a:lstStyle/>
          <a:p>
            <a:pPr algn="ctr"/>
            <a:r>
              <a:rPr lang="en-US" sz="1800" b="0"/>
              <a:t>Events</a:t>
            </a:r>
          </a:p>
        </p:txBody>
      </p:sp>
      <p:sp>
        <p:nvSpPr>
          <p:cNvPr id="22" name="TextBox 21"/>
          <p:cNvSpPr txBox="1">
            <a:spLocks noChangeArrowheads="1"/>
          </p:cNvSpPr>
          <p:nvPr/>
        </p:nvSpPr>
        <p:spPr bwMode="auto">
          <a:xfrm>
            <a:off x="1524000" y="4114800"/>
            <a:ext cx="984250" cy="369888"/>
          </a:xfrm>
          <a:prstGeom prst="rect">
            <a:avLst/>
          </a:prstGeom>
          <a:noFill/>
          <a:ln w="9525">
            <a:noFill/>
            <a:miter lim="800000"/>
            <a:headEnd/>
            <a:tailEnd/>
          </a:ln>
        </p:spPr>
        <p:txBody>
          <a:bodyPr wrap="none">
            <a:spAutoFit/>
          </a:bodyPr>
          <a:lstStyle/>
          <a:p>
            <a:r>
              <a:rPr lang="en-US" sz="1800" b="0"/>
              <a:t>OPENR</a:t>
            </a:r>
          </a:p>
        </p:txBody>
      </p:sp>
      <p:sp>
        <p:nvSpPr>
          <p:cNvPr id="23" name="TextBox 22"/>
          <p:cNvSpPr txBox="1">
            <a:spLocks noChangeArrowheads="1"/>
          </p:cNvSpPr>
          <p:nvPr/>
        </p:nvSpPr>
        <p:spPr bwMode="auto">
          <a:xfrm>
            <a:off x="2743200" y="4114800"/>
            <a:ext cx="1135063" cy="369888"/>
          </a:xfrm>
          <a:prstGeom prst="rect">
            <a:avLst/>
          </a:prstGeom>
          <a:noFill/>
          <a:ln w="9525">
            <a:noFill/>
            <a:miter lim="800000"/>
            <a:headEnd/>
            <a:tailEnd/>
          </a:ln>
        </p:spPr>
        <p:txBody>
          <a:bodyPr wrap="none">
            <a:spAutoFit/>
          </a:bodyPr>
          <a:lstStyle/>
          <a:p>
            <a:r>
              <a:rPr lang="en-US" sz="1800" b="0"/>
              <a:t>CLOSED</a:t>
            </a:r>
          </a:p>
        </p:txBody>
      </p:sp>
      <p:sp>
        <p:nvSpPr>
          <p:cNvPr id="24" name="TextBox 23"/>
          <p:cNvSpPr txBox="1">
            <a:spLocks noChangeArrowheads="1"/>
          </p:cNvSpPr>
          <p:nvPr/>
        </p:nvSpPr>
        <p:spPr bwMode="auto">
          <a:xfrm>
            <a:off x="3886200" y="4114800"/>
            <a:ext cx="984250" cy="369888"/>
          </a:xfrm>
          <a:prstGeom prst="rect">
            <a:avLst/>
          </a:prstGeom>
          <a:noFill/>
          <a:ln w="9525">
            <a:noFill/>
            <a:miter lim="800000"/>
            <a:headEnd/>
            <a:tailEnd/>
          </a:ln>
        </p:spPr>
        <p:txBody>
          <a:bodyPr wrap="none">
            <a:spAutoFit/>
          </a:bodyPr>
          <a:lstStyle/>
          <a:p>
            <a:r>
              <a:rPr lang="en-US" sz="1800" b="0"/>
              <a:t>OPENR</a:t>
            </a:r>
          </a:p>
        </p:txBody>
      </p:sp>
      <p:sp>
        <p:nvSpPr>
          <p:cNvPr id="25" name="TextBox 24"/>
          <p:cNvSpPr txBox="1">
            <a:spLocks noChangeArrowheads="1"/>
          </p:cNvSpPr>
          <p:nvPr/>
        </p:nvSpPr>
        <p:spPr bwMode="auto">
          <a:xfrm>
            <a:off x="5105400" y="4114800"/>
            <a:ext cx="984250" cy="369888"/>
          </a:xfrm>
          <a:prstGeom prst="rect">
            <a:avLst/>
          </a:prstGeom>
          <a:noFill/>
          <a:ln w="9525">
            <a:noFill/>
            <a:miter lim="800000"/>
            <a:headEnd/>
            <a:tailEnd/>
          </a:ln>
        </p:spPr>
        <p:txBody>
          <a:bodyPr wrap="none">
            <a:spAutoFit/>
          </a:bodyPr>
          <a:lstStyle/>
          <a:p>
            <a:r>
              <a:rPr lang="en-US" sz="1800" b="0"/>
              <a:t>OPENR</a:t>
            </a:r>
          </a:p>
        </p:txBody>
      </p:sp>
      <p:sp>
        <p:nvSpPr>
          <p:cNvPr id="26" name="TextBox 25"/>
          <p:cNvSpPr txBox="1">
            <a:spLocks noChangeArrowheads="1"/>
          </p:cNvSpPr>
          <p:nvPr/>
        </p:nvSpPr>
        <p:spPr bwMode="auto">
          <a:xfrm>
            <a:off x="6324600" y="4114800"/>
            <a:ext cx="984250" cy="369888"/>
          </a:xfrm>
          <a:prstGeom prst="rect">
            <a:avLst/>
          </a:prstGeom>
          <a:noFill/>
          <a:ln w="9525">
            <a:noFill/>
            <a:miter lim="800000"/>
            <a:headEnd/>
            <a:tailEnd/>
          </a:ln>
        </p:spPr>
        <p:txBody>
          <a:bodyPr wrap="none">
            <a:spAutoFit/>
          </a:bodyPr>
          <a:lstStyle/>
          <a:p>
            <a:r>
              <a:rPr lang="en-US" sz="1800" b="0"/>
              <a:t>OPENR</a:t>
            </a:r>
          </a:p>
        </p:txBody>
      </p:sp>
      <p:sp>
        <p:nvSpPr>
          <p:cNvPr id="49208" name="Slide Number Placeholder 26"/>
          <p:cNvSpPr>
            <a:spLocks noGrp="1"/>
          </p:cNvSpPr>
          <p:nvPr>
            <p:ph type="sldNum" sz="quarter" idx="12"/>
          </p:nvPr>
        </p:nvSpPr>
        <p:spPr bwMode="auto">
          <a:noFill/>
          <a:ln>
            <a:miter lim="800000"/>
            <a:headEnd/>
            <a:tailEnd/>
          </a:ln>
        </p:spPr>
        <p:txBody>
          <a:bodyPr/>
          <a:lstStyle/>
          <a:p>
            <a:fld id="{DB771F3B-4FAA-41FA-A8A7-98A672CCF71F}"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FSM Diagram</a:t>
            </a:r>
            <a:endParaRPr lang="en-US" dirty="0"/>
          </a:p>
        </p:txBody>
      </p:sp>
      <p:sp>
        <p:nvSpPr>
          <p:cNvPr id="23" name="Oval 22"/>
          <p:cNvSpPr/>
          <p:nvPr/>
        </p:nvSpPr>
        <p:spPr>
          <a:xfrm>
            <a:off x="1981200" y="37338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0" dirty="0"/>
              <a:t>CLOSED</a:t>
            </a:r>
          </a:p>
        </p:txBody>
      </p:sp>
      <p:sp>
        <p:nvSpPr>
          <p:cNvPr id="24" name="Oval 23"/>
          <p:cNvSpPr/>
          <p:nvPr/>
        </p:nvSpPr>
        <p:spPr>
          <a:xfrm>
            <a:off x="5867400" y="25146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0" dirty="0"/>
              <a:t>OPENF</a:t>
            </a:r>
          </a:p>
        </p:txBody>
      </p:sp>
      <p:cxnSp>
        <p:nvCxnSpPr>
          <p:cNvPr id="25" name="Straight Arrow Connector 24"/>
          <p:cNvCxnSpPr>
            <a:stCxn id="23" idx="7"/>
            <a:endCxn id="24" idx="1"/>
          </p:cNvCxnSpPr>
          <p:nvPr/>
        </p:nvCxnSpPr>
        <p:spPr>
          <a:xfrm rot="5400000" flipH="1" flipV="1">
            <a:off x="4038600" y="1882775"/>
            <a:ext cx="1219200" cy="28638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2" idx="1"/>
            <a:endCxn id="23" idx="5"/>
          </p:cNvCxnSpPr>
          <p:nvPr/>
        </p:nvCxnSpPr>
        <p:spPr>
          <a:xfrm rot="16200000" flipH="1" flipV="1">
            <a:off x="4724400" y="3254375"/>
            <a:ext cx="76200" cy="3092450"/>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4191000" y="4495800"/>
            <a:ext cx="974725" cy="369888"/>
          </a:xfrm>
          <a:prstGeom prst="rect">
            <a:avLst/>
          </a:prstGeom>
          <a:noFill/>
          <a:ln w="9525">
            <a:noFill/>
            <a:miter lim="800000"/>
            <a:headEnd/>
            <a:tailEnd/>
          </a:ln>
        </p:spPr>
        <p:txBody>
          <a:bodyPr wrap="none">
            <a:spAutoFit/>
          </a:bodyPr>
          <a:lstStyle/>
          <a:p>
            <a:r>
              <a:rPr lang="en-US" sz="1800" b="0"/>
              <a:t>FRONT</a:t>
            </a:r>
          </a:p>
        </p:txBody>
      </p:sp>
      <p:sp>
        <p:nvSpPr>
          <p:cNvPr id="29" name="Freeform 28"/>
          <p:cNvSpPr/>
          <p:nvPr/>
        </p:nvSpPr>
        <p:spPr>
          <a:xfrm>
            <a:off x="2259013" y="2828925"/>
            <a:ext cx="685800" cy="1047750"/>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32" name="TextBox 31"/>
          <p:cNvSpPr txBox="1">
            <a:spLocks noChangeArrowheads="1"/>
          </p:cNvSpPr>
          <p:nvPr/>
        </p:nvSpPr>
        <p:spPr bwMode="auto">
          <a:xfrm>
            <a:off x="1600200" y="2819400"/>
            <a:ext cx="857250" cy="369888"/>
          </a:xfrm>
          <a:prstGeom prst="rect">
            <a:avLst/>
          </a:prstGeom>
          <a:noFill/>
          <a:ln w="9525">
            <a:noFill/>
            <a:miter lim="800000"/>
            <a:headEnd/>
            <a:tailEnd/>
          </a:ln>
        </p:spPr>
        <p:txBody>
          <a:bodyPr wrap="none">
            <a:spAutoFit/>
          </a:bodyPr>
          <a:lstStyle/>
          <a:p>
            <a:r>
              <a:rPr lang="en-US" sz="1800" b="0"/>
              <a:t>NONE</a:t>
            </a:r>
          </a:p>
        </p:txBody>
      </p:sp>
      <p:graphicFrame>
        <p:nvGraphicFramePr>
          <p:cNvPr id="38" name="Table 37"/>
          <p:cNvGraphicFramePr>
            <a:graphicFrameLocks noGrp="1"/>
          </p:cNvGraphicFramePr>
          <p:nvPr/>
        </p:nvGraphicFramePr>
        <p:xfrm>
          <a:off x="1447800" y="715963"/>
          <a:ext cx="6096000" cy="14833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1241" name="TextBox 38"/>
          <p:cNvSpPr txBox="1">
            <a:spLocks noChangeArrowheads="1"/>
          </p:cNvSpPr>
          <p:nvPr/>
        </p:nvSpPr>
        <p:spPr bwMode="auto">
          <a:xfrm>
            <a:off x="1524000" y="1066800"/>
            <a:ext cx="1135063" cy="369888"/>
          </a:xfrm>
          <a:prstGeom prst="rect">
            <a:avLst/>
          </a:prstGeom>
          <a:noFill/>
          <a:ln w="9525">
            <a:noFill/>
            <a:miter lim="800000"/>
            <a:headEnd/>
            <a:tailEnd/>
          </a:ln>
        </p:spPr>
        <p:txBody>
          <a:bodyPr wrap="none">
            <a:spAutoFit/>
          </a:bodyPr>
          <a:lstStyle/>
          <a:p>
            <a:r>
              <a:rPr lang="en-US" sz="1800" b="0"/>
              <a:t>CLOSED</a:t>
            </a:r>
          </a:p>
        </p:txBody>
      </p:sp>
      <p:sp>
        <p:nvSpPr>
          <p:cNvPr id="51242" name="TextBox 39"/>
          <p:cNvSpPr txBox="1">
            <a:spLocks noChangeArrowheads="1"/>
          </p:cNvSpPr>
          <p:nvPr/>
        </p:nvSpPr>
        <p:spPr bwMode="auto">
          <a:xfrm>
            <a:off x="1524000" y="1447800"/>
            <a:ext cx="957263" cy="369888"/>
          </a:xfrm>
          <a:prstGeom prst="rect">
            <a:avLst/>
          </a:prstGeom>
          <a:noFill/>
          <a:ln w="9525">
            <a:noFill/>
            <a:miter lim="800000"/>
            <a:headEnd/>
            <a:tailEnd/>
          </a:ln>
        </p:spPr>
        <p:txBody>
          <a:bodyPr wrap="none">
            <a:spAutoFit/>
          </a:bodyPr>
          <a:lstStyle/>
          <a:p>
            <a:r>
              <a:rPr lang="en-US" sz="1800" b="0"/>
              <a:t>OPENF</a:t>
            </a:r>
          </a:p>
        </p:txBody>
      </p:sp>
      <p:sp>
        <p:nvSpPr>
          <p:cNvPr id="51243" name="TextBox 40"/>
          <p:cNvSpPr txBox="1">
            <a:spLocks noChangeArrowheads="1"/>
          </p:cNvSpPr>
          <p:nvPr/>
        </p:nvSpPr>
        <p:spPr bwMode="auto">
          <a:xfrm>
            <a:off x="2743200" y="685800"/>
            <a:ext cx="857250" cy="369888"/>
          </a:xfrm>
          <a:prstGeom prst="rect">
            <a:avLst/>
          </a:prstGeom>
          <a:noFill/>
          <a:ln w="9525">
            <a:noFill/>
            <a:miter lim="800000"/>
            <a:headEnd/>
            <a:tailEnd/>
          </a:ln>
        </p:spPr>
        <p:txBody>
          <a:bodyPr wrap="none">
            <a:spAutoFit/>
          </a:bodyPr>
          <a:lstStyle/>
          <a:p>
            <a:r>
              <a:rPr lang="en-US" sz="1800" b="0"/>
              <a:t>NONE</a:t>
            </a:r>
          </a:p>
        </p:txBody>
      </p:sp>
      <p:sp>
        <p:nvSpPr>
          <p:cNvPr id="51244" name="TextBox 41"/>
          <p:cNvSpPr txBox="1">
            <a:spLocks noChangeArrowheads="1"/>
          </p:cNvSpPr>
          <p:nvPr/>
        </p:nvSpPr>
        <p:spPr bwMode="auto">
          <a:xfrm>
            <a:off x="4038600" y="685800"/>
            <a:ext cx="974725" cy="369888"/>
          </a:xfrm>
          <a:prstGeom prst="rect">
            <a:avLst/>
          </a:prstGeom>
          <a:noFill/>
          <a:ln w="9525">
            <a:noFill/>
            <a:miter lim="800000"/>
            <a:headEnd/>
            <a:tailEnd/>
          </a:ln>
        </p:spPr>
        <p:txBody>
          <a:bodyPr wrap="none">
            <a:spAutoFit/>
          </a:bodyPr>
          <a:lstStyle/>
          <a:p>
            <a:r>
              <a:rPr lang="en-US" sz="1800" b="0"/>
              <a:t>FRONT</a:t>
            </a:r>
          </a:p>
        </p:txBody>
      </p:sp>
      <p:sp>
        <p:nvSpPr>
          <p:cNvPr id="51245" name="TextBox 42"/>
          <p:cNvSpPr txBox="1">
            <a:spLocks noChangeArrowheads="1"/>
          </p:cNvSpPr>
          <p:nvPr/>
        </p:nvSpPr>
        <p:spPr bwMode="auto">
          <a:xfrm>
            <a:off x="5181600" y="685800"/>
            <a:ext cx="808038" cy="369888"/>
          </a:xfrm>
          <a:prstGeom prst="rect">
            <a:avLst/>
          </a:prstGeom>
          <a:noFill/>
          <a:ln w="9525">
            <a:noFill/>
            <a:miter lim="800000"/>
            <a:headEnd/>
            <a:tailEnd/>
          </a:ln>
        </p:spPr>
        <p:txBody>
          <a:bodyPr wrap="none">
            <a:spAutoFit/>
          </a:bodyPr>
          <a:lstStyle/>
          <a:p>
            <a:r>
              <a:rPr lang="en-US" sz="1800" b="0"/>
              <a:t>REAR</a:t>
            </a:r>
          </a:p>
        </p:txBody>
      </p:sp>
      <p:sp>
        <p:nvSpPr>
          <p:cNvPr id="51246" name="TextBox 43"/>
          <p:cNvSpPr txBox="1">
            <a:spLocks noChangeArrowheads="1"/>
          </p:cNvSpPr>
          <p:nvPr/>
        </p:nvSpPr>
        <p:spPr bwMode="auto">
          <a:xfrm>
            <a:off x="6477000" y="685800"/>
            <a:ext cx="835025" cy="369888"/>
          </a:xfrm>
          <a:prstGeom prst="rect">
            <a:avLst/>
          </a:prstGeom>
          <a:noFill/>
          <a:ln w="9525">
            <a:noFill/>
            <a:miter lim="800000"/>
            <a:headEnd/>
            <a:tailEnd/>
          </a:ln>
        </p:spPr>
        <p:txBody>
          <a:bodyPr wrap="none">
            <a:spAutoFit/>
          </a:bodyPr>
          <a:lstStyle/>
          <a:p>
            <a:r>
              <a:rPr lang="en-US" sz="1800" b="0"/>
              <a:t>BOTH</a:t>
            </a:r>
          </a:p>
        </p:txBody>
      </p:sp>
      <p:sp>
        <p:nvSpPr>
          <p:cNvPr id="51247" name="TextBox 44"/>
          <p:cNvSpPr txBox="1">
            <a:spLocks noChangeArrowheads="1"/>
          </p:cNvSpPr>
          <p:nvPr/>
        </p:nvSpPr>
        <p:spPr bwMode="auto">
          <a:xfrm>
            <a:off x="2743200" y="1066800"/>
            <a:ext cx="1135063" cy="369888"/>
          </a:xfrm>
          <a:prstGeom prst="rect">
            <a:avLst/>
          </a:prstGeom>
          <a:noFill/>
          <a:ln w="9525">
            <a:noFill/>
            <a:miter lim="800000"/>
            <a:headEnd/>
            <a:tailEnd/>
          </a:ln>
        </p:spPr>
        <p:txBody>
          <a:bodyPr wrap="none">
            <a:spAutoFit/>
          </a:bodyPr>
          <a:lstStyle/>
          <a:p>
            <a:r>
              <a:rPr lang="en-US" sz="1800" b="0"/>
              <a:t>CLOSED</a:t>
            </a:r>
          </a:p>
        </p:txBody>
      </p:sp>
      <p:sp>
        <p:nvSpPr>
          <p:cNvPr id="51248" name="TextBox 45"/>
          <p:cNvSpPr txBox="1">
            <a:spLocks noChangeArrowheads="1"/>
          </p:cNvSpPr>
          <p:nvPr/>
        </p:nvSpPr>
        <p:spPr bwMode="auto">
          <a:xfrm>
            <a:off x="2743200" y="1447800"/>
            <a:ext cx="1135063" cy="369888"/>
          </a:xfrm>
          <a:prstGeom prst="rect">
            <a:avLst/>
          </a:prstGeom>
          <a:noFill/>
          <a:ln w="9525">
            <a:noFill/>
            <a:miter lim="800000"/>
            <a:headEnd/>
            <a:tailEnd/>
          </a:ln>
        </p:spPr>
        <p:txBody>
          <a:bodyPr wrap="none">
            <a:spAutoFit/>
          </a:bodyPr>
          <a:lstStyle/>
          <a:p>
            <a:r>
              <a:rPr lang="en-US" sz="1800" b="0"/>
              <a:t>CLOSED</a:t>
            </a:r>
          </a:p>
        </p:txBody>
      </p:sp>
      <p:sp>
        <p:nvSpPr>
          <p:cNvPr id="51249" name="TextBox 46"/>
          <p:cNvSpPr txBox="1">
            <a:spLocks noChangeArrowheads="1"/>
          </p:cNvSpPr>
          <p:nvPr/>
        </p:nvSpPr>
        <p:spPr bwMode="auto">
          <a:xfrm>
            <a:off x="3886200" y="1066800"/>
            <a:ext cx="984250" cy="369888"/>
          </a:xfrm>
          <a:prstGeom prst="rect">
            <a:avLst/>
          </a:prstGeom>
          <a:noFill/>
          <a:ln w="9525">
            <a:noFill/>
            <a:miter lim="800000"/>
            <a:headEnd/>
            <a:tailEnd/>
          </a:ln>
        </p:spPr>
        <p:txBody>
          <a:bodyPr wrap="none">
            <a:spAutoFit/>
          </a:bodyPr>
          <a:lstStyle/>
          <a:p>
            <a:r>
              <a:rPr lang="en-US" sz="1800" b="0"/>
              <a:t>OPENR</a:t>
            </a:r>
          </a:p>
        </p:txBody>
      </p:sp>
      <p:sp>
        <p:nvSpPr>
          <p:cNvPr id="51250" name="TextBox 47"/>
          <p:cNvSpPr txBox="1">
            <a:spLocks noChangeArrowheads="1"/>
          </p:cNvSpPr>
          <p:nvPr/>
        </p:nvSpPr>
        <p:spPr bwMode="auto">
          <a:xfrm>
            <a:off x="3886200" y="1447800"/>
            <a:ext cx="957263" cy="369888"/>
          </a:xfrm>
          <a:prstGeom prst="rect">
            <a:avLst/>
          </a:prstGeom>
          <a:noFill/>
          <a:ln w="9525">
            <a:noFill/>
            <a:miter lim="800000"/>
            <a:headEnd/>
            <a:tailEnd/>
          </a:ln>
        </p:spPr>
        <p:txBody>
          <a:bodyPr wrap="none">
            <a:spAutoFit/>
          </a:bodyPr>
          <a:lstStyle/>
          <a:p>
            <a:r>
              <a:rPr lang="en-US" sz="1800" b="0"/>
              <a:t>OPENF</a:t>
            </a:r>
          </a:p>
        </p:txBody>
      </p:sp>
      <p:sp>
        <p:nvSpPr>
          <p:cNvPr id="51251" name="TextBox 48"/>
          <p:cNvSpPr txBox="1">
            <a:spLocks noChangeArrowheads="1"/>
          </p:cNvSpPr>
          <p:nvPr/>
        </p:nvSpPr>
        <p:spPr bwMode="auto">
          <a:xfrm>
            <a:off x="5105400" y="1447800"/>
            <a:ext cx="957263" cy="369888"/>
          </a:xfrm>
          <a:prstGeom prst="rect">
            <a:avLst/>
          </a:prstGeom>
          <a:noFill/>
          <a:ln w="9525">
            <a:noFill/>
            <a:miter lim="800000"/>
            <a:headEnd/>
            <a:tailEnd/>
          </a:ln>
        </p:spPr>
        <p:txBody>
          <a:bodyPr wrap="none">
            <a:spAutoFit/>
          </a:bodyPr>
          <a:lstStyle/>
          <a:p>
            <a:r>
              <a:rPr lang="en-US" sz="1800" b="0"/>
              <a:t>OPENF</a:t>
            </a:r>
          </a:p>
        </p:txBody>
      </p:sp>
      <p:sp>
        <p:nvSpPr>
          <p:cNvPr id="51252" name="TextBox 49"/>
          <p:cNvSpPr txBox="1">
            <a:spLocks noChangeArrowheads="1"/>
          </p:cNvSpPr>
          <p:nvPr/>
        </p:nvSpPr>
        <p:spPr bwMode="auto">
          <a:xfrm>
            <a:off x="6324600" y="1447800"/>
            <a:ext cx="957263" cy="369888"/>
          </a:xfrm>
          <a:prstGeom prst="rect">
            <a:avLst/>
          </a:prstGeom>
          <a:noFill/>
          <a:ln w="9525">
            <a:noFill/>
            <a:miter lim="800000"/>
            <a:headEnd/>
            <a:tailEnd/>
          </a:ln>
        </p:spPr>
        <p:txBody>
          <a:bodyPr wrap="none">
            <a:spAutoFit/>
          </a:bodyPr>
          <a:lstStyle/>
          <a:p>
            <a:r>
              <a:rPr lang="en-US" sz="1800" b="0"/>
              <a:t>OPENF</a:t>
            </a:r>
          </a:p>
        </p:txBody>
      </p:sp>
      <p:sp>
        <p:nvSpPr>
          <p:cNvPr id="51253" name="TextBox 50"/>
          <p:cNvSpPr txBox="1">
            <a:spLocks noChangeArrowheads="1"/>
          </p:cNvSpPr>
          <p:nvPr/>
        </p:nvSpPr>
        <p:spPr bwMode="auto">
          <a:xfrm>
            <a:off x="5105400" y="1066800"/>
            <a:ext cx="957263" cy="369888"/>
          </a:xfrm>
          <a:prstGeom prst="rect">
            <a:avLst/>
          </a:prstGeom>
          <a:noFill/>
          <a:ln w="9525">
            <a:noFill/>
            <a:miter lim="800000"/>
            <a:headEnd/>
            <a:tailEnd/>
          </a:ln>
        </p:spPr>
        <p:txBody>
          <a:bodyPr wrap="none">
            <a:spAutoFit/>
          </a:bodyPr>
          <a:lstStyle/>
          <a:p>
            <a:r>
              <a:rPr lang="en-US" sz="1800" b="0"/>
              <a:t>OPENF</a:t>
            </a:r>
          </a:p>
        </p:txBody>
      </p:sp>
      <p:sp>
        <p:nvSpPr>
          <p:cNvPr id="51254" name="TextBox 51"/>
          <p:cNvSpPr txBox="1">
            <a:spLocks noChangeArrowheads="1"/>
          </p:cNvSpPr>
          <p:nvPr/>
        </p:nvSpPr>
        <p:spPr bwMode="auto">
          <a:xfrm>
            <a:off x="6324600" y="1066800"/>
            <a:ext cx="1135063" cy="369888"/>
          </a:xfrm>
          <a:prstGeom prst="rect">
            <a:avLst/>
          </a:prstGeom>
          <a:noFill/>
          <a:ln w="9525">
            <a:noFill/>
            <a:miter lim="800000"/>
            <a:headEnd/>
            <a:tailEnd/>
          </a:ln>
        </p:spPr>
        <p:txBody>
          <a:bodyPr wrap="none">
            <a:spAutoFit/>
          </a:bodyPr>
          <a:lstStyle/>
          <a:p>
            <a:r>
              <a:rPr lang="en-US" sz="1800" b="0"/>
              <a:t>CLOSED</a:t>
            </a:r>
          </a:p>
        </p:txBody>
      </p:sp>
      <p:sp>
        <p:nvSpPr>
          <p:cNvPr id="51255" name="TextBox 52"/>
          <p:cNvSpPr txBox="1">
            <a:spLocks noChangeArrowheads="1"/>
          </p:cNvSpPr>
          <p:nvPr/>
        </p:nvSpPr>
        <p:spPr bwMode="auto">
          <a:xfrm>
            <a:off x="603250" y="1182688"/>
            <a:ext cx="920750" cy="646112"/>
          </a:xfrm>
          <a:prstGeom prst="rect">
            <a:avLst/>
          </a:prstGeom>
          <a:noFill/>
          <a:ln w="9525">
            <a:noFill/>
            <a:miter lim="800000"/>
            <a:headEnd/>
            <a:tailEnd/>
          </a:ln>
        </p:spPr>
        <p:txBody>
          <a:bodyPr wrap="none">
            <a:spAutoFit/>
          </a:bodyPr>
          <a:lstStyle/>
          <a:p>
            <a:pPr algn="ctr"/>
            <a:r>
              <a:rPr lang="en-US" sz="1800" b="0"/>
              <a:t>Door</a:t>
            </a:r>
          </a:p>
          <a:p>
            <a:pPr algn="ctr"/>
            <a:r>
              <a:rPr lang="en-US" sz="1800" b="0"/>
              <a:t>States</a:t>
            </a:r>
          </a:p>
        </p:txBody>
      </p:sp>
      <p:sp>
        <p:nvSpPr>
          <p:cNvPr id="51256" name="TextBox 53"/>
          <p:cNvSpPr txBox="1">
            <a:spLocks noChangeArrowheads="1"/>
          </p:cNvSpPr>
          <p:nvPr/>
        </p:nvSpPr>
        <p:spPr bwMode="auto">
          <a:xfrm>
            <a:off x="3810000" y="304800"/>
            <a:ext cx="960438" cy="369888"/>
          </a:xfrm>
          <a:prstGeom prst="rect">
            <a:avLst/>
          </a:prstGeom>
          <a:noFill/>
          <a:ln w="9525">
            <a:noFill/>
            <a:miter lim="800000"/>
            <a:headEnd/>
            <a:tailEnd/>
          </a:ln>
        </p:spPr>
        <p:txBody>
          <a:bodyPr wrap="none">
            <a:spAutoFit/>
          </a:bodyPr>
          <a:lstStyle/>
          <a:p>
            <a:pPr algn="ctr"/>
            <a:r>
              <a:rPr lang="en-US" sz="1800" b="0"/>
              <a:t>Events</a:t>
            </a:r>
          </a:p>
        </p:txBody>
      </p:sp>
      <p:sp>
        <p:nvSpPr>
          <p:cNvPr id="51257" name="TextBox 54"/>
          <p:cNvSpPr txBox="1">
            <a:spLocks noChangeArrowheads="1"/>
          </p:cNvSpPr>
          <p:nvPr/>
        </p:nvSpPr>
        <p:spPr bwMode="auto">
          <a:xfrm>
            <a:off x="1524000" y="1828800"/>
            <a:ext cx="984250" cy="369888"/>
          </a:xfrm>
          <a:prstGeom prst="rect">
            <a:avLst/>
          </a:prstGeom>
          <a:noFill/>
          <a:ln w="9525">
            <a:noFill/>
            <a:miter lim="800000"/>
            <a:headEnd/>
            <a:tailEnd/>
          </a:ln>
        </p:spPr>
        <p:txBody>
          <a:bodyPr wrap="none">
            <a:spAutoFit/>
          </a:bodyPr>
          <a:lstStyle/>
          <a:p>
            <a:r>
              <a:rPr lang="en-US" sz="1800" b="0"/>
              <a:t>OPENR</a:t>
            </a:r>
          </a:p>
        </p:txBody>
      </p:sp>
      <p:sp>
        <p:nvSpPr>
          <p:cNvPr id="51258" name="TextBox 55"/>
          <p:cNvSpPr txBox="1">
            <a:spLocks noChangeArrowheads="1"/>
          </p:cNvSpPr>
          <p:nvPr/>
        </p:nvSpPr>
        <p:spPr bwMode="auto">
          <a:xfrm>
            <a:off x="2743200" y="1828800"/>
            <a:ext cx="1135063" cy="369888"/>
          </a:xfrm>
          <a:prstGeom prst="rect">
            <a:avLst/>
          </a:prstGeom>
          <a:noFill/>
          <a:ln w="9525">
            <a:noFill/>
            <a:miter lim="800000"/>
            <a:headEnd/>
            <a:tailEnd/>
          </a:ln>
        </p:spPr>
        <p:txBody>
          <a:bodyPr wrap="none">
            <a:spAutoFit/>
          </a:bodyPr>
          <a:lstStyle/>
          <a:p>
            <a:r>
              <a:rPr lang="en-US" sz="1800" b="0"/>
              <a:t>CLOSED</a:t>
            </a:r>
          </a:p>
        </p:txBody>
      </p:sp>
      <p:sp>
        <p:nvSpPr>
          <p:cNvPr id="51259" name="TextBox 56"/>
          <p:cNvSpPr txBox="1">
            <a:spLocks noChangeArrowheads="1"/>
          </p:cNvSpPr>
          <p:nvPr/>
        </p:nvSpPr>
        <p:spPr bwMode="auto">
          <a:xfrm>
            <a:off x="3886200" y="1828800"/>
            <a:ext cx="984250" cy="369888"/>
          </a:xfrm>
          <a:prstGeom prst="rect">
            <a:avLst/>
          </a:prstGeom>
          <a:noFill/>
          <a:ln w="9525">
            <a:noFill/>
            <a:miter lim="800000"/>
            <a:headEnd/>
            <a:tailEnd/>
          </a:ln>
        </p:spPr>
        <p:txBody>
          <a:bodyPr wrap="none">
            <a:spAutoFit/>
          </a:bodyPr>
          <a:lstStyle/>
          <a:p>
            <a:r>
              <a:rPr lang="en-US" sz="1800" b="0"/>
              <a:t>OPENR</a:t>
            </a:r>
          </a:p>
        </p:txBody>
      </p:sp>
      <p:sp>
        <p:nvSpPr>
          <p:cNvPr id="51260" name="TextBox 57"/>
          <p:cNvSpPr txBox="1">
            <a:spLocks noChangeArrowheads="1"/>
          </p:cNvSpPr>
          <p:nvPr/>
        </p:nvSpPr>
        <p:spPr bwMode="auto">
          <a:xfrm>
            <a:off x="5105400" y="1828800"/>
            <a:ext cx="984250" cy="369888"/>
          </a:xfrm>
          <a:prstGeom prst="rect">
            <a:avLst/>
          </a:prstGeom>
          <a:noFill/>
          <a:ln w="9525">
            <a:noFill/>
            <a:miter lim="800000"/>
            <a:headEnd/>
            <a:tailEnd/>
          </a:ln>
        </p:spPr>
        <p:txBody>
          <a:bodyPr wrap="none">
            <a:spAutoFit/>
          </a:bodyPr>
          <a:lstStyle/>
          <a:p>
            <a:r>
              <a:rPr lang="en-US" sz="1800" b="0"/>
              <a:t>OPENR</a:t>
            </a:r>
          </a:p>
        </p:txBody>
      </p:sp>
      <p:sp>
        <p:nvSpPr>
          <p:cNvPr id="51261" name="TextBox 58"/>
          <p:cNvSpPr txBox="1">
            <a:spLocks noChangeArrowheads="1"/>
          </p:cNvSpPr>
          <p:nvPr/>
        </p:nvSpPr>
        <p:spPr bwMode="auto">
          <a:xfrm>
            <a:off x="6324600" y="1828800"/>
            <a:ext cx="984250" cy="369888"/>
          </a:xfrm>
          <a:prstGeom prst="rect">
            <a:avLst/>
          </a:prstGeom>
          <a:noFill/>
          <a:ln w="9525">
            <a:noFill/>
            <a:miter lim="800000"/>
            <a:headEnd/>
            <a:tailEnd/>
          </a:ln>
        </p:spPr>
        <p:txBody>
          <a:bodyPr wrap="none">
            <a:spAutoFit/>
          </a:bodyPr>
          <a:lstStyle/>
          <a:p>
            <a:r>
              <a:rPr lang="en-US" sz="1800" b="0"/>
              <a:t>OPENR</a:t>
            </a:r>
          </a:p>
        </p:txBody>
      </p:sp>
      <p:sp>
        <p:nvSpPr>
          <p:cNvPr id="62" name="Oval 61"/>
          <p:cNvSpPr/>
          <p:nvPr/>
        </p:nvSpPr>
        <p:spPr>
          <a:xfrm>
            <a:off x="6096000" y="45720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0" dirty="0"/>
              <a:t>OPENR</a:t>
            </a:r>
          </a:p>
        </p:txBody>
      </p:sp>
      <p:sp>
        <p:nvSpPr>
          <p:cNvPr id="65" name="TextBox 64"/>
          <p:cNvSpPr txBox="1">
            <a:spLocks noChangeArrowheads="1"/>
          </p:cNvSpPr>
          <p:nvPr/>
        </p:nvSpPr>
        <p:spPr bwMode="auto">
          <a:xfrm>
            <a:off x="4038600" y="2971800"/>
            <a:ext cx="808038" cy="369888"/>
          </a:xfrm>
          <a:prstGeom prst="rect">
            <a:avLst/>
          </a:prstGeom>
          <a:noFill/>
          <a:ln w="9525">
            <a:noFill/>
            <a:miter lim="800000"/>
            <a:headEnd/>
            <a:tailEnd/>
          </a:ln>
        </p:spPr>
        <p:txBody>
          <a:bodyPr wrap="none">
            <a:spAutoFit/>
          </a:bodyPr>
          <a:lstStyle/>
          <a:p>
            <a:r>
              <a:rPr lang="en-US" sz="1800" b="0"/>
              <a:t>REAR</a:t>
            </a:r>
          </a:p>
        </p:txBody>
      </p:sp>
      <p:sp>
        <p:nvSpPr>
          <p:cNvPr id="68" name="TextBox 67"/>
          <p:cNvSpPr txBox="1">
            <a:spLocks noChangeArrowheads="1"/>
          </p:cNvSpPr>
          <p:nvPr/>
        </p:nvSpPr>
        <p:spPr bwMode="auto">
          <a:xfrm>
            <a:off x="1524000" y="3124200"/>
            <a:ext cx="835025" cy="369888"/>
          </a:xfrm>
          <a:prstGeom prst="rect">
            <a:avLst/>
          </a:prstGeom>
          <a:noFill/>
          <a:ln w="9525">
            <a:noFill/>
            <a:miter lim="800000"/>
            <a:headEnd/>
            <a:tailEnd/>
          </a:ln>
        </p:spPr>
        <p:txBody>
          <a:bodyPr wrap="none">
            <a:spAutoFit/>
          </a:bodyPr>
          <a:lstStyle/>
          <a:p>
            <a:r>
              <a:rPr lang="en-US" sz="1800" b="0"/>
              <a:t>BOTH</a:t>
            </a:r>
          </a:p>
        </p:txBody>
      </p:sp>
      <p:cxnSp>
        <p:nvCxnSpPr>
          <p:cNvPr id="70" name="Straight Arrow Connector 69"/>
          <p:cNvCxnSpPr>
            <a:stCxn id="24" idx="3"/>
            <a:endCxn id="23" idx="6"/>
          </p:cNvCxnSpPr>
          <p:nvPr/>
        </p:nvCxnSpPr>
        <p:spPr>
          <a:xfrm rot="5400000">
            <a:off x="4373563" y="2674937"/>
            <a:ext cx="762000" cy="26511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4800600" y="3581400"/>
            <a:ext cx="857250" cy="369888"/>
          </a:xfrm>
          <a:prstGeom prst="rect">
            <a:avLst/>
          </a:prstGeom>
          <a:noFill/>
          <a:ln w="9525">
            <a:noFill/>
            <a:miter lim="800000"/>
            <a:headEnd/>
            <a:tailEnd/>
          </a:ln>
        </p:spPr>
        <p:txBody>
          <a:bodyPr wrap="none">
            <a:spAutoFit/>
          </a:bodyPr>
          <a:lstStyle/>
          <a:p>
            <a:r>
              <a:rPr lang="en-US" sz="1800" b="0"/>
              <a:t>NONE</a:t>
            </a:r>
          </a:p>
        </p:txBody>
      </p:sp>
      <p:sp>
        <p:nvSpPr>
          <p:cNvPr id="74" name="Freeform 73"/>
          <p:cNvSpPr/>
          <p:nvPr/>
        </p:nvSpPr>
        <p:spPr>
          <a:xfrm rot="5039032" flipH="1">
            <a:off x="7301707" y="2661444"/>
            <a:ext cx="685800" cy="1049337"/>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75" name="TextBox 74"/>
          <p:cNvSpPr txBox="1">
            <a:spLocks noChangeArrowheads="1"/>
          </p:cNvSpPr>
          <p:nvPr/>
        </p:nvSpPr>
        <p:spPr bwMode="auto">
          <a:xfrm>
            <a:off x="7391400" y="2667000"/>
            <a:ext cx="974725" cy="369888"/>
          </a:xfrm>
          <a:prstGeom prst="rect">
            <a:avLst/>
          </a:prstGeom>
          <a:noFill/>
          <a:ln w="9525">
            <a:noFill/>
            <a:miter lim="800000"/>
            <a:headEnd/>
            <a:tailEnd/>
          </a:ln>
        </p:spPr>
        <p:txBody>
          <a:bodyPr wrap="none">
            <a:spAutoFit/>
          </a:bodyPr>
          <a:lstStyle/>
          <a:p>
            <a:r>
              <a:rPr lang="en-US" sz="1800" b="0"/>
              <a:t>FRONT</a:t>
            </a:r>
          </a:p>
        </p:txBody>
      </p:sp>
      <p:sp>
        <p:nvSpPr>
          <p:cNvPr id="76" name="TextBox 75"/>
          <p:cNvSpPr txBox="1">
            <a:spLocks noChangeArrowheads="1"/>
          </p:cNvSpPr>
          <p:nvPr/>
        </p:nvSpPr>
        <p:spPr bwMode="auto">
          <a:xfrm>
            <a:off x="7467600" y="2373313"/>
            <a:ext cx="808038" cy="369887"/>
          </a:xfrm>
          <a:prstGeom prst="rect">
            <a:avLst/>
          </a:prstGeom>
          <a:noFill/>
          <a:ln w="9525">
            <a:noFill/>
            <a:miter lim="800000"/>
            <a:headEnd/>
            <a:tailEnd/>
          </a:ln>
        </p:spPr>
        <p:txBody>
          <a:bodyPr wrap="none">
            <a:spAutoFit/>
          </a:bodyPr>
          <a:lstStyle/>
          <a:p>
            <a:r>
              <a:rPr lang="en-US" sz="1800" b="0"/>
              <a:t>REAR</a:t>
            </a:r>
          </a:p>
        </p:txBody>
      </p:sp>
      <p:sp>
        <p:nvSpPr>
          <p:cNvPr id="77" name="TextBox 76"/>
          <p:cNvSpPr txBox="1">
            <a:spLocks noChangeArrowheads="1"/>
          </p:cNvSpPr>
          <p:nvPr/>
        </p:nvSpPr>
        <p:spPr bwMode="auto">
          <a:xfrm>
            <a:off x="7315200" y="3440113"/>
            <a:ext cx="835025" cy="369887"/>
          </a:xfrm>
          <a:prstGeom prst="rect">
            <a:avLst/>
          </a:prstGeom>
          <a:noFill/>
          <a:ln w="9525">
            <a:noFill/>
            <a:miter lim="800000"/>
            <a:headEnd/>
            <a:tailEnd/>
          </a:ln>
        </p:spPr>
        <p:txBody>
          <a:bodyPr wrap="none">
            <a:spAutoFit/>
          </a:bodyPr>
          <a:lstStyle/>
          <a:p>
            <a:r>
              <a:rPr lang="en-US" sz="1800" b="0"/>
              <a:t>BOTH</a:t>
            </a:r>
          </a:p>
        </p:txBody>
      </p:sp>
      <p:cxnSp>
        <p:nvCxnSpPr>
          <p:cNvPr id="79" name="Straight Arrow Connector 78"/>
          <p:cNvCxnSpPr>
            <a:stCxn id="23" idx="4"/>
            <a:endCxn id="62" idx="3"/>
          </p:cNvCxnSpPr>
          <p:nvPr/>
        </p:nvCxnSpPr>
        <p:spPr>
          <a:xfrm rot="16200000" flipH="1">
            <a:off x="4183063" y="3551237"/>
            <a:ext cx="647700" cy="3603625"/>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a:spLocks noChangeArrowheads="1"/>
          </p:cNvSpPr>
          <p:nvPr/>
        </p:nvSpPr>
        <p:spPr bwMode="auto">
          <a:xfrm>
            <a:off x="4419600" y="5029200"/>
            <a:ext cx="857250" cy="369888"/>
          </a:xfrm>
          <a:prstGeom prst="rect">
            <a:avLst/>
          </a:prstGeom>
          <a:noFill/>
          <a:ln w="9525">
            <a:noFill/>
            <a:miter lim="800000"/>
            <a:headEnd/>
            <a:tailEnd/>
          </a:ln>
        </p:spPr>
        <p:txBody>
          <a:bodyPr wrap="none">
            <a:spAutoFit/>
          </a:bodyPr>
          <a:lstStyle/>
          <a:p>
            <a:r>
              <a:rPr lang="en-US" sz="1800" b="0"/>
              <a:t>NONE</a:t>
            </a:r>
          </a:p>
        </p:txBody>
      </p:sp>
      <p:sp>
        <p:nvSpPr>
          <p:cNvPr id="85" name="Freeform 84"/>
          <p:cNvSpPr/>
          <p:nvPr/>
        </p:nvSpPr>
        <p:spPr>
          <a:xfrm rot="5039032" flipH="1">
            <a:off x="7530307" y="4642644"/>
            <a:ext cx="685800" cy="1049337"/>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86" name="TextBox 85"/>
          <p:cNvSpPr txBox="1">
            <a:spLocks noChangeArrowheads="1"/>
          </p:cNvSpPr>
          <p:nvPr/>
        </p:nvSpPr>
        <p:spPr bwMode="auto">
          <a:xfrm>
            <a:off x="7620000" y="4648200"/>
            <a:ext cx="974725" cy="369888"/>
          </a:xfrm>
          <a:prstGeom prst="rect">
            <a:avLst/>
          </a:prstGeom>
          <a:noFill/>
          <a:ln w="9525">
            <a:noFill/>
            <a:miter lim="800000"/>
            <a:headEnd/>
            <a:tailEnd/>
          </a:ln>
        </p:spPr>
        <p:txBody>
          <a:bodyPr wrap="none">
            <a:spAutoFit/>
          </a:bodyPr>
          <a:lstStyle/>
          <a:p>
            <a:r>
              <a:rPr lang="en-US" sz="1800" b="0"/>
              <a:t>FRONT</a:t>
            </a:r>
          </a:p>
        </p:txBody>
      </p:sp>
      <p:sp>
        <p:nvSpPr>
          <p:cNvPr id="87" name="TextBox 86"/>
          <p:cNvSpPr txBox="1">
            <a:spLocks noChangeArrowheads="1"/>
          </p:cNvSpPr>
          <p:nvPr/>
        </p:nvSpPr>
        <p:spPr bwMode="auto">
          <a:xfrm>
            <a:off x="7696200" y="4419600"/>
            <a:ext cx="808038" cy="369888"/>
          </a:xfrm>
          <a:prstGeom prst="rect">
            <a:avLst/>
          </a:prstGeom>
          <a:noFill/>
          <a:ln w="9525">
            <a:noFill/>
            <a:miter lim="800000"/>
            <a:headEnd/>
            <a:tailEnd/>
          </a:ln>
        </p:spPr>
        <p:txBody>
          <a:bodyPr wrap="none">
            <a:spAutoFit/>
          </a:bodyPr>
          <a:lstStyle/>
          <a:p>
            <a:r>
              <a:rPr lang="en-US" sz="1800" b="0"/>
              <a:t>REAR</a:t>
            </a:r>
          </a:p>
        </p:txBody>
      </p:sp>
      <p:sp>
        <p:nvSpPr>
          <p:cNvPr id="88" name="TextBox 87"/>
          <p:cNvSpPr txBox="1">
            <a:spLocks noChangeArrowheads="1"/>
          </p:cNvSpPr>
          <p:nvPr/>
        </p:nvSpPr>
        <p:spPr bwMode="auto">
          <a:xfrm>
            <a:off x="7543800" y="5421313"/>
            <a:ext cx="835025" cy="369887"/>
          </a:xfrm>
          <a:prstGeom prst="rect">
            <a:avLst/>
          </a:prstGeom>
          <a:noFill/>
          <a:ln w="9525">
            <a:noFill/>
            <a:miter lim="800000"/>
            <a:headEnd/>
            <a:tailEnd/>
          </a:ln>
        </p:spPr>
        <p:txBody>
          <a:bodyPr wrap="none">
            <a:spAutoFit/>
          </a:bodyPr>
          <a:lstStyle/>
          <a:p>
            <a:r>
              <a:rPr lang="en-US" sz="1800" b="0"/>
              <a:t>BOTH</a:t>
            </a:r>
          </a:p>
        </p:txBody>
      </p:sp>
      <p:sp>
        <p:nvSpPr>
          <p:cNvPr id="51277" name="Slide Number Placeholder 59"/>
          <p:cNvSpPr>
            <a:spLocks noGrp="1"/>
          </p:cNvSpPr>
          <p:nvPr>
            <p:ph type="sldNum" sz="quarter" idx="12"/>
          </p:nvPr>
        </p:nvSpPr>
        <p:spPr bwMode="auto">
          <a:noFill/>
          <a:ln>
            <a:miter lim="800000"/>
            <a:headEnd/>
            <a:tailEnd/>
          </a:ln>
        </p:spPr>
        <p:txBody>
          <a:bodyPr/>
          <a:lstStyle/>
          <a:p>
            <a:fld id="{E5E8080B-7204-432D-9FB0-E932A3041164}"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p:bldP spid="32" grpId="0"/>
      <p:bldP spid="62" grpId="0" animBg="1"/>
      <p:bldP spid="65" grpId="0"/>
      <p:bldP spid="68" grpId="0"/>
      <p:bldP spid="73" grpId="0"/>
      <p:bldP spid="75" grpId="0"/>
      <p:bldP spid="76" grpId="0"/>
      <p:bldP spid="77" grpId="0"/>
      <p:bldP spid="84" grpId="0"/>
      <p:bldP spid="86" grpId="0"/>
      <p:bldP spid="87"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pPr>
              <a:defRPr/>
            </a:pPr>
            <a:r>
              <a:rPr lang="en-US" sz="2400" dirty="0" smtClean="0"/>
              <a:t>JT’s Extra, Real Life Example: Table Of States</a:t>
            </a:r>
          </a:p>
        </p:txBody>
      </p:sp>
      <p:graphicFrame>
        <p:nvGraphicFramePr>
          <p:cNvPr id="495668" name="Group 52"/>
          <p:cNvGraphicFramePr>
            <a:graphicFrameLocks noGrp="1"/>
          </p:cNvGraphicFramePr>
          <p:nvPr>
            <p:ph idx="1"/>
          </p:nvPr>
        </p:nvGraphicFramePr>
        <p:xfrm>
          <a:off x="457200" y="1108075"/>
          <a:ext cx="8178800" cy="5368926"/>
        </p:xfrm>
        <a:graphic>
          <a:graphicData uri="http://schemas.openxmlformats.org/drawingml/2006/table">
            <a:tbl>
              <a:tblPr/>
              <a:tblGrid>
                <a:gridCol w="4089400"/>
                <a:gridCol w="4089400"/>
              </a:tblGrid>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Events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States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Seek (place to sleep)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Found sleep place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Sleep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Seek time expired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Sleep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Wake 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Awake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Hungry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Eating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Full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Return (awake)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Nature calls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Relieving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Relieved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Return (awake)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Lonely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Socializing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Socialized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Return (awake)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Bored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Have fun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Amused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Return (awake)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Reading Assignment</a:t>
            </a:r>
            <a:endParaRPr lang="en-US" dirty="0"/>
          </a:p>
        </p:txBody>
      </p:sp>
      <p:sp>
        <p:nvSpPr>
          <p:cNvPr id="18434"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Mandatory: Chapter 3 – Section 3.6</a:t>
            </a:r>
          </a:p>
        </p:txBody>
      </p:sp>
      <p:sp>
        <p:nvSpPr>
          <p:cNvPr id="18435" name="Slide Number Placeholder 4"/>
          <p:cNvSpPr>
            <a:spLocks noGrp="1"/>
          </p:cNvSpPr>
          <p:nvPr>
            <p:ph type="sldNum" sz="quarter" idx="12"/>
          </p:nvPr>
        </p:nvSpPr>
        <p:spPr bwMode="auto">
          <a:noFill/>
          <a:ln>
            <a:miter lim="800000"/>
            <a:headEnd/>
            <a:tailEnd/>
          </a:ln>
        </p:spPr>
        <p:txBody>
          <a:bodyPr/>
          <a:lstStyle/>
          <a:p>
            <a:fld id="{5B8C63E3-EB10-4437-B08E-4084F7712E31}"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503238" y="4983163"/>
            <a:ext cx="8183562" cy="1052512"/>
          </a:xfrm>
        </p:spPr>
        <p:txBody>
          <a:bodyPr/>
          <a:lstStyle/>
          <a:p>
            <a:pPr>
              <a:defRPr/>
            </a:pPr>
            <a:r>
              <a:rPr lang="en-US" sz="2400" dirty="0" smtClean="0"/>
              <a:t>JT’s Extra, Real Life Example: State Machine</a:t>
            </a:r>
          </a:p>
        </p:txBody>
      </p:sp>
      <p:sp>
        <p:nvSpPr>
          <p:cNvPr id="59394" name="Oval 4"/>
          <p:cNvSpPr>
            <a:spLocks noChangeArrowheads="1"/>
          </p:cNvSpPr>
          <p:nvPr/>
        </p:nvSpPr>
        <p:spPr bwMode="auto">
          <a:xfrm>
            <a:off x="3987800" y="3327400"/>
            <a:ext cx="1219200" cy="609600"/>
          </a:xfrm>
          <a:prstGeom prst="ellipse">
            <a:avLst/>
          </a:prstGeom>
          <a:noFill/>
          <a:ln w="25400">
            <a:solidFill>
              <a:schemeClr val="tx1"/>
            </a:solidFill>
            <a:round/>
            <a:headEnd/>
            <a:tailEnd/>
          </a:ln>
        </p:spPr>
        <p:txBody>
          <a:bodyPr wrap="none" anchor="ctr"/>
          <a:lstStyle/>
          <a:p>
            <a:pPr algn="ctr"/>
            <a:r>
              <a:rPr lang="en-US" b="0"/>
              <a:t>Awake</a:t>
            </a:r>
          </a:p>
        </p:txBody>
      </p:sp>
      <p:sp>
        <p:nvSpPr>
          <p:cNvPr id="59395" name="Oval 5"/>
          <p:cNvSpPr>
            <a:spLocks noChangeArrowheads="1"/>
          </p:cNvSpPr>
          <p:nvPr/>
        </p:nvSpPr>
        <p:spPr bwMode="auto">
          <a:xfrm>
            <a:off x="1778000" y="2349500"/>
            <a:ext cx="1219200" cy="609600"/>
          </a:xfrm>
          <a:prstGeom prst="ellipse">
            <a:avLst/>
          </a:prstGeom>
          <a:noFill/>
          <a:ln w="25400">
            <a:solidFill>
              <a:schemeClr val="tx1"/>
            </a:solidFill>
            <a:round/>
            <a:headEnd/>
            <a:tailEnd/>
          </a:ln>
        </p:spPr>
        <p:txBody>
          <a:bodyPr wrap="none" anchor="ctr"/>
          <a:lstStyle/>
          <a:p>
            <a:pPr algn="ctr"/>
            <a:r>
              <a:rPr lang="en-US" b="0"/>
              <a:t>Seeking</a:t>
            </a:r>
          </a:p>
        </p:txBody>
      </p:sp>
      <p:sp>
        <p:nvSpPr>
          <p:cNvPr id="59396" name="Oval 6"/>
          <p:cNvSpPr>
            <a:spLocks noChangeArrowheads="1"/>
          </p:cNvSpPr>
          <p:nvPr/>
        </p:nvSpPr>
        <p:spPr bwMode="auto">
          <a:xfrm>
            <a:off x="241300" y="1206500"/>
            <a:ext cx="1219200" cy="609600"/>
          </a:xfrm>
          <a:prstGeom prst="ellipse">
            <a:avLst/>
          </a:prstGeom>
          <a:noFill/>
          <a:ln w="25400">
            <a:solidFill>
              <a:schemeClr val="tx1"/>
            </a:solidFill>
            <a:round/>
            <a:headEnd/>
            <a:tailEnd/>
          </a:ln>
        </p:spPr>
        <p:txBody>
          <a:bodyPr wrap="none" anchor="ctr"/>
          <a:lstStyle/>
          <a:p>
            <a:pPr algn="ctr"/>
            <a:r>
              <a:rPr lang="en-US" b="0"/>
              <a:t>Sleeping</a:t>
            </a:r>
          </a:p>
        </p:txBody>
      </p:sp>
      <p:sp>
        <p:nvSpPr>
          <p:cNvPr id="59397" name="Oval 7"/>
          <p:cNvSpPr>
            <a:spLocks noChangeArrowheads="1"/>
          </p:cNvSpPr>
          <p:nvPr/>
        </p:nvSpPr>
        <p:spPr bwMode="auto">
          <a:xfrm>
            <a:off x="6515100" y="2120900"/>
            <a:ext cx="1219200" cy="609600"/>
          </a:xfrm>
          <a:prstGeom prst="ellipse">
            <a:avLst/>
          </a:prstGeom>
          <a:noFill/>
          <a:ln w="25400">
            <a:solidFill>
              <a:schemeClr val="tx1"/>
            </a:solidFill>
            <a:round/>
            <a:headEnd/>
            <a:tailEnd/>
          </a:ln>
        </p:spPr>
        <p:txBody>
          <a:bodyPr wrap="none" anchor="ctr"/>
          <a:lstStyle/>
          <a:p>
            <a:pPr algn="ctr"/>
            <a:r>
              <a:rPr lang="en-US" b="0"/>
              <a:t>Eating</a:t>
            </a:r>
          </a:p>
        </p:txBody>
      </p:sp>
      <p:sp>
        <p:nvSpPr>
          <p:cNvPr id="59398" name="Oval 8"/>
          <p:cNvSpPr>
            <a:spLocks noChangeArrowheads="1"/>
          </p:cNvSpPr>
          <p:nvPr/>
        </p:nvSpPr>
        <p:spPr bwMode="auto">
          <a:xfrm>
            <a:off x="7429500" y="4597400"/>
            <a:ext cx="1219200" cy="609600"/>
          </a:xfrm>
          <a:prstGeom prst="ellipse">
            <a:avLst/>
          </a:prstGeom>
          <a:noFill/>
          <a:ln w="25400">
            <a:solidFill>
              <a:schemeClr val="tx1"/>
            </a:solidFill>
            <a:round/>
            <a:headEnd/>
            <a:tailEnd/>
          </a:ln>
        </p:spPr>
        <p:txBody>
          <a:bodyPr wrap="none" anchor="ctr"/>
          <a:lstStyle/>
          <a:p>
            <a:pPr algn="ctr"/>
            <a:r>
              <a:rPr lang="en-US" b="0"/>
              <a:t>Relieving</a:t>
            </a:r>
          </a:p>
        </p:txBody>
      </p:sp>
      <p:sp>
        <p:nvSpPr>
          <p:cNvPr id="59399" name="Oval 9"/>
          <p:cNvSpPr>
            <a:spLocks noChangeArrowheads="1"/>
          </p:cNvSpPr>
          <p:nvPr/>
        </p:nvSpPr>
        <p:spPr bwMode="auto">
          <a:xfrm>
            <a:off x="3403600" y="6248400"/>
            <a:ext cx="1905000" cy="609600"/>
          </a:xfrm>
          <a:prstGeom prst="ellipse">
            <a:avLst/>
          </a:prstGeom>
          <a:noFill/>
          <a:ln w="25400">
            <a:solidFill>
              <a:schemeClr val="tx1"/>
            </a:solidFill>
            <a:round/>
            <a:headEnd/>
            <a:tailEnd/>
          </a:ln>
        </p:spPr>
        <p:txBody>
          <a:bodyPr wrap="none" anchor="ctr"/>
          <a:lstStyle/>
          <a:p>
            <a:pPr algn="ctr"/>
            <a:r>
              <a:rPr lang="en-US" b="0"/>
              <a:t>Socializing</a:t>
            </a:r>
          </a:p>
        </p:txBody>
      </p:sp>
      <p:sp>
        <p:nvSpPr>
          <p:cNvPr id="59400" name="Oval 10"/>
          <p:cNvSpPr>
            <a:spLocks noChangeArrowheads="1"/>
          </p:cNvSpPr>
          <p:nvPr/>
        </p:nvSpPr>
        <p:spPr bwMode="auto">
          <a:xfrm>
            <a:off x="469900" y="4533900"/>
            <a:ext cx="1219200" cy="609600"/>
          </a:xfrm>
          <a:prstGeom prst="ellipse">
            <a:avLst/>
          </a:prstGeom>
          <a:noFill/>
          <a:ln w="25400">
            <a:solidFill>
              <a:schemeClr val="tx1"/>
            </a:solidFill>
            <a:round/>
            <a:headEnd/>
            <a:tailEnd/>
          </a:ln>
        </p:spPr>
        <p:txBody>
          <a:bodyPr wrap="none" anchor="ctr"/>
          <a:lstStyle/>
          <a:p>
            <a:pPr algn="ctr"/>
            <a:r>
              <a:rPr lang="en-US" b="0"/>
              <a:t>Have fun</a:t>
            </a:r>
          </a:p>
        </p:txBody>
      </p:sp>
      <p:cxnSp>
        <p:nvCxnSpPr>
          <p:cNvPr id="59401" name="AutoShape 11"/>
          <p:cNvCxnSpPr>
            <a:cxnSpLocks noChangeShapeType="1"/>
            <a:stCxn id="59394" idx="0"/>
            <a:endCxn id="59395" idx="6"/>
          </p:cNvCxnSpPr>
          <p:nvPr/>
        </p:nvCxnSpPr>
        <p:spPr bwMode="auto">
          <a:xfrm rot="5400000" flipH="1">
            <a:off x="3473450" y="2190750"/>
            <a:ext cx="660400" cy="1587500"/>
          </a:xfrm>
          <a:prstGeom prst="curvedConnector2">
            <a:avLst/>
          </a:prstGeom>
          <a:noFill/>
          <a:ln w="25400">
            <a:solidFill>
              <a:schemeClr val="tx1"/>
            </a:solidFill>
            <a:round/>
            <a:headEnd/>
            <a:tailEnd type="triangle" w="med" len="med"/>
          </a:ln>
        </p:spPr>
      </p:cxnSp>
      <p:sp>
        <p:nvSpPr>
          <p:cNvPr id="59402" name="Text Box 12"/>
          <p:cNvSpPr txBox="1">
            <a:spLocks noChangeArrowheads="1"/>
          </p:cNvSpPr>
          <p:nvPr/>
        </p:nvSpPr>
        <p:spPr bwMode="auto">
          <a:xfrm>
            <a:off x="3771900" y="2463800"/>
            <a:ext cx="914400" cy="336550"/>
          </a:xfrm>
          <a:prstGeom prst="rect">
            <a:avLst/>
          </a:prstGeom>
          <a:noFill/>
          <a:ln w="9525">
            <a:noFill/>
            <a:miter lim="800000"/>
            <a:headEnd/>
            <a:tailEnd/>
          </a:ln>
        </p:spPr>
        <p:txBody>
          <a:bodyPr>
            <a:spAutoFit/>
          </a:bodyPr>
          <a:lstStyle/>
          <a:p>
            <a:pPr>
              <a:spcBef>
                <a:spcPct val="50000"/>
              </a:spcBef>
            </a:pPr>
            <a:r>
              <a:rPr lang="en-US" sz="1600" b="0"/>
              <a:t>Tired</a:t>
            </a:r>
          </a:p>
        </p:txBody>
      </p:sp>
      <p:cxnSp>
        <p:nvCxnSpPr>
          <p:cNvPr id="59403" name="AutoShape 13"/>
          <p:cNvCxnSpPr>
            <a:cxnSpLocks noChangeShapeType="1"/>
            <a:stCxn id="59395" idx="7"/>
            <a:endCxn id="59396" idx="0"/>
          </p:cNvCxnSpPr>
          <p:nvPr/>
        </p:nvCxnSpPr>
        <p:spPr bwMode="auto">
          <a:xfrm rot="5400000" flipH="1">
            <a:off x="1219200" y="825500"/>
            <a:ext cx="1231900" cy="1968500"/>
          </a:xfrm>
          <a:prstGeom prst="curvedConnector3">
            <a:avLst>
              <a:gd name="adj1" fmla="val 140333"/>
            </a:avLst>
          </a:prstGeom>
          <a:noFill/>
          <a:ln w="25400">
            <a:solidFill>
              <a:schemeClr val="tx1"/>
            </a:solidFill>
            <a:round/>
            <a:headEnd/>
            <a:tailEnd type="triangle" w="med" len="med"/>
          </a:ln>
        </p:spPr>
      </p:cxnSp>
      <p:sp>
        <p:nvSpPr>
          <p:cNvPr id="59404" name="Text Box 14"/>
          <p:cNvSpPr txBox="1">
            <a:spLocks noChangeArrowheads="1"/>
          </p:cNvSpPr>
          <p:nvPr/>
        </p:nvSpPr>
        <p:spPr bwMode="auto">
          <a:xfrm>
            <a:off x="2552700" y="1003300"/>
            <a:ext cx="1371600" cy="336550"/>
          </a:xfrm>
          <a:prstGeom prst="rect">
            <a:avLst/>
          </a:prstGeom>
          <a:noFill/>
          <a:ln w="9525">
            <a:noFill/>
            <a:miter lim="800000"/>
            <a:headEnd/>
            <a:tailEnd/>
          </a:ln>
        </p:spPr>
        <p:txBody>
          <a:bodyPr>
            <a:spAutoFit/>
          </a:bodyPr>
          <a:lstStyle/>
          <a:p>
            <a:pPr>
              <a:spcBef>
                <a:spcPct val="50000"/>
              </a:spcBef>
            </a:pPr>
            <a:r>
              <a:rPr lang="en-US" sz="1600" b="0"/>
              <a:t>Found place</a:t>
            </a:r>
          </a:p>
        </p:txBody>
      </p:sp>
      <p:sp>
        <p:nvSpPr>
          <p:cNvPr id="59405" name="Text Box 16"/>
          <p:cNvSpPr txBox="1">
            <a:spLocks noChangeArrowheads="1"/>
          </p:cNvSpPr>
          <p:nvPr/>
        </p:nvSpPr>
        <p:spPr bwMode="auto">
          <a:xfrm>
            <a:off x="1447800" y="1536700"/>
            <a:ext cx="914400" cy="581025"/>
          </a:xfrm>
          <a:prstGeom prst="rect">
            <a:avLst/>
          </a:prstGeom>
          <a:noFill/>
          <a:ln w="9525">
            <a:noFill/>
            <a:miter lim="800000"/>
            <a:headEnd/>
            <a:tailEnd/>
          </a:ln>
        </p:spPr>
        <p:txBody>
          <a:bodyPr>
            <a:spAutoFit/>
          </a:bodyPr>
          <a:lstStyle/>
          <a:p>
            <a:pPr>
              <a:spcBef>
                <a:spcPct val="50000"/>
              </a:spcBef>
            </a:pPr>
            <a:r>
              <a:rPr lang="en-US" sz="1600" b="0"/>
              <a:t>Time expired</a:t>
            </a:r>
          </a:p>
        </p:txBody>
      </p:sp>
      <p:cxnSp>
        <p:nvCxnSpPr>
          <p:cNvPr id="59406" name="AutoShape 17"/>
          <p:cNvCxnSpPr>
            <a:cxnSpLocks noChangeShapeType="1"/>
          </p:cNvCxnSpPr>
          <p:nvPr/>
        </p:nvCxnSpPr>
        <p:spPr bwMode="auto">
          <a:xfrm rot="16200000" flipH="1">
            <a:off x="1238250" y="908050"/>
            <a:ext cx="1892300" cy="3556000"/>
          </a:xfrm>
          <a:prstGeom prst="curvedConnector2">
            <a:avLst/>
          </a:prstGeom>
          <a:noFill/>
          <a:ln w="25400">
            <a:solidFill>
              <a:schemeClr val="tx1"/>
            </a:solidFill>
            <a:round/>
            <a:headEnd/>
            <a:tailEnd type="triangle" w="med" len="med"/>
          </a:ln>
        </p:spPr>
      </p:cxnSp>
      <p:sp>
        <p:nvSpPr>
          <p:cNvPr id="59407" name="Text Box 18"/>
          <p:cNvSpPr txBox="1">
            <a:spLocks noChangeArrowheads="1"/>
          </p:cNvSpPr>
          <p:nvPr/>
        </p:nvSpPr>
        <p:spPr bwMode="auto">
          <a:xfrm>
            <a:off x="1270000" y="3111500"/>
            <a:ext cx="914400" cy="581025"/>
          </a:xfrm>
          <a:prstGeom prst="rect">
            <a:avLst/>
          </a:prstGeom>
          <a:noFill/>
          <a:ln w="9525">
            <a:noFill/>
            <a:miter lim="800000"/>
            <a:headEnd/>
            <a:tailEnd/>
          </a:ln>
        </p:spPr>
        <p:txBody>
          <a:bodyPr>
            <a:spAutoFit/>
          </a:bodyPr>
          <a:lstStyle/>
          <a:p>
            <a:pPr>
              <a:spcBef>
                <a:spcPct val="50000"/>
              </a:spcBef>
            </a:pPr>
            <a:r>
              <a:rPr lang="en-US" sz="1600" b="0"/>
              <a:t>Wake up</a:t>
            </a:r>
          </a:p>
        </p:txBody>
      </p:sp>
      <p:cxnSp>
        <p:nvCxnSpPr>
          <p:cNvPr id="59408" name="AutoShape 19"/>
          <p:cNvCxnSpPr>
            <a:cxnSpLocks noChangeShapeType="1"/>
            <a:stCxn id="59394" idx="7"/>
            <a:endCxn id="59397" idx="2"/>
          </p:cNvCxnSpPr>
          <p:nvPr/>
        </p:nvCxnSpPr>
        <p:spPr bwMode="auto">
          <a:xfrm rot="-5400000">
            <a:off x="5276850" y="2178050"/>
            <a:ext cx="977900" cy="1473200"/>
          </a:xfrm>
          <a:prstGeom prst="curvedConnector2">
            <a:avLst/>
          </a:prstGeom>
          <a:noFill/>
          <a:ln w="25400">
            <a:solidFill>
              <a:schemeClr val="tx1"/>
            </a:solidFill>
            <a:round/>
            <a:headEnd/>
            <a:tailEnd type="triangle" w="med" len="med"/>
          </a:ln>
        </p:spPr>
      </p:cxnSp>
      <p:sp>
        <p:nvSpPr>
          <p:cNvPr id="59409" name="Text Box 20"/>
          <p:cNvSpPr txBox="1">
            <a:spLocks noChangeArrowheads="1"/>
          </p:cNvSpPr>
          <p:nvPr/>
        </p:nvSpPr>
        <p:spPr bwMode="auto">
          <a:xfrm>
            <a:off x="4965700" y="2324100"/>
            <a:ext cx="914400" cy="336550"/>
          </a:xfrm>
          <a:prstGeom prst="rect">
            <a:avLst/>
          </a:prstGeom>
          <a:noFill/>
          <a:ln w="9525">
            <a:noFill/>
            <a:miter lim="800000"/>
            <a:headEnd/>
            <a:tailEnd/>
          </a:ln>
        </p:spPr>
        <p:txBody>
          <a:bodyPr>
            <a:spAutoFit/>
          </a:bodyPr>
          <a:lstStyle/>
          <a:p>
            <a:pPr>
              <a:spcBef>
                <a:spcPct val="50000"/>
              </a:spcBef>
            </a:pPr>
            <a:r>
              <a:rPr lang="en-US" sz="1600" b="0"/>
              <a:t>Hungry</a:t>
            </a:r>
          </a:p>
        </p:txBody>
      </p:sp>
      <p:cxnSp>
        <p:nvCxnSpPr>
          <p:cNvPr id="59410" name="AutoShape 21"/>
          <p:cNvCxnSpPr>
            <a:cxnSpLocks noChangeShapeType="1"/>
            <a:stCxn id="59397" idx="4"/>
            <a:endCxn id="59394" idx="6"/>
          </p:cNvCxnSpPr>
          <p:nvPr/>
        </p:nvCxnSpPr>
        <p:spPr bwMode="auto">
          <a:xfrm rot="5400000">
            <a:off x="5727700" y="2235200"/>
            <a:ext cx="889000" cy="1905000"/>
          </a:xfrm>
          <a:prstGeom prst="curvedConnector2">
            <a:avLst/>
          </a:prstGeom>
          <a:noFill/>
          <a:ln w="25400">
            <a:solidFill>
              <a:schemeClr val="tx1"/>
            </a:solidFill>
            <a:round/>
            <a:headEnd/>
            <a:tailEnd type="triangle" w="med" len="med"/>
          </a:ln>
        </p:spPr>
      </p:cxnSp>
      <p:sp>
        <p:nvSpPr>
          <p:cNvPr id="59411" name="Text Box 22"/>
          <p:cNvSpPr txBox="1">
            <a:spLocks noChangeArrowheads="1"/>
          </p:cNvSpPr>
          <p:nvPr/>
        </p:nvSpPr>
        <p:spPr bwMode="auto">
          <a:xfrm>
            <a:off x="6083300" y="3048000"/>
            <a:ext cx="584200" cy="336550"/>
          </a:xfrm>
          <a:prstGeom prst="rect">
            <a:avLst/>
          </a:prstGeom>
          <a:noFill/>
          <a:ln w="9525">
            <a:noFill/>
            <a:miter lim="800000"/>
            <a:headEnd/>
            <a:tailEnd/>
          </a:ln>
        </p:spPr>
        <p:txBody>
          <a:bodyPr>
            <a:spAutoFit/>
          </a:bodyPr>
          <a:lstStyle/>
          <a:p>
            <a:pPr>
              <a:spcBef>
                <a:spcPct val="50000"/>
              </a:spcBef>
            </a:pPr>
            <a:r>
              <a:rPr lang="en-US" sz="1600" b="0"/>
              <a:t>Full</a:t>
            </a:r>
          </a:p>
        </p:txBody>
      </p:sp>
      <p:cxnSp>
        <p:nvCxnSpPr>
          <p:cNvPr id="59412" name="AutoShape 23"/>
          <p:cNvCxnSpPr>
            <a:cxnSpLocks noChangeShapeType="1"/>
            <a:stCxn id="59394" idx="5"/>
            <a:endCxn id="59398" idx="0"/>
          </p:cNvCxnSpPr>
          <p:nvPr/>
        </p:nvCxnSpPr>
        <p:spPr bwMode="auto">
          <a:xfrm rot="16200000" flipH="1">
            <a:off x="6172200" y="2717800"/>
            <a:ext cx="723900" cy="3009900"/>
          </a:xfrm>
          <a:prstGeom prst="curvedConnector3">
            <a:avLst>
              <a:gd name="adj1" fmla="val 56139"/>
            </a:avLst>
          </a:prstGeom>
          <a:noFill/>
          <a:ln w="25400">
            <a:solidFill>
              <a:schemeClr val="tx1"/>
            </a:solidFill>
            <a:round/>
            <a:headEnd/>
            <a:tailEnd type="triangle" w="med" len="med"/>
          </a:ln>
        </p:spPr>
      </p:cxnSp>
      <p:sp>
        <p:nvSpPr>
          <p:cNvPr id="59413" name="Text Box 24"/>
          <p:cNvSpPr txBox="1">
            <a:spLocks noChangeArrowheads="1"/>
          </p:cNvSpPr>
          <p:nvPr/>
        </p:nvSpPr>
        <p:spPr bwMode="auto">
          <a:xfrm>
            <a:off x="6070600" y="3924300"/>
            <a:ext cx="1358900" cy="336550"/>
          </a:xfrm>
          <a:prstGeom prst="rect">
            <a:avLst/>
          </a:prstGeom>
          <a:noFill/>
          <a:ln w="9525">
            <a:noFill/>
            <a:miter lim="800000"/>
            <a:headEnd/>
            <a:tailEnd/>
          </a:ln>
        </p:spPr>
        <p:txBody>
          <a:bodyPr>
            <a:spAutoFit/>
          </a:bodyPr>
          <a:lstStyle/>
          <a:p>
            <a:pPr>
              <a:spcBef>
                <a:spcPct val="50000"/>
              </a:spcBef>
            </a:pPr>
            <a:r>
              <a:rPr lang="en-US" sz="1600" b="0"/>
              <a:t>Nature calls</a:t>
            </a:r>
          </a:p>
        </p:txBody>
      </p:sp>
      <p:cxnSp>
        <p:nvCxnSpPr>
          <p:cNvPr id="59414" name="AutoShape 25"/>
          <p:cNvCxnSpPr>
            <a:cxnSpLocks noChangeShapeType="1"/>
            <a:stCxn id="59398" idx="2"/>
            <a:endCxn id="59394" idx="5"/>
          </p:cNvCxnSpPr>
          <p:nvPr/>
        </p:nvCxnSpPr>
        <p:spPr bwMode="auto">
          <a:xfrm rot="10800000">
            <a:off x="5029200" y="3860800"/>
            <a:ext cx="2387600" cy="1041400"/>
          </a:xfrm>
          <a:prstGeom prst="curvedConnector2">
            <a:avLst/>
          </a:prstGeom>
          <a:noFill/>
          <a:ln w="25400">
            <a:solidFill>
              <a:schemeClr val="tx1"/>
            </a:solidFill>
            <a:round/>
            <a:headEnd/>
            <a:tailEnd type="triangle" w="med" len="med"/>
          </a:ln>
        </p:spPr>
      </p:cxnSp>
      <p:sp>
        <p:nvSpPr>
          <p:cNvPr id="59415" name="Text Box 26"/>
          <p:cNvSpPr txBox="1">
            <a:spLocks noChangeArrowheads="1"/>
          </p:cNvSpPr>
          <p:nvPr/>
        </p:nvSpPr>
        <p:spPr bwMode="auto">
          <a:xfrm>
            <a:off x="5143500" y="4648200"/>
            <a:ext cx="1066800" cy="336550"/>
          </a:xfrm>
          <a:prstGeom prst="rect">
            <a:avLst/>
          </a:prstGeom>
          <a:noFill/>
          <a:ln w="9525">
            <a:noFill/>
            <a:miter lim="800000"/>
            <a:headEnd/>
            <a:tailEnd/>
          </a:ln>
        </p:spPr>
        <p:txBody>
          <a:bodyPr>
            <a:spAutoFit/>
          </a:bodyPr>
          <a:lstStyle/>
          <a:p>
            <a:pPr>
              <a:spcBef>
                <a:spcPct val="50000"/>
              </a:spcBef>
            </a:pPr>
            <a:r>
              <a:rPr lang="en-US" sz="1600" b="0"/>
              <a:t>Relieved</a:t>
            </a:r>
          </a:p>
        </p:txBody>
      </p:sp>
      <p:cxnSp>
        <p:nvCxnSpPr>
          <p:cNvPr id="59416" name="AutoShape 27"/>
          <p:cNvCxnSpPr>
            <a:cxnSpLocks noChangeShapeType="1"/>
            <a:stCxn id="59394" idx="4"/>
            <a:endCxn id="59399" idx="0"/>
          </p:cNvCxnSpPr>
          <p:nvPr/>
        </p:nvCxnSpPr>
        <p:spPr bwMode="auto">
          <a:xfrm rot="5400000">
            <a:off x="3333750" y="4972050"/>
            <a:ext cx="2286000" cy="241300"/>
          </a:xfrm>
          <a:prstGeom prst="curvedConnector3">
            <a:avLst>
              <a:gd name="adj1" fmla="val 50000"/>
            </a:avLst>
          </a:prstGeom>
          <a:noFill/>
          <a:ln w="25400">
            <a:solidFill>
              <a:schemeClr val="tx1"/>
            </a:solidFill>
            <a:round/>
            <a:headEnd/>
            <a:tailEnd type="triangle" w="med" len="med"/>
          </a:ln>
        </p:spPr>
      </p:cxnSp>
      <p:sp>
        <p:nvSpPr>
          <p:cNvPr id="59417" name="Text Box 28"/>
          <p:cNvSpPr txBox="1">
            <a:spLocks noChangeArrowheads="1"/>
          </p:cNvSpPr>
          <p:nvPr/>
        </p:nvSpPr>
        <p:spPr bwMode="auto">
          <a:xfrm>
            <a:off x="4406900" y="5092700"/>
            <a:ext cx="914400" cy="336550"/>
          </a:xfrm>
          <a:prstGeom prst="rect">
            <a:avLst/>
          </a:prstGeom>
          <a:noFill/>
          <a:ln w="9525">
            <a:noFill/>
            <a:miter lim="800000"/>
            <a:headEnd/>
            <a:tailEnd/>
          </a:ln>
        </p:spPr>
        <p:txBody>
          <a:bodyPr>
            <a:spAutoFit/>
          </a:bodyPr>
          <a:lstStyle/>
          <a:p>
            <a:pPr>
              <a:spcBef>
                <a:spcPct val="50000"/>
              </a:spcBef>
            </a:pPr>
            <a:r>
              <a:rPr lang="en-US" sz="1600" b="0"/>
              <a:t>Lonely</a:t>
            </a:r>
          </a:p>
        </p:txBody>
      </p:sp>
      <p:cxnSp>
        <p:nvCxnSpPr>
          <p:cNvPr id="59418" name="AutoShape 29"/>
          <p:cNvCxnSpPr>
            <a:cxnSpLocks noChangeShapeType="1"/>
            <a:stCxn id="59399" idx="1"/>
            <a:endCxn id="59394" idx="4"/>
          </p:cNvCxnSpPr>
          <p:nvPr/>
        </p:nvCxnSpPr>
        <p:spPr bwMode="auto">
          <a:xfrm rot="-5400000">
            <a:off x="2952750" y="4679950"/>
            <a:ext cx="2374900" cy="914400"/>
          </a:xfrm>
          <a:prstGeom prst="curvedConnector3">
            <a:avLst>
              <a:gd name="adj1" fmla="val 51870"/>
            </a:avLst>
          </a:prstGeom>
          <a:noFill/>
          <a:ln w="25400">
            <a:solidFill>
              <a:schemeClr val="tx1"/>
            </a:solidFill>
            <a:round/>
            <a:headEnd/>
            <a:tailEnd type="triangle" w="med" len="med"/>
          </a:ln>
        </p:spPr>
      </p:cxnSp>
      <p:sp>
        <p:nvSpPr>
          <p:cNvPr id="59419" name="Text Box 30"/>
          <p:cNvSpPr txBox="1">
            <a:spLocks noChangeArrowheads="1"/>
          </p:cNvSpPr>
          <p:nvPr/>
        </p:nvSpPr>
        <p:spPr bwMode="auto">
          <a:xfrm>
            <a:off x="2565400" y="5943600"/>
            <a:ext cx="1155700" cy="336550"/>
          </a:xfrm>
          <a:prstGeom prst="rect">
            <a:avLst/>
          </a:prstGeom>
          <a:noFill/>
          <a:ln w="9525">
            <a:noFill/>
            <a:miter lim="800000"/>
            <a:headEnd/>
            <a:tailEnd/>
          </a:ln>
        </p:spPr>
        <p:txBody>
          <a:bodyPr>
            <a:spAutoFit/>
          </a:bodyPr>
          <a:lstStyle/>
          <a:p>
            <a:pPr>
              <a:spcBef>
                <a:spcPct val="50000"/>
              </a:spcBef>
            </a:pPr>
            <a:r>
              <a:rPr lang="en-US" sz="1600" b="0"/>
              <a:t>Socialized</a:t>
            </a:r>
          </a:p>
        </p:txBody>
      </p:sp>
      <p:cxnSp>
        <p:nvCxnSpPr>
          <p:cNvPr id="59420" name="AutoShape 31"/>
          <p:cNvCxnSpPr>
            <a:cxnSpLocks noChangeShapeType="1"/>
            <a:stCxn id="59394" idx="3"/>
            <a:endCxn id="59400" idx="0"/>
          </p:cNvCxnSpPr>
          <p:nvPr/>
        </p:nvCxnSpPr>
        <p:spPr bwMode="auto">
          <a:xfrm rot="5400000">
            <a:off x="2292350" y="2647950"/>
            <a:ext cx="660400" cy="3086100"/>
          </a:xfrm>
          <a:prstGeom prst="curvedConnector3">
            <a:avLst>
              <a:gd name="adj1" fmla="val 56731"/>
            </a:avLst>
          </a:prstGeom>
          <a:noFill/>
          <a:ln w="25400">
            <a:solidFill>
              <a:schemeClr val="tx1"/>
            </a:solidFill>
            <a:round/>
            <a:headEnd/>
            <a:tailEnd type="triangle" w="med" len="med"/>
          </a:ln>
        </p:spPr>
      </p:cxnSp>
      <p:sp>
        <p:nvSpPr>
          <p:cNvPr id="59421" name="Text Box 32"/>
          <p:cNvSpPr txBox="1">
            <a:spLocks noChangeArrowheads="1"/>
          </p:cNvSpPr>
          <p:nvPr/>
        </p:nvSpPr>
        <p:spPr bwMode="auto">
          <a:xfrm>
            <a:off x="2273300" y="3962400"/>
            <a:ext cx="914400" cy="336550"/>
          </a:xfrm>
          <a:prstGeom prst="rect">
            <a:avLst/>
          </a:prstGeom>
          <a:noFill/>
          <a:ln w="9525">
            <a:noFill/>
            <a:miter lim="800000"/>
            <a:headEnd/>
            <a:tailEnd/>
          </a:ln>
        </p:spPr>
        <p:txBody>
          <a:bodyPr>
            <a:spAutoFit/>
          </a:bodyPr>
          <a:lstStyle/>
          <a:p>
            <a:pPr>
              <a:spcBef>
                <a:spcPct val="50000"/>
              </a:spcBef>
            </a:pPr>
            <a:r>
              <a:rPr lang="en-US" sz="1600" b="0"/>
              <a:t>Bored</a:t>
            </a:r>
          </a:p>
        </p:txBody>
      </p:sp>
      <p:cxnSp>
        <p:nvCxnSpPr>
          <p:cNvPr id="59422" name="AutoShape 33"/>
          <p:cNvCxnSpPr>
            <a:cxnSpLocks noChangeShapeType="1"/>
            <a:stCxn id="59400" idx="5"/>
            <a:endCxn id="59394" idx="3"/>
          </p:cNvCxnSpPr>
          <p:nvPr/>
        </p:nvCxnSpPr>
        <p:spPr bwMode="auto">
          <a:xfrm rot="5400000" flipH="1" flipV="1">
            <a:off x="2235200" y="3136900"/>
            <a:ext cx="1206500" cy="2654300"/>
          </a:xfrm>
          <a:prstGeom prst="curvedConnector3">
            <a:avLst>
              <a:gd name="adj1" fmla="val -25264"/>
            </a:avLst>
          </a:prstGeom>
          <a:noFill/>
          <a:ln w="25400">
            <a:solidFill>
              <a:schemeClr val="tx1"/>
            </a:solidFill>
            <a:round/>
            <a:headEnd/>
            <a:tailEnd type="triangle" w="med" len="med"/>
          </a:ln>
        </p:spPr>
      </p:cxnSp>
      <p:sp>
        <p:nvSpPr>
          <p:cNvPr id="59423" name="Text Box 34"/>
          <p:cNvSpPr txBox="1">
            <a:spLocks noChangeArrowheads="1"/>
          </p:cNvSpPr>
          <p:nvPr/>
        </p:nvSpPr>
        <p:spPr bwMode="auto">
          <a:xfrm>
            <a:off x="1968500" y="5308600"/>
            <a:ext cx="1066800" cy="336550"/>
          </a:xfrm>
          <a:prstGeom prst="rect">
            <a:avLst/>
          </a:prstGeom>
          <a:noFill/>
          <a:ln w="9525">
            <a:noFill/>
            <a:miter lim="800000"/>
            <a:headEnd/>
            <a:tailEnd/>
          </a:ln>
        </p:spPr>
        <p:txBody>
          <a:bodyPr>
            <a:spAutoFit/>
          </a:bodyPr>
          <a:lstStyle/>
          <a:p>
            <a:pPr>
              <a:spcBef>
                <a:spcPct val="50000"/>
              </a:spcBef>
            </a:pPr>
            <a:r>
              <a:rPr lang="en-US" sz="1600" b="0"/>
              <a:t>Amused</a:t>
            </a:r>
          </a:p>
        </p:txBody>
      </p:sp>
      <p:cxnSp>
        <p:nvCxnSpPr>
          <p:cNvPr id="59424" name="AutoShape 35"/>
          <p:cNvCxnSpPr>
            <a:cxnSpLocks noChangeShapeType="1"/>
            <a:stCxn id="59395" idx="0"/>
            <a:endCxn id="59396" idx="4"/>
          </p:cNvCxnSpPr>
          <p:nvPr/>
        </p:nvCxnSpPr>
        <p:spPr bwMode="auto">
          <a:xfrm rot="5400000" flipH="1">
            <a:off x="1365250" y="1314450"/>
            <a:ext cx="508000" cy="1536700"/>
          </a:xfrm>
          <a:prstGeom prst="curvedConnector3">
            <a:avLst>
              <a:gd name="adj1" fmla="val 50000"/>
            </a:avLst>
          </a:prstGeom>
          <a:noFill/>
          <a:ln w="25400">
            <a:solidFill>
              <a:schemeClr val="tx1"/>
            </a:solidFill>
            <a:round/>
            <a:headEn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p:txBody>
          <a:bodyPr/>
          <a:lstStyle/>
          <a:p>
            <a:pPr>
              <a:defRPr/>
            </a:pPr>
            <a:r>
              <a:rPr lang="en-US" sz="2800" smtClean="0">
                <a:effectLst>
                  <a:outerShdw blurRad="38100" dist="38100" dir="2700000" algn="tl">
                    <a:srgbClr val="000000"/>
                  </a:outerShdw>
                </a:effectLst>
                <a:ea typeface="ＭＳ Ｐゴシック"/>
                <a:cs typeface="ＭＳ Ｐゴシック"/>
              </a:rPr>
              <a:t>JT’s Extra, Real Life Example: State Machine </a:t>
            </a:r>
          </a:p>
        </p:txBody>
      </p:sp>
      <p:sp>
        <p:nvSpPr>
          <p:cNvPr id="61442" name="Rectangle 3"/>
          <p:cNvSpPr>
            <a:spLocks noGrp="1"/>
          </p:cNvSpPr>
          <p:nvPr>
            <p:ph type="body" idx="4294967295"/>
          </p:nvPr>
        </p:nvSpPr>
        <p:spPr/>
        <p:txBody>
          <a:bodyPr/>
          <a:lstStyle/>
          <a:p>
            <a:r>
              <a:rPr lang="en-US" smtClean="0">
                <a:ea typeface="ＭＳ Ｐゴシック" pitchFamily="34" charset="-128"/>
              </a:rPr>
              <a:t>Control flows or steps in a process</a:t>
            </a:r>
            <a:r>
              <a:rPr lang="en-US" baseline="30000" smtClean="0">
                <a:ea typeface="ＭＳ Ｐゴシック" pitchFamily="34" charset="-128"/>
              </a:rPr>
              <a:t>1</a:t>
            </a:r>
          </a:p>
        </p:txBody>
      </p:sp>
      <p:pic>
        <p:nvPicPr>
          <p:cNvPr id="64518" name="Picture 6" descr="30-03"/>
          <p:cNvPicPr>
            <a:picLocks noChangeAspect="1" noChangeArrowheads="1"/>
          </p:cNvPicPr>
          <p:nvPr/>
        </p:nvPicPr>
        <p:blipFill>
          <a:blip r:embed="rId3"/>
          <a:srcRect/>
          <a:stretch>
            <a:fillRect/>
          </a:stretch>
        </p:blipFill>
        <p:spPr bwMode="auto">
          <a:xfrm>
            <a:off x="533400" y="1066800"/>
            <a:ext cx="8382000" cy="3998913"/>
          </a:xfrm>
          <a:prstGeom prst="rect">
            <a:avLst/>
          </a:prstGeom>
          <a:noFill/>
          <a:ln w="9525">
            <a:noFill/>
            <a:miter lim="800000"/>
            <a:headEnd/>
            <a:tailEnd/>
          </a:ln>
        </p:spPr>
      </p:pic>
      <p:sp>
        <p:nvSpPr>
          <p:cNvPr id="64519" name="Text Box 7"/>
          <p:cNvSpPr txBox="1">
            <a:spLocks noChangeArrowheads="1"/>
          </p:cNvSpPr>
          <p:nvPr/>
        </p:nvSpPr>
        <p:spPr bwMode="auto">
          <a:xfrm>
            <a:off x="6781800" y="5867400"/>
            <a:ext cx="1752600" cy="274638"/>
          </a:xfrm>
          <a:prstGeom prst="rect">
            <a:avLst/>
          </a:prstGeom>
          <a:noFill/>
          <a:ln w="25400">
            <a:noFill/>
            <a:miter lim="800000"/>
            <a:headEnd/>
            <a:tailEnd/>
          </a:ln>
        </p:spPr>
        <p:txBody>
          <a:bodyPr>
            <a:spAutoFit/>
          </a:bodyPr>
          <a:lstStyle/>
          <a:p>
            <a:pPr>
              <a:spcBef>
                <a:spcPct val="50000"/>
              </a:spcBef>
            </a:pPr>
            <a:r>
              <a:rPr lang="en-US" sz="1800" b="0" baseline="30000"/>
              <a:t>1 From www.hit.ac.il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bwMode="auto">
          <a:xfrm>
            <a:off x="457200" y="5181600"/>
            <a:ext cx="8183563" cy="1050925"/>
          </a:xfrm>
          <a:noFill/>
        </p:spPr>
        <p:txBody>
          <a:bodyPr/>
          <a:lstStyle/>
          <a:p>
            <a:r>
              <a:rPr lang="en-US" sz="2800" smtClean="0">
                <a:effectLst/>
                <a:ea typeface="ＭＳ Ｐゴシック" pitchFamily="34" charset="-128"/>
              </a:rPr>
              <a:t>JT’s Extra: State Machines Can Model More Than Just Electronics/Machinery</a:t>
            </a:r>
          </a:p>
        </p:txBody>
      </p:sp>
      <p:sp>
        <p:nvSpPr>
          <p:cNvPr id="63490" name="Rectangle 3"/>
          <p:cNvSpPr>
            <a:spLocks noGrp="1"/>
          </p:cNvSpPr>
          <p:nvPr>
            <p:ph type="body" idx="4294967295"/>
          </p:nvPr>
        </p:nvSpPr>
        <p:spPr/>
        <p:txBody>
          <a:bodyPr/>
          <a:lstStyle/>
          <a:p>
            <a:r>
              <a:rPr lang="en-US" smtClean="0">
                <a:ea typeface="ＭＳ Ｐゴシック" pitchFamily="34" charset="-128"/>
              </a:rPr>
              <a:t>Emotional states during an interaction</a:t>
            </a:r>
            <a:r>
              <a:rPr lang="en-US" baseline="30000" smtClean="0">
                <a:ea typeface="ＭＳ Ｐゴシック" pitchFamily="34" charset="-128"/>
              </a:rPr>
              <a:t>1</a:t>
            </a:r>
          </a:p>
        </p:txBody>
      </p:sp>
      <p:pic>
        <p:nvPicPr>
          <p:cNvPr id="66565" name="Picture 5" descr="fig3"/>
          <p:cNvPicPr>
            <a:picLocks noChangeAspect="1" noChangeArrowheads="1"/>
          </p:cNvPicPr>
          <p:nvPr/>
        </p:nvPicPr>
        <p:blipFill>
          <a:blip r:embed="rId3"/>
          <a:srcRect l="2989" r="5319"/>
          <a:stretch>
            <a:fillRect/>
          </a:stretch>
        </p:blipFill>
        <p:spPr bwMode="auto">
          <a:xfrm>
            <a:off x="457200" y="990600"/>
            <a:ext cx="7239000" cy="4359275"/>
          </a:xfrm>
          <a:prstGeom prst="rect">
            <a:avLst/>
          </a:prstGeom>
          <a:noFill/>
          <a:ln w="9525">
            <a:noFill/>
            <a:miter lim="800000"/>
            <a:headEnd/>
            <a:tailEnd/>
          </a:ln>
        </p:spPr>
      </p:pic>
      <p:sp>
        <p:nvSpPr>
          <p:cNvPr id="66566" name="Rectangle 6"/>
          <p:cNvSpPr>
            <a:spLocks noChangeArrowheads="1"/>
          </p:cNvSpPr>
          <p:nvPr/>
        </p:nvSpPr>
        <p:spPr bwMode="auto">
          <a:xfrm>
            <a:off x="4191000" y="6172200"/>
            <a:ext cx="4684713" cy="274638"/>
          </a:xfrm>
          <a:prstGeom prst="rect">
            <a:avLst/>
          </a:prstGeom>
          <a:noFill/>
          <a:ln w="25400">
            <a:noFill/>
            <a:miter lim="800000"/>
            <a:headEnd/>
            <a:tailEnd/>
          </a:ln>
        </p:spPr>
        <p:txBody>
          <a:bodyPr wrap="none">
            <a:spAutoFit/>
          </a:bodyPr>
          <a:lstStyle/>
          <a:p>
            <a:r>
              <a:rPr lang="en-US" sz="1800" b="0" baseline="30000"/>
              <a:t>1From http://syque.com/articles/state-transition/state-transition.htm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bwMode="auto">
          <a:noFill/>
        </p:spPr>
        <p:txBody>
          <a:bodyPr/>
          <a:lstStyle/>
          <a:p>
            <a:r>
              <a:rPr lang="en-US" smtClean="0">
                <a:effectLst/>
                <a:ea typeface="ＭＳ Ｐゴシック" pitchFamily="34" charset="-128"/>
              </a:rPr>
              <a:t>JT’s Extra 1, A Chess Game</a:t>
            </a:r>
          </a:p>
        </p:txBody>
      </p:sp>
      <p:sp>
        <p:nvSpPr>
          <p:cNvPr id="65538" name="Rectangle 3"/>
          <p:cNvSpPr>
            <a:spLocks noGrp="1"/>
          </p:cNvSpPr>
          <p:nvPr>
            <p:ph type="body" idx="4294967295"/>
          </p:nvPr>
        </p:nvSpPr>
        <p:spPr/>
        <p:txBody>
          <a:bodyPr/>
          <a:lstStyle/>
          <a:p>
            <a:r>
              <a:rPr lang="en-US" smtClean="0">
                <a:ea typeface="ＭＳ Ｐゴシック" pitchFamily="34" charset="-128"/>
              </a:rPr>
              <a:t>There are two colors in the game of chess: white and black. White begins the game and thereafter the game alternates between white and black until either player wins (checkmate) or the game is a draw (stalemate). A win or stalemate can occur during either player’s turn.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bwMode="auto"/>
        <p:txBody>
          <a:bodyPr>
            <a:normAutofit fontScale="90000"/>
          </a:bodyPr>
          <a:lstStyle/>
          <a:p>
            <a:pPr>
              <a:defRPr/>
            </a:pPr>
            <a:r>
              <a:rPr lang="en-US" sz="3200" smtClean="0">
                <a:effectLst/>
                <a:ea typeface="ＭＳ Ｐゴシック"/>
                <a:cs typeface="ＭＳ Ｐゴシック"/>
              </a:rPr>
              <a:t>JT’s Extra 1, A Chess Game: Solution</a:t>
            </a:r>
          </a:p>
        </p:txBody>
      </p:sp>
      <p:sp>
        <p:nvSpPr>
          <p:cNvPr id="69637" name="Oval 5"/>
          <p:cNvSpPr>
            <a:spLocks noChangeArrowheads="1"/>
          </p:cNvSpPr>
          <p:nvPr/>
        </p:nvSpPr>
        <p:spPr bwMode="auto">
          <a:xfrm>
            <a:off x="457200" y="533400"/>
            <a:ext cx="2057400" cy="609600"/>
          </a:xfrm>
          <a:prstGeom prst="ellipse">
            <a:avLst/>
          </a:prstGeom>
          <a:noFill/>
          <a:ln w="25400">
            <a:solidFill>
              <a:schemeClr val="tx1"/>
            </a:solidFill>
            <a:round/>
            <a:headEnd/>
            <a:tailEnd/>
          </a:ln>
        </p:spPr>
        <p:txBody>
          <a:bodyPr wrap="none" anchor="ctr"/>
          <a:lstStyle/>
          <a:p>
            <a:pPr algn="ctr"/>
            <a:r>
              <a:rPr lang="en-US"/>
              <a:t>Start</a:t>
            </a:r>
          </a:p>
        </p:txBody>
      </p:sp>
      <p:sp>
        <p:nvSpPr>
          <p:cNvPr id="69638" name="Oval 6"/>
          <p:cNvSpPr>
            <a:spLocks noChangeArrowheads="1"/>
          </p:cNvSpPr>
          <p:nvPr/>
        </p:nvSpPr>
        <p:spPr bwMode="auto">
          <a:xfrm>
            <a:off x="1143000" y="2362200"/>
            <a:ext cx="2057400" cy="609600"/>
          </a:xfrm>
          <a:prstGeom prst="ellipse">
            <a:avLst/>
          </a:prstGeom>
          <a:noFill/>
          <a:ln w="25400">
            <a:solidFill>
              <a:schemeClr val="tx1"/>
            </a:solidFill>
            <a:round/>
            <a:headEnd/>
            <a:tailEnd/>
          </a:ln>
        </p:spPr>
        <p:txBody>
          <a:bodyPr wrap="none" anchor="ctr"/>
          <a:lstStyle/>
          <a:p>
            <a:pPr algn="ctr"/>
            <a:r>
              <a:rPr lang="en-US"/>
              <a:t>White’s turn</a:t>
            </a:r>
          </a:p>
        </p:txBody>
      </p:sp>
      <p:sp>
        <p:nvSpPr>
          <p:cNvPr id="69639" name="Oval 7"/>
          <p:cNvSpPr>
            <a:spLocks noChangeArrowheads="1"/>
          </p:cNvSpPr>
          <p:nvPr/>
        </p:nvSpPr>
        <p:spPr bwMode="auto">
          <a:xfrm>
            <a:off x="1143000" y="3886200"/>
            <a:ext cx="2057400" cy="609600"/>
          </a:xfrm>
          <a:prstGeom prst="ellipse">
            <a:avLst/>
          </a:prstGeom>
          <a:noFill/>
          <a:ln w="25400">
            <a:solidFill>
              <a:schemeClr val="tx1"/>
            </a:solidFill>
            <a:round/>
            <a:headEnd/>
            <a:tailEnd/>
          </a:ln>
        </p:spPr>
        <p:txBody>
          <a:bodyPr wrap="none" anchor="ctr"/>
          <a:lstStyle/>
          <a:p>
            <a:pPr algn="ctr"/>
            <a:r>
              <a:rPr lang="en-US"/>
              <a:t>Black’s turn</a:t>
            </a:r>
          </a:p>
        </p:txBody>
      </p:sp>
      <p:cxnSp>
        <p:nvCxnSpPr>
          <p:cNvPr id="69640" name="AutoShape 8"/>
          <p:cNvCxnSpPr>
            <a:cxnSpLocks noChangeShapeType="1"/>
            <a:stCxn id="69637" idx="4"/>
            <a:endCxn id="69638" idx="2"/>
          </p:cNvCxnSpPr>
          <p:nvPr/>
        </p:nvCxnSpPr>
        <p:spPr bwMode="auto">
          <a:xfrm rot="5400000">
            <a:off x="552450" y="1733550"/>
            <a:ext cx="1511300" cy="355600"/>
          </a:xfrm>
          <a:prstGeom prst="curvedConnector4">
            <a:avLst>
              <a:gd name="adj1" fmla="val 32981"/>
              <a:gd name="adj2" fmla="val 160713"/>
            </a:avLst>
          </a:prstGeom>
          <a:noFill/>
          <a:ln w="25400">
            <a:solidFill>
              <a:schemeClr val="tx1"/>
            </a:solidFill>
            <a:round/>
            <a:headEnd/>
            <a:tailEnd type="triangle" w="med" len="med"/>
          </a:ln>
        </p:spPr>
      </p:cxnSp>
      <p:grpSp>
        <p:nvGrpSpPr>
          <p:cNvPr id="12" name="Group 11"/>
          <p:cNvGrpSpPr/>
          <p:nvPr/>
        </p:nvGrpSpPr>
        <p:grpSpPr>
          <a:xfrm>
            <a:off x="5562600" y="746918"/>
            <a:ext cx="2218981" cy="4539342"/>
            <a:chOff x="5562600" y="746918"/>
            <a:chExt cx="2218981" cy="4539342"/>
          </a:xfrm>
        </p:grpSpPr>
        <p:sp>
          <p:nvSpPr>
            <p:cNvPr id="67608" name="Oval 11"/>
            <p:cNvSpPr>
              <a:spLocks noChangeArrowheads="1"/>
            </p:cNvSpPr>
            <p:nvPr/>
          </p:nvSpPr>
          <p:spPr bwMode="auto">
            <a:xfrm>
              <a:off x="5562600" y="746918"/>
              <a:ext cx="2057400" cy="609600"/>
            </a:xfrm>
            <a:prstGeom prst="ellipse">
              <a:avLst/>
            </a:prstGeom>
            <a:noFill/>
            <a:ln w="25400">
              <a:solidFill>
                <a:schemeClr val="tx1"/>
              </a:solidFill>
              <a:round/>
              <a:headEnd/>
              <a:tailEnd/>
            </a:ln>
          </p:spPr>
          <p:txBody>
            <a:bodyPr wrap="none" anchor="ctr"/>
            <a:lstStyle/>
            <a:p>
              <a:pPr algn="ctr"/>
              <a:r>
                <a:rPr lang="en-US"/>
                <a:t>White wins</a:t>
              </a:r>
            </a:p>
          </p:txBody>
        </p:sp>
        <p:sp>
          <p:nvSpPr>
            <p:cNvPr id="67609" name="Oval 12"/>
            <p:cNvSpPr>
              <a:spLocks noChangeArrowheads="1"/>
            </p:cNvSpPr>
            <p:nvPr/>
          </p:nvSpPr>
          <p:spPr bwMode="auto">
            <a:xfrm>
              <a:off x="5724181" y="4676660"/>
              <a:ext cx="2057400" cy="609600"/>
            </a:xfrm>
            <a:prstGeom prst="ellipse">
              <a:avLst/>
            </a:prstGeom>
            <a:noFill/>
            <a:ln w="25400">
              <a:solidFill>
                <a:schemeClr val="tx1"/>
              </a:solidFill>
              <a:round/>
              <a:headEnd/>
              <a:tailEnd/>
            </a:ln>
          </p:spPr>
          <p:txBody>
            <a:bodyPr wrap="none" anchor="ctr"/>
            <a:lstStyle/>
            <a:p>
              <a:pPr algn="ctr"/>
              <a:r>
                <a:rPr lang="en-US"/>
                <a:t>Black wins</a:t>
              </a:r>
            </a:p>
          </p:txBody>
        </p:sp>
      </p:grpSp>
      <p:sp>
        <p:nvSpPr>
          <p:cNvPr id="69645" name="Oval 13"/>
          <p:cNvSpPr>
            <a:spLocks noChangeArrowheads="1"/>
          </p:cNvSpPr>
          <p:nvPr/>
        </p:nvSpPr>
        <p:spPr bwMode="auto">
          <a:xfrm>
            <a:off x="5562600" y="3012254"/>
            <a:ext cx="1600200" cy="685800"/>
          </a:xfrm>
          <a:prstGeom prst="ellipse">
            <a:avLst/>
          </a:prstGeom>
          <a:noFill/>
          <a:ln w="25400" algn="ctr">
            <a:solidFill>
              <a:schemeClr val="tx1"/>
            </a:solidFill>
            <a:round/>
            <a:headEnd/>
            <a:tailEnd/>
          </a:ln>
        </p:spPr>
        <p:txBody>
          <a:bodyPr wrap="none" anchor="ctr"/>
          <a:lstStyle/>
          <a:p>
            <a:pPr algn="ctr"/>
            <a:r>
              <a:rPr lang="en-US"/>
              <a:t>Draw</a:t>
            </a:r>
          </a:p>
        </p:txBody>
      </p:sp>
      <p:grpSp>
        <p:nvGrpSpPr>
          <p:cNvPr id="69654" name="Group 22"/>
          <p:cNvGrpSpPr>
            <a:grpSpLocks/>
          </p:cNvGrpSpPr>
          <p:nvPr/>
        </p:nvGrpSpPr>
        <p:grpSpPr bwMode="auto">
          <a:xfrm>
            <a:off x="304800" y="2895600"/>
            <a:ext cx="1139825" cy="1295400"/>
            <a:chOff x="192" y="1824"/>
            <a:chExt cx="718" cy="816"/>
          </a:xfrm>
        </p:grpSpPr>
        <p:cxnSp>
          <p:nvCxnSpPr>
            <p:cNvPr id="67606" name="AutoShape 9"/>
            <p:cNvCxnSpPr>
              <a:cxnSpLocks noChangeShapeType="1"/>
              <a:stCxn id="69638" idx="3"/>
              <a:endCxn id="69639" idx="2"/>
            </p:cNvCxnSpPr>
            <p:nvPr/>
          </p:nvCxnSpPr>
          <p:spPr bwMode="auto">
            <a:xfrm rot="5400000">
              <a:off x="403" y="2133"/>
              <a:ext cx="816" cy="198"/>
            </a:xfrm>
            <a:prstGeom prst="curvedConnector4">
              <a:avLst>
                <a:gd name="adj1" fmla="val 41176"/>
                <a:gd name="adj2" fmla="val 168685"/>
              </a:avLst>
            </a:prstGeom>
            <a:noFill/>
            <a:ln w="25400">
              <a:solidFill>
                <a:schemeClr val="tx1"/>
              </a:solidFill>
              <a:round/>
              <a:headEnd/>
              <a:tailEnd type="triangle" w="med" len="med"/>
            </a:ln>
          </p:spPr>
        </p:cxnSp>
        <p:sp>
          <p:nvSpPr>
            <p:cNvPr id="67607" name="Text Box 20"/>
            <p:cNvSpPr txBox="1">
              <a:spLocks noChangeArrowheads="1"/>
            </p:cNvSpPr>
            <p:nvPr/>
          </p:nvSpPr>
          <p:spPr bwMode="auto">
            <a:xfrm>
              <a:off x="192" y="1824"/>
              <a:ext cx="576" cy="404"/>
            </a:xfrm>
            <a:prstGeom prst="rect">
              <a:avLst/>
            </a:prstGeom>
            <a:noFill/>
            <a:ln w="25400" algn="ctr">
              <a:noFill/>
              <a:miter lim="800000"/>
              <a:headEnd/>
              <a:tailEnd/>
            </a:ln>
          </p:spPr>
          <p:txBody>
            <a:bodyPr>
              <a:spAutoFit/>
            </a:bodyPr>
            <a:lstStyle/>
            <a:p>
              <a:pPr algn="ctr">
                <a:spcBef>
                  <a:spcPct val="50000"/>
                </a:spcBef>
              </a:pPr>
              <a:r>
                <a:rPr lang="en-US" sz="1800" b="0"/>
                <a:t>White moves</a:t>
              </a:r>
            </a:p>
          </p:txBody>
        </p:sp>
      </p:grpSp>
      <p:grpSp>
        <p:nvGrpSpPr>
          <p:cNvPr id="69655" name="Group 23"/>
          <p:cNvGrpSpPr>
            <a:grpSpLocks/>
          </p:cNvGrpSpPr>
          <p:nvPr/>
        </p:nvGrpSpPr>
        <p:grpSpPr bwMode="auto">
          <a:xfrm>
            <a:off x="2133600" y="2895600"/>
            <a:ext cx="1079500" cy="1295400"/>
            <a:chOff x="1344" y="1824"/>
            <a:chExt cx="680" cy="816"/>
          </a:xfrm>
        </p:grpSpPr>
        <p:cxnSp>
          <p:nvCxnSpPr>
            <p:cNvPr id="67604" name="AutoShape 10"/>
            <p:cNvCxnSpPr>
              <a:cxnSpLocks noChangeShapeType="1"/>
              <a:stCxn id="69639" idx="6"/>
              <a:endCxn id="69638" idx="5"/>
            </p:cNvCxnSpPr>
            <p:nvPr/>
          </p:nvCxnSpPr>
          <p:spPr bwMode="auto">
            <a:xfrm flipH="1" flipV="1">
              <a:off x="1826" y="1824"/>
              <a:ext cx="198" cy="816"/>
            </a:xfrm>
            <a:prstGeom prst="curvedConnector4">
              <a:avLst>
                <a:gd name="adj1" fmla="val -68685"/>
                <a:gd name="adj2" fmla="val 58824"/>
              </a:avLst>
            </a:prstGeom>
            <a:noFill/>
            <a:ln w="25400">
              <a:solidFill>
                <a:schemeClr val="tx1"/>
              </a:solidFill>
              <a:round/>
              <a:headEnd/>
              <a:tailEnd type="triangle" w="med" len="med"/>
            </a:ln>
          </p:spPr>
        </p:cxnSp>
        <p:sp>
          <p:nvSpPr>
            <p:cNvPr id="67605" name="Text Box 21"/>
            <p:cNvSpPr txBox="1">
              <a:spLocks noChangeArrowheads="1"/>
            </p:cNvSpPr>
            <p:nvPr/>
          </p:nvSpPr>
          <p:spPr bwMode="auto">
            <a:xfrm>
              <a:off x="1344" y="1968"/>
              <a:ext cx="576" cy="404"/>
            </a:xfrm>
            <a:prstGeom prst="rect">
              <a:avLst/>
            </a:prstGeom>
            <a:noFill/>
            <a:ln w="25400" algn="ctr">
              <a:noFill/>
              <a:miter lim="800000"/>
              <a:headEnd/>
              <a:tailEnd/>
            </a:ln>
          </p:spPr>
          <p:txBody>
            <a:bodyPr>
              <a:spAutoFit/>
            </a:bodyPr>
            <a:lstStyle/>
            <a:p>
              <a:pPr algn="ctr">
                <a:spcBef>
                  <a:spcPct val="50000"/>
                </a:spcBef>
              </a:pPr>
              <a:r>
                <a:rPr lang="en-US" sz="1800" b="0"/>
                <a:t>Black moves</a:t>
              </a:r>
            </a:p>
          </p:txBody>
        </p:sp>
      </p:grpSp>
      <p:grpSp>
        <p:nvGrpSpPr>
          <p:cNvPr id="7" name="Group 6"/>
          <p:cNvGrpSpPr/>
          <p:nvPr/>
        </p:nvGrpSpPr>
        <p:grpSpPr>
          <a:xfrm>
            <a:off x="3338111" y="2682875"/>
            <a:ext cx="2514600" cy="1524000"/>
            <a:chOff x="3200400" y="2667000"/>
            <a:chExt cx="2514600" cy="1524000"/>
          </a:xfrm>
        </p:grpSpPr>
        <p:cxnSp>
          <p:nvCxnSpPr>
            <p:cNvPr id="67600" name="AutoShape 18"/>
            <p:cNvCxnSpPr>
              <a:cxnSpLocks noChangeShapeType="1"/>
              <a:stCxn id="69638" idx="6"/>
            </p:cNvCxnSpPr>
            <p:nvPr/>
          </p:nvCxnSpPr>
          <p:spPr bwMode="auto">
            <a:xfrm>
              <a:off x="3200400" y="2667000"/>
              <a:ext cx="2514600" cy="366713"/>
            </a:xfrm>
            <a:prstGeom prst="straightConnector1">
              <a:avLst/>
            </a:prstGeom>
            <a:noFill/>
            <a:ln w="25400">
              <a:solidFill>
                <a:schemeClr val="tx1"/>
              </a:solidFill>
              <a:round/>
              <a:headEnd/>
              <a:tailEnd type="triangle" w="med" len="med"/>
            </a:ln>
          </p:spPr>
        </p:cxnSp>
        <p:cxnSp>
          <p:nvCxnSpPr>
            <p:cNvPr id="67601" name="AutoShape 19"/>
            <p:cNvCxnSpPr>
              <a:cxnSpLocks noChangeShapeType="1"/>
              <a:stCxn id="69639" idx="6"/>
            </p:cNvCxnSpPr>
            <p:nvPr/>
          </p:nvCxnSpPr>
          <p:spPr bwMode="auto">
            <a:xfrm flipV="1">
              <a:off x="3200400" y="3698054"/>
              <a:ext cx="2514600" cy="492946"/>
            </a:xfrm>
            <a:prstGeom prst="straightConnector1">
              <a:avLst/>
            </a:prstGeom>
            <a:noFill/>
            <a:ln w="25400">
              <a:solidFill>
                <a:schemeClr val="tx1"/>
              </a:solidFill>
              <a:round/>
              <a:headEnd/>
              <a:tailEnd type="triangle" w="med" len="med"/>
            </a:ln>
          </p:spPr>
        </p:cxnSp>
        <p:sp>
          <p:nvSpPr>
            <p:cNvPr id="67602" name="Text Box 25"/>
            <p:cNvSpPr txBox="1">
              <a:spLocks noChangeArrowheads="1"/>
            </p:cNvSpPr>
            <p:nvPr/>
          </p:nvSpPr>
          <p:spPr bwMode="auto">
            <a:xfrm>
              <a:off x="3429000" y="3582193"/>
              <a:ext cx="1447800" cy="366713"/>
            </a:xfrm>
            <a:prstGeom prst="rect">
              <a:avLst/>
            </a:prstGeom>
            <a:noFill/>
            <a:ln w="25400" algn="ctr">
              <a:noFill/>
              <a:miter lim="800000"/>
              <a:headEnd/>
              <a:tailEnd/>
            </a:ln>
          </p:spPr>
          <p:txBody>
            <a:bodyPr>
              <a:spAutoFit/>
            </a:bodyPr>
            <a:lstStyle/>
            <a:p>
              <a:pPr algn="ctr">
                <a:spcBef>
                  <a:spcPct val="50000"/>
                </a:spcBef>
              </a:pPr>
              <a:r>
                <a:rPr lang="en-US" sz="1800" b="0" dirty="0"/>
                <a:t>Stalemate</a:t>
              </a:r>
            </a:p>
          </p:txBody>
        </p:sp>
        <p:sp>
          <p:nvSpPr>
            <p:cNvPr id="67603" name="Text Box 26"/>
            <p:cNvSpPr txBox="1">
              <a:spLocks noChangeArrowheads="1"/>
            </p:cNvSpPr>
            <p:nvPr/>
          </p:nvSpPr>
          <p:spPr bwMode="auto">
            <a:xfrm>
              <a:off x="3388958" y="2828897"/>
              <a:ext cx="1447800" cy="366713"/>
            </a:xfrm>
            <a:prstGeom prst="rect">
              <a:avLst/>
            </a:prstGeom>
            <a:noFill/>
            <a:ln w="25400" algn="ctr">
              <a:noFill/>
              <a:miter lim="800000"/>
              <a:headEnd/>
              <a:tailEnd/>
            </a:ln>
          </p:spPr>
          <p:txBody>
            <a:bodyPr>
              <a:spAutoFit/>
            </a:bodyPr>
            <a:lstStyle/>
            <a:p>
              <a:pPr algn="ctr">
                <a:spcBef>
                  <a:spcPct val="50000"/>
                </a:spcBef>
              </a:pPr>
              <a:r>
                <a:rPr lang="en-US" sz="1800" b="0" dirty="0"/>
                <a:t>Stalemate</a:t>
              </a:r>
            </a:p>
          </p:txBody>
        </p:sp>
      </p:grpSp>
      <p:grpSp>
        <p:nvGrpSpPr>
          <p:cNvPr id="13" name="Group 12"/>
          <p:cNvGrpSpPr/>
          <p:nvPr/>
        </p:nvGrpSpPr>
        <p:grpSpPr>
          <a:xfrm>
            <a:off x="2864386" y="1133426"/>
            <a:ext cx="2853368" cy="4031390"/>
            <a:chOff x="2864386" y="1133426"/>
            <a:chExt cx="2853368" cy="4031390"/>
          </a:xfrm>
        </p:grpSpPr>
        <p:grpSp>
          <p:nvGrpSpPr>
            <p:cNvPr id="11" name="Group 10"/>
            <p:cNvGrpSpPr/>
            <p:nvPr/>
          </p:nvGrpSpPr>
          <p:grpSpPr>
            <a:xfrm>
              <a:off x="3150824" y="1133426"/>
              <a:ext cx="1913721" cy="4031390"/>
              <a:chOff x="3150824" y="1133426"/>
              <a:chExt cx="1913721" cy="4031390"/>
            </a:xfrm>
          </p:grpSpPr>
          <p:sp>
            <p:nvSpPr>
              <p:cNvPr id="67598" name="Text Box 24"/>
              <p:cNvSpPr txBox="1">
                <a:spLocks noChangeArrowheads="1"/>
              </p:cNvSpPr>
              <p:nvPr/>
            </p:nvSpPr>
            <p:spPr bwMode="auto">
              <a:xfrm>
                <a:off x="3150824" y="1133426"/>
                <a:ext cx="1447800" cy="366713"/>
              </a:xfrm>
              <a:prstGeom prst="rect">
                <a:avLst/>
              </a:prstGeom>
              <a:noFill/>
              <a:ln w="25400" algn="ctr">
                <a:noFill/>
                <a:miter lim="800000"/>
                <a:headEnd/>
                <a:tailEnd/>
              </a:ln>
            </p:spPr>
            <p:txBody>
              <a:bodyPr>
                <a:spAutoFit/>
              </a:bodyPr>
              <a:lstStyle/>
              <a:p>
                <a:pPr algn="ctr">
                  <a:spcBef>
                    <a:spcPct val="50000"/>
                  </a:spcBef>
                </a:pPr>
                <a:r>
                  <a:rPr lang="en-US" sz="1800" b="0" dirty="0"/>
                  <a:t>Checkmate</a:t>
                </a:r>
              </a:p>
            </p:txBody>
          </p:sp>
          <p:sp>
            <p:nvSpPr>
              <p:cNvPr id="67599" name="Text Box 30"/>
              <p:cNvSpPr txBox="1">
                <a:spLocks noChangeArrowheads="1"/>
              </p:cNvSpPr>
              <p:nvPr/>
            </p:nvSpPr>
            <p:spPr bwMode="auto">
              <a:xfrm>
                <a:off x="3616745" y="4798103"/>
                <a:ext cx="1447800" cy="366713"/>
              </a:xfrm>
              <a:prstGeom prst="rect">
                <a:avLst/>
              </a:prstGeom>
              <a:noFill/>
              <a:ln w="25400" algn="ctr">
                <a:noFill/>
                <a:miter lim="800000"/>
                <a:headEnd/>
                <a:tailEnd/>
              </a:ln>
            </p:spPr>
            <p:txBody>
              <a:bodyPr>
                <a:spAutoFit/>
              </a:bodyPr>
              <a:lstStyle/>
              <a:p>
                <a:pPr algn="ctr">
                  <a:spcBef>
                    <a:spcPct val="50000"/>
                  </a:spcBef>
                </a:pPr>
                <a:r>
                  <a:rPr lang="en-US" sz="1800" b="0" dirty="0"/>
                  <a:t>Checkmate</a:t>
                </a:r>
              </a:p>
            </p:txBody>
          </p:sp>
        </p:grpSp>
        <p:sp>
          <p:nvSpPr>
            <p:cNvPr id="9" name="Freeform 8"/>
            <p:cNvSpPr/>
            <p:nvPr/>
          </p:nvSpPr>
          <p:spPr>
            <a:xfrm>
              <a:off x="2864386" y="1222872"/>
              <a:ext cx="2776250" cy="1200839"/>
            </a:xfrm>
            <a:custGeom>
              <a:avLst/>
              <a:gdLst>
                <a:gd name="connsiteX0" fmla="*/ 0 w 2776250"/>
                <a:gd name="connsiteY0" fmla="*/ 1200839 h 1200839"/>
                <a:gd name="connsiteX1" fmla="*/ 33050 w 2776250"/>
                <a:gd name="connsiteY1" fmla="*/ 1035586 h 1200839"/>
                <a:gd name="connsiteX2" fmla="*/ 77118 w 2776250"/>
                <a:gd name="connsiteY2" fmla="*/ 947451 h 1200839"/>
                <a:gd name="connsiteX3" fmla="*/ 88134 w 2776250"/>
                <a:gd name="connsiteY3" fmla="*/ 914400 h 1200839"/>
                <a:gd name="connsiteX4" fmla="*/ 132202 w 2776250"/>
                <a:gd name="connsiteY4" fmla="*/ 859316 h 1200839"/>
                <a:gd name="connsiteX5" fmla="*/ 187286 w 2776250"/>
                <a:gd name="connsiteY5" fmla="*/ 771181 h 1200839"/>
                <a:gd name="connsiteX6" fmla="*/ 242371 w 2776250"/>
                <a:gd name="connsiteY6" fmla="*/ 683046 h 1200839"/>
                <a:gd name="connsiteX7" fmla="*/ 286438 w 2776250"/>
                <a:gd name="connsiteY7" fmla="*/ 605928 h 1200839"/>
                <a:gd name="connsiteX8" fmla="*/ 319489 w 2776250"/>
                <a:gd name="connsiteY8" fmla="*/ 572877 h 1200839"/>
                <a:gd name="connsiteX9" fmla="*/ 352539 w 2776250"/>
                <a:gd name="connsiteY9" fmla="*/ 528810 h 1200839"/>
                <a:gd name="connsiteX10" fmla="*/ 396607 w 2776250"/>
                <a:gd name="connsiteY10" fmla="*/ 495759 h 1200839"/>
                <a:gd name="connsiteX11" fmla="*/ 418641 w 2776250"/>
                <a:gd name="connsiteY11" fmla="*/ 462709 h 1200839"/>
                <a:gd name="connsiteX12" fmla="*/ 484742 w 2776250"/>
                <a:gd name="connsiteY12" fmla="*/ 418641 h 1200839"/>
                <a:gd name="connsiteX13" fmla="*/ 517792 w 2776250"/>
                <a:gd name="connsiteY13" fmla="*/ 396608 h 1200839"/>
                <a:gd name="connsiteX14" fmla="*/ 561860 w 2776250"/>
                <a:gd name="connsiteY14" fmla="*/ 363557 h 1200839"/>
                <a:gd name="connsiteX15" fmla="*/ 661012 w 2776250"/>
                <a:gd name="connsiteY15" fmla="*/ 330506 h 1200839"/>
                <a:gd name="connsiteX16" fmla="*/ 716096 w 2776250"/>
                <a:gd name="connsiteY16" fmla="*/ 308473 h 1200839"/>
                <a:gd name="connsiteX17" fmla="*/ 815248 w 2776250"/>
                <a:gd name="connsiteY17" fmla="*/ 297456 h 1200839"/>
                <a:gd name="connsiteX18" fmla="*/ 936433 w 2776250"/>
                <a:gd name="connsiteY18" fmla="*/ 275422 h 1200839"/>
                <a:gd name="connsiteX19" fmla="*/ 1740665 w 2776250"/>
                <a:gd name="connsiteY19" fmla="*/ 264405 h 1200839"/>
                <a:gd name="connsiteX20" fmla="*/ 1806766 w 2776250"/>
                <a:gd name="connsiteY20" fmla="*/ 242371 h 1200839"/>
                <a:gd name="connsiteX21" fmla="*/ 1839816 w 2776250"/>
                <a:gd name="connsiteY21" fmla="*/ 231355 h 1200839"/>
                <a:gd name="connsiteX22" fmla="*/ 1927951 w 2776250"/>
                <a:gd name="connsiteY22" fmla="*/ 220338 h 1200839"/>
                <a:gd name="connsiteX23" fmla="*/ 1961002 w 2776250"/>
                <a:gd name="connsiteY23" fmla="*/ 198304 h 1200839"/>
                <a:gd name="connsiteX24" fmla="*/ 2049137 w 2776250"/>
                <a:gd name="connsiteY24" fmla="*/ 176270 h 1200839"/>
                <a:gd name="connsiteX25" fmla="*/ 2093204 w 2776250"/>
                <a:gd name="connsiteY25" fmla="*/ 165253 h 1200839"/>
                <a:gd name="connsiteX26" fmla="*/ 2170322 w 2776250"/>
                <a:gd name="connsiteY26" fmla="*/ 132203 h 1200839"/>
                <a:gd name="connsiteX27" fmla="*/ 2236424 w 2776250"/>
                <a:gd name="connsiteY27" fmla="*/ 110169 h 1200839"/>
                <a:gd name="connsiteX28" fmla="*/ 2313542 w 2776250"/>
                <a:gd name="connsiteY28" fmla="*/ 88135 h 1200839"/>
                <a:gd name="connsiteX29" fmla="*/ 2368626 w 2776250"/>
                <a:gd name="connsiteY29" fmla="*/ 77118 h 1200839"/>
                <a:gd name="connsiteX30" fmla="*/ 2401677 w 2776250"/>
                <a:gd name="connsiteY30" fmla="*/ 66101 h 1200839"/>
                <a:gd name="connsiteX31" fmla="*/ 2566930 w 2776250"/>
                <a:gd name="connsiteY31" fmla="*/ 55085 h 1200839"/>
                <a:gd name="connsiteX32" fmla="*/ 2699132 w 2776250"/>
                <a:gd name="connsiteY32" fmla="*/ 22034 h 1200839"/>
                <a:gd name="connsiteX33" fmla="*/ 2743200 w 2776250"/>
                <a:gd name="connsiteY33" fmla="*/ 11017 h 1200839"/>
                <a:gd name="connsiteX34" fmla="*/ 2776250 w 2776250"/>
                <a:gd name="connsiteY34" fmla="*/ 0 h 120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76250" h="1200839">
                  <a:moveTo>
                    <a:pt x="0" y="1200839"/>
                  </a:moveTo>
                  <a:cubicBezTo>
                    <a:pt x="11017" y="1145755"/>
                    <a:pt x="7927" y="1085830"/>
                    <a:pt x="33050" y="1035586"/>
                  </a:cubicBezTo>
                  <a:cubicBezTo>
                    <a:pt x="47739" y="1006208"/>
                    <a:pt x="66732" y="978612"/>
                    <a:pt x="77118" y="947451"/>
                  </a:cubicBezTo>
                  <a:cubicBezTo>
                    <a:pt x="80790" y="936434"/>
                    <a:pt x="81979" y="924248"/>
                    <a:pt x="88134" y="914400"/>
                  </a:cubicBezTo>
                  <a:cubicBezTo>
                    <a:pt x="100596" y="894460"/>
                    <a:pt x="118093" y="878127"/>
                    <a:pt x="132202" y="859316"/>
                  </a:cubicBezTo>
                  <a:cubicBezTo>
                    <a:pt x="146960" y="839638"/>
                    <a:pt x="178398" y="787179"/>
                    <a:pt x="187286" y="771181"/>
                  </a:cubicBezTo>
                  <a:cubicBezTo>
                    <a:pt x="298945" y="570195"/>
                    <a:pt x="108442" y="897334"/>
                    <a:pt x="242371" y="683046"/>
                  </a:cubicBezTo>
                  <a:cubicBezTo>
                    <a:pt x="269311" y="639941"/>
                    <a:pt x="256112" y="642319"/>
                    <a:pt x="286438" y="605928"/>
                  </a:cubicBezTo>
                  <a:cubicBezTo>
                    <a:pt x="296412" y="593959"/>
                    <a:pt x="309349" y="584707"/>
                    <a:pt x="319489" y="572877"/>
                  </a:cubicBezTo>
                  <a:cubicBezTo>
                    <a:pt x="331438" y="558936"/>
                    <a:pt x="339556" y="541793"/>
                    <a:pt x="352539" y="528810"/>
                  </a:cubicBezTo>
                  <a:cubicBezTo>
                    <a:pt x="365523" y="515826"/>
                    <a:pt x="383623" y="508743"/>
                    <a:pt x="396607" y="495759"/>
                  </a:cubicBezTo>
                  <a:cubicBezTo>
                    <a:pt x="405970" y="486397"/>
                    <a:pt x="408676" y="471428"/>
                    <a:pt x="418641" y="462709"/>
                  </a:cubicBezTo>
                  <a:cubicBezTo>
                    <a:pt x="438570" y="445271"/>
                    <a:pt x="462708" y="433330"/>
                    <a:pt x="484742" y="418641"/>
                  </a:cubicBezTo>
                  <a:cubicBezTo>
                    <a:pt x="495759" y="411297"/>
                    <a:pt x="507200" y="404552"/>
                    <a:pt x="517792" y="396608"/>
                  </a:cubicBezTo>
                  <a:cubicBezTo>
                    <a:pt x="532481" y="385591"/>
                    <a:pt x="545437" y="371769"/>
                    <a:pt x="561860" y="363557"/>
                  </a:cubicBezTo>
                  <a:cubicBezTo>
                    <a:pt x="583890" y="352542"/>
                    <a:pt x="633472" y="341522"/>
                    <a:pt x="661012" y="330506"/>
                  </a:cubicBezTo>
                  <a:cubicBezTo>
                    <a:pt x="679373" y="323162"/>
                    <a:pt x="696759" y="312617"/>
                    <a:pt x="716096" y="308473"/>
                  </a:cubicBezTo>
                  <a:cubicBezTo>
                    <a:pt x="748612" y="301505"/>
                    <a:pt x="782328" y="302159"/>
                    <a:pt x="815248" y="297456"/>
                  </a:cubicBezTo>
                  <a:cubicBezTo>
                    <a:pt x="844410" y="293290"/>
                    <a:pt x="908915" y="276119"/>
                    <a:pt x="936433" y="275422"/>
                  </a:cubicBezTo>
                  <a:cubicBezTo>
                    <a:pt x="1204450" y="268637"/>
                    <a:pt x="1472588" y="268077"/>
                    <a:pt x="1740665" y="264405"/>
                  </a:cubicBezTo>
                  <a:lnTo>
                    <a:pt x="1806766" y="242371"/>
                  </a:lnTo>
                  <a:cubicBezTo>
                    <a:pt x="1817783" y="238699"/>
                    <a:pt x="1828293" y="232795"/>
                    <a:pt x="1839816" y="231355"/>
                  </a:cubicBezTo>
                  <a:lnTo>
                    <a:pt x="1927951" y="220338"/>
                  </a:lnTo>
                  <a:cubicBezTo>
                    <a:pt x="1938968" y="212993"/>
                    <a:pt x="1949159" y="204225"/>
                    <a:pt x="1961002" y="198304"/>
                  </a:cubicBezTo>
                  <a:cubicBezTo>
                    <a:pt x="1984626" y="186492"/>
                    <a:pt x="2026510" y="181298"/>
                    <a:pt x="2049137" y="176270"/>
                  </a:cubicBezTo>
                  <a:cubicBezTo>
                    <a:pt x="2063918" y="172985"/>
                    <a:pt x="2078645" y="169413"/>
                    <a:pt x="2093204" y="165253"/>
                  </a:cubicBezTo>
                  <a:cubicBezTo>
                    <a:pt x="2155265" y="147521"/>
                    <a:pt x="2096875" y="161581"/>
                    <a:pt x="2170322" y="132203"/>
                  </a:cubicBezTo>
                  <a:cubicBezTo>
                    <a:pt x="2191887" y="123577"/>
                    <a:pt x="2214390" y="117514"/>
                    <a:pt x="2236424" y="110169"/>
                  </a:cubicBezTo>
                  <a:cubicBezTo>
                    <a:pt x="2273233" y="97899"/>
                    <a:pt x="2272037" y="97359"/>
                    <a:pt x="2313542" y="88135"/>
                  </a:cubicBezTo>
                  <a:cubicBezTo>
                    <a:pt x="2331821" y="84073"/>
                    <a:pt x="2350460" y="81660"/>
                    <a:pt x="2368626" y="77118"/>
                  </a:cubicBezTo>
                  <a:cubicBezTo>
                    <a:pt x="2379892" y="74301"/>
                    <a:pt x="2390135" y="67383"/>
                    <a:pt x="2401677" y="66101"/>
                  </a:cubicBezTo>
                  <a:cubicBezTo>
                    <a:pt x="2456546" y="60005"/>
                    <a:pt x="2511846" y="58757"/>
                    <a:pt x="2566930" y="55085"/>
                  </a:cubicBezTo>
                  <a:cubicBezTo>
                    <a:pt x="2739903" y="26256"/>
                    <a:pt x="2524540" y="65682"/>
                    <a:pt x="2699132" y="22034"/>
                  </a:cubicBezTo>
                  <a:cubicBezTo>
                    <a:pt x="2713821" y="18362"/>
                    <a:pt x="2728641" y="15177"/>
                    <a:pt x="2743200" y="11017"/>
                  </a:cubicBezTo>
                  <a:cubicBezTo>
                    <a:pt x="2754366" y="7827"/>
                    <a:pt x="2776250" y="0"/>
                    <a:pt x="2776250" y="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63537" y="4417764"/>
              <a:ext cx="2754217" cy="517793"/>
            </a:xfrm>
            <a:custGeom>
              <a:avLst/>
              <a:gdLst>
                <a:gd name="connsiteX0" fmla="*/ 0 w 2754217"/>
                <a:gd name="connsiteY0" fmla="*/ 0 h 517793"/>
                <a:gd name="connsiteX1" fmla="*/ 11017 w 2754217"/>
                <a:gd name="connsiteY1" fmla="*/ 55084 h 517793"/>
                <a:gd name="connsiteX2" fmla="*/ 33051 w 2754217"/>
                <a:gd name="connsiteY2" fmla="*/ 165253 h 517793"/>
                <a:gd name="connsiteX3" fmla="*/ 55085 w 2754217"/>
                <a:gd name="connsiteY3" fmla="*/ 209320 h 517793"/>
                <a:gd name="connsiteX4" fmla="*/ 88135 w 2754217"/>
                <a:gd name="connsiteY4" fmla="*/ 220337 h 517793"/>
                <a:gd name="connsiteX5" fmla="*/ 110169 w 2754217"/>
                <a:gd name="connsiteY5" fmla="*/ 253388 h 517793"/>
                <a:gd name="connsiteX6" fmla="*/ 198304 w 2754217"/>
                <a:gd name="connsiteY6" fmla="*/ 264405 h 517793"/>
                <a:gd name="connsiteX7" fmla="*/ 264405 w 2754217"/>
                <a:gd name="connsiteY7" fmla="*/ 275422 h 517793"/>
                <a:gd name="connsiteX8" fmla="*/ 407624 w 2754217"/>
                <a:gd name="connsiteY8" fmla="*/ 319489 h 517793"/>
                <a:gd name="connsiteX9" fmla="*/ 627962 w 2754217"/>
                <a:gd name="connsiteY9" fmla="*/ 352540 h 517793"/>
                <a:gd name="connsiteX10" fmla="*/ 661012 w 2754217"/>
                <a:gd name="connsiteY10" fmla="*/ 363556 h 517793"/>
                <a:gd name="connsiteX11" fmla="*/ 815249 w 2754217"/>
                <a:gd name="connsiteY11" fmla="*/ 385590 h 517793"/>
                <a:gd name="connsiteX12" fmla="*/ 980502 w 2754217"/>
                <a:gd name="connsiteY12" fmla="*/ 407624 h 517793"/>
                <a:gd name="connsiteX13" fmla="*/ 2093205 w 2754217"/>
                <a:gd name="connsiteY13" fmla="*/ 418641 h 517793"/>
                <a:gd name="connsiteX14" fmla="*/ 2148290 w 2754217"/>
                <a:gd name="connsiteY14" fmla="*/ 429658 h 517793"/>
                <a:gd name="connsiteX15" fmla="*/ 2214391 w 2754217"/>
                <a:gd name="connsiteY15" fmla="*/ 451691 h 517793"/>
                <a:gd name="connsiteX16" fmla="*/ 2247441 w 2754217"/>
                <a:gd name="connsiteY16" fmla="*/ 462708 h 517793"/>
                <a:gd name="connsiteX17" fmla="*/ 2302526 w 2754217"/>
                <a:gd name="connsiteY17" fmla="*/ 473725 h 517793"/>
                <a:gd name="connsiteX18" fmla="*/ 2335576 w 2754217"/>
                <a:gd name="connsiteY18" fmla="*/ 484742 h 517793"/>
                <a:gd name="connsiteX19" fmla="*/ 2511846 w 2754217"/>
                <a:gd name="connsiteY19" fmla="*/ 495759 h 517793"/>
                <a:gd name="connsiteX20" fmla="*/ 2622015 w 2754217"/>
                <a:gd name="connsiteY20" fmla="*/ 506776 h 517793"/>
                <a:gd name="connsiteX21" fmla="*/ 2677099 w 2754217"/>
                <a:gd name="connsiteY21" fmla="*/ 517793 h 517793"/>
                <a:gd name="connsiteX22" fmla="*/ 2754217 w 2754217"/>
                <a:gd name="connsiteY22" fmla="*/ 506776 h 5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54217" h="517793">
                  <a:moveTo>
                    <a:pt x="0" y="0"/>
                  </a:moveTo>
                  <a:cubicBezTo>
                    <a:pt x="3672" y="18361"/>
                    <a:pt x="7667" y="36661"/>
                    <a:pt x="11017" y="55084"/>
                  </a:cubicBezTo>
                  <a:cubicBezTo>
                    <a:pt x="15497" y="79722"/>
                    <a:pt x="22735" y="137744"/>
                    <a:pt x="33051" y="165253"/>
                  </a:cubicBezTo>
                  <a:cubicBezTo>
                    <a:pt x="38818" y="180630"/>
                    <a:pt x="43472" y="197707"/>
                    <a:pt x="55085" y="209320"/>
                  </a:cubicBezTo>
                  <a:cubicBezTo>
                    <a:pt x="63296" y="217531"/>
                    <a:pt x="77118" y="216665"/>
                    <a:pt x="88135" y="220337"/>
                  </a:cubicBezTo>
                  <a:cubicBezTo>
                    <a:pt x="95480" y="231354"/>
                    <a:pt x="97875" y="248470"/>
                    <a:pt x="110169" y="253388"/>
                  </a:cubicBezTo>
                  <a:cubicBezTo>
                    <a:pt x="137658" y="264384"/>
                    <a:pt x="168995" y="260218"/>
                    <a:pt x="198304" y="264405"/>
                  </a:cubicBezTo>
                  <a:cubicBezTo>
                    <a:pt x="220417" y="267564"/>
                    <a:pt x="242734" y="270004"/>
                    <a:pt x="264405" y="275422"/>
                  </a:cubicBezTo>
                  <a:cubicBezTo>
                    <a:pt x="339450" y="294183"/>
                    <a:pt x="327073" y="304572"/>
                    <a:pt x="407624" y="319489"/>
                  </a:cubicBezTo>
                  <a:cubicBezTo>
                    <a:pt x="480650" y="333012"/>
                    <a:pt x="627962" y="352540"/>
                    <a:pt x="627962" y="352540"/>
                  </a:cubicBezTo>
                  <a:cubicBezTo>
                    <a:pt x="638979" y="356212"/>
                    <a:pt x="649676" y="361037"/>
                    <a:pt x="661012" y="363556"/>
                  </a:cubicBezTo>
                  <a:cubicBezTo>
                    <a:pt x="701860" y="372633"/>
                    <a:pt x="777128" y="380825"/>
                    <a:pt x="815249" y="385590"/>
                  </a:cubicBezTo>
                  <a:cubicBezTo>
                    <a:pt x="882399" y="407974"/>
                    <a:pt x="866623" y="405608"/>
                    <a:pt x="980502" y="407624"/>
                  </a:cubicBezTo>
                  <a:lnTo>
                    <a:pt x="2093205" y="418641"/>
                  </a:lnTo>
                  <a:cubicBezTo>
                    <a:pt x="2111567" y="422313"/>
                    <a:pt x="2130224" y="424731"/>
                    <a:pt x="2148290" y="429658"/>
                  </a:cubicBezTo>
                  <a:cubicBezTo>
                    <a:pt x="2170697" y="435769"/>
                    <a:pt x="2192357" y="444347"/>
                    <a:pt x="2214391" y="451691"/>
                  </a:cubicBezTo>
                  <a:cubicBezTo>
                    <a:pt x="2225408" y="455363"/>
                    <a:pt x="2236054" y="460431"/>
                    <a:pt x="2247441" y="462708"/>
                  </a:cubicBezTo>
                  <a:cubicBezTo>
                    <a:pt x="2265803" y="466380"/>
                    <a:pt x="2284360" y="469183"/>
                    <a:pt x="2302526" y="473725"/>
                  </a:cubicBezTo>
                  <a:cubicBezTo>
                    <a:pt x="2313792" y="476542"/>
                    <a:pt x="2324027" y="483526"/>
                    <a:pt x="2335576" y="484742"/>
                  </a:cubicBezTo>
                  <a:cubicBezTo>
                    <a:pt x="2394124" y="490905"/>
                    <a:pt x="2453148" y="491244"/>
                    <a:pt x="2511846" y="495759"/>
                  </a:cubicBezTo>
                  <a:cubicBezTo>
                    <a:pt x="2548643" y="498590"/>
                    <a:pt x="2585292" y="503104"/>
                    <a:pt x="2622015" y="506776"/>
                  </a:cubicBezTo>
                  <a:cubicBezTo>
                    <a:pt x="2640376" y="510448"/>
                    <a:pt x="2658374" y="517793"/>
                    <a:pt x="2677099" y="517793"/>
                  </a:cubicBezTo>
                  <a:cubicBezTo>
                    <a:pt x="2703066" y="517793"/>
                    <a:pt x="2754217" y="506776"/>
                    <a:pt x="2754217" y="506776"/>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6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P spid="69639" grpId="0" animBg="1"/>
      <p:bldP spid="696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Exercise</a:t>
            </a:r>
            <a:endParaRPr lang="en-US" dirty="0"/>
          </a:p>
        </p:txBody>
      </p:sp>
      <p:sp>
        <p:nvSpPr>
          <p:cNvPr id="69634"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Design a controller for a garage door</a:t>
            </a:r>
          </a:p>
          <a:p>
            <a:endParaRPr lang="en-US" smtClean="0">
              <a:ea typeface="ＭＳ Ｐゴシック" pitchFamily="34" charset="-128"/>
            </a:endParaRPr>
          </a:p>
          <a:p>
            <a:r>
              <a:rPr lang="en-US" smtClean="0">
                <a:ea typeface="ＭＳ Ｐゴシック" pitchFamily="34" charset="-128"/>
              </a:rPr>
              <a:t>The door receives input from one remote control only</a:t>
            </a:r>
          </a:p>
          <a:p>
            <a:endParaRPr lang="en-US" smtClean="0">
              <a:ea typeface="ＭＳ Ｐゴシック" pitchFamily="34" charset="-128"/>
            </a:endParaRPr>
          </a:p>
          <a:p>
            <a:r>
              <a:rPr lang="en-US" smtClean="0">
                <a:ea typeface="ＭＳ Ｐゴシック" pitchFamily="34" charset="-128"/>
              </a:rPr>
              <a:t>It also responds to sensing obstacles</a:t>
            </a:r>
          </a:p>
        </p:txBody>
      </p:sp>
      <p:sp>
        <p:nvSpPr>
          <p:cNvPr id="69635" name="Slide Number Placeholder 3"/>
          <p:cNvSpPr>
            <a:spLocks noGrp="1"/>
          </p:cNvSpPr>
          <p:nvPr>
            <p:ph type="sldNum" sz="quarter" idx="12"/>
          </p:nvPr>
        </p:nvSpPr>
        <p:spPr bwMode="auto">
          <a:noFill/>
          <a:ln>
            <a:miter lim="800000"/>
            <a:headEnd/>
            <a:tailEnd/>
          </a:ln>
        </p:spPr>
        <p:txBody>
          <a:bodyPr/>
          <a:lstStyle/>
          <a:p>
            <a:fld id="{25891364-FE56-4D04-9522-89B824C7C608}"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bwMode="auto">
          <a:noFill/>
        </p:spPr>
        <p:txBody>
          <a:bodyPr/>
          <a:lstStyle/>
          <a:p>
            <a:r>
              <a:rPr lang="en-US" smtClean="0">
                <a:effectLst/>
                <a:ea typeface="ＭＳ Ｐゴシック" pitchFamily="34" charset="-128"/>
              </a:rPr>
              <a:t>JT’s Extra 2, Water Taps</a:t>
            </a:r>
          </a:p>
        </p:txBody>
      </p:sp>
      <p:sp>
        <p:nvSpPr>
          <p:cNvPr id="73730" name="Rectangle 3"/>
          <p:cNvSpPr>
            <a:spLocks noGrp="1"/>
          </p:cNvSpPr>
          <p:nvPr>
            <p:ph type="body" idx="4294967295"/>
          </p:nvPr>
        </p:nvSpPr>
        <p:spPr/>
        <p:txBody>
          <a:bodyPr/>
          <a:lstStyle/>
          <a:p>
            <a:pPr marL="223838" indent="-223838"/>
            <a:r>
              <a:rPr lang="en-US" smtClean="0">
                <a:ea typeface="ＭＳ Ｐゴシック" pitchFamily="34" charset="-128"/>
              </a:rPr>
              <a:t>Consider a faucet with two taps: hot and cold. For simplicity consider that there’s four possibilities. If both taps are off then no water comes out. If the hot tap is on then only hot water comes out. If the cold tap is on then only cold water comes out. If the hot and cold tap are on then warm water comes out.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Simple Vending Machine</a:t>
            </a:r>
            <a:endParaRPr lang="en-US" dirty="0"/>
          </a:p>
        </p:txBody>
      </p:sp>
      <p:sp>
        <p:nvSpPr>
          <p:cNvPr id="3" name="Content Placeholder 2"/>
          <p:cNvSpPr>
            <a:spLocks noGrp="1"/>
          </p:cNvSpPr>
          <p:nvPr>
            <p:ph idx="1"/>
          </p:nvPr>
        </p:nvSpPr>
        <p:spPr>
          <a:xfrm>
            <a:off x="503238" y="530225"/>
            <a:ext cx="8183562" cy="4187825"/>
          </a:xfrm>
        </p:spPr>
        <p:txBody>
          <a:bodyPr>
            <a:normAutofit fontScale="92500" lnSpcReduction="20000"/>
          </a:bodyPr>
          <a:lstStyle/>
          <a:p>
            <a:pPr>
              <a:defRPr/>
            </a:pPr>
            <a:r>
              <a:rPr lang="en-US" dirty="0" smtClean="0"/>
              <a:t>Dispenses $3 phone cards</a:t>
            </a:r>
          </a:p>
          <a:p>
            <a:pPr>
              <a:defRPr/>
            </a:pPr>
            <a:r>
              <a:rPr lang="en-US" dirty="0" smtClean="0"/>
              <a:t>Accepts $1 or $2 only</a:t>
            </a:r>
          </a:p>
          <a:p>
            <a:pPr>
              <a:defRPr/>
            </a:pPr>
            <a:r>
              <a:rPr lang="en-US" dirty="0" smtClean="0"/>
              <a:t>No change</a:t>
            </a:r>
          </a:p>
          <a:p>
            <a:pPr>
              <a:defRPr/>
            </a:pPr>
            <a:r>
              <a:rPr lang="en-US" dirty="0" smtClean="0"/>
              <a:t>Keeps coins in </a:t>
            </a:r>
            <a:r>
              <a:rPr lang="en-US" i="1" dirty="0" smtClean="0"/>
              <a:t>coin collector</a:t>
            </a:r>
            <a:r>
              <a:rPr lang="en-US" dirty="0" smtClean="0"/>
              <a:t>                    until a card is dispensed;                           then, coins are dropped into                            the piggy bank</a:t>
            </a:r>
          </a:p>
          <a:p>
            <a:pPr>
              <a:defRPr/>
            </a:pPr>
            <a:endParaRPr lang="en-US" dirty="0" smtClean="0"/>
          </a:p>
          <a:p>
            <a:pPr>
              <a:defRPr/>
            </a:pPr>
            <a:r>
              <a:rPr lang="en-US" dirty="0" smtClean="0"/>
              <a:t>User</a:t>
            </a:r>
          </a:p>
          <a:p>
            <a:pPr lvl="1">
              <a:defRPr/>
            </a:pPr>
            <a:r>
              <a:rPr lang="en-US" dirty="0" smtClean="0">
                <a:cs typeface="+mn-cs"/>
              </a:rPr>
              <a:t>Insert coins</a:t>
            </a:r>
          </a:p>
          <a:p>
            <a:pPr lvl="1">
              <a:defRPr/>
            </a:pPr>
            <a:r>
              <a:rPr lang="en-US" dirty="0" smtClean="0">
                <a:cs typeface="+mn-cs"/>
              </a:rPr>
              <a:t>Press COLLECT to collect</a:t>
            </a:r>
          </a:p>
          <a:p>
            <a:pPr lvl="1">
              <a:defRPr/>
            </a:pPr>
            <a:r>
              <a:rPr lang="en-US" dirty="0" smtClean="0">
                <a:cs typeface="+mn-cs"/>
              </a:rPr>
              <a:t>Press CANCEL to cancel</a:t>
            </a:r>
          </a:p>
          <a:p>
            <a:pPr>
              <a:defRPr/>
            </a:pPr>
            <a:endParaRPr lang="en-US" dirty="0" smtClean="0"/>
          </a:p>
          <a:p>
            <a:pPr>
              <a:defRPr/>
            </a:pPr>
            <a:endParaRPr lang="en-US" dirty="0" smtClean="0"/>
          </a:p>
        </p:txBody>
      </p:sp>
      <p:sp>
        <p:nvSpPr>
          <p:cNvPr id="4" name="Cube 3"/>
          <p:cNvSpPr/>
          <p:nvPr/>
        </p:nvSpPr>
        <p:spPr>
          <a:xfrm>
            <a:off x="6096000" y="1447800"/>
            <a:ext cx="1905000" cy="3276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p>
        </p:txBody>
      </p:sp>
      <p:sp>
        <p:nvSpPr>
          <p:cNvPr id="7" name="Rounded Rectangle 6"/>
          <p:cNvSpPr/>
          <p:nvPr/>
        </p:nvSpPr>
        <p:spPr>
          <a:xfrm>
            <a:off x="6172200" y="2590800"/>
            <a:ext cx="1143000" cy="381000"/>
          </a:xfrm>
          <a:prstGeom prst="roundRect">
            <a:avLst/>
          </a:prstGeom>
          <a:solidFill>
            <a:schemeClr val="accent1">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chemeClr val="tx1"/>
                </a:solidFill>
              </a:rPr>
              <a:t>CANCEL</a:t>
            </a:r>
          </a:p>
        </p:txBody>
      </p:sp>
      <p:sp>
        <p:nvSpPr>
          <p:cNvPr id="8" name="Rounded Rectangle 7"/>
          <p:cNvSpPr/>
          <p:nvPr/>
        </p:nvSpPr>
        <p:spPr>
          <a:xfrm>
            <a:off x="6172200" y="3048000"/>
            <a:ext cx="1143000" cy="381000"/>
          </a:xfrm>
          <a:prstGeom prst="roundRect">
            <a:avLst/>
          </a:prstGeom>
          <a:solidFill>
            <a:schemeClr val="accent1">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chemeClr val="tx1"/>
                </a:solidFill>
              </a:rPr>
              <a:t>COLLECT</a:t>
            </a:r>
          </a:p>
        </p:txBody>
      </p:sp>
      <p:sp>
        <p:nvSpPr>
          <p:cNvPr id="9" name="Rectangle 8"/>
          <p:cNvSpPr/>
          <p:nvPr/>
        </p:nvSpPr>
        <p:spPr>
          <a:xfrm>
            <a:off x="6248400" y="2057400"/>
            <a:ext cx="762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77835" name="TextBox 9"/>
          <p:cNvSpPr txBox="1">
            <a:spLocks noChangeArrowheads="1"/>
          </p:cNvSpPr>
          <p:nvPr/>
        </p:nvSpPr>
        <p:spPr bwMode="auto">
          <a:xfrm>
            <a:off x="6400800" y="1981200"/>
            <a:ext cx="1524000" cy="461963"/>
          </a:xfrm>
          <a:prstGeom prst="rect">
            <a:avLst/>
          </a:prstGeom>
          <a:noFill/>
          <a:ln w="9525">
            <a:noFill/>
            <a:miter lim="800000"/>
            <a:headEnd/>
            <a:tailEnd/>
          </a:ln>
        </p:spPr>
        <p:txBody>
          <a:bodyPr>
            <a:spAutoFit/>
          </a:bodyPr>
          <a:lstStyle/>
          <a:p>
            <a:r>
              <a:rPr lang="en-US" sz="1200" b="0">
                <a:solidFill>
                  <a:schemeClr val="bg1"/>
                </a:solidFill>
              </a:rPr>
              <a:t>Loonies or Twonies only</a:t>
            </a:r>
          </a:p>
        </p:txBody>
      </p:sp>
      <p:sp>
        <p:nvSpPr>
          <p:cNvPr id="77836" name="TextBox 10"/>
          <p:cNvSpPr txBox="1">
            <a:spLocks noChangeArrowheads="1"/>
          </p:cNvSpPr>
          <p:nvPr/>
        </p:nvSpPr>
        <p:spPr bwMode="auto">
          <a:xfrm>
            <a:off x="6019800" y="3505200"/>
            <a:ext cx="1524000" cy="461963"/>
          </a:xfrm>
          <a:prstGeom prst="rect">
            <a:avLst/>
          </a:prstGeom>
          <a:noFill/>
          <a:ln w="9525">
            <a:noFill/>
            <a:miter lim="800000"/>
            <a:headEnd/>
            <a:tailEnd/>
          </a:ln>
        </p:spPr>
        <p:txBody>
          <a:bodyPr>
            <a:spAutoFit/>
          </a:bodyPr>
          <a:lstStyle/>
          <a:p>
            <a:pPr algn="ctr"/>
            <a:r>
              <a:rPr lang="en-US" sz="1200" b="0">
                <a:solidFill>
                  <a:schemeClr val="bg1"/>
                </a:solidFill>
              </a:rPr>
              <a:t>Exact Change</a:t>
            </a:r>
          </a:p>
          <a:p>
            <a:pPr algn="ctr"/>
            <a:r>
              <a:rPr lang="en-US" sz="1200" b="0">
                <a:solidFill>
                  <a:schemeClr val="bg1"/>
                </a:solidFill>
              </a:rPr>
              <a:t>only</a:t>
            </a:r>
          </a:p>
        </p:txBody>
      </p:sp>
      <p:sp>
        <p:nvSpPr>
          <p:cNvPr id="12" name="Rectangle 11"/>
          <p:cNvSpPr/>
          <p:nvPr/>
        </p:nvSpPr>
        <p:spPr>
          <a:xfrm>
            <a:off x="6172200" y="4038600"/>
            <a:ext cx="12192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77838" name="Slide Number Placeholder 12"/>
          <p:cNvSpPr>
            <a:spLocks noGrp="1"/>
          </p:cNvSpPr>
          <p:nvPr>
            <p:ph type="sldNum" sz="quarter" idx="12"/>
          </p:nvPr>
        </p:nvSpPr>
        <p:spPr bwMode="auto">
          <a:noFill/>
          <a:ln>
            <a:miter lim="800000"/>
            <a:headEnd/>
            <a:tailEnd/>
          </a:ln>
        </p:spPr>
        <p:txBody>
          <a:bodyPr/>
          <a:lstStyle/>
          <a:p>
            <a:fld id="{6FC0252A-9DFC-4FD1-9B45-B9AE577CE4EF}" type="slidenum">
              <a:rPr lang="en-US" smtClean="0">
                <a:ea typeface="ＭＳ Ｐゴシック" pitchFamily="34" charset="-128"/>
              </a:rPr>
              <a:pPr/>
              <a:t>27</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That is</a:t>
            </a:r>
            <a:endParaRPr lang="en-US" dirty="0"/>
          </a:p>
        </p:txBody>
      </p:sp>
      <p:sp>
        <p:nvSpPr>
          <p:cNvPr id="4" name="Cube 3"/>
          <p:cNvSpPr/>
          <p:nvPr/>
        </p:nvSpPr>
        <p:spPr>
          <a:xfrm>
            <a:off x="2438400" y="1066800"/>
            <a:ext cx="1905000" cy="3276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p>
        </p:txBody>
      </p:sp>
      <p:sp>
        <p:nvSpPr>
          <p:cNvPr id="7" name="Rounded Rectangle 6"/>
          <p:cNvSpPr/>
          <p:nvPr/>
        </p:nvSpPr>
        <p:spPr>
          <a:xfrm>
            <a:off x="2514600" y="2209800"/>
            <a:ext cx="1143000" cy="381000"/>
          </a:xfrm>
          <a:prstGeom prst="roundRect">
            <a:avLst/>
          </a:prstGeom>
          <a:solidFill>
            <a:schemeClr val="accent1">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chemeClr val="tx1"/>
                </a:solidFill>
              </a:rPr>
              <a:t>CANCEL</a:t>
            </a:r>
          </a:p>
        </p:txBody>
      </p:sp>
      <p:sp>
        <p:nvSpPr>
          <p:cNvPr id="8" name="Rounded Rectangle 7"/>
          <p:cNvSpPr/>
          <p:nvPr/>
        </p:nvSpPr>
        <p:spPr>
          <a:xfrm>
            <a:off x="2514600" y="2667000"/>
            <a:ext cx="1143000" cy="381000"/>
          </a:xfrm>
          <a:prstGeom prst="roundRect">
            <a:avLst/>
          </a:prstGeom>
          <a:solidFill>
            <a:schemeClr val="accent1">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dirty="0">
                <a:solidFill>
                  <a:schemeClr val="tx1"/>
                </a:solidFill>
              </a:rPr>
              <a:t>COLLECT</a:t>
            </a:r>
          </a:p>
        </p:txBody>
      </p:sp>
      <p:sp>
        <p:nvSpPr>
          <p:cNvPr id="9" name="Rectangle 8"/>
          <p:cNvSpPr/>
          <p:nvPr/>
        </p:nvSpPr>
        <p:spPr>
          <a:xfrm>
            <a:off x="2590800" y="1676400"/>
            <a:ext cx="762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79882" name="TextBox 9"/>
          <p:cNvSpPr txBox="1">
            <a:spLocks noChangeArrowheads="1"/>
          </p:cNvSpPr>
          <p:nvPr/>
        </p:nvSpPr>
        <p:spPr bwMode="auto">
          <a:xfrm>
            <a:off x="2743200" y="1600200"/>
            <a:ext cx="1524000" cy="461963"/>
          </a:xfrm>
          <a:prstGeom prst="rect">
            <a:avLst/>
          </a:prstGeom>
          <a:noFill/>
          <a:ln w="9525">
            <a:noFill/>
            <a:miter lim="800000"/>
            <a:headEnd/>
            <a:tailEnd/>
          </a:ln>
        </p:spPr>
        <p:txBody>
          <a:bodyPr>
            <a:spAutoFit/>
          </a:bodyPr>
          <a:lstStyle/>
          <a:p>
            <a:r>
              <a:rPr lang="en-US" sz="1200" b="0">
                <a:solidFill>
                  <a:schemeClr val="bg1"/>
                </a:solidFill>
              </a:rPr>
              <a:t>Loonies or Twonies only</a:t>
            </a:r>
          </a:p>
        </p:txBody>
      </p:sp>
      <p:sp>
        <p:nvSpPr>
          <p:cNvPr id="79883" name="TextBox 10"/>
          <p:cNvSpPr txBox="1">
            <a:spLocks noChangeArrowheads="1"/>
          </p:cNvSpPr>
          <p:nvPr/>
        </p:nvSpPr>
        <p:spPr bwMode="auto">
          <a:xfrm>
            <a:off x="2362200" y="3124200"/>
            <a:ext cx="1524000" cy="461963"/>
          </a:xfrm>
          <a:prstGeom prst="rect">
            <a:avLst/>
          </a:prstGeom>
          <a:noFill/>
          <a:ln w="9525">
            <a:noFill/>
            <a:miter lim="800000"/>
            <a:headEnd/>
            <a:tailEnd/>
          </a:ln>
        </p:spPr>
        <p:txBody>
          <a:bodyPr>
            <a:spAutoFit/>
          </a:bodyPr>
          <a:lstStyle/>
          <a:p>
            <a:pPr algn="ctr"/>
            <a:r>
              <a:rPr lang="en-US" sz="1200" b="0">
                <a:solidFill>
                  <a:schemeClr val="bg1"/>
                </a:solidFill>
              </a:rPr>
              <a:t>Exact Change</a:t>
            </a:r>
          </a:p>
          <a:p>
            <a:pPr algn="ctr"/>
            <a:r>
              <a:rPr lang="en-US" sz="1200" b="0">
                <a:solidFill>
                  <a:schemeClr val="bg1"/>
                </a:solidFill>
              </a:rPr>
              <a:t>only</a:t>
            </a:r>
          </a:p>
        </p:txBody>
      </p:sp>
      <p:sp>
        <p:nvSpPr>
          <p:cNvPr id="12" name="Rectangle 11"/>
          <p:cNvSpPr/>
          <p:nvPr/>
        </p:nvSpPr>
        <p:spPr>
          <a:xfrm>
            <a:off x="2514600" y="3657600"/>
            <a:ext cx="12192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cxnSp>
        <p:nvCxnSpPr>
          <p:cNvPr id="15" name="Straight Arrow Connector 14"/>
          <p:cNvCxnSpPr/>
          <p:nvPr/>
        </p:nvCxnSpPr>
        <p:spPr>
          <a:xfrm>
            <a:off x="1447800" y="1851025"/>
            <a:ext cx="1066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5334000" y="1066800"/>
            <a:ext cx="3276600" cy="3505200"/>
          </a:xfrm>
          <a:prstGeom prst="wedgeRoundRectCallout">
            <a:avLst>
              <a:gd name="adj1" fmla="val -95282"/>
              <a:gd name="adj2" fmla="val -51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p>
        </p:txBody>
      </p:sp>
      <p:cxnSp>
        <p:nvCxnSpPr>
          <p:cNvPr id="16" name="Straight Arrow Connector 15"/>
          <p:cNvCxnSpPr/>
          <p:nvPr/>
        </p:nvCxnSpPr>
        <p:spPr>
          <a:xfrm>
            <a:off x="2743200" y="1841500"/>
            <a:ext cx="3276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lowchart: Magnetic Disk 19"/>
          <p:cNvSpPr/>
          <p:nvPr/>
        </p:nvSpPr>
        <p:spPr>
          <a:xfrm>
            <a:off x="5907088" y="2971800"/>
            <a:ext cx="1676400" cy="1524000"/>
          </a:xfrm>
          <a:prstGeom prst="flowChartMagneticDisk">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21" name="Cube 20"/>
          <p:cNvSpPr/>
          <p:nvPr/>
        </p:nvSpPr>
        <p:spPr>
          <a:xfrm>
            <a:off x="6019800" y="1600200"/>
            <a:ext cx="1524000" cy="838200"/>
          </a:xfrm>
          <a:prstGeom prst="cub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23" name="TextBox 22"/>
          <p:cNvSpPr txBox="1">
            <a:spLocks noChangeArrowheads="1"/>
          </p:cNvSpPr>
          <p:nvPr/>
        </p:nvSpPr>
        <p:spPr bwMode="auto">
          <a:xfrm>
            <a:off x="7543800" y="1676400"/>
            <a:ext cx="1158875" cy="646113"/>
          </a:xfrm>
          <a:prstGeom prst="rect">
            <a:avLst/>
          </a:prstGeom>
          <a:noFill/>
          <a:ln w="9525">
            <a:noFill/>
            <a:miter lim="800000"/>
            <a:headEnd/>
            <a:tailEnd/>
          </a:ln>
        </p:spPr>
        <p:txBody>
          <a:bodyPr wrap="none">
            <a:spAutoFit/>
          </a:bodyPr>
          <a:lstStyle/>
          <a:p>
            <a:r>
              <a:rPr lang="en-US" sz="1800" b="0"/>
              <a:t>Coin </a:t>
            </a:r>
          </a:p>
          <a:p>
            <a:r>
              <a:rPr lang="en-US" sz="1800" b="0"/>
              <a:t>collector</a:t>
            </a:r>
          </a:p>
        </p:txBody>
      </p:sp>
      <p:grpSp>
        <p:nvGrpSpPr>
          <p:cNvPr id="3" name="Group 28"/>
          <p:cNvGrpSpPr>
            <a:grpSpLocks/>
          </p:cNvGrpSpPr>
          <p:nvPr/>
        </p:nvGrpSpPr>
        <p:grpSpPr bwMode="auto">
          <a:xfrm>
            <a:off x="3733800" y="2124075"/>
            <a:ext cx="2408238" cy="1724025"/>
            <a:chOff x="3733800" y="2124074"/>
            <a:chExt cx="2408205" cy="1724025"/>
          </a:xfrm>
        </p:grpSpPr>
        <p:cxnSp>
          <p:nvCxnSpPr>
            <p:cNvPr id="25" name="Straight Arrow Connector 24"/>
            <p:cNvCxnSpPr>
              <a:stCxn id="21" idx="2"/>
              <a:endCxn id="12" idx="3"/>
            </p:cNvCxnSpPr>
            <p:nvPr/>
          </p:nvCxnSpPr>
          <p:spPr>
            <a:xfrm rot="10800000" flipV="1">
              <a:off x="3733800" y="2124074"/>
              <a:ext cx="2285969" cy="1724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903" name="TextBox 27"/>
            <p:cNvSpPr txBox="1">
              <a:spLocks noChangeArrowheads="1"/>
            </p:cNvSpPr>
            <p:nvPr/>
          </p:nvSpPr>
          <p:spPr bwMode="auto">
            <a:xfrm>
              <a:off x="5029200" y="2667000"/>
              <a:ext cx="1112805" cy="369332"/>
            </a:xfrm>
            <a:prstGeom prst="rect">
              <a:avLst/>
            </a:prstGeom>
            <a:noFill/>
            <a:ln w="9525">
              <a:noFill/>
              <a:miter lim="800000"/>
              <a:headEnd/>
              <a:tailEnd/>
            </a:ln>
          </p:spPr>
          <p:txBody>
            <a:bodyPr wrap="none">
              <a:spAutoFit/>
            </a:bodyPr>
            <a:lstStyle/>
            <a:p>
              <a:r>
                <a:rPr lang="en-US" sz="1800" b="0"/>
                <a:t>CANCEL</a:t>
              </a:r>
            </a:p>
          </p:txBody>
        </p:sp>
      </p:grpSp>
      <p:grpSp>
        <p:nvGrpSpPr>
          <p:cNvPr id="5" name="Group 30"/>
          <p:cNvGrpSpPr>
            <a:grpSpLocks/>
          </p:cNvGrpSpPr>
          <p:nvPr/>
        </p:nvGrpSpPr>
        <p:grpSpPr bwMode="auto">
          <a:xfrm>
            <a:off x="6743700" y="2438400"/>
            <a:ext cx="1273175" cy="533400"/>
            <a:chOff x="6057829" y="2123930"/>
            <a:chExt cx="1272804" cy="533543"/>
          </a:xfrm>
        </p:grpSpPr>
        <p:cxnSp>
          <p:nvCxnSpPr>
            <p:cNvPr id="32" name="Straight Arrow Connector 31"/>
            <p:cNvCxnSpPr>
              <a:endCxn id="20" idx="1"/>
            </p:cNvCxnSpPr>
            <p:nvPr/>
          </p:nvCxnSpPr>
          <p:spPr>
            <a:xfrm rot="16200000" flipH="1">
              <a:off x="5791851" y="2389908"/>
              <a:ext cx="53354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901" name="TextBox 32"/>
            <p:cNvSpPr txBox="1">
              <a:spLocks noChangeArrowheads="1"/>
            </p:cNvSpPr>
            <p:nvPr/>
          </p:nvSpPr>
          <p:spPr bwMode="auto">
            <a:xfrm>
              <a:off x="6096000" y="2200274"/>
              <a:ext cx="1234633" cy="369332"/>
            </a:xfrm>
            <a:prstGeom prst="rect">
              <a:avLst/>
            </a:prstGeom>
            <a:noFill/>
            <a:ln w="9525">
              <a:noFill/>
              <a:miter lim="800000"/>
              <a:headEnd/>
              <a:tailEnd/>
            </a:ln>
          </p:spPr>
          <p:txBody>
            <a:bodyPr wrap="none">
              <a:spAutoFit/>
            </a:bodyPr>
            <a:lstStyle/>
            <a:p>
              <a:r>
                <a:rPr lang="en-US" sz="1800" b="0"/>
                <a:t>COLLECT</a:t>
              </a:r>
            </a:p>
          </p:txBody>
        </p:sp>
      </p:grpSp>
      <p:sp>
        <p:nvSpPr>
          <p:cNvPr id="39" name="Bevel 38"/>
          <p:cNvSpPr/>
          <p:nvPr/>
        </p:nvSpPr>
        <p:spPr>
          <a:xfrm>
            <a:off x="3200400" y="3962400"/>
            <a:ext cx="1447800" cy="838200"/>
          </a:xfrm>
          <a:prstGeom prst="bevel">
            <a:avLst/>
          </a:prstGeom>
          <a:solidFill>
            <a:srgbClr val="9FE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$3 Card</a:t>
            </a:r>
          </a:p>
        </p:txBody>
      </p:sp>
      <p:sp>
        <p:nvSpPr>
          <p:cNvPr id="40" name="TextBox 39"/>
          <p:cNvSpPr txBox="1">
            <a:spLocks noChangeArrowheads="1"/>
          </p:cNvSpPr>
          <p:nvPr/>
        </p:nvSpPr>
        <p:spPr bwMode="auto">
          <a:xfrm>
            <a:off x="7620000" y="3505200"/>
            <a:ext cx="812800" cy="646113"/>
          </a:xfrm>
          <a:prstGeom prst="rect">
            <a:avLst/>
          </a:prstGeom>
          <a:noFill/>
          <a:ln w="9525">
            <a:noFill/>
            <a:miter lim="800000"/>
            <a:headEnd/>
            <a:tailEnd/>
          </a:ln>
        </p:spPr>
        <p:txBody>
          <a:bodyPr wrap="none">
            <a:spAutoFit/>
          </a:bodyPr>
          <a:lstStyle/>
          <a:p>
            <a:r>
              <a:rPr lang="en-US" sz="1800" b="0"/>
              <a:t>Piggy</a:t>
            </a:r>
          </a:p>
          <a:p>
            <a:r>
              <a:rPr lang="en-US" sz="1800" b="0"/>
              <a:t>bank</a:t>
            </a:r>
          </a:p>
        </p:txBody>
      </p:sp>
      <p:pic>
        <p:nvPicPr>
          <p:cNvPr id="34" name="Picture 33" descr="C:\Documents and Settings\kawash\Local Settings\Temporary Internet Files\Content.IE5\BMJJ3E9K\MCj04315490000[1].png"/>
          <p:cNvPicPr>
            <a:picLocks noChangeAspect="1" noChangeArrowheads="1"/>
          </p:cNvPicPr>
          <p:nvPr/>
        </p:nvPicPr>
        <p:blipFill>
          <a:blip r:embed="rId3"/>
          <a:srcRect/>
          <a:stretch>
            <a:fillRect/>
          </a:stretch>
        </p:blipFill>
        <p:spPr bwMode="auto">
          <a:xfrm>
            <a:off x="381000" y="1219200"/>
            <a:ext cx="1447800" cy="1447800"/>
          </a:xfrm>
          <a:prstGeom prst="rect">
            <a:avLst/>
          </a:prstGeom>
          <a:noFill/>
          <a:ln w="9525">
            <a:noFill/>
            <a:miter lim="800000"/>
            <a:headEnd/>
            <a:tailEnd/>
          </a:ln>
        </p:spPr>
      </p:pic>
      <p:pic>
        <p:nvPicPr>
          <p:cNvPr id="35" name="Picture 34" descr="C:\Documents and Settings\kawash\Local Settings\Temporary Internet Files\Content.IE5\BMJJ3E9K\MCj04315490000[1].png"/>
          <p:cNvPicPr>
            <a:picLocks noChangeAspect="1" noChangeArrowheads="1"/>
          </p:cNvPicPr>
          <p:nvPr/>
        </p:nvPicPr>
        <p:blipFill>
          <a:blip r:embed="rId3"/>
          <a:srcRect/>
          <a:stretch>
            <a:fillRect/>
          </a:stretch>
        </p:blipFill>
        <p:spPr bwMode="auto">
          <a:xfrm>
            <a:off x="6019800" y="1066800"/>
            <a:ext cx="1447800" cy="1447800"/>
          </a:xfrm>
          <a:prstGeom prst="rect">
            <a:avLst/>
          </a:prstGeom>
          <a:noFill/>
          <a:ln w="9525">
            <a:noFill/>
            <a:miter lim="800000"/>
            <a:headEnd/>
            <a:tailEnd/>
          </a:ln>
        </p:spPr>
      </p:pic>
      <p:pic>
        <p:nvPicPr>
          <p:cNvPr id="36" name="Picture 35" descr="C:\Documents and Settings\kawash\Local Settings\Temporary Internet Files\Content.IE5\BMJJ3E9K\MCj04315490000[1].png"/>
          <p:cNvPicPr>
            <a:picLocks noChangeAspect="1" noChangeArrowheads="1"/>
          </p:cNvPicPr>
          <p:nvPr/>
        </p:nvPicPr>
        <p:blipFill>
          <a:blip r:embed="rId3"/>
          <a:srcRect/>
          <a:stretch>
            <a:fillRect/>
          </a:stretch>
        </p:blipFill>
        <p:spPr bwMode="auto">
          <a:xfrm>
            <a:off x="6019800" y="3048000"/>
            <a:ext cx="1447800" cy="1447800"/>
          </a:xfrm>
          <a:prstGeom prst="rect">
            <a:avLst/>
          </a:prstGeom>
          <a:noFill/>
          <a:ln w="9525">
            <a:noFill/>
            <a:miter lim="800000"/>
            <a:headEnd/>
            <a:tailEnd/>
          </a:ln>
        </p:spPr>
      </p:pic>
      <p:pic>
        <p:nvPicPr>
          <p:cNvPr id="38" name="Picture 37" descr="C:\Documents and Settings\kawash\Local Settings\Temporary Internet Files\Content.IE5\BMJJ3E9K\MCj04315490000[1].png"/>
          <p:cNvPicPr>
            <a:picLocks noChangeAspect="1" noChangeArrowheads="1"/>
          </p:cNvPicPr>
          <p:nvPr/>
        </p:nvPicPr>
        <p:blipFill>
          <a:blip r:embed="rId3"/>
          <a:srcRect/>
          <a:stretch>
            <a:fillRect/>
          </a:stretch>
        </p:blipFill>
        <p:spPr bwMode="auto">
          <a:xfrm>
            <a:off x="1600200" y="3657600"/>
            <a:ext cx="1447800" cy="1447800"/>
          </a:xfrm>
          <a:prstGeom prst="rect">
            <a:avLst/>
          </a:prstGeom>
          <a:noFill/>
          <a:ln w="9525">
            <a:noFill/>
            <a:miter lim="800000"/>
            <a:headEnd/>
            <a:tailEnd/>
          </a:ln>
        </p:spPr>
      </p:pic>
      <p:sp>
        <p:nvSpPr>
          <p:cNvPr id="79899" name="Slide Number Placeholder 28"/>
          <p:cNvSpPr>
            <a:spLocks noGrp="1"/>
          </p:cNvSpPr>
          <p:nvPr>
            <p:ph type="sldNum" sz="quarter" idx="12"/>
          </p:nvPr>
        </p:nvSpPr>
        <p:spPr bwMode="auto">
          <a:noFill/>
          <a:ln>
            <a:miter lim="800000"/>
            <a:headEnd/>
            <a:tailEnd/>
          </a:ln>
        </p:spPr>
        <p:txBody>
          <a:bodyPr/>
          <a:lstStyle/>
          <a:p>
            <a:fld id="{ABC041BA-FEF7-450B-BC22-45DA933E1C5F}" type="slidenum">
              <a:rPr lang="en-US" smtClean="0">
                <a:ea typeface="ＭＳ Ｐゴシック" pitchFamily="34" charset="-128"/>
              </a:rPr>
              <a:pPr/>
              <a:t>28</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7"/>
                                        </p:tgtEl>
                                        <p:attrNameLst>
                                          <p:attrName>fillcolor</p:attrName>
                                        </p:attrNameLst>
                                      </p:cBhvr>
                                      <p:to>
                                        <a:srgbClr val="00CCFF"/>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8"/>
                                        </p:tgtEl>
                                        <p:attrNameLst>
                                          <p:attrName>fillcolor</p:attrName>
                                        </p:attrNameLst>
                                      </p:cBhvr>
                                      <p:to>
                                        <a:srgbClr val="00CCFF"/>
                                      </p:to>
                                    </p:animClr>
                                    <p:set>
                                      <p:cBhvr>
                                        <p:cTn id="53" dur="2000" fill="hold"/>
                                        <p:tgtEl>
                                          <p:spTgt spid="8"/>
                                        </p:tgtEl>
                                        <p:attrNameLst>
                                          <p:attrName>fill.type</p:attrName>
                                        </p:attrNameLst>
                                      </p:cBhvr>
                                      <p:to>
                                        <p:strVal val="solid"/>
                                      </p:to>
                                    </p:set>
                                    <p:set>
                                      <p:cBhvr>
                                        <p:cTn id="54" dur="2000" fill="hold"/>
                                        <p:tgtEl>
                                          <p:spTgt spid="8"/>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Vending Machine – States</a:t>
            </a:r>
            <a:endParaRPr lang="en-US" dirty="0"/>
          </a:p>
        </p:txBody>
      </p:sp>
      <p:sp>
        <p:nvSpPr>
          <p:cNvPr id="3"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Need five states:</a:t>
            </a:r>
          </a:p>
          <a:p>
            <a:r>
              <a:rPr lang="en-US" smtClean="0">
                <a:ea typeface="ＭＳ Ｐゴシック" pitchFamily="34" charset="-128"/>
              </a:rPr>
              <a:t>ONE: Total in coin collector is $1</a:t>
            </a:r>
          </a:p>
          <a:p>
            <a:r>
              <a:rPr lang="en-US" smtClean="0">
                <a:ea typeface="ＭＳ Ｐゴシック" pitchFamily="34" charset="-128"/>
              </a:rPr>
              <a:t>TWO: Total in coin collector is $2</a:t>
            </a:r>
          </a:p>
          <a:p>
            <a:r>
              <a:rPr lang="en-US" smtClean="0">
                <a:ea typeface="ＭＳ Ｐゴシック" pitchFamily="34" charset="-128"/>
              </a:rPr>
              <a:t>THREE: Total in coin collector is $3</a:t>
            </a:r>
          </a:p>
          <a:p>
            <a:r>
              <a:rPr lang="en-US" smtClean="0">
                <a:ea typeface="ＭＳ Ｐゴシック" pitchFamily="34" charset="-128"/>
              </a:rPr>
              <a:t>DISP: dispenses a card, roll in coins to piggy (coin collector becomes empty)</a:t>
            </a:r>
          </a:p>
          <a:p>
            <a:r>
              <a:rPr lang="en-US" smtClean="0">
                <a:ea typeface="ＭＳ Ｐゴシック" pitchFamily="34" charset="-128"/>
              </a:rPr>
              <a:t>ZERO: return coins in coin collector; also serves as a start state</a:t>
            </a:r>
          </a:p>
          <a:p>
            <a:pPr lvl="1"/>
            <a:r>
              <a:rPr lang="en-US" smtClean="0">
                <a:ea typeface="ＭＳ Ｐゴシック" pitchFamily="34" charset="-128"/>
              </a:rPr>
              <a:t>Initially coin collector is empty</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81923" name="Slide Number Placeholder 3"/>
          <p:cNvSpPr>
            <a:spLocks noGrp="1"/>
          </p:cNvSpPr>
          <p:nvPr>
            <p:ph type="sldNum" sz="quarter" idx="12"/>
          </p:nvPr>
        </p:nvSpPr>
        <p:spPr bwMode="auto">
          <a:noFill/>
          <a:ln>
            <a:miter lim="800000"/>
            <a:headEnd/>
            <a:tailEnd/>
          </a:ln>
        </p:spPr>
        <p:txBody>
          <a:bodyPr/>
          <a:lstStyle/>
          <a:p>
            <a:fld id="{8C7BD385-6DD7-4A10-9EAC-9CB617091497}" type="slidenum">
              <a:rPr lang="en-US" smtClean="0">
                <a:ea typeface="ＭＳ Ｐゴシック" pitchFamily="34" charset="-128"/>
              </a:rPr>
              <a:pPr/>
              <a:t>29</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929188"/>
            <a:ext cx="8183562" cy="676275"/>
          </a:xfrm>
        </p:spPr>
        <p:txBody>
          <a:bodyPr/>
          <a:lstStyle/>
          <a:p>
            <a:pPr>
              <a:defRPr/>
            </a:pPr>
            <a:r>
              <a:rPr lang="en-US" dirty="0" smtClean="0"/>
              <a:t>Finite State Machines</a:t>
            </a:r>
            <a:endParaRPr lang="en-US" dirty="0"/>
          </a:p>
        </p:txBody>
      </p:sp>
      <p:sp>
        <p:nvSpPr>
          <p:cNvPr id="20482" name="Subtitle 2"/>
          <p:cNvSpPr>
            <a:spLocks noGrp="1"/>
          </p:cNvSpPr>
          <p:nvPr>
            <p:ph type="body" idx="1"/>
          </p:nvPr>
        </p:nvSpPr>
        <p:spPr>
          <a:xfrm>
            <a:off x="468313" y="5624513"/>
            <a:ext cx="8183562" cy="420687"/>
          </a:xfrm>
        </p:spPr>
        <p:txBody>
          <a:bodyPr/>
          <a:lstStyle/>
          <a:p>
            <a:pPr marR="0">
              <a:spcBef>
                <a:spcPct val="0"/>
              </a:spcBef>
              <a:spcAft>
                <a:spcPct val="0"/>
              </a:spcAft>
            </a:pPr>
            <a:r>
              <a:rPr lang="en-US" smtClean="0">
                <a:solidFill>
                  <a:srgbClr val="B95C00"/>
                </a:solidFill>
                <a:ea typeface="ＭＳ Ｐゴシック" pitchFamily="34" charset="-128"/>
              </a:rPr>
              <a:t>Graphs as Solutions</a:t>
            </a:r>
          </a:p>
        </p:txBody>
      </p:sp>
      <p:sp>
        <p:nvSpPr>
          <p:cNvPr id="20483" name="Slide Number Placeholder 3"/>
          <p:cNvSpPr>
            <a:spLocks noGrp="1"/>
          </p:cNvSpPr>
          <p:nvPr>
            <p:ph type="sldNum" sz="quarter" idx="12"/>
          </p:nvPr>
        </p:nvSpPr>
        <p:spPr bwMode="auto">
          <a:noFill/>
          <a:ln>
            <a:miter lim="800000"/>
            <a:headEnd/>
            <a:tailEnd/>
          </a:ln>
        </p:spPr>
        <p:txBody>
          <a:bodyPr/>
          <a:lstStyle/>
          <a:p>
            <a:fld id="{77393DA4-6BD8-4400-B9BB-DBA196607754}"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Vending Machine – Events</a:t>
            </a:r>
            <a:endParaRPr lang="en-US" dirty="0"/>
          </a:p>
        </p:txBody>
      </p:sp>
      <p:sp>
        <p:nvSpPr>
          <p:cNvPr id="3"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Events/Transition labels:</a:t>
            </a:r>
          </a:p>
          <a:p>
            <a:r>
              <a:rPr lang="en-US" smtClean="0">
                <a:ea typeface="ＭＳ Ｐゴシック" pitchFamily="34" charset="-128"/>
              </a:rPr>
              <a:t>$1: user inserts a loonie</a:t>
            </a:r>
          </a:p>
          <a:p>
            <a:r>
              <a:rPr lang="en-US" smtClean="0">
                <a:ea typeface="ＭＳ Ｐゴシック" pitchFamily="34" charset="-128"/>
              </a:rPr>
              <a:t>$2: user inserts twonie</a:t>
            </a:r>
          </a:p>
          <a:p>
            <a:r>
              <a:rPr lang="en-US" smtClean="0">
                <a:ea typeface="ＭＳ Ｐゴシック" pitchFamily="34" charset="-128"/>
              </a:rPr>
              <a:t>CANCEL: user presses CANCEL</a:t>
            </a:r>
          </a:p>
          <a:p>
            <a:r>
              <a:rPr lang="en-US" smtClean="0">
                <a:ea typeface="ＭＳ Ｐゴシック" pitchFamily="34" charset="-128"/>
              </a:rPr>
              <a:t>COLLECT: user presses COLLECT</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83971" name="Slide Number Placeholder 3"/>
          <p:cNvSpPr>
            <a:spLocks noGrp="1"/>
          </p:cNvSpPr>
          <p:nvPr>
            <p:ph type="sldNum" sz="quarter" idx="12"/>
          </p:nvPr>
        </p:nvSpPr>
        <p:spPr bwMode="auto">
          <a:noFill/>
          <a:ln>
            <a:miter lim="800000"/>
            <a:headEnd/>
            <a:tailEnd/>
          </a:ln>
        </p:spPr>
        <p:txBody>
          <a:bodyPr/>
          <a:lstStyle/>
          <a:p>
            <a:fld id="{9CEE02CF-0351-4FBD-87E8-D1B43B89788B}" type="slidenum">
              <a:rPr lang="en-US" smtClean="0">
                <a:ea typeface="ＭＳ Ｐゴシック" pitchFamily="34" charset="-128"/>
              </a:rPr>
              <a:pPr/>
              <a:t>30</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FSM</a:t>
            </a:r>
            <a:endParaRPr lang="en-US" dirty="0"/>
          </a:p>
        </p:txBody>
      </p:sp>
      <p:sp>
        <p:nvSpPr>
          <p:cNvPr id="44" name="Oval 43"/>
          <p:cNvSpPr/>
          <p:nvPr/>
        </p:nvSpPr>
        <p:spPr>
          <a:xfrm>
            <a:off x="1066800" y="25908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ZERO</a:t>
            </a:r>
          </a:p>
        </p:txBody>
      </p:sp>
      <p:sp>
        <p:nvSpPr>
          <p:cNvPr id="51" name="Oval 50"/>
          <p:cNvSpPr/>
          <p:nvPr/>
        </p:nvSpPr>
        <p:spPr>
          <a:xfrm>
            <a:off x="3810000" y="4572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ONE</a:t>
            </a:r>
          </a:p>
        </p:txBody>
      </p:sp>
      <p:sp>
        <p:nvSpPr>
          <p:cNvPr id="52" name="Oval 51"/>
          <p:cNvSpPr/>
          <p:nvPr/>
        </p:nvSpPr>
        <p:spPr>
          <a:xfrm>
            <a:off x="3810000" y="25908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TWO</a:t>
            </a:r>
          </a:p>
        </p:txBody>
      </p:sp>
      <p:sp>
        <p:nvSpPr>
          <p:cNvPr id="53" name="Oval 52"/>
          <p:cNvSpPr/>
          <p:nvPr/>
        </p:nvSpPr>
        <p:spPr>
          <a:xfrm>
            <a:off x="3810000" y="46482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THREE</a:t>
            </a:r>
          </a:p>
        </p:txBody>
      </p:sp>
      <p:sp>
        <p:nvSpPr>
          <p:cNvPr id="55" name="Oval 54"/>
          <p:cNvSpPr/>
          <p:nvPr/>
        </p:nvSpPr>
        <p:spPr>
          <a:xfrm>
            <a:off x="6629400" y="25908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DISP</a:t>
            </a:r>
          </a:p>
        </p:txBody>
      </p:sp>
      <p:grpSp>
        <p:nvGrpSpPr>
          <p:cNvPr id="3" name="Group 82"/>
          <p:cNvGrpSpPr>
            <a:grpSpLocks/>
          </p:cNvGrpSpPr>
          <p:nvPr/>
        </p:nvGrpSpPr>
        <p:grpSpPr bwMode="auto">
          <a:xfrm>
            <a:off x="2366963" y="1692275"/>
            <a:ext cx="1666875" cy="1111250"/>
            <a:chOff x="2367615" y="1692975"/>
            <a:chExt cx="1665570" cy="1109850"/>
          </a:xfrm>
        </p:grpSpPr>
        <p:cxnSp>
          <p:nvCxnSpPr>
            <p:cNvPr id="69" name="Straight Arrow Connector 68"/>
            <p:cNvCxnSpPr>
              <a:stCxn id="44" idx="7"/>
              <a:endCxn id="51" idx="3"/>
            </p:cNvCxnSpPr>
            <p:nvPr/>
          </p:nvCxnSpPr>
          <p:spPr>
            <a:xfrm rot="5400000" flipH="1" flipV="1">
              <a:off x="2645475" y="1415115"/>
              <a:ext cx="1109850" cy="166557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62" name="TextBox 80"/>
            <p:cNvSpPr txBox="1">
              <a:spLocks noChangeArrowheads="1"/>
            </p:cNvSpPr>
            <p:nvPr/>
          </p:nvSpPr>
          <p:spPr bwMode="auto">
            <a:xfrm>
              <a:off x="2819400" y="1981200"/>
              <a:ext cx="412292" cy="307777"/>
            </a:xfrm>
            <a:prstGeom prst="rect">
              <a:avLst/>
            </a:prstGeom>
            <a:noFill/>
            <a:ln w="9525">
              <a:noFill/>
              <a:miter lim="800000"/>
              <a:headEnd/>
              <a:tailEnd/>
            </a:ln>
          </p:spPr>
          <p:txBody>
            <a:bodyPr wrap="none">
              <a:spAutoFit/>
            </a:bodyPr>
            <a:lstStyle/>
            <a:p>
              <a:r>
                <a:rPr lang="en-US" sz="1400" b="0"/>
                <a:t>$1</a:t>
              </a:r>
            </a:p>
          </p:txBody>
        </p:sp>
      </p:grpSp>
      <p:grpSp>
        <p:nvGrpSpPr>
          <p:cNvPr id="4" name="Group 83"/>
          <p:cNvGrpSpPr>
            <a:grpSpLocks/>
          </p:cNvGrpSpPr>
          <p:nvPr/>
        </p:nvGrpSpPr>
        <p:grpSpPr bwMode="auto">
          <a:xfrm>
            <a:off x="2368550" y="3581400"/>
            <a:ext cx="1665288" cy="307975"/>
            <a:chOff x="2602424" y="1502475"/>
            <a:chExt cx="1665570" cy="307777"/>
          </a:xfrm>
        </p:grpSpPr>
        <p:cxnSp>
          <p:nvCxnSpPr>
            <p:cNvPr id="85" name="Straight Arrow Connector 84"/>
            <p:cNvCxnSpPr>
              <a:stCxn id="44" idx="5"/>
              <a:endCxn id="52" idx="3"/>
            </p:cNvCxnSpPr>
            <p:nvPr/>
          </p:nvCxnSpPr>
          <p:spPr>
            <a:xfrm rot="16200000" flipH="1">
              <a:off x="3434416" y="914801"/>
              <a:ext cx="1587" cy="166557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60" name="TextBox 85"/>
            <p:cNvSpPr txBox="1">
              <a:spLocks noChangeArrowheads="1"/>
            </p:cNvSpPr>
            <p:nvPr/>
          </p:nvSpPr>
          <p:spPr bwMode="auto">
            <a:xfrm>
              <a:off x="3129615" y="1502475"/>
              <a:ext cx="412292" cy="307777"/>
            </a:xfrm>
            <a:prstGeom prst="rect">
              <a:avLst/>
            </a:prstGeom>
            <a:noFill/>
            <a:ln w="9525">
              <a:noFill/>
              <a:miter lim="800000"/>
              <a:headEnd/>
              <a:tailEnd/>
            </a:ln>
          </p:spPr>
          <p:txBody>
            <a:bodyPr wrap="none">
              <a:spAutoFit/>
            </a:bodyPr>
            <a:lstStyle/>
            <a:p>
              <a:r>
                <a:rPr lang="en-US" sz="1400" b="0"/>
                <a:t>$2</a:t>
              </a:r>
            </a:p>
          </p:txBody>
        </p:sp>
      </p:grpSp>
      <p:grpSp>
        <p:nvGrpSpPr>
          <p:cNvPr id="5" name="Group 88"/>
          <p:cNvGrpSpPr>
            <a:grpSpLocks/>
          </p:cNvGrpSpPr>
          <p:nvPr/>
        </p:nvGrpSpPr>
        <p:grpSpPr bwMode="auto">
          <a:xfrm>
            <a:off x="4570413" y="1906588"/>
            <a:ext cx="414337" cy="685800"/>
            <a:chOff x="2671621" y="1198469"/>
            <a:chExt cx="413086" cy="685800"/>
          </a:xfrm>
        </p:grpSpPr>
        <p:cxnSp>
          <p:nvCxnSpPr>
            <p:cNvPr id="90" name="Straight Arrow Connector 89"/>
            <p:cNvCxnSpPr>
              <a:stCxn id="51" idx="4"/>
              <a:endCxn id="52" idx="0"/>
            </p:cNvCxnSpPr>
            <p:nvPr/>
          </p:nvCxnSpPr>
          <p:spPr>
            <a:xfrm rot="5400000">
              <a:off x="2329513" y="1540577"/>
              <a:ext cx="685800" cy="158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58" name="TextBox 90"/>
            <p:cNvSpPr txBox="1">
              <a:spLocks noChangeArrowheads="1"/>
            </p:cNvSpPr>
            <p:nvPr/>
          </p:nvSpPr>
          <p:spPr bwMode="auto">
            <a:xfrm>
              <a:off x="2672415" y="1350075"/>
              <a:ext cx="412292" cy="307777"/>
            </a:xfrm>
            <a:prstGeom prst="rect">
              <a:avLst/>
            </a:prstGeom>
            <a:noFill/>
            <a:ln w="9525">
              <a:noFill/>
              <a:miter lim="800000"/>
              <a:headEnd/>
              <a:tailEnd/>
            </a:ln>
          </p:spPr>
          <p:txBody>
            <a:bodyPr wrap="none">
              <a:spAutoFit/>
            </a:bodyPr>
            <a:lstStyle/>
            <a:p>
              <a:r>
                <a:rPr lang="en-US" sz="1400" b="0"/>
                <a:t>$1</a:t>
              </a:r>
            </a:p>
          </p:txBody>
        </p:sp>
      </p:grpSp>
      <p:grpSp>
        <p:nvGrpSpPr>
          <p:cNvPr id="6" name="Group 93"/>
          <p:cNvGrpSpPr>
            <a:grpSpLocks/>
          </p:cNvGrpSpPr>
          <p:nvPr/>
        </p:nvGrpSpPr>
        <p:grpSpPr bwMode="auto">
          <a:xfrm>
            <a:off x="4572000" y="4038600"/>
            <a:ext cx="412750" cy="609600"/>
            <a:chOff x="2671621" y="1198469"/>
            <a:chExt cx="413086" cy="609600"/>
          </a:xfrm>
        </p:grpSpPr>
        <p:cxnSp>
          <p:nvCxnSpPr>
            <p:cNvPr id="95" name="Straight Arrow Connector 94"/>
            <p:cNvCxnSpPr>
              <a:endCxn id="53" idx="0"/>
            </p:cNvCxnSpPr>
            <p:nvPr/>
          </p:nvCxnSpPr>
          <p:spPr>
            <a:xfrm rot="5400000">
              <a:off x="2367616" y="1502474"/>
              <a:ext cx="609600" cy="158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56" name="TextBox 95"/>
            <p:cNvSpPr txBox="1">
              <a:spLocks noChangeArrowheads="1"/>
            </p:cNvSpPr>
            <p:nvPr/>
          </p:nvSpPr>
          <p:spPr bwMode="auto">
            <a:xfrm>
              <a:off x="2672415" y="1350075"/>
              <a:ext cx="412292" cy="307777"/>
            </a:xfrm>
            <a:prstGeom prst="rect">
              <a:avLst/>
            </a:prstGeom>
            <a:noFill/>
            <a:ln w="9525">
              <a:noFill/>
              <a:miter lim="800000"/>
              <a:headEnd/>
              <a:tailEnd/>
            </a:ln>
          </p:spPr>
          <p:txBody>
            <a:bodyPr wrap="none">
              <a:spAutoFit/>
            </a:bodyPr>
            <a:lstStyle/>
            <a:p>
              <a:r>
                <a:rPr lang="en-US" sz="1400" b="0"/>
                <a:t>$1</a:t>
              </a:r>
            </a:p>
          </p:txBody>
        </p:sp>
      </p:grpSp>
      <p:grpSp>
        <p:nvGrpSpPr>
          <p:cNvPr id="7" name="Group 99"/>
          <p:cNvGrpSpPr>
            <a:grpSpLocks/>
          </p:cNvGrpSpPr>
          <p:nvPr/>
        </p:nvGrpSpPr>
        <p:grpSpPr bwMode="auto">
          <a:xfrm>
            <a:off x="1828800" y="1295400"/>
            <a:ext cx="1981200" cy="1295400"/>
            <a:chOff x="2139015" y="1616775"/>
            <a:chExt cx="1981200" cy="1295400"/>
          </a:xfrm>
        </p:grpSpPr>
        <p:cxnSp>
          <p:nvCxnSpPr>
            <p:cNvPr id="101" name="Straight Arrow Connector 100"/>
            <p:cNvCxnSpPr>
              <a:endCxn id="44" idx="0"/>
            </p:cNvCxnSpPr>
            <p:nvPr/>
          </p:nvCxnSpPr>
          <p:spPr>
            <a:xfrm rot="10800000" flipV="1">
              <a:off x="2139015" y="1616775"/>
              <a:ext cx="1981200" cy="1295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54" name="TextBox 101"/>
            <p:cNvSpPr txBox="1">
              <a:spLocks noChangeArrowheads="1"/>
            </p:cNvSpPr>
            <p:nvPr/>
          </p:nvSpPr>
          <p:spPr bwMode="auto">
            <a:xfrm>
              <a:off x="2901015" y="1769175"/>
              <a:ext cx="906017" cy="307777"/>
            </a:xfrm>
            <a:prstGeom prst="rect">
              <a:avLst/>
            </a:prstGeom>
            <a:noFill/>
            <a:ln w="9525">
              <a:noFill/>
              <a:miter lim="800000"/>
              <a:headEnd/>
              <a:tailEnd/>
            </a:ln>
          </p:spPr>
          <p:txBody>
            <a:bodyPr wrap="none">
              <a:spAutoFit/>
            </a:bodyPr>
            <a:lstStyle/>
            <a:p>
              <a:r>
                <a:rPr lang="en-US" sz="1400" b="0"/>
                <a:t>CANCEL</a:t>
              </a:r>
            </a:p>
          </p:txBody>
        </p:sp>
      </p:grpSp>
      <p:grpSp>
        <p:nvGrpSpPr>
          <p:cNvPr id="8" name="Group 104"/>
          <p:cNvGrpSpPr>
            <a:grpSpLocks/>
          </p:cNvGrpSpPr>
          <p:nvPr/>
        </p:nvGrpSpPr>
        <p:grpSpPr bwMode="auto">
          <a:xfrm>
            <a:off x="2590800" y="3200400"/>
            <a:ext cx="1219200" cy="307975"/>
            <a:chOff x="2145224" y="1616775"/>
            <a:chExt cx="1905000" cy="307777"/>
          </a:xfrm>
        </p:grpSpPr>
        <p:cxnSp>
          <p:nvCxnSpPr>
            <p:cNvPr id="106" name="Straight Arrow Connector 105"/>
            <p:cNvCxnSpPr>
              <a:stCxn id="52" idx="2"/>
              <a:endCxn id="44" idx="6"/>
            </p:cNvCxnSpPr>
            <p:nvPr/>
          </p:nvCxnSpPr>
          <p:spPr>
            <a:xfrm rot="10800000">
              <a:off x="2145224" y="1883304"/>
              <a:ext cx="190500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52" name="TextBox 106"/>
            <p:cNvSpPr txBox="1">
              <a:spLocks noChangeArrowheads="1"/>
            </p:cNvSpPr>
            <p:nvPr/>
          </p:nvSpPr>
          <p:spPr bwMode="auto">
            <a:xfrm>
              <a:off x="2502413" y="1616775"/>
              <a:ext cx="1415653" cy="307777"/>
            </a:xfrm>
            <a:prstGeom prst="rect">
              <a:avLst/>
            </a:prstGeom>
            <a:noFill/>
            <a:ln w="9525">
              <a:noFill/>
              <a:miter lim="800000"/>
              <a:headEnd/>
              <a:tailEnd/>
            </a:ln>
          </p:spPr>
          <p:txBody>
            <a:bodyPr wrap="none">
              <a:spAutoFit/>
            </a:bodyPr>
            <a:lstStyle/>
            <a:p>
              <a:r>
                <a:rPr lang="en-US" sz="1400" b="0"/>
                <a:t>CANCEL</a:t>
              </a:r>
            </a:p>
          </p:txBody>
        </p:sp>
      </p:grpSp>
      <p:grpSp>
        <p:nvGrpSpPr>
          <p:cNvPr id="9" name="Group 110"/>
          <p:cNvGrpSpPr>
            <a:grpSpLocks/>
          </p:cNvGrpSpPr>
          <p:nvPr/>
        </p:nvGrpSpPr>
        <p:grpSpPr bwMode="auto">
          <a:xfrm>
            <a:off x="1828800" y="4038600"/>
            <a:ext cx="1981200" cy="1333500"/>
            <a:chOff x="1073660" y="702375"/>
            <a:chExt cx="3095628" cy="1333500"/>
          </a:xfrm>
        </p:grpSpPr>
        <p:cxnSp>
          <p:nvCxnSpPr>
            <p:cNvPr id="112" name="Straight Arrow Connector 111"/>
            <p:cNvCxnSpPr>
              <a:stCxn id="53" idx="2"/>
              <a:endCxn id="44" idx="4"/>
            </p:cNvCxnSpPr>
            <p:nvPr/>
          </p:nvCxnSpPr>
          <p:spPr>
            <a:xfrm rot="10800000">
              <a:off x="1073660" y="702375"/>
              <a:ext cx="3095628" cy="13335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48" name="TextBox 112"/>
            <p:cNvSpPr txBox="1">
              <a:spLocks noChangeArrowheads="1"/>
            </p:cNvSpPr>
            <p:nvPr/>
          </p:nvSpPr>
          <p:spPr bwMode="auto">
            <a:xfrm>
              <a:off x="2145224" y="1616775"/>
              <a:ext cx="1415653" cy="307777"/>
            </a:xfrm>
            <a:prstGeom prst="rect">
              <a:avLst/>
            </a:prstGeom>
            <a:noFill/>
            <a:ln w="9525">
              <a:noFill/>
              <a:miter lim="800000"/>
              <a:headEnd/>
              <a:tailEnd/>
            </a:ln>
          </p:spPr>
          <p:txBody>
            <a:bodyPr wrap="none">
              <a:spAutoFit/>
            </a:bodyPr>
            <a:lstStyle/>
            <a:p>
              <a:r>
                <a:rPr lang="en-US" sz="1400" b="0"/>
                <a:t>CANCEL</a:t>
              </a:r>
            </a:p>
          </p:txBody>
        </p:sp>
        <p:sp>
          <p:nvSpPr>
            <p:cNvPr id="86049" name="TextBox 44"/>
            <p:cNvSpPr txBox="1">
              <a:spLocks noChangeArrowheads="1"/>
            </p:cNvSpPr>
            <p:nvPr/>
          </p:nvSpPr>
          <p:spPr bwMode="auto">
            <a:xfrm>
              <a:off x="1311785" y="1083375"/>
              <a:ext cx="644207" cy="307777"/>
            </a:xfrm>
            <a:prstGeom prst="rect">
              <a:avLst/>
            </a:prstGeom>
            <a:noFill/>
            <a:ln w="9525">
              <a:noFill/>
              <a:miter lim="800000"/>
              <a:headEnd/>
              <a:tailEnd/>
            </a:ln>
          </p:spPr>
          <p:txBody>
            <a:bodyPr wrap="none">
              <a:spAutoFit/>
            </a:bodyPr>
            <a:lstStyle/>
            <a:p>
              <a:r>
                <a:rPr lang="en-US" sz="1400" b="0"/>
                <a:t>$1</a:t>
              </a:r>
            </a:p>
          </p:txBody>
        </p:sp>
        <p:sp>
          <p:nvSpPr>
            <p:cNvPr id="86050" name="TextBox 45"/>
            <p:cNvSpPr txBox="1">
              <a:spLocks noChangeArrowheads="1"/>
            </p:cNvSpPr>
            <p:nvPr/>
          </p:nvSpPr>
          <p:spPr bwMode="auto">
            <a:xfrm>
              <a:off x="2502411" y="1083375"/>
              <a:ext cx="644207" cy="307777"/>
            </a:xfrm>
            <a:prstGeom prst="rect">
              <a:avLst/>
            </a:prstGeom>
            <a:noFill/>
            <a:ln w="9525">
              <a:noFill/>
              <a:miter lim="800000"/>
              <a:headEnd/>
              <a:tailEnd/>
            </a:ln>
          </p:spPr>
          <p:txBody>
            <a:bodyPr wrap="none">
              <a:spAutoFit/>
            </a:bodyPr>
            <a:lstStyle/>
            <a:p>
              <a:r>
                <a:rPr lang="en-US" sz="1400" b="0"/>
                <a:t>$2</a:t>
              </a:r>
            </a:p>
          </p:txBody>
        </p:sp>
      </p:grpSp>
      <p:cxnSp>
        <p:nvCxnSpPr>
          <p:cNvPr id="117" name="Straight Arrow Connector 116"/>
          <p:cNvCxnSpPr>
            <a:stCxn id="53" idx="6"/>
            <a:endCxn id="55" idx="4"/>
          </p:cNvCxnSpPr>
          <p:nvPr/>
        </p:nvCxnSpPr>
        <p:spPr>
          <a:xfrm flipV="1">
            <a:off x="5334000" y="4038600"/>
            <a:ext cx="2057400" cy="13335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a:spLocks noChangeArrowheads="1"/>
          </p:cNvSpPr>
          <p:nvPr/>
        </p:nvSpPr>
        <p:spPr bwMode="auto">
          <a:xfrm>
            <a:off x="6096000" y="4724400"/>
            <a:ext cx="998538" cy="307975"/>
          </a:xfrm>
          <a:prstGeom prst="rect">
            <a:avLst/>
          </a:prstGeom>
          <a:noFill/>
          <a:ln w="9525">
            <a:noFill/>
            <a:miter lim="800000"/>
            <a:headEnd/>
            <a:tailEnd/>
          </a:ln>
        </p:spPr>
        <p:txBody>
          <a:bodyPr wrap="none">
            <a:spAutoFit/>
          </a:bodyPr>
          <a:lstStyle/>
          <a:p>
            <a:r>
              <a:rPr lang="en-US" sz="1400" b="0"/>
              <a:t>COLLECT</a:t>
            </a:r>
          </a:p>
        </p:txBody>
      </p:sp>
      <p:grpSp>
        <p:nvGrpSpPr>
          <p:cNvPr id="11" name="Group 120"/>
          <p:cNvGrpSpPr>
            <a:grpSpLocks/>
          </p:cNvGrpSpPr>
          <p:nvPr/>
        </p:nvGrpSpPr>
        <p:grpSpPr bwMode="auto">
          <a:xfrm>
            <a:off x="5334000" y="3314700"/>
            <a:ext cx="1295400" cy="346075"/>
            <a:chOff x="2754824" y="1197675"/>
            <a:chExt cx="1295400" cy="345877"/>
          </a:xfrm>
        </p:grpSpPr>
        <p:cxnSp>
          <p:nvCxnSpPr>
            <p:cNvPr id="122" name="Straight Arrow Connector 121"/>
            <p:cNvCxnSpPr>
              <a:stCxn id="55" idx="2"/>
              <a:endCxn id="52" idx="6"/>
            </p:cNvCxnSpPr>
            <p:nvPr/>
          </p:nvCxnSpPr>
          <p:spPr>
            <a:xfrm rot="10800000">
              <a:off x="2754824" y="1197675"/>
              <a:ext cx="129540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46" name="TextBox 122"/>
            <p:cNvSpPr txBox="1">
              <a:spLocks noChangeArrowheads="1"/>
            </p:cNvSpPr>
            <p:nvPr/>
          </p:nvSpPr>
          <p:spPr bwMode="auto">
            <a:xfrm>
              <a:off x="3135824" y="1235775"/>
              <a:ext cx="412292" cy="307777"/>
            </a:xfrm>
            <a:prstGeom prst="rect">
              <a:avLst/>
            </a:prstGeom>
            <a:noFill/>
            <a:ln w="9525">
              <a:noFill/>
              <a:miter lim="800000"/>
              <a:headEnd/>
              <a:tailEnd/>
            </a:ln>
          </p:spPr>
          <p:txBody>
            <a:bodyPr wrap="none">
              <a:spAutoFit/>
            </a:bodyPr>
            <a:lstStyle/>
            <a:p>
              <a:r>
                <a:rPr lang="en-US" sz="1400" b="0"/>
                <a:t>$2</a:t>
              </a:r>
            </a:p>
          </p:txBody>
        </p:sp>
      </p:grpSp>
      <p:grpSp>
        <p:nvGrpSpPr>
          <p:cNvPr id="12" name="Group 126"/>
          <p:cNvGrpSpPr>
            <a:grpSpLocks/>
          </p:cNvGrpSpPr>
          <p:nvPr/>
        </p:nvGrpSpPr>
        <p:grpSpPr bwMode="auto">
          <a:xfrm>
            <a:off x="5334000" y="1181100"/>
            <a:ext cx="2057400" cy="1409700"/>
            <a:chOff x="1910415" y="1578675"/>
            <a:chExt cx="2057400" cy="1409700"/>
          </a:xfrm>
        </p:grpSpPr>
        <p:cxnSp>
          <p:nvCxnSpPr>
            <p:cNvPr id="128" name="Straight Arrow Connector 127"/>
            <p:cNvCxnSpPr>
              <a:stCxn id="55" idx="0"/>
              <a:endCxn id="51" idx="6"/>
            </p:cNvCxnSpPr>
            <p:nvPr/>
          </p:nvCxnSpPr>
          <p:spPr>
            <a:xfrm rot="16200000" flipV="1">
              <a:off x="2234265" y="1254825"/>
              <a:ext cx="1409700" cy="2057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44" name="TextBox 128"/>
            <p:cNvSpPr txBox="1">
              <a:spLocks noChangeArrowheads="1"/>
            </p:cNvSpPr>
            <p:nvPr/>
          </p:nvSpPr>
          <p:spPr bwMode="auto">
            <a:xfrm>
              <a:off x="2819400" y="1981200"/>
              <a:ext cx="412292" cy="307777"/>
            </a:xfrm>
            <a:prstGeom prst="rect">
              <a:avLst/>
            </a:prstGeom>
            <a:noFill/>
            <a:ln w="9525">
              <a:noFill/>
              <a:miter lim="800000"/>
              <a:headEnd/>
              <a:tailEnd/>
            </a:ln>
          </p:spPr>
          <p:txBody>
            <a:bodyPr wrap="none">
              <a:spAutoFit/>
            </a:bodyPr>
            <a:lstStyle/>
            <a:p>
              <a:r>
                <a:rPr lang="en-US" sz="1400" b="0"/>
                <a:t>$1</a:t>
              </a:r>
            </a:p>
          </p:txBody>
        </p:sp>
      </p:grpSp>
      <p:grpSp>
        <p:nvGrpSpPr>
          <p:cNvPr id="13" name="Group 40"/>
          <p:cNvGrpSpPr>
            <a:grpSpLocks/>
          </p:cNvGrpSpPr>
          <p:nvPr/>
        </p:nvGrpSpPr>
        <p:grpSpPr bwMode="auto">
          <a:xfrm>
            <a:off x="2590800" y="2819400"/>
            <a:ext cx="1295400" cy="307975"/>
            <a:chOff x="2754824" y="969075"/>
            <a:chExt cx="1295400" cy="307777"/>
          </a:xfrm>
        </p:grpSpPr>
        <p:cxnSp>
          <p:nvCxnSpPr>
            <p:cNvPr id="42" name="Straight Arrow Connector 41"/>
            <p:cNvCxnSpPr/>
            <p:nvPr/>
          </p:nvCxnSpPr>
          <p:spPr>
            <a:xfrm rot="10800000">
              <a:off x="2754824" y="1197528"/>
              <a:ext cx="129540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6042" name="TextBox 42"/>
            <p:cNvSpPr txBox="1">
              <a:spLocks noChangeArrowheads="1"/>
            </p:cNvSpPr>
            <p:nvPr/>
          </p:nvSpPr>
          <p:spPr bwMode="auto">
            <a:xfrm>
              <a:off x="3135824" y="969075"/>
              <a:ext cx="412292" cy="307777"/>
            </a:xfrm>
            <a:prstGeom prst="rect">
              <a:avLst/>
            </a:prstGeom>
            <a:noFill/>
            <a:ln w="9525">
              <a:noFill/>
              <a:miter lim="800000"/>
              <a:headEnd/>
              <a:tailEnd/>
            </a:ln>
          </p:spPr>
          <p:txBody>
            <a:bodyPr wrap="none">
              <a:spAutoFit/>
            </a:bodyPr>
            <a:lstStyle/>
            <a:p>
              <a:r>
                <a:rPr lang="en-US" sz="1400" b="0"/>
                <a:t>$2</a:t>
              </a:r>
            </a:p>
          </p:txBody>
        </p:sp>
      </p:grpSp>
      <p:sp>
        <p:nvSpPr>
          <p:cNvPr id="47" name="Freeform 46"/>
          <p:cNvSpPr/>
          <p:nvPr/>
        </p:nvSpPr>
        <p:spPr>
          <a:xfrm>
            <a:off x="5064125" y="633413"/>
            <a:ext cx="3879850" cy="5297487"/>
          </a:xfrm>
          <a:custGeom>
            <a:avLst/>
            <a:gdLst>
              <a:gd name="connsiteX0" fmla="*/ 0 w 3878873"/>
              <a:gd name="connsiteY0" fmla="*/ 0 h 5297365"/>
              <a:gd name="connsiteX1" fmla="*/ 3253154 w 3878873"/>
              <a:gd name="connsiteY1" fmla="*/ 1397977 h 5297365"/>
              <a:gd name="connsiteX2" fmla="*/ 3358662 w 3878873"/>
              <a:gd name="connsiteY2" fmla="*/ 4659923 h 5297365"/>
              <a:gd name="connsiteX3" fmla="*/ 131885 w 3878873"/>
              <a:gd name="connsiteY3" fmla="*/ 5222631 h 5297365"/>
            </a:gdLst>
            <a:ahLst/>
            <a:cxnLst>
              <a:cxn ang="0">
                <a:pos x="connsiteX0" y="connsiteY0"/>
              </a:cxn>
              <a:cxn ang="0">
                <a:pos x="connsiteX1" y="connsiteY1"/>
              </a:cxn>
              <a:cxn ang="0">
                <a:pos x="connsiteX2" y="connsiteY2"/>
              </a:cxn>
              <a:cxn ang="0">
                <a:pos x="connsiteX3" y="connsiteY3"/>
              </a:cxn>
            </a:cxnLst>
            <a:rect l="l" t="t" r="r" b="b"/>
            <a:pathLst>
              <a:path w="3878873" h="5297365">
                <a:moveTo>
                  <a:pt x="0" y="0"/>
                </a:moveTo>
                <a:cubicBezTo>
                  <a:pt x="1346688" y="310661"/>
                  <a:pt x="2693377" y="621323"/>
                  <a:pt x="3253154" y="1397977"/>
                </a:cubicBezTo>
                <a:cubicBezTo>
                  <a:pt x="3812931" y="2174631"/>
                  <a:pt x="3878873" y="4022481"/>
                  <a:pt x="3358662" y="4659923"/>
                </a:cubicBezTo>
                <a:cubicBezTo>
                  <a:pt x="2838451" y="5297365"/>
                  <a:pt x="1485168" y="5259998"/>
                  <a:pt x="131885" y="5222631"/>
                </a:cubicBezTo>
              </a:path>
            </a:pathLst>
          </a:cu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dirty="0"/>
          </a:p>
        </p:txBody>
      </p:sp>
      <p:sp>
        <p:nvSpPr>
          <p:cNvPr id="48" name="TextBox 47"/>
          <p:cNvSpPr txBox="1">
            <a:spLocks noChangeArrowheads="1"/>
          </p:cNvSpPr>
          <p:nvPr/>
        </p:nvSpPr>
        <p:spPr bwMode="auto">
          <a:xfrm>
            <a:off x="7543800" y="1143000"/>
            <a:ext cx="412750" cy="307975"/>
          </a:xfrm>
          <a:prstGeom prst="rect">
            <a:avLst/>
          </a:prstGeom>
          <a:noFill/>
          <a:ln w="9525">
            <a:noFill/>
            <a:miter lim="800000"/>
            <a:headEnd/>
            <a:tailEnd type="arrow" w="med" len="med"/>
          </a:ln>
        </p:spPr>
        <p:txBody>
          <a:bodyPr wrap="none">
            <a:spAutoFit/>
          </a:bodyPr>
          <a:lstStyle/>
          <a:p>
            <a:r>
              <a:rPr lang="en-US" sz="1400" b="0"/>
              <a:t>$2</a:t>
            </a:r>
          </a:p>
        </p:txBody>
      </p:sp>
      <p:sp>
        <p:nvSpPr>
          <p:cNvPr id="49" name="TextBox 48"/>
          <p:cNvSpPr txBox="1">
            <a:spLocks noChangeArrowheads="1"/>
          </p:cNvSpPr>
          <p:nvPr/>
        </p:nvSpPr>
        <p:spPr bwMode="auto">
          <a:xfrm>
            <a:off x="228600" y="4495800"/>
            <a:ext cx="1981200" cy="923925"/>
          </a:xfrm>
          <a:prstGeom prst="rect">
            <a:avLst/>
          </a:prstGeom>
          <a:noFill/>
          <a:ln w="9525">
            <a:noFill/>
            <a:miter lim="800000"/>
            <a:headEnd/>
            <a:tailEnd/>
          </a:ln>
        </p:spPr>
        <p:txBody>
          <a:bodyPr>
            <a:spAutoFit/>
          </a:bodyPr>
          <a:lstStyle/>
          <a:p>
            <a:r>
              <a:rPr lang="en-US" sz="1800" b="0"/>
              <a:t>Treat missing arrows as stay in the same state</a:t>
            </a:r>
          </a:p>
        </p:txBody>
      </p:sp>
      <p:sp>
        <p:nvSpPr>
          <p:cNvPr id="50" name="Freeform 49"/>
          <p:cNvSpPr/>
          <p:nvPr/>
        </p:nvSpPr>
        <p:spPr>
          <a:xfrm>
            <a:off x="660400" y="-31750"/>
            <a:ext cx="8734425" cy="2727325"/>
          </a:xfrm>
          <a:custGeom>
            <a:avLst/>
            <a:gdLst>
              <a:gd name="connsiteX0" fmla="*/ 7188200 w 8734425"/>
              <a:gd name="connsiteY0" fmla="*/ 2727325 h 2727325"/>
              <a:gd name="connsiteX1" fmla="*/ 7731125 w 8734425"/>
              <a:gd name="connsiteY1" fmla="*/ 850900 h 2727325"/>
              <a:gd name="connsiteX2" fmla="*/ 1168400 w 8734425"/>
              <a:gd name="connsiteY2" fmla="*/ 307975 h 2727325"/>
              <a:gd name="connsiteX3" fmla="*/ 720725 w 8734425"/>
              <a:gd name="connsiteY3" fmla="*/ 2698750 h 2727325"/>
            </a:gdLst>
            <a:ahLst/>
            <a:cxnLst>
              <a:cxn ang="0">
                <a:pos x="connsiteX0" y="connsiteY0"/>
              </a:cxn>
              <a:cxn ang="0">
                <a:pos x="connsiteX1" y="connsiteY1"/>
              </a:cxn>
              <a:cxn ang="0">
                <a:pos x="connsiteX2" y="connsiteY2"/>
              </a:cxn>
              <a:cxn ang="0">
                <a:pos x="connsiteX3" y="connsiteY3"/>
              </a:cxn>
            </a:cxnLst>
            <a:rect l="l" t="t" r="r" b="b"/>
            <a:pathLst>
              <a:path w="8734425" h="2727325">
                <a:moveTo>
                  <a:pt x="7188200" y="2727325"/>
                </a:moveTo>
                <a:cubicBezTo>
                  <a:pt x="7961312" y="1990725"/>
                  <a:pt x="8734425" y="1254125"/>
                  <a:pt x="7731125" y="850900"/>
                </a:cubicBezTo>
                <a:cubicBezTo>
                  <a:pt x="6727825" y="447675"/>
                  <a:pt x="2336800" y="0"/>
                  <a:pt x="1168400" y="307975"/>
                </a:cubicBezTo>
                <a:cubicBezTo>
                  <a:pt x="0" y="615950"/>
                  <a:pt x="360362" y="1657350"/>
                  <a:pt x="720725" y="2698750"/>
                </a:cubicBezTo>
              </a:path>
            </a:pathLst>
          </a:cu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54" name="TextBox 53"/>
          <p:cNvSpPr txBox="1">
            <a:spLocks noChangeArrowheads="1"/>
          </p:cNvSpPr>
          <p:nvPr/>
        </p:nvSpPr>
        <p:spPr bwMode="auto">
          <a:xfrm>
            <a:off x="1219200" y="457200"/>
            <a:ext cx="998538" cy="307975"/>
          </a:xfrm>
          <a:prstGeom prst="rect">
            <a:avLst/>
          </a:prstGeom>
          <a:noFill/>
          <a:ln w="9525">
            <a:noFill/>
            <a:miter lim="800000"/>
            <a:headEnd/>
            <a:tailEnd/>
          </a:ln>
        </p:spPr>
        <p:txBody>
          <a:bodyPr wrap="none">
            <a:spAutoFit/>
          </a:bodyPr>
          <a:lstStyle/>
          <a:p>
            <a:r>
              <a:rPr lang="en-US" sz="1400" b="0"/>
              <a:t>COLLECT</a:t>
            </a:r>
          </a:p>
        </p:txBody>
      </p:sp>
      <p:sp>
        <p:nvSpPr>
          <p:cNvPr id="56" name="TextBox 55"/>
          <p:cNvSpPr txBox="1">
            <a:spLocks noChangeArrowheads="1"/>
          </p:cNvSpPr>
          <p:nvPr/>
        </p:nvSpPr>
        <p:spPr bwMode="auto">
          <a:xfrm>
            <a:off x="1066800" y="1066800"/>
            <a:ext cx="914400" cy="307975"/>
          </a:xfrm>
          <a:prstGeom prst="rect">
            <a:avLst/>
          </a:prstGeom>
          <a:noFill/>
          <a:ln w="9525">
            <a:noFill/>
            <a:miter lim="800000"/>
            <a:headEnd/>
            <a:tailEnd/>
          </a:ln>
        </p:spPr>
        <p:txBody>
          <a:bodyPr wrap="none">
            <a:spAutoFit/>
          </a:bodyPr>
          <a:lstStyle/>
          <a:p>
            <a:r>
              <a:rPr lang="en-US" sz="1400" b="0"/>
              <a:t>CANCEL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animBg="1"/>
      <p:bldP spid="52" grpId="0" animBg="1"/>
      <p:bldP spid="53" grpId="0" animBg="1"/>
      <p:bldP spid="55" grpId="0" animBg="1"/>
      <p:bldP spid="118" grpId="0"/>
      <p:bldP spid="48" grpId="0"/>
      <p:bldP spid="49" grpId="0"/>
      <p:bldP spid="54" grpId="0"/>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idx="4294967295"/>
          </p:nvPr>
        </p:nvSpPr>
        <p:spPr bwMode="auto">
          <a:noFill/>
        </p:spPr>
        <p:txBody>
          <a:bodyPr/>
          <a:lstStyle/>
          <a:p>
            <a:r>
              <a:rPr lang="en-US" sz="3200" smtClean="0">
                <a:effectLst/>
                <a:ea typeface="ＭＳ Ｐゴシック" pitchFamily="34" charset="-128"/>
              </a:rPr>
              <a:t>JT’s Extra: For More Information</a:t>
            </a:r>
          </a:p>
        </p:txBody>
      </p:sp>
      <p:sp>
        <p:nvSpPr>
          <p:cNvPr id="62467" name="Rectangle 3"/>
          <p:cNvSpPr>
            <a:spLocks noGrp="1"/>
          </p:cNvSpPr>
          <p:nvPr>
            <p:ph type="body" idx="4294967295"/>
          </p:nvPr>
        </p:nvSpPr>
        <p:spPr/>
        <p:txBody>
          <a:bodyPr/>
          <a:lstStyle/>
          <a:p>
            <a:r>
              <a:rPr lang="en-US" smtClean="0">
                <a:ea typeface="ＭＳ Ｐゴシック" pitchFamily="34" charset="-128"/>
              </a:rPr>
              <a:t>State-transition diagram</a:t>
            </a:r>
          </a:p>
          <a:p>
            <a:r>
              <a:rPr lang="en-US" smtClean="0">
                <a:ea typeface="ＭＳ Ｐゴシック" pitchFamily="34" charset="-128"/>
              </a:rPr>
              <a:t>Finite state automata</a:t>
            </a:r>
          </a:p>
          <a:p>
            <a:r>
              <a:rPr lang="en-US" smtClean="0">
                <a:ea typeface="ＭＳ Ｐゴシック" pitchFamily="34" charset="-128"/>
              </a:rPr>
              <a:t>Finite state machines</a:t>
            </a:r>
          </a:p>
          <a:p>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2467">
                                            <p:txEl>
                                              <p:pRg st="0" end="0"/>
                                            </p:txEl>
                                          </p:spTgt>
                                        </p:tgtEl>
                                        <p:attrNameLst>
                                          <p:attrName>style.visibility</p:attrName>
                                        </p:attrNameLst>
                                      </p:cBhvr>
                                      <p:to>
                                        <p:strVal val="visible"/>
                                      </p:to>
                                    </p:set>
                                    <p:anim calcmode="lin" valueType="num">
                                      <p:cBhvr>
                                        <p:cTn id="19" dur="1000" fill="hold"/>
                                        <p:tgtEl>
                                          <p:spTgt spid="6246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246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bwMode="auto"/>
        <p:txBody>
          <a:bodyPr>
            <a:normAutofit fontScale="90000"/>
          </a:bodyPr>
          <a:lstStyle/>
          <a:p>
            <a:pPr>
              <a:defRPr/>
            </a:pPr>
            <a:r>
              <a:rPr lang="en-US" sz="3200" smtClean="0">
                <a:effectLst/>
                <a:ea typeface="ＭＳ Ｐゴシック"/>
                <a:cs typeface="ＭＳ Ｐゴシック"/>
              </a:rPr>
              <a:t>JT’s Extra: Other Sources Of Practice</a:t>
            </a:r>
          </a:p>
        </p:txBody>
      </p:sp>
      <p:sp>
        <p:nvSpPr>
          <p:cNvPr id="63491" name="Rectangle 3"/>
          <p:cNvSpPr>
            <a:spLocks noGrp="1"/>
          </p:cNvSpPr>
          <p:nvPr>
            <p:ph type="body" idx="4294967295"/>
          </p:nvPr>
        </p:nvSpPr>
        <p:spPr/>
        <p:txBody>
          <a:bodyPr/>
          <a:lstStyle/>
          <a:p>
            <a:pPr>
              <a:lnSpc>
                <a:spcPct val="80000"/>
              </a:lnSpc>
            </a:pPr>
            <a:r>
              <a:rPr lang="en-US" sz="2400" dirty="0" smtClean="0">
                <a:ea typeface="ＭＳ Ｐゴシック" pitchFamily="34" charset="-128"/>
              </a:rPr>
              <a:t>Personal electronics e.g. digital watch, MP3 player, </a:t>
            </a:r>
            <a:r>
              <a:rPr lang="en-US" sz="2400" dirty="0" smtClean="0">
                <a:ea typeface="ＭＳ Ｐゴシック" pitchFamily="34" charset="-128"/>
              </a:rPr>
              <a:t>regular </a:t>
            </a:r>
            <a:r>
              <a:rPr lang="en-US" sz="2400" dirty="0" smtClean="0">
                <a:ea typeface="ＭＳ Ｐゴシック" pitchFamily="34" charset="-128"/>
              </a:rPr>
              <a:t>(non-smart) phones.</a:t>
            </a:r>
          </a:p>
          <a:p>
            <a:pPr>
              <a:lnSpc>
                <a:spcPct val="80000"/>
              </a:lnSpc>
            </a:pPr>
            <a:r>
              <a:rPr lang="en-US" sz="2400" dirty="0" smtClean="0">
                <a:ea typeface="ＭＳ Ｐゴシック" pitchFamily="34" charset="-128"/>
              </a:rPr>
              <a:t>Home electronics e.g. PVR, DVD, TV, VCR, clock </a:t>
            </a:r>
            <a:r>
              <a:rPr lang="en-US" sz="2400" dirty="0" smtClean="0">
                <a:ea typeface="ＭＳ Ｐゴシック" pitchFamily="34" charset="-128"/>
              </a:rPr>
              <a:t>radio (some PVR’s and VCR’s may be too complex).</a:t>
            </a:r>
            <a:endParaRPr lang="en-US" sz="2400" dirty="0" smtClean="0">
              <a:ea typeface="ＭＳ Ｐゴシック" pitchFamily="34" charset="-128"/>
            </a:endParaRPr>
          </a:p>
          <a:p>
            <a:pPr>
              <a:lnSpc>
                <a:spcPct val="80000"/>
              </a:lnSpc>
            </a:pPr>
            <a:r>
              <a:rPr lang="en-US" sz="2400" dirty="0" smtClean="0">
                <a:ea typeface="ＭＳ Ｐゴシック" pitchFamily="34" charset="-128"/>
              </a:rPr>
              <a:t>Simple machines e.g., vending machines, ticket dispenser, car dashboard controls, ATM (some could be too complex).</a:t>
            </a:r>
          </a:p>
          <a:p>
            <a:pPr>
              <a:lnSpc>
                <a:spcPct val="80000"/>
              </a:lnSpc>
            </a:pPr>
            <a:r>
              <a:rPr lang="en-US" sz="2400" dirty="0" smtClean="0">
                <a:ea typeface="ＭＳ Ｐゴシック" pitchFamily="34" charset="-128"/>
              </a:rPr>
              <a:t>Simple interactive websites (must allow for user interaction rather than ones that just statically display </a:t>
            </a:r>
            <a:r>
              <a:rPr lang="en-US" sz="2400" dirty="0" smtClean="0">
                <a:ea typeface="ＭＳ Ｐゴシック" pitchFamily="34" charset="-128"/>
              </a:rPr>
              <a:t>information e.g., Facebook or a banking site as opposed to a news site that doesn’t allow for user comments).</a:t>
            </a:r>
            <a:endParaRPr lang="en-US" sz="2400" dirty="0" smtClean="0">
              <a:ea typeface="ＭＳ Ｐゴシック" pitchFamily="34" charset="-128"/>
            </a:endParaRPr>
          </a:p>
          <a:p>
            <a:pPr>
              <a:lnSpc>
                <a:spcPct val="80000"/>
              </a:lnSpc>
            </a:pPr>
            <a:r>
              <a:rPr lang="en-US" sz="2400" dirty="0" smtClean="0">
                <a:ea typeface="ＭＳ Ｐゴシック" pitchFamily="34" charset="-128"/>
              </a:rPr>
              <a:t>Software that is modal e.g., drawing and painting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8" y="4983163"/>
            <a:ext cx="8183562" cy="1052512"/>
          </a:xfrm>
        </p:spPr>
        <p:txBody>
          <a:bodyPr/>
          <a:lstStyle/>
          <a:p>
            <a:pPr>
              <a:defRPr/>
            </a:pPr>
            <a:r>
              <a:rPr lang="en-US" dirty="0" smtClean="0"/>
              <a:t>Objectives</a:t>
            </a:r>
            <a:endParaRPr lang="en-US" dirty="0"/>
          </a:p>
        </p:txBody>
      </p:sp>
      <p:sp>
        <p:nvSpPr>
          <p:cNvPr id="6" name="Content Placeholder 5"/>
          <p:cNvSpPr>
            <a:spLocks noGrp="1"/>
          </p:cNvSpPr>
          <p:nvPr>
            <p:ph idx="1"/>
          </p:nvPr>
        </p:nvSpPr>
        <p:spPr>
          <a:xfrm>
            <a:off x="503238" y="530225"/>
            <a:ext cx="8183562" cy="4187825"/>
          </a:xfrm>
        </p:spPr>
        <p:txBody>
          <a:bodyPr/>
          <a:lstStyle/>
          <a:p>
            <a:pPr>
              <a:buFont typeface="Wingdings 2" pitchFamily="18" charset="2"/>
              <a:buNone/>
              <a:defRPr/>
            </a:pPr>
            <a:r>
              <a:rPr lang="en-US" dirty="0" smtClean="0"/>
              <a:t>At the end of this section, the student will be able to:</a:t>
            </a:r>
          </a:p>
          <a:p>
            <a:pPr>
              <a:buFont typeface="Wingdings 2" pitchFamily="18" charset="2"/>
              <a:buNone/>
              <a:defRPr/>
            </a:pPr>
            <a:endParaRPr lang="en-US" dirty="0" smtClean="0"/>
          </a:p>
          <a:p>
            <a:pPr marL="514350" indent="-514350">
              <a:buFont typeface="+mj-lt"/>
              <a:buAutoNum type="arabicPeriod"/>
              <a:defRPr/>
            </a:pPr>
            <a:r>
              <a:rPr lang="en-US" dirty="0" smtClean="0"/>
              <a:t>Define Finite State Machines (FSMs)</a:t>
            </a:r>
          </a:p>
          <a:p>
            <a:pPr marL="514350" indent="-514350">
              <a:buFont typeface="+mj-lt"/>
              <a:buAutoNum type="arabicPeriod"/>
              <a:defRPr/>
            </a:pPr>
            <a:r>
              <a:rPr lang="en-US" dirty="0" smtClean="0"/>
              <a:t>Represent FSMs using state-tables </a:t>
            </a:r>
            <a:r>
              <a:rPr lang="en-US" smtClean="0"/>
              <a:t>and state-diagrams</a:t>
            </a:r>
            <a:endParaRPr lang="en-US" dirty="0" smtClean="0"/>
          </a:p>
          <a:p>
            <a:pPr marL="514350" indent="-514350">
              <a:buFont typeface="+mj-lt"/>
              <a:buAutoNum type="arabicPeriod"/>
              <a:defRPr/>
            </a:pPr>
            <a:r>
              <a:rPr lang="en-US" dirty="0" smtClean="0"/>
              <a:t>Use FSMs to design High-Level programs</a:t>
            </a:r>
          </a:p>
          <a:p>
            <a:pPr marL="514350" indent="-514350">
              <a:buFont typeface="+mj-lt"/>
              <a:buAutoNum type="arabicPeriod"/>
              <a:defRPr/>
            </a:pPr>
            <a:r>
              <a:rPr lang="en-US" dirty="0" smtClean="0"/>
              <a:t>Understand FSM examples</a:t>
            </a:r>
          </a:p>
          <a:p>
            <a:pPr marL="514350" indent="-514350">
              <a:buFont typeface="+mj-lt"/>
              <a:buAutoNum type="arabicPeriod"/>
              <a:defRPr/>
            </a:pPr>
            <a:endParaRPr lang="en-US" dirty="0"/>
          </a:p>
        </p:txBody>
      </p:sp>
      <p:sp>
        <p:nvSpPr>
          <p:cNvPr id="22531" name="Slide Number Placeholder 3"/>
          <p:cNvSpPr>
            <a:spLocks noGrp="1"/>
          </p:cNvSpPr>
          <p:nvPr>
            <p:ph type="sldNum" sz="quarter" idx="12"/>
          </p:nvPr>
        </p:nvSpPr>
        <p:spPr bwMode="auto">
          <a:noFill/>
          <a:ln>
            <a:miter lim="800000"/>
            <a:headEnd/>
            <a:tailEnd/>
          </a:ln>
        </p:spPr>
        <p:txBody>
          <a:bodyPr/>
          <a:lstStyle/>
          <a:p>
            <a:endParaRPr lang="en-CA"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503238" y="4983163"/>
            <a:ext cx="8183562" cy="1052512"/>
          </a:xfrm>
        </p:spPr>
        <p:txBody>
          <a:bodyPr>
            <a:normAutofit fontScale="90000"/>
          </a:bodyPr>
          <a:lstStyle/>
          <a:p>
            <a:pPr>
              <a:defRPr/>
            </a:pPr>
            <a:r>
              <a:rPr lang="en-US" dirty="0" smtClean="0"/>
              <a:t>JT’s Extra: What Is A Finite State Machine?</a:t>
            </a:r>
          </a:p>
        </p:txBody>
      </p:sp>
      <p:sp>
        <p:nvSpPr>
          <p:cNvPr id="489475" name="Rectangle 3"/>
          <p:cNvSpPr>
            <a:spLocks noGrp="1" noChangeArrowheads="1"/>
          </p:cNvSpPr>
          <p:nvPr>
            <p:ph type="body" idx="1"/>
          </p:nvPr>
        </p:nvSpPr>
        <p:spPr>
          <a:xfrm>
            <a:off x="503238" y="530225"/>
            <a:ext cx="8183562" cy="4187825"/>
          </a:xfrm>
        </p:spPr>
        <p:txBody>
          <a:bodyPr/>
          <a:lstStyle/>
          <a:p>
            <a:r>
              <a:rPr lang="en-US" smtClean="0">
                <a:ea typeface="ＭＳ Ｐゴシック" pitchFamily="34" charset="-128"/>
              </a:rPr>
              <a:t>It’s a special form of multi graph (vertices and edges) that have conditions that show how you go from one vertex to another.</a:t>
            </a:r>
          </a:p>
        </p:txBody>
      </p:sp>
      <p:grpSp>
        <p:nvGrpSpPr>
          <p:cNvPr id="489482" name="Group 10"/>
          <p:cNvGrpSpPr>
            <a:grpSpLocks/>
          </p:cNvGrpSpPr>
          <p:nvPr/>
        </p:nvGrpSpPr>
        <p:grpSpPr bwMode="auto">
          <a:xfrm>
            <a:off x="723900" y="2159000"/>
            <a:ext cx="6667500" cy="2165350"/>
            <a:chOff x="456" y="1360"/>
            <a:chExt cx="4200" cy="1364"/>
          </a:xfrm>
        </p:grpSpPr>
        <p:sp>
          <p:nvSpPr>
            <p:cNvPr id="24580" name="Oval 4"/>
            <p:cNvSpPr>
              <a:spLocks noChangeArrowheads="1"/>
            </p:cNvSpPr>
            <p:nvPr/>
          </p:nvSpPr>
          <p:spPr bwMode="auto">
            <a:xfrm>
              <a:off x="456" y="1776"/>
              <a:ext cx="920" cy="536"/>
            </a:xfrm>
            <a:prstGeom prst="ellipse">
              <a:avLst/>
            </a:prstGeom>
            <a:noFill/>
            <a:ln w="25400">
              <a:solidFill>
                <a:schemeClr val="tx1"/>
              </a:solidFill>
              <a:round/>
              <a:headEnd/>
              <a:tailEnd/>
            </a:ln>
          </p:spPr>
          <p:txBody>
            <a:bodyPr wrap="none" anchor="ctr"/>
            <a:lstStyle/>
            <a:p>
              <a:pPr algn="ctr"/>
              <a:r>
                <a:rPr lang="en-US" b="0"/>
                <a:t>Vertex 1</a:t>
              </a:r>
            </a:p>
          </p:txBody>
        </p:sp>
        <p:sp>
          <p:nvSpPr>
            <p:cNvPr id="24581" name="Oval 5"/>
            <p:cNvSpPr>
              <a:spLocks noChangeArrowheads="1"/>
            </p:cNvSpPr>
            <p:nvPr/>
          </p:nvSpPr>
          <p:spPr bwMode="auto">
            <a:xfrm>
              <a:off x="3736" y="1736"/>
              <a:ext cx="920" cy="536"/>
            </a:xfrm>
            <a:prstGeom prst="ellipse">
              <a:avLst/>
            </a:prstGeom>
            <a:noFill/>
            <a:ln w="25400">
              <a:solidFill>
                <a:schemeClr val="tx1"/>
              </a:solidFill>
              <a:round/>
              <a:headEnd/>
              <a:tailEnd/>
            </a:ln>
          </p:spPr>
          <p:txBody>
            <a:bodyPr wrap="none" anchor="ctr"/>
            <a:lstStyle/>
            <a:p>
              <a:pPr algn="ctr"/>
              <a:r>
                <a:rPr lang="en-US" b="0"/>
                <a:t>Vertex 2</a:t>
              </a:r>
            </a:p>
          </p:txBody>
        </p:sp>
        <p:cxnSp>
          <p:nvCxnSpPr>
            <p:cNvPr id="24582" name="AutoShape 6"/>
            <p:cNvCxnSpPr>
              <a:cxnSpLocks noChangeShapeType="1"/>
              <a:stCxn id="24580" idx="0"/>
              <a:endCxn id="24581" idx="0"/>
            </p:cNvCxnSpPr>
            <p:nvPr/>
          </p:nvCxnSpPr>
          <p:spPr bwMode="auto">
            <a:xfrm rot="-5400000">
              <a:off x="2536" y="108"/>
              <a:ext cx="40" cy="3280"/>
            </a:xfrm>
            <a:prstGeom prst="curvedConnector3">
              <a:avLst>
                <a:gd name="adj1" fmla="val 1060000"/>
              </a:avLst>
            </a:prstGeom>
            <a:noFill/>
            <a:ln w="25400">
              <a:solidFill>
                <a:schemeClr val="tx1"/>
              </a:solidFill>
              <a:round/>
              <a:headEnd/>
              <a:tailEnd type="triangle" w="med" len="med"/>
            </a:ln>
          </p:spPr>
        </p:cxnSp>
        <p:sp>
          <p:nvSpPr>
            <p:cNvPr id="24583" name="Text Box 7"/>
            <p:cNvSpPr txBox="1">
              <a:spLocks noChangeArrowheads="1"/>
            </p:cNvSpPr>
            <p:nvPr/>
          </p:nvSpPr>
          <p:spPr bwMode="auto">
            <a:xfrm>
              <a:off x="2272" y="1360"/>
              <a:ext cx="680" cy="212"/>
            </a:xfrm>
            <a:prstGeom prst="rect">
              <a:avLst/>
            </a:prstGeom>
            <a:noFill/>
            <a:ln w="9525">
              <a:noFill/>
              <a:miter lim="800000"/>
              <a:headEnd/>
              <a:tailEnd/>
            </a:ln>
          </p:spPr>
          <p:txBody>
            <a:bodyPr>
              <a:spAutoFit/>
            </a:bodyPr>
            <a:lstStyle/>
            <a:p>
              <a:pPr>
                <a:spcBef>
                  <a:spcPct val="50000"/>
                </a:spcBef>
              </a:pPr>
              <a:r>
                <a:rPr lang="en-US" sz="1600" b="0"/>
                <a:t>Condition</a:t>
              </a:r>
            </a:p>
          </p:txBody>
        </p:sp>
        <p:cxnSp>
          <p:nvCxnSpPr>
            <p:cNvPr id="24584" name="AutoShape 8"/>
            <p:cNvCxnSpPr>
              <a:cxnSpLocks noChangeShapeType="1"/>
              <a:stCxn id="24581" idx="4"/>
              <a:endCxn id="24580" idx="4"/>
            </p:cNvCxnSpPr>
            <p:nvPr/>
          </p:nvCxnSpPr>
          <p:spPr bwMode="auto">
            <a:xfrm rot="5400000">
              <a:off x="2536" y="660"/>
              <a:ext cx="40" cy="3280"/>
            </a:xfrm>
            <a:prstGeom prst="curvedConnector3">
              <a:avLst>
                <a:gd name="adj1" fmla="val 1200000"/>
              </a:avLst>
            </a:prstGeom>
            <a:noFill/>
            <a:ln w="25400">
              <a:solidFill>
                <a:schemeClr val="tx1"/>
              </a:solidFill>
              <a:round/>
              <a:headEnd/>
              <a:tailEnd type="triangle" w="med" len="med"/>
            </a:ln>
          </p:spPr>
        </p:cxnSp>
        <p:sp>
          <p:nvSpPr>
            <p:cNvPr id="24585" name="Text Box 9"/>
            <p:cNvSpPr txBox="1">
              <a:spLocks noChangeArrowheads="1"/>
            </p:cNvSpPr>
            <p:nvPr/>
          </p:nvSpPr>
          <p:spPr bwMode="auto">
            <a:xfrm>
              <a:off x="2296" y="2512"/>
              <a:ext cx="680" cy="212"/>
            </a:xfrm>
            <a:prstGeom prst="rect">
              <a:avLst/>
            </a:prstGeom>
            <a:noFill/>
            <a:ln w="9525">
              <a:noFill/>
              <a:miter lim="800000"/>
              <a:headEnd/>
              <a:tailEnd/>
            </a:ln>
          </p:spPr>
          <p:txBody>
            <a:bodyPr>
              <a:spAutoFit/>
            </a:bodyPr>
            <a:lstStyle/>
            <a:p>
              <a:pPr>
                <a:spcBef>
                  <a:spcPct val="50000"/>
                </a:spcBef>
              </a:pPr>
              <a:r>
                <a:rPr lang="en-US" sz="1600" b="0"/>
                <a:t>Condition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89482"/>
                                        </p:tgtEl>
                                        <p:attrNameLst>
                                          <p:attrName>style.visibility</p:attrName>
                                        </p:attrNameLst>
                                      </p:cBhvr>
                                      <p:to>
                                        <p:strVal val="visible"/>
                                      </p:to>
                                    </p:set>
                                    <p:animEffect transition="in" filter="wipe(left)">
                                      <p:cBhvr>
                                        <p:cTn id="11" dur="1000"/>
                                        <p:tgtEl>
                                          <p:spTgt spid="48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Finite State Machines</a:t>
            </a:r>
            <a:endParaRPr lang="en-US" dirty="0"/>
          </a:p>
        </p:txBody>
      </p:sp>
      <p:sp>
        <p:nvSpPr>
          <p:cNvPr id="26626" name="Content Placeholder 2"/>
          <p:cNvSpPr>
            <a:spLocks noGrp="1"/>
          </p:cNvSpPr>
          <p:nvPr>
            <p:ph idx="1"/>
          </p:nvPr>
        </p:nvSpPr>
        <p:spPr>
          <a:xfrm>
            <a:off x="503238" y="530225"/>
            <a:ext cx="8183562" cy="4187825"/>
          </a:xfrm>
        </p:spPr>
        <p:txBody>
          <a:bodyPr/>
          <a:lstStyle/>
          <a:p>
            <a:r>
              <a:rPr lang="en-US" smtClean="0">
                <a:ea typeface="ＭＳ Ｐゴシック" pitchFamily="34" charset="-128"/>
              </a:rPr>
              <a:t>Vertices are </a:t>
            </a:r>
            <a:r>
              <a:rPr lang="en-US" b="1" smtClean="0">
                <a:ea typeface="ＭＳ Ｐゴシック" pitchFamily="34" charset="-128"/>
              </a:rPr>
              <a:t>States</a:t>
            </a:r>
          </a:p>
          <a:p>
            <a:endParaRPr lang="en-US" b="1" smtClean="0">
              <a:ea typeface="ＭＳ Ｐゴシック" pitchFamily="34" charset="-128"/>
            </a:endParaRPr>
          </a:p>
          <a:p>
            <a:r>
              <a:rPr lang="en-US" smtClean="0">
                <a:ea typeface="ＭＳ Ｐゴシック" pitchFamily="34" charset="-128"/>
              </a:rPr>
              <a:t>Edges are labeled </a:t>
            </a:r>
            <a:r>
              <a:rPr lang="en-US" b="1" smtClean="0">
                <a:ea typeface="ＭＳ Ｐゴシック" pitchFamily="34" charset="-128"/>
              </a:rPr>
              <a:t>Transitions</a:t>
            </a:r>
            <a:endParaRPr lang="en-US" smtClean="0">
              <a:ea typeface="ＭＳ Ｐゴシック" pitchFamily="34" charset="-128"/>
            </a:endParaRPr>
          </a:p>
        </p:txBody>
      </p:sp>
      <p:sp>
        <p:nvSpPr>
          <p:cNvPr id="4" name="Oval 3"/>
          <p:cNvSpPr/>
          <p:nvPr/>
        </p:nvSpPr>
        <p:spPr>
          <a:xfrm>
            <a:off x="1371600" y="30480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Hungry</a:t>
            </a:r>
          </a:p>
        </p:txBody>
      </p:sp>
      <p:sp>
        <p:nvSpPr>
          <p:cNvPr id="5" name="Oval 4"/>
          <p:cNvSpPr/>
          <p:nvPr/>
        </p:nvSpPr>
        <p:spPr>
          <a:xfrm>
            <a:off x="5334000" y="3048000"/>
            <a:ext cx="1447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0" dirty="0"/>
              <a:t>Full</a:t>
            </a:r>
          </a:p>
        </p:txBody>
      </p:sp>
      <p:cxnSp>
        <p:nvCxnSpPr>
          <p:cNvPr id="7" name="Straight Arrow Connector 6"/>
          <p:cNvCxnSpPr>
            <a:stCxn id="4" idx="7"/>
            <a:endCxn id="5" idx="1"/>
          </p:cNvCxnSpPr>
          <p:nvPr/>
        </p:nvCxnSpPr>
        <p:spPr>
          <a:xfrm rot="5400000" flipH="1" flipV="1">
            <a:off x="4076700" y="1768476"/>
            <a:ext cx="1587" cy="29384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581400" y="2895600"/>
            <a:ext cx="552450" cy="369888"/>
          </a:xfrm>
          <a:prstGeom prst="rect">
            <a:avLst/>
          </a:prstGeom>
          <a:noFill/>
          <a:ln w="9525">
            <a:noFill/>
            <a:miter lim="800000"/>
            <a:headEnd/>
            <a:tailEnd/>
          </a:ln>
        </p:spPr>
        <p:txBody>
          <a:bodyPr wrap="none">
            <a:spAutoFit/>
          </a:bodyPr>
          <a:lstStyle/>
          <a:p>
            <a:r>
              <a:rPr lang="en-US" sz="1800" b="0"/>
              <a:t>eat</a:t>
            </a:r>
          </a:p>
        </p:txBody>
      </p:sp>
      <p:cxnSp>
        <p:nvCxnSpPr>
          <p:cNvPr id="9" name="Straight Arrow Connector 8"/>
          <p:cNvCxnSpPr/>
          <p:nvPr/>
        </p:nvCxnSpPr>
        <p:spPr>
          <a:xfrm rot="5400000" flipH="1" flipV="1">
            <a:off x="4059238" y="2720975"/>
            <a:ext cx="1587" cy="2938463"/>
          </a:xfrm>
          <a:prstGeom prst="straightConnector1">
            <a:avLst/>
          </a:prstGeom>
          <a:ln w="3810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3563938" y="3773488"/>
            <a:ext cx="549275" cy="369887"/>
          </a:xfrm>
          <a:prstGeom prst="rect">
            <a:avLst/>
          </a:prstGeom>
          <a:noFill/>
          <a:ln w="9525">
            <a:noFill/>
            <a:miter lim="800000"/>
            <a:headEnd/>
            <a:tailEnd/>
          </a:ln>
        </p:spPr>
        <p:txBody>
          <a:bodyPr wrap="none">
            <a:spAutoFit/>
          </a:bodyPr>
          <a:lstStyle/>
          <a:p>
            <a:r>
              <a:rPr lang="en-US" sz="1800" b="0"/>
              <a:t>jog</a:t>
            </a:r>
          </a:p>
        </p:txBody>
      </p:sp>
      <p:sp>
        <p:nvSpPr>
          <p:cNvPr id="11" name="Freeform 10"/>
          <p:cNvSpPr/>
          <p:nvPr/>
        </p:nvSpPr>
        <p:spPr>
          <a:xfrm>
            <a:off x="1676400" y="2133600"/>
            <a:ext cx="685800" cy="1049338"/>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12" name="TextBox 11"/>
          <p:cNvSpPr txBox="1">
            <a:spLocks noChangeArrowheads="1"/>
          </p:cNvSpPr>
          <p:nvPr/>
        </p:nvSpPr>
        <p:spPr bwMode="auto">
          <a:xfrm>
            <a:off x="1219200" y="2514600"/>
            <a:ext cx="549275" cy="369888"/>
          </a:xfrm>
          <a:prstGeom prst="rect">
            <a:avLst/>
          </a:prstGeom>
          <a:noFill/>
          <a:ln w="9525">
            <a:noFill/>
            <a:miter lim="800000"/>
            <a:headEnd/>
            <a:tailEnd/>
          </a:ln>
        </p:spPr>
        <p:txBody>
          <a:bodyPr wrap="none">
            <a:spAutoFit/>
          </a:bodyPr>
          <a:lstStyle/>
          <a:p>
            <a:r>
              <a:rPr lang="en-US" sz="1800" b="0"/>
              <a:t>jog</a:t>
            </a:r>
          </a:p>
        </p:txBody>
      </p:sp>
      <p:sp>
        <p:nvSpPr>
          <p:cNvPr id="13" name="Freeform 12"/>
          <p:cNvSpPr/>
          <p:nvPr/>
        </p:nvSpPr>
        <p:spPr>
          <a:xfrm>
            <a:off x="5715000" y="2209800"/>
            <a:ext cx="685800" cy="1049338"/>
          </a:xfrm>
          <a:custGeom>
            <a:avLst/>
            <a:gdLst>
              <a:gd name="connsiteX0" fmla="*/ 0 w 685800"/>
              <a:gd name="connsiteY0" fmla="*/ 1049215 h 1049215"/>
              <a:gd name="connsiteX1" fmla="*/ 272562 w 685800"/>
              <a:gd name="connsiteY1" fmla="*/ 20515 h 1049215"/>
              <a:gd name="connsiteX2" fmla="*/ 685800 w 685800"/>
              <a:gd name="connsiteY2" fmla="*/ 926122 h 1049215"/>
            </a:gdLst>
            <a:ahLst/>
            <a:cxnLst>
              <a:cxn ang="0">
                <a:pos x="connsiteX0" y="connsiteY0"/>
              </a:cxn>
              <a:cxn ang="0">
                <a:pos x="connsiteX1" y="connsiteY1"/>
              </a:cxn>
              <a:cxn ang="0">
                <a:pos x="connsiteX2" y="connsiteY2"/>
              </a:cxn>
            </a:cxnLst>
            <a:rect l="l" t="t" r="r" b="b"/>
            <a:pathLst>
              <a:path w="685800" h="1049215">
                <a:moveTo>
                  <a:pt x="0" y="1049215"/>
                </a:moveTo>
                <a:cubicBezTo>
                  <a:pt x="79131" y="545122"/>
                  <a:pt x="158262" y="41030"/>
                  <a:pt x="272562" y="20515"/>
                </a:cubicBezTo>
                <a:cubicBezTo>
                  <a:pt x="386862" y="0"/>
                  <a:pt x="536331" y="463061"/>
                  <a:pt x="685800" y="926122"/>
                </a:cubicBezTo>
              </a:path>
            </a:pathLst>
          </a:custGeom>
          <a:ln w="381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0"/>
          </a:p>
        </p:txBody>
      </p:sp>
      <p:sp>
        <p:nvSpPr>
          <p:cNvPr id="14" name="TextBox 13"/>
          <p:cNvSpPr txBox="1">
            <a:spLocks noChangeArrowheads="1"/>
          </p:cNvSpPr>
          <p:nvPr/>
        </p:nvSpPr>
        <p:spPr bwMode="auto">
          <a:xfrm>
            <a:off x="5257800" y="2590800"/>
            <a:ext cx="552450" cy="369888"/>
          </a:xfrm>
          <a:prstGeom prst="rect">
            <a:avLst/>
          </a:prstGeom>
          <a:noFill/>
          <a:ln w="9525">
            <a:noFill/>
            <a:miter lim="800000"/>
            <a:headEnd/>
            <a:tailEnd/>
          </a:ln>
        </p:spPr>
        <p:txBody>
          <a:bodyPr wrap="none">
            <a:spAutoFit/>
          </a:bodyPr>
          <a:lstStyle/>
          <a:p>
            <a:r>
              <a:rPr lang="en-US" sz="1800" b="0"/>
              <a:t>eat</a:t>
            </a:r>
          </a:p>
        </p:txBody>
      </p:sp>
      <p:sp>
        <p:nvSpPr>
          <p:cNvPr id="26637" name="Slide Number Placeholder 14"/>
          <p:cNvSpPr>
            <a:spLocks noGrp="1"/>
          </p:cNvSpPr>
          <p:nvPr>
            <p:ph type="sldNum" sz="quarter" idx="12"/>
          </p:nvPr>
        </p:nvSpPr>
        <p:spPr bwMode="auto">
          <a:noFill/>
          <a:ln>
            <a:miter lim="800000"/>
            <a:headEnd/>
            <a:tailEnd/>
          </a:ln>
        </p:spPr>
        <p:txBody>
          <a:bodyPr/>
          <a:lstStyle/>
          <a:p>
            <a:fld id="{38F9FAAF-53EA-4103-9E5B-618D63CD15CF}"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noFill/>
        </p:spPr>
        <p:txBody>
          <a:bodyPr/>
          <a:lstStyle/>
          <a:p>
            <a:r>
              <a:rPr lang="en-US" smtClean="0">
                <a:effectLst/>
                <a:ea typeface="ＭＳ Ｐゴシック" pitchFamily="34" charset="-128"/>
              </a:rPr>
              <a:t>JT’s Extra: Video</a:t>
            </a:r>
          </a:p>
        </p:txBody>
      </p:sp>
      <p:sp>
        <p:nvSpPr>
          <p:cNvPr id="28674" name="Rectangle 3"/>
          <p:cNvSpPr>
            <a:spLocks noGrp="1"/>
          </p:cNvSpPr>
          <p:nvPr>
            <p:ph type="body" idx="4294967295"/>
          </p:nvPr>
        </p:nvSpPr>
        <p:spPr/>
        <p:txBody>
          <a:bodyPr/>
          <a:lstStyle/>
          <a:p>
            <a:r>
              <a:rPr lang="en-US" smtClean="0">
                <a:ea typeface="ＭＳ Ｐゴシック" pitchFamily="34" charset="-128"/>
              </a:rPr>
              <a:t>State machine: illustrating a treasure hunt.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503238" y="4983163"/>
            <a:ext cx="8183562" cy="1052512"/>
          </a:xfrm>
        </p:spPr>
        <p:txBody>
          <a:bodyPr>
            <a:normAutofit fontScale="90000"/>
          </a:bodyPr>
          <a:lstStyle/>
          <a:p>
            <a:pPr>
              <a:defRPr/>
            </a:pPr>
            <a:r>
              <a:rPr lang="en-US" dirty="0" smtClean="0"/>
              <a:t>JT’ Extra: First Example: Robot </a:t>
            </a:r>
            <a:r>
              <a:rPr lang="en-US" dirty="0" err="1" smtClean="0"/>
              <a:t>Redux</a:t>
            </a:r>
            <a:r>
              <a:rPr lang="en-US" dirty="0" smtClean="0"/>
              <a:t> (State Machine)</a:t>
            </a:r>
          </a:p>
        </p:txBody>
      </p:sp>
      <p:sp>
        <p:nvSpPr>
          <p:cNvPr id="30722" name="Oval 4"/>
          <p:cNvSpPr>
            <a:spLocks noChangeArrowheads="1"/>
          </p:cNvSpPr>
          <p:nvPr/>
        </p:nvSpPr>
        <p:spPr bwMode="auto">
          <a:xfrm>
            <a:off x="800100" y="2882900"/>
            <a:ext cx="2006600" cy="1155700"/>
          </a:xfrm>
          <a:prstGeom prst="ellipse">
            <a:avLst/>
          </a:prstGeom>
          <a:noFill/>
          <a:ln w="25400">
            <a:solidFill>
              <a:schemeClr val="tx1"/>
            </a:solidFill>
            <a:round/>
            <a:headEnd/>
            <a:tailEnd/>
          </a:ln>
        </p:spPr>
        <p:txBody>
          <a:bodyPr wrap="none" anchor="ctr"/>
          <a:lstStyle/>
          <a:p>
            <a:pPr algn="ctr"/>
            <a:r>
              <a:rPr lang="en-US" b="0"/>
              <a:t>Search for wall</a:t>
            </a:r>
          </a:p>
        </p:txBody>
      </p:sp>
      <p:sp>
        <p:nvSpPr>
          <p:cNvPr id="30723" name="Oval 5"/>
          <p:cNvSpPr>
            <a:spLocks noChangeArrowheads="1"/>
          </p:cNvSpPr>
          <p:nvPr/>
        </p:nvSpPr>
        <p:spPr bwMode="auto">
          <a:xfrm>
            <a:off x="4826000" y="2882900"/>
            <a:ext cx="2006600" cy="1155700"/>
          </a:xfrm>
          <a:prstGeom prst="ellipse">
            <a:avLst/>
          </a:prstGeom>
          <a:noFill/>
          <a:ln w="25400">
            <a:solidFill>
              <a:schemeClr val="tx1"/>
            </a:solidFill>
            <a:round/>
            <a:headEnd/>
            <a:tailEnd/>
          </a:ln>
        </p:spPr>
        <p:txBody>
          <a:bodyPr wrap="none" anchor="ctr"/>
          <a:lstStyle/>
          <a:p>
            <a:pPr algn="ctr"/>
            <a:r>
              <a:rPr lang="en-US" b="0"/>
              <a:t>Hug the wall</a:t>
            </a:r>
          </a:p>
        </p:txBody>
      </p:sp>
      <p:cxnSp>
        <p:nvCxnSpPr>
          <p:cNvPr id="30724" name="AutoShape 6"/>
          <p:cNvCxnSpPr>
            <a:cxnSpLocks noChangeShapeType="1"/>
            <a:stCxn id="30722" idx="0"/>
            <a:endCxn id="30722" idx="7"/>
          </p:cNvCxnSpPr>
          <p:nvPr/>
        </p:nvCxnSpPr>
        <p:spPr bwMode="auto">
          <a:xfrm rot="5400000" flipV="1">
            <a:off x="2073275" y="2600325"/>
            <a:ext cx="169863" cy="709613"/>
          </a:xfrm>
          <a:prstGeom prst="curvedConnector3">
            <a:avLst>
              <a:gd name="adj1" fmla="val -574769"/>
            </a:avLst>
          </a:prstGeom>
          <a:noFill/>
          <a:ln w="25400">
            <a:solidFill>
              <a:schemeClr val="tx1"/>
            </a:solidFill>
            <a:round/>
            <a:headEnd/>
            <a:tailEnd type="triangle" w="med" len="med"/>
          </a:ln>
        </p:spPr>
      </p:cxnSp>
      <p:sp>
        <p:nvSpPr>
          <p:cNvPr id="30725" name="Text Box 7"/>
          <p:cNvSpPr txBox="1">
            <a:spLocks noChangeArrowheads="1"/>
          </p:cNvSpPr>
          <p:nvPr/>
        </p:nvSpPr>
        <p:spPr bwMode="auto">
          <a:xfrm>
            <a:off x="1435100" y="1524000"/>
            <a:ext cx="1511300" cy="336550"/>
          </a:xfrm>
          <a:prstGeom prst="rect">
            <a:avLst/>
          </a:prstGeom>
          <a:noFill/>
          <a:ln w="9525">
            <a:noFill/>
            <a:miter lim="800000"/>
            <a:headEnd/>
            <a:tailEnd/>
          </a:ln>
        </p:spPr>
        <p:txBody>
          <a:bodyPr>
            <a:spAutoFit/>
          </a:bodyPr>
          <a:lstStyle/>
          <a:p>
            <a:pPr>
              <a:spcBef>
                <a:spcPct val="50000"/>
              </a:spcBef>
            </a:pPr>
            <a:r>
              <a:rPr lang="en-US" sz="1600" b="0"/>
              <a:t>Wall not found</a:t>
            </a:r>
          </a:p>
        </p:txBody>
      </p:sp>
      <p:cxnSp>
        <p:nvCxnSpPr>
          <p:cNvPr id="30726" name="AutoShape 8"/>
          <p:cNvCxnSpPr>
            <a:cxnSpLocks noChangeShapeType="1"/>
            <a:stCxn id="30722" idx="6"/>
            <a:endCxn id="30723" idx="2"/>
          </p:cNvCxnSpPr>
          <p:nvPr/>
        </p:nvCxnSpPr>
        <p:spPr bwMode="auto">
          <a:xfrm>
            <a:off x="2819400" y="3460750"/>
            <a:ext cx="1993900" cy="0"/>
          </a:xfrm>
          <a:prstGeom prst="straightConnector1">
            <a:avLst/>
          </a:prstGeom>
          <a:noFill/>
          <a:ln w="25400">
            <a:solidFill>
              <a:schemeClr val="tx1"/>
            </a:solidFill>
            <a:round/>
            <a:headEnd/>
            <a:tailEnd type="triangle" w="med" len="med"/>
          </a:ln>
        </p:spPr>
      </p:cxnSp>
      <p:sp>
        <p:nvSpPr>
          <p:cNvPr id="30727" name="Text Box 9"/>
          <p:cNvSpPr txBox="1">
            <a:spLocks noChangeArrowheads="1"/>
          </p:cNvSpPr>
          <p:nvPr/>
        </p:nvSpPr>
        <p:spPr bwMode="auto">
          <a:xfrm>
            <a:off x="3251200" y="3086100"/>
            <a:ext cx="1168400" cy="336550"/>
          </a:xfrm>
          <a:prstGeom prst="rect">
            <a:avLst/>
          </a:prstGeom>
          <a:noFill/>
          <a:ln w="9525">
            <a:noFill/>
            <a:miter lim="800000"/>
            <a:headEnd/>
            <a:tailEnd/>
          </a:ln>
        </p:spPr>
        <p:txBody>
          <a:bodyPr>
            <a:spAutoFit/>
          </a:bodyPr>
          <a:lstStyle/>
          <a:p>
            <a:pPr>
              <a:spcBef>
                <a:spcPct val="50000"/>
              </a:spcBef>
            </a:pPr>
            <a:r>
              <a:rPr lang="en-US" sz="1600" b="0"/>
              <a:t>Wall found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533400" y="5334000"/>
            <a:ext cx="8305800" cy="1050925"/>
          </a:xfrm>
        </p:spPr>
        <p:txBody>
          <a:bodyPr/>
          <a:lstStyle/>
          <a:p>
            <a:pPr>
              <a:defRPr/>
            </a:pPr>
            <a:r>
              <a:rPr lang="en-US" sz="2800" dirty="0" smtClean="0"/>
              <a:t>JT’s Extra: Why Learn About State Machines</a:t>
            </a:r>
          </a:p>
        </p:txBody>
      </p:sp>
      <p:sp>
        <p:nvSpPr>
          <p:cNvPr id="493571" name="Rectangle 3"/>
          <p:cNvSpPr>
            <a:spLocks noGrp="1" noChangeArrowheads="1"/>
          </p:cNvSpPr>
          <p:nvPr>
            <p:ph type="body" idx="1"/>
          </p:nvPr>
        </p:nvSpPr>
        <p:spPr>
          <a:xfrm>
            <a:off x="503238" y="530225"/>
            <a:ext cx="8183562" cy="4187825"/>
          </a:xfrm>
        </p:spPr>
        <p:txBody>
          <a:bodyPr/>
          <a:lstStyle/>
          <a:p>
            <a:r>
              <a:rPr lang="en-US" sz="2400" smtClean="0">
                <a:ea typeface="ＭＳ Ｐゴシック" pitchFamily="34" charset="-128"/>
              </a:rPr>
              <a:t>A state machine is another level of abstraction that specifies what a computer is supposed to do.</a:t>
            </a:r>
          </a:p>
          <a:p>
            <a:pPr lvl="1"/>
            <a:r>
              <a:rPr lang="en-US" sz="2000" u="sng" smtClean="0">
                <a:ea typeface="ＭＳ Ｐゴシック" pitchFamily="34" charset="-128"/>
              </a:rPr>
              <a:t>Level I: Finite state machine</a:t>
            </a:r>
          </a:p>
          <a:p>
            <a:pPr lvl="1"/>
            <a:endParaRPr lang="en-US" smtClean="0">
              <a:ea typeface="ＭＳ Ｐゴシック" pitchFamily="34" charset="-128"/>
            </a:endParaRPr>
          </a:p>
          <a:p>
            <a:pPr lvl="1"/>
            <a:endParaRPr lang="en-US" smtClean="0">
              <a:ea typeface="ＭＳ Ｐゴシック" pitchFamily="34" charset="-128"/>
            </a:endParaRPr>
          </a:p>
          <a:p>
            <a:pPr lvl="1"/>
            <a:endParaRPr lang="en-US" smtClean="0">
              <a:ea typeface="ＭＳ Ｐゴシック" pitchFamily="34" charset="-128"/>
            </a:endParaRPr>
          </a:p>
          <a:p>
            <a:pPr lvl="1"/>
            <a:endParaRPr lang="en-US" smtClean="0">
              <a:ea typeface="ＭＳ Ｐゴシック" pitchFamily="34" charset="-128"/>
            </a:endParaRPr>
          </a:p>
          <a:p>
            <a:pPr lvl="1"/>
            <a:r>
              <a:rPr lang="en-US" sz="2000" u="sng" smtClean="0">
                <a:ea typeface="ＭＳ Ｐゴシック" pitchFamily="34" charset="-128"/>
              </a:rPr>
              <a:t>Level II: Human language instructions (pseudo </a:t>
            </a:r>
            <a:r>
              <a:rPr lang="en-US" u="sng" smtClean="0">
                <a:ea typeface="ＭＳ Ｐゴシック" pitchFamily="34" charset="-128"/>
              </a:rPr>
              <a:t>code)</a:t>
            </a:r>
          </a:p>
          <a:p>
            <a:pPr lvl="1"/>
            <a:endParaRPr lang="en-US" smtClean="0">
              <a:ea typeface="ＭＳ Ｐゴシック" pitchFamily="34" charset="-128"/>
            </a:endParaRPr>
          </a:p>
          <a:p>
            <a:pPr lvl="1"/>
            <a:endParaRPr lang="en-US" smtClean="0">
              <a:ea typeface="ＭＳ Ｐゴシック" pitchFamily="34" charset="-128"/>
            </a:endParaRPr>
          </a:p>
          <a:p>
            <a:pPr lvl="1"/>
            <a:endParaRPr lang="en-US" smtClean="0">
              <a:ea typeface="ＭＳ Ｐゴシック" pitchFamily="34" charset="-128"/>
            </a:endParaRPr>
          </a:p>
          <a:p>
            <a:pPr lvl="1"/>
            <a:endParaRPr lang="en-US" smtClean="0">
              <a:ea typeface="ＭＳ Ｐゴシック" pitchFamily="34" charset="-128"/>
            </a:endParaRPr>
          </a:p>
        </p:txBody>
      </p:sp>
      <p:pic>
        <p:nvPicPr>
          <p:cNvPr id="493572" name="Picture 4"/>
          <p:cNvPicPr>
            <a:picLocks noChangeAspect="1" noChangeArrowheads="1"/>
          </p:cNvPicPr>
          <p:nvPr/>
        </p:nvPicPr>
        <p:blipFill>
          <a:blip r:embed="rId3"/>
          <a:srcRect l="31833" t="27556" r="37584" b="55000"/>
          <a:stretch>
            <a:fillRect/>
          </a:stretch>
        </p:blipFill>
        <p:spPr bwMode="auto">
          <a:xfrm>
            <a:off x="901700" y="2247900"/>
            <a:ext cx="2324100" cy="993775"/>
          </a:xfrm>
          <a:prstGeom prst="rect">
            <a:avLst/>
          </a:prstGeom>
          <a:noFill/>
          <a:ln w="9525">
            <a:noFill/>
            <a:miter lim="800000"/>
            <a:headEnd/>
            <a:tailEnd/>
          </a:ln>
        </p:spPr>
      </p:pic>
      <p:sp>
        <p:nvSpPr>
          <p:cNvPr id="493573" name="Text Box 5"/>
          <p:cNvSpPr txBox="1">
            <a:spLocks noChangeArrowheads="1"/>
          </p:cNvSpPr>
          <p:nvPr/>
        </p:nvSpPr>
        <p:spPr bwMode="auto">
          <a:xfrm>
            <a:off x="1219200" y="4267200"/>
            <a:ext cx="3111500" cy="1323975"/>
          </a:xfrm>
          <a:prstGeom prst="rect">
            <a:avLst/>
          </a:prstGeom>
          <a:noFill/>
          <a:ln w="9525">
            <a:noFill/>
            <a:miter lim="800000"/>
            <a:headEnd/>
            <a:tailEnd/>
          </a:ln>
        </p:spPr>
        <p:txBody>
          <a:bodyPr>
            <a:spAutoFit/>
          </a:bodyPr>
          <a:lstStyle/>
          <a:p>
            <a:pPr>
              <a:spcBef>
                <a:spcPct val="50000"/>
              </a:spcBef>
            </a:pPr>
            <a:r>
              <a:rPr lang="en-US" sz="1600" u="sng"/>
              <a:t>Search for wall</a:t>
            </a:r>
          </a:p>
          <a:p>
            <a:r>
              <a:rPr lang="en-US" sz="1600" b="0"/>
              <a:t>If RS = W, then done this phase</a:t>
            </a:r>
          </a:p>
          <a:p>
            <a:r>
              <a:rPr lang="en-US" sz="1600" b="0"/>
              <a:t>If FS = W, then L, done this phase</a:t>
            </a:r>
          </a:p>
          <a:p>
            <a:r>
              <a:rPr lang="en-US" sz="1600" b="0"/>
              <a:t>If FS = S, then F</a:t>
            </a:r>
          </a:p>
        </p:txBody>
      </p:sp>
      <p:sp>
        <p:nvSpPr>
          <p:cNvPr id="493574" name="Text Box 6"/>
          <p:cNvSpPr txBox="1">
            <a:spLocks noChangeArrowheads="1"/>
          </p:cNvSpPr>
          <p:nvPr/>
        </p:nvSpPr>
        <p:spPr bwMode="auto">
          <a:xfrm>
            <a:off x="4826000" y="4267200"/>
            <a:ext cx="3594100" cy="1323975"/>
          </a:xfrm>
          <a:prstGeom prst="rect">
            <a:avLst/>
          </a:prstGeom>
          <a:noFill/>
          <a:ln w="9525">
            <a:noFill/>
            <a:miter lim="800000"/>
            <a:headEnd/>
            <a:tailEnd/>
          </a:ln>
        </p:spPr>
        <p:txBody>
          <a:bodyPr>
            <a:spAutoFit/>
          </a:bodyPr>
          <a:lstStyle/>
          <a:p>
            <a:pPr marL="266700" indent="-266700"/>
            <a:r>
              <a:rPr lang="en-US" sz="1600" u="sng"/>
              <a:t>Hug the wall</a:t>
            </a:r>
          </a:p>
          <a:p>
            <a:pPr marL="266700" indent="-266700"/>
            <a:r>
              <a:rPr lang="en-US" sz="1600" b="0"/>
              <a:t>Repeat the following steps:</a:t>
            </a:r>
          </a:p>
          <a:p>
            <a:pPr marL="266700" indent="-266700"/>
            <a:r>
              <a:rPr lang="en-US" sz="1600" b="0"/>
              <a:t>If RS = W and FS = S, then F</a:t>
            </a:r>
          </a:p>
          <a:p>
            <a:pPr marL="266700" indent="-266700"/>
            <a:r>
              <a:rPr lang="en-US" sz="1600" b="0"/>
              <a:t>If FS = W, then L</a:t>
            </a:r>
          </a:p>
          <a:p>
            <a:pPr marL="266700" indent="-266700"/>
            <a:r>
              <a:rPr lang="en-US" sz="1600" b="0"/>
              <a:t>If RS = S and FS = S, then R and 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3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35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357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35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p:bldP spid="493573" grpId="0"/>
      <p:bldP spid="49357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1083</TotalTime>
  <Words>1220</Words>
  <Application>Microsoft Office PowerPoint</Application>
  <PresentationFormat>On-screen Show (4:3)</PresentationFormat>
  <Paragraphs>415</Paragraphs>
  <Slides>33</Slides>
  <Notes>33</Notes>
  <HiddenSlides>3</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Aspect</vt:lpstr>
      <vt:lpstr>4 Finite State Machines</vt:lpstr>
      <vt:lpstr>Reading Assignment</vt:lpstr>
      <vt:lpstr>Finite State Machines</vt:lpstr>
      <vt:lpstr>Objectives</vt:lpstr>
      <vt:lpstr>JT’s Extra: What Is A Finite State Machine?</vt:lpstr>
      <vt:lpstr>Finite State Machines</vt:lpstr>
      <vt:lpstr>JT’s Extra: Video</vt:lpstr>
      <vt:lpstr>JT’ Extra: First Example: Robot Redux (State Machine)</vt:lpstr>
      <vt:lpstr>JT’s Extra: Why Learn About State Machines</vt:lpstr>
      <vt:lpstr>JT’s Extra: Why Learn About State Machines</vt:lpstr>
      <vt:lpstr>Automatic Door Controller</vt:lpstr>
      <vt:lpstr>Automatic Door Controller</vt:lpstr>
      <vt:lpstr>FSM – Sliding Door</vt:lpstr>
      <vt:lpstr>FSM Diagram – Sliding Door</vt:lpstr>
      <vt:lpstr>Alternative Table</vt:lpstr>
      <vt:lpstr>Door Open Both Ways</vt:lpstr>
      <vt:lpstr>FSM – Door Opens Both Ways</vt:lpstr>
      <vt:lpstr>FSM Diagram</vt:lpstr>
      <vt:lpstr>JT’s Extra, Real Life Example: Table Of States</vt:lpstr>
      <vt:lpstr>JT’s Extra, Real Life Example: State Machine</vt:lpstr>
      <vt:lpstr>JT’s Extra, Real Life Example: State Machine </vt:lpstr>
      <vt:lpstr>JT’s Extra: State Machines Can Model More Than Just Electronics/Machinery</vt:lpstr>
      <vt:lpstr>JT’s Extra 1, A Chess Game</vt:lpstr>
      <vt:lpstr>JT’s Extra 1, A Chess Game: Solution</vt:lpstr>
      <vt:lpstr>Exercise</vt:lpstr>
      <vt:lpstr>JT’s Extra 2, Water Taps</vt:lpstr>
      <vt:lpstr>Simple Vending Machine</vt:lpstr>
      <vt:lpstr>That is</vt:lpstr>
      <vt:lpstr>Vending Machine – States</vt:lpstr>
      <vt:lpstr>Vending Machine – Events</vt:lpstr>
      <vt:lpstr>FSM</vt:lpstr>
      <vt:lpstr>JT’s Extra: For More Information</vt:lpstr>
      <vt:lpstr>JT’s Extra: Other Sources Of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CPSC 203 L01 and L05</dc:title>
  <dc:creator>tamj</dc:creator>
  <cp:lastModifiedBy>sysman</cp:lastModifiedBy>
  <cp:revision>217</cp:revision>
  <cp:lastPrinted>2012-10-15T22:39:56Z</cp:lastPrinted>
  <dcterms:created xsi:type="dcterms:W3CDTF">2009-01-07T17:32:58Z</dcterms:created>
  <dcterms:modified xsi:type="dcterms:W3CDTF">2014-02-04T21:23:02Z</dcterms:modified>
</cp:coreProperties>
</file>