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50"/>
  </p:notesMasterIdLst>
  <p:sldIdLst>
    <p:sldId id="256" r:id="rId2"/>
    <p:sldId id="257" r:id="rId3"/>
    <p:sldId id="271" r:id="rId4"/>
    <p:sldId id="34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57" r:id="rId47"/>
    <p:sldId id="313" r:id="rId48"/>
    <p:sldId id="358" r:id="rId4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7D"/>
    <a:srgbClr val="FFFFFF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85" autoAdjust="0"/>
  </p:normalViewPr>
  <p:slideViewPr>
    <p:cSldViewPr>
      <p:cViewPr varScale="1">
        <p:scale>
          <a:sx n="72" d="100"/>
          <a:sy n="72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dirty="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3EE4816F-AD01-4BD9-9510-247E19CC8B11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 dirty="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D73DBEF4-B293-4252-AC4A-866C6A7FB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Quantization_(signal_processing)" TargetMode="External"/><Relationship Id="rId3" Type="http://schemas.openxmlformats.org/officeDocument/2006/relationships/hyperlink" Target="http://en.wikipedia.org/wiki/DEFLATE_(algorithm)" TargetMode="External"/><Relationship Id="rId7" Type="http://schemas.openxmlformats.org/officeDocument/2006/relationships/hyperlink" Target="http://en.wikipedia.org/wiki/MP3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JPEG" TargetMode="External"/><Relationship Id="rId5" Type="http://schemas.openxmlformats.org/officeDocument/2006/relationships/hyperlink" Target="http://en.wikipedia.org/wiki/Codec" TargetMode="External"/><Relationship Id="rId4" Type="http://schemas.openxmlformats.org/officeDocument/2006/relationships/hyperlink" Target="http://en.wikipedia.org/wiki/PKZIP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807B-AD44-48DC-A980-A46327823AE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41B01-0780-4F68-AC60-AD1406D3DA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7FA572-7D0C-40F9-83AC-049BF3E2D6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17FDD-14FA-44F7-A899-6F1B7E740D2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708443-B4CD-4601-A7F8-268F72F5FB4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4F695-AEEC-4E93-968F-CF21DD4D48A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1C8E90-83B8-4D5B-B25D-FAA20915E25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87867-0E15-4468-B600-D9F74FF364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\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9516B-A4E4-4156-9116-92BFD290C89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DFA800-C926-492D-944C-846A3104806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607E4-E93B-4162-BBC7-5B0A743341E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D9958-1231-4249-B895-7905FCEC71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2C609-B66E-4BF5-AB65-89AFA28F868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098FDE-AC3D-42E2-A78C-C7EF6023E90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F64393-8411-451C-9BE2-732912F1D87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02D8D1-74CC-4519-BE69-F3EBCF1D821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892A4-E8DC-4D1F-9003-724677E77D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724DD-CAB5-476A-AE35-328B6587A03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0A955D-315E-419B-A257-C24B9672B2E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18CD0A-F33E-409B-BED2-426F6F1E4AC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B564F-DEF6-4849-8D87-687DC77A59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B4875-9CF9-4F51-BFB8-9F113AE6BBF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0A49F-78AF-44DF-AB76-BE11625ABE4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0380FD-A3A4-491E-82A4-245AA661D22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3E3D9-FB42-4E7F-8F66-91AD377C612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BDC19-FAFA-4430-87CB-B075E17FFFA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A1D9B-083B-46E7-B3AB-CDDC8DB9400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B89F9-49F7-4AB4-B210-E457B1E5E63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54151-3333-4EAF-B162-687487EA117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0D689-45FE-41D0-B56F-C6EB2FB50A4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9BCDB0-3B65-42FB-AFF4-396BEE4654A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078C2-1D48-46C9-A237-D203566D39A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1F6F3-8E8F-4689-9159-3394C8C31F2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8B2B7-EE8A-4DBB-8A5D-7EF64214C0A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DBEAD-5735-4599-9A5B-8708EB5E556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Huffman coding today is often used as a "back-end" to some other compression methods. </a:t>
            </a:r>
            <a:r>
              <a:rPr lang="en-US" smtClean="0">
                <a:hlinkClick r:id="rId3" tooltip="DEFLATE (algorithm)"/>
              </a:rPr>
              <a:t>DEFLATE</a:t>
            </a:r>
            <a:r>
              <a:rPr lang="en-US" smtClean="0"/>
              <a:t> (</a:t>
            </a:r>
            <a:r>
              <a:rPr lang="en-US" smtClean="0">
                <a:hlinkClick r:id="rId4" tooltip="PKZIP"/>
              </a:rPr>
              <a:t>PKZIP</a:t>
            </a:r>
            <a:r>
              <a:rPr lang="en-US" smtClean="0"/>
              <a:t>'s algorithm) and multimedia </a:t>
            </a:r>
            <a:r>
              <a:rPr lang="en-US" smtClean="0">
                <a:hlinkClick r:id="rId5" tooltip="Codec"/>
              </a:rPr>
              <a:t>codecs</a:t>
            </a:r>
            <a:r>
              <a:rPr lang="en-US" smtClean="0"/>
              <a:t> such as </a:t>
            </a:r>
            <a:r>
              <a:rPr lang="en-US" smtClean="0">
                <a:hlinkClick r:id="rId6" tooltip="JPEG"/>
              </a:rPr>
              <a:t>JPEG</a:t>
            </a:r>
            <a:r>
              <a:rPr lang="en-US" smtClean="0"/>
              <a:t> and </a:t>
            </a:r>
            <a:r>
              <a:rPr lang="en-US" smtClean="0">
                <a:hlinkClick r:id="rId7" tooltip="MP3"/>
              </a:rPr>
              <a:t>MP3</a:t>
            </a:r>
            <a:r>
              <a:rPr lang="en-US" smtClean="0"/>
              <a:t> have a front-end model and </a:t>
            </a:r>
            <a:r>
              <a:rPr lang="en-US" smtClean="0">
                <a:hlinkClick r:id="rId8" tooltip="Quantization (signal processing)"/>
              </a:rPr>
              <a:t>quantization</a:t>
            </a:r>
            <a:r>
              <a:rPr lang="en-US" smtClean="0"/>
              <a:t> followed by Huffman coding (or variable-length prefix-free codes with a similar structure, although perhaps not necessarily designed by using Huffman's algorithm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C64ECC-6C0F-480D-A04F-74CBDF4A74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1CC576-469B-44C9-885C-AF4BC28F1E8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81FAB-C0C1-4817-9F79-1BF9AE572E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753E9-DF17-4672-AAA6-40EA8D0196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447C42-0E36-4C46-8490-884CAF56A57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ea typeface="ＭＳ Ｐゴシック" pitchFamily="-110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86200" y="6248400"/>
            <a:ext cx="1612900" cy="27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a typeface="ＭＳ Ｐゴシック" pitchFamily="-110" charset="-128"/>
              </a:rPr>
              <a:t>© Jalal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48167-84E0-4EDA-AD6B-10A8086C1FC1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91E2-622C-426A-8E2B-BC8D88D565FA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8AA1-B51C-4791-83D3-914263E27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D036-34C6-4866-B6B4-BC702D71CC00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0FC3-B8DB-4351-9C65-AC6EF14B0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7FCE-AEC1-4C8F-9546-5BB69E6CF4EF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ACB3-BC9A-4F64-9C18-D6CA0BB66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D1D2-9173-4831-8943-37ECA4625591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FB64-EF73-4F6C-ACF4-34DD6AC2B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ea typeface="ＭＳ Ｐゴシック" pitchFamily="-110" charset="-128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5514-A86F-45C4-B110-830CAFA57E66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D0402-9A69-417C-8F27-4E00AD5AAB36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D4E22-9B33-4AD3-88DF-07895B461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8E586-8D27-426A-871F-A9DDC4F9E6D6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D7182-A7BE-41AA-99FC-5F6A16559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6029-3D4B-4E57-A585-1565C189B088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EA5E-2FFA-47A7-B5B7-2FC3DA48A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ea typeface="ＭＳ Ｐゴシック" pitchFamily="-110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C8C4-32C7-4DB7-BDAA-AB62C626AF24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D665-D988-4B0B-876C-0F155ADFA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5FA0-A123-47B4-A4F2-BBF73E265CB6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4A1E-F797-41D7-A290-56BC3AB41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ea typeface="ＭＳ Ｐゴシック" pitchFamily="-110" charset="-128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1E3E-C8A1-42D8-89FA-404FFBD8B54B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0B34F-98BC-4A12-BC51-8CB9FBE1A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ea typeface="ＭＳ Ｐゴシック" pitchFamily="-110" charset="-128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10D6C6C9-D14E-4337-A059-E778F0519546}" type="datetime1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dirty="0">
                <a:solidFill>
                  <a:srgbClr val="A7A399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7A399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27F18DCD-DA78-4CBB-A893-02DC6F85E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6248400"/>
            <a:ext cx="1612900" cy="27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a typeface="ＭＳ Ｐゴシック" pitchFamily="-110" charset="-128"/>
              </a:rPr>
              <a:t>© Jalal Kawash 2010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ea typeface="ＭＳ Ｐゴシック" pitchFamily="-110" charset="-128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2" r:id="rId4"/>
    <p:sldLayoutId id="2147483841" r:id="rId5"/>
    <p:sldLayoutId id="2147483840" r:id="rId6"/>
    <p:sldLayoutId id="2147483846" r:id="rId7"/>
    <p:sldLayoutId id="2147483839" r:id="rId8"/>
    <p:sldLayoutId id="2147483847" r:id="rId9"/>
    <p:sldLayoutId id="2147483838" r:id="rId10"/>
    <p:sldLayoutId id="2147483837" r:id="rId11"/>
    <p:sldLayoutId id="214748383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Trees &amp; </a:t>
            </a:r>
            <a:br>
              <a:rPr lang="en-US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</a:br>
            <a:r>
              <a:rPr lang="en-US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Information Coding: 3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3 bits are more than enough (JT: Review)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Say</a:t>
            </a:r>
          </a:p>
          <a:p>
            <a:pPr>
              <a:defRPr/>
            </a:pPr>
            <a:r>
              <a:rPr lang="en-US" dirty="0" smtClean="0"/>
              <a:t>000 for A</a:t>
            </a:r>
          </a:p>
          <a:p>
            <a:pPr>
              <a:defRPr/>
            </a:pPr>
            <a:r>
              <a:rPr lang="en-US" dirty="0" smtClean="0"/>
              <a:t>001 for S</a:t>
            </a:r>
          </a:p>
          <a:p>
            <a:pPr>
              <a:defRPr/>
            </a:pPr>
            <a:r>
              <a:rPr lang="en-US" dirty="0" smtClean="0"/>
              <a:t>010 for I</a:t>
            </a:r>
          </a:p>
          <a:p>
            <a:pPr>
              <a:defRPr/>
            </a:pPr>
            <a:r>
              <a:rPr lang="en-US" dirty="0" smtClean="0"/>
              <a:t>011 for E</a:t>
            </a:r>
          </a:p>
          <a:p>
            <a:pPr>
              <a:defRPr/>
            </a:pPr>
            <a:r>
              <a:rPr lang="en-US" dirty="0" smtClean="0"/>
              <a:t>100 for C</a:t>
            </a:r>
          </a:p>
          <a:p>
            <a:pPr>
              <a:defRPr/>
            </a:pPr>
            <a:r>
              <a:rPr lang="en-US" dirty="0" smtClean="0"/>
              <a:t>101 for D</a:t>
            </a:r>
          </a:p>
          <a:p>
            <a:pPr>
              <a:defRPr/>
            </a:pPr>
            <a:r>
              <a:rPr lang="en-US" dirty="0" smtClean="0"/>
              <a:t>110 not used</a:t>
            </a:r>
          </a:p>
          <a:p>
            <a:pPr>
              <a:defRPr/>
            </a:pPr>
            <a:r>
              <a:rPr lang="en-US" dirty="0" smtClean="0"/>
              <a:t>111 not used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243105-91B4-4F26-A7D6-D1B227FE592F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Coding (JT: 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If the file has 1000 characters, how many bits (0s and 1s) are needed to code the file?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Each character needs 3 bits</a:t>
            </a:r>
          </a:p>
          <a:p>
            <a:r>
              <a:rPr lang="en-US" smtClean="0">
                <a:ea typeface="ＭＳ Ｐゴシック" pitchFamily="34" charset="-128"/>
              </a:rPr>
              <a:t>Hence, we need 3x1000 = 3000 bits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3A1993-9A6E-431E-9CA4-423B15570470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How does file compression work?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Huffman’s codes reduce the size of a file by using variable-length codes for characters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50879F-C592-46BF-84B6-BD6A5590A7F2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Analyzing the file we find that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35% are S</a:t>
            </a:r>
          </a:p>
          <a:p>
            <a:pPr>
              <a:defRPr/>
            </a:pPr>
            <a:r>
              <a:rPr lang="en-US" dirty="0" smtClean="0"/>
              <a:t>28% of the characters are A</a:t>
            </a:r>
          </a:p>
          <a:p>
            <a:pPr>
              <a:defRPr/>
            </a:pPr>
            <a:r>
              <a:rPr lang="en-US" dirty="0" smtClean="0"/>
              <a:t>20% are E</a:t>
            </a:r>
          </a:p>
          <a:p>
            <a:pPr>
              <a:defRPr/>
            </a:pPr>
            <a:r>
              <a:rPr lang="en-US" dirty="0" smtClean="0"/>
              <a:t>7% are I</a:t>
            </a:r>
          </a:p>
          <a:p>
            <a:pPr>
              <a:defRPr/>
            </a:pPr>
            <a:r>
              <a:rPr lang="en-US" dirty="0" smtClean="0"/>
              <a:t>6% are C</a:t>
            </a:r>
          </a:p>
          <a:p>
            <a:pPr>
              <a:defRPr/>
            </a:pPr>
            <a:r>
              <a:rPr lang="en-US" dirty="0" smtClean="0"/>
              <a:t>4% are 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Some characters are more frequent than others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60FB4F-253C-4B83-BF14-FB617F8F46E3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Variable-Length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To reduce the size of the file, we can use shorter codes for frequent characters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We can use longer codes for infrequent characters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35% are S  (use 2 bits for S)</a:t>
            </a:r>
          </a:p>
          <a:p>
            <a:pPr>
              <a:defRPr/>
            </a:pPr>
            <a:r>
              <a:rPr lang="en-US" dirty="0" smtClean="0"/>
              <a:t>28% are A (use 2 bits for A)</a:t>
            </a:r>
          </a:p>
          <a:p>
            <a:pPr>
              <a:defRPr/>
            </a:pPr>
            <a:r>
              <a:rPr lang="en-US" dirty="0" smtClean="0"/>
              <a:t>20% are E (use 2 bits for E)</a:t>
            </a:r>
          </a:p>
          <a:p>
            <a:pPr>
              <a:defRPr/>
            </a:pPr>
            <a:r>
              <a:rPr lang="en-US" dirty="0" smtClean="0"/>
              <a:t>7% are I (use 3 bits for I)</a:t>
            </a:r>
          </a:p>
          <a:p>
            <a:pPr>
              <a:defRPr/>
            </a:pPr>
            <a:r>
              <a:rPr lang="en-US" dirty="0" smtClean="0"/>
              <a:t>6% are C (use 4 bits for C)</a:t>
            </a:r>
          </a:p>
          <a:p>
            <a:pPr>
              <a:defRPr/>
            </a:pPr>
            <a:r>
              <a:rPr lang="en-US" dirty="0" smtClean="0"/>
              <a:t>4% are D (use 4 bits for D)</a:t>
            </a:r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508C63-6E01-4B65-8DF6-A745E3A2D6E1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Compressed File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03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If we use this coding, what is the size of the file?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350 S’s  (35% of 1000) require </a:t>
            </a:r>
            <a:r>
              <a:rPr lang="en-US" sz="2400" b="1" smtClean="0">
                <a:ea typeface="ＭＳ Ｐゴシック" pitchFamily="34" charset="-128"/>
              </a:rPr>
              <a:t>700</a:t>
            </a:r>
            <a:r>
              <a:rPr lang="en-US" sz="2400" smtClean="0">
                <a:ea typeface="ＭＳ Ｐゴシック" pitchFamily="34" charset="-128"/>
              </a:rPr>
              <a:t> bits (2 bits for each S)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200 E’s require </a:t>
            </a:r>
            <a:r>
              <a:rPr lang="en-US" sz="2400" b="1" smtClean="0">
                <a:ea typeface="ＭＳ Ｐゴシック" pitchFamily="34" charset="-128"/>
              </a:rPr>
              <a:t>400</a:t>
            </a:r>
            <a:r>
              <a:rPr lang="en-US" sz="2400" smtClean="0">
                <a:ea typeface="ＭＳ Ｐゴシック" pitchFamily="34" charset="-128"/>
              </a:rPr>
              <a:t> bits (2 bits)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280 A’s require </a:t>
            </a:r>
            <a:r>
              <a:rPr lang="en-US" sz="2400" b="1" smtClean="0">
                <a:ea typeface="ＭＳ Ｐゴシック" pitchFamily="34" charset="-128"/>
              </a:rPr>
              <a:t>560 </a:t>
            </a:r>
            <a:r>
              <a:rPr lang="en-US" sz="2400" smtClean="0">
                <a:ea typeface="ＭＳ Ｐゴシック" pitchFamily="34" charset="-128"/>
              </a:rPr>
              <a:t>bits (2 bits)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70 I’s require </a:t>
            </a:r>
            <a:r>
              <a:rPr lang="en-US" sz="2400" b="1" smtClean="0">
                <a:ea typeface="ＭＳ Ｐゴシック" pitchFamily="34" charset="-128"/>
              </a:rPr>
              <a:t>210</a:t>
            </a:r>
            <a:r>
              <a:rPr lang="en-US" sz="2400" smtClean="0">
                <a:ea typeface="ＭＳ Ｐゴシック" pitchFamily="34" charset="-128"/>
              </a:rPr>
              <a:t> bits (3 bits)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60 C’s require </a:t>
            </a:r>
            <a:r>
              <a:rPr lang="en-US" sz="2400" b="1" smtClean="0">
                <a:ea typeface="ＭＳ Ｐゴシック" pitchFamily="34" charset="-128"/>
              </a:rPr>
              <a:t>240</a:t>
            </a:r>
            <a:r>
              <a:rPr lang="en-US" sz="2400" smtClean="0">
                <a:ea typeface="ＭＳ Ｐゴシック" pitchFamily="34" charset="-128"/>
              </a:rPr>
              <a:t> bits (4 bits)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40 D’s require </a:t>
            </a:r>
            <a:r>
              <a:rPr lang="en-US" sz="2400" b="1" smtClean="0">
                <a:ea typeface="ＭＳ Ｐゴシック" pitchFamily="34" charset="-128"/>
              </a:rPr>
              <a:t>160</a:t>
            </a:r>
            <a:r>
              <a:rPr lang="en-US" sz="2400" smtClean="0">
                <a:ea typeface="ＭＳ Ｐゴシック" pitchFamily="34" charset="-128"/>
              </a:rPr>
              <a:t> bits (4 bits)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Total is </a:t>
            </a:r>
            <a:r>
              <a:rPr lang="en-US" sz="2400" b="1" smtClean="0">
                <a:ea typeface="ＭＳ Ｐゴシック" pitchFamily="34" charset="-128"/>
              </a:rPr>
              <a:t>2270</a:t>
            </a:r>
            <a:r>
              <a:rPr lang="en-US" sz="2400" smtClean="0">
                <a:ea typeface="ＭＳ Ｐゴシック" pitchFamily="34" charset="-128"/>
              </a:rPr>
              <a:t> bits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Recall that with fixed codes, the size is </a:t>
            </a:r>
            <a:r>
              <a:rPr lang="en-US" sz="2400" b="1" smtClean="0">
                <a:ea typeface="ＭＳ Ｐゴシック" pitchFamily="34" charset="-128"/>
              </a:rPr>
              <a:t>3000</a:t>
            </a:r>
            <a:r>
              <a:rPr lang="en-US" sz="2400" smtClean="0">
                <a:ea typeface="ＭＳ Ｐゴシック" pitchFamily="34" charset="-128"/>
              </a:rPr>
              <a:t> bits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Compressed file size is about </a:t>
            </a:r>
            <a:r>
              <a:rPr lang="en-US" sz="2400" b="1" smtClean="0">
                <a:ea typeface="ＭＳ Ｐゴシック" pitchFamily="34" charset="-128"/>
              </a:rPr>
              <a:t>76%</a:t>
            </a:r>
            <a:r>
              <a:rPr lang="en-US" sz="2400" smtClean="0">
                <a:ea typeface="ＭＳ Ｐゴシック" pitchFamily="34" charset="-128"/>
              </a:rPr>
              <a:t> of original size</a:t>
            </a:r>
            <a:endParaRPr lang="en-US" sz="2400" b="1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A54015-DEC3-4A4A-8300-6A884C9E1801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Problems with Variable-Length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Not any variable-length code works</a:t>
            </a:r>
          </a:p>
          <a:p>
            <a:r>
              <a:rPr lang="en-US" smtClean="0">
                <a:ea typeface="ＭＳ Ｐゴシック" pitchFamily="34" charset="-128"/>
              </a:rPr>
              <a:t>Assume A’s code is 0</a:t>
            </a:r>
          </a:p>
          <a:p>
            <a:r>
              <a:rPr lang="en-US" smtClean="0">
                <a:ea typeface="ＭＳ Ｐゴシック" pitchFamily="34" charset="-128"/>
              </a:rPr>
              <a:t>C’s code is 1</a:t>
            </a:r>
          </a:p>
          <a:p>
            <a:r>
              <a:rPr lang="en-US" smtClean="0">
                <a:ea typeface="ＭＳ Ｐゴシック" pitchFamily="34" charset="-128"/>
              </a:rPr>
              <a:t>E’s code is 01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The code 0101 could correspond to ACE, EAC, ACAC, or EE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36B4E8-4A57-40A3-8CFB-773D4B0A6906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Prefix Codes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Codes that work must have the property:</a:t>
            </a:r>
          </a:p>
          <a:p>
            <a:r>
              <a:rPr lang="en-US" smtClean="0">
                <a:ea typeface="ＭＳ Ｐゴシック" pitchFamily="34" charset="-128"/>
              </a:rPr>
              <a:t>No code can be the prefix of another code</a:t>
            </a:r>
          </a:p>
          <a:p>
            <a:r>
              <a:rPr lang="en-US" b="1" smtClean="0">
                <a:ea typeface="ＭＳ Ｐゴシック" pitchFamily="34" charset="-128"/>
              </a:rPr>
              <a:t>Called Non-Prefix Codes</a:t>
            </a:r>
          </a:p>
          <a:p>
            <a:r>
              <a:rPr lang="en-US" b="1" smtClean="0">
                <a:ea typeface="ＭＳ Ｐゴシック" pitchFamily="34" charset="-128"/>
              </a:rPr>
              <a:t>0</a:t>
            </a:r>
            <a:r>
              <a:rPr lang="en-US" smtClean="0">
                <a:ea typeface="ＭＳ Ｐゴシック" pitchFamily="34" charset="-128"/>
              </a:rPr>
              <a:t> is a prefix of </a:t>
            </a:r>
            <a:r>
              <a:rPr lang="en-US" b="1" u="sng" smtClean="0">
                <a:ea typeface="ＭＳ Ｐゴシック" pitchFamily="34" charset="-128"/>
              </a:rPr>
              <a:t>0</a:t>
            </a:r>
            <a:r>
              <a:rPr lang="en-US" b="1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, this is why our coding failed</a:t>
            </a:r>
          </a:p>
          <a:p>
            <a:r>
              <a:rPr lang="en-US" smtClean="0">
                <a:ea typeface="ＭＳ Ｐゴシック" pitchFamily="34" charset="-128"/>
              </a:rPr>
              <a:t>Another example: </a:t>
            </a:r>
            <a:r>
              <a:rPr lang="en-US" b="1" smtClean="0">
                <a:ea typeface="ＭＳ Ｐゴシック" pitchFamily="34" charset="-128"/>
              </a:rPr>
              <a:t>0101 </a:t>
            </a:r>
            <a:r>
              <a:rPr lang="en-US" smtClean="0">
                <a:ea typeface="ＭＳ Ｐゴシック" pitchFamily="34" charset="-128"/>
              </a:rPr>
              <a:t>is a prefix of </a:t>
            </a:r>
            <a:r>
              <a:rPr lang="en-US" b="1" u="sng" smtClean="0">
                <a:ea typeface="ＭＳ Ｐゴシック" pitchFamily="34" charset="-128"/>
              </a:rPr>
              <a:t>0101</a:t>
            </a:r>
            <a:r>
              <a:rPr lang="en-US" b="1" smtClean="0">
                <a:ea typeface="ＭＳ Ｐゴシック" pitchFamily="34" charset="-128"/>
              </a:rPr>
              <a:t>11</a:t>
            </a:r>
            <a:endParaRPr lang="en-US" smtClean="0">
              <a:ea typeface="ＭＳ Ｐゴシック" pitchFamily="34" charset="-128"/>
            </a:endParaRPr>
          </a:p>
          <a:p>
            <a:endParaRPr lang="en-US" b="1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396D7B-BDAF-4E24-A631-1799D14E171C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Non-Prefix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Non-Prefix codes can be generated using a binary tree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Start from a binary tree</a:t>
            </a:r>
          </a:p>
          <a:p>
            <a:pPr>
              <a:defRPr/>
            </a:pPr>
            <a:r>
              <a:rPr lang="en-US" dirty="0" smtClean="0"/>
              <a:t>Label edges to left children with 0</a:t>
            </a:r>
          </a:p>
          <a:p>
            <a:pPr>
              <a:defRPr/>
            </a:pPr>
            <a:r>
              <a:rPr lang="en-US" dirty="0" smtClean="0"/>
              <a:t>Label edges to right children with 1</a:t>
            </a:r>
          </a:p>
          <a:p>
            <a:pPr>
              <a:defRPr/>
            </a:pPr>
            <a:r>
              <a:rPr lang="en-US" dirty="0" smtClean="0"/>
              <a:t>Record the labels on the path from the root to the leaves</a:t>
            </a:r>
          </a:p>
          <a:p>
            <a:pPr>
              <a:defRPr/>
            </a:pPr>
            <a:r>
              <a:rPr lang="en-US" dirty="0" smtClean="0"/>
              <a:t>Each path corresponds to a non-prefix code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57A55F-734C-409F-AF88-E71A689E079C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Non-Prefix Codes from a Binary Tree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lvl="1">
              <a:buFont typeface="Verdana" pitchFamily="34" charset="0"/>
              <a:buNone/>
            </a:pPr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0" y="1524000"/>
            <a:ext cx="762000" cy="685800"/>
          </a:xfrm>
          <a:prstGeom prst="ellipse">
            <a:avLst/>
          </a:prstGeom>
          <a:solidFill>
            <a:srgbClr val="F07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48400" y="24384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67600" y="24384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8" idx="0"/>
          </p:cNvCxnSpPr>
          <p:nvPr/>
        </p:nvCxnSpPr>
        <p:spPr>
          <a:xfrm rot="16200000" flipH="1">
            <a:off x="7514432" y="2104231"/>
            <a:ext cx="328612" cy="339725"/>
          </a:xfrm>
          <a:prstGeom prst="line">
            <a:avLst/>
          </a:prstGeom>
          <a:solidFill>
            <a:srgbClr val="F07F09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3"/>
            <a:endCxn id="7" idx="0"/>
          </p:cNvCxnSpPr>
          <p:nvPr/>
        </p:nvCxnSpPr>
        <p:spPr>
          <a:xfrm rot="5400000">
            <a:off x="6634957" y="2104231"/>
            <a:ext cx="328612" cy="339725"/>
          </a:xfrm>
          <a:prstGeom prst="line">
            <a:avLst/>
          </a:prstGeom>
          <a:solidFill>
            <a:srgbClr val="F07F09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TextBox 10"/>
          <p:cNvSpPr txBox="1">
            <a:spLocks noChangeArrowheads="1"/>
          </p:cNvSpPr>
          <p:nvPr/>
        </p:nvSpPr>
        <p:spPr bwMode="auto">
          <a:xfrm>
            <a:off x="6934200" y="3124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1905000" y="1676400"/>
            <a:ext cx="762000" cy="685800"/>
          </a:xfrm>
          <a:prstGeom prst="ellipse">
            <a:avLst/>
          </a:prstGeom>
          <a:solidFill>
            <a:srgbClr val="F07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4400" y="25146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2" idx="3"/>
            <a:endCxn id="13" idx="7"/>
          </p:cNvCxnSpPr>
          <p:nvPr/>
        </p:nvCxnSpPr>
        <p:spPr>
          <a:xfrm rot="5400000">
            <a:off x="1614487" y="2212976"/>
            <a:ext cx="352425" cy="450850"/>
          </a:xfrm>
          <a:prstGeom prst="line">
            <a:avLst/>
          </a:prstGeom>
          <a:solidFill>
            <a:srgbClr val="F07F09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38600" y="2286000"/>
            <a:ext cx="762000" cy="685800"/>
          </a:xfrm>
          <a:prstGeom prst="ellipse">
            <a:avLst/>
          </a:prstGeom>
          <a:solidFill>
            <a:srgbClr val="F07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29200" y="31242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95600" y="3124200"/>
            <a:ext cx="762000" cy="685800"/>
          </a:xfrm>
          <a:prstGeom prst="ellipse">
            <a:avLst/>
          </a:prstGeom>
          <a:solidFill>
            <a:srgbClr val="F07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10000" y="39624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57400" y="39624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17" idx="3"/>
            <a:endCxn id="19" idx="7"/>
          </p:cNvCxnSpPr>
          <p:nvPr/>
        </p:nvCxnSpPr>
        <p:spPr>
          <a:xfrm rot="5400000">
            <a:off x="2681287" y="3736976"/>
            <a:ext cx="352425" cy="298450"/>
          </a:xfrm>
          <a:prstGeom prst="line">
            <a:avLst/>
          </a:prstGeom>
          <a:solidFill>
            <a:srgbClr val="F07F09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5"/>
            <a:endCxn id="18" idx="1"/>
          </p:cNvCxnSpPr>
          <p:nvPr/>
        </p:nvCxnSpPr>
        <p:spPr>
          <a:xfrm rot="16200000" flipH="1">
            <a:off x="3557587" y="3698876"/>
            <a:ext cx="352425" cy="374650"/>
          </a:xfrm>
          <a:prstGeom prst="line">
            <a:avLst/>
          </a:prstGeom>
          <a:solidFill>
            <a:srgbClr val="F07F09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5"/>
            <a:endCxn id="16" idx="1"/>
          </p:cNvCxnSpPr>
          <p:nvPr/>
        </p:nvCxnSpPr>
        <p:spPr>
          <a:xfrm rot="16200000" flipH="1">
            <a:off x="4738687" y="2822576"/>
            <a:ext cx="352425" cy="450850"/>
          </a:xfrm>
          <a:prstGeom prst="line">
            <a:avLst/>
          </a:prstGeom>
          <a:solidFill>
            <a:srgbClr val="F07F09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3"/>
          </p:cNvCxnSpPr>
          <p:nvPr/>
        </p:nvCxnSpPr>
        <p:spPr>
          <a:xfrm rot="5400000">
            <a:off x="3663157" y="2790031"/>
            <a:ext cx="404812" cy="568325"/>
          </a:xfrm>
          <a:prstGeom prst="line">
            <a:avLst/>
          </a:prstGeom>
          <a:solidFill>
            <a:srgbClr val="F07F09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5" idx="1"/>
          </p:cNvCxnSpPr>
          <p:nvPr/>
        </p:nvCxnSpPr>
        <p:spPr>
          <a:xfrm>
            <a:off x="2667000" y="2019300"/>
            <a:ext cx="1482725" cy="366713"/>
          </a:xfrm>
          <a:prstGeom prst="line">
            <a:avLst/>
          </a:prstGeom>
          <a:solidFill>
            <a:srgbClr val="F07F09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6" name="TextBox 24"/>
          <p:cNvSpPr txBox="1">
            <a:spLocks noChangeArrowheads="1"/>
          </p:cNvSpPr>
          <p:nvPr/>
        </p:nvSpPr>
        <p:spPr bwMode="auto">
          <a:xfrm>
            <a:off x="3048000" y="4343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4343400" y="457200"/>
            <a:ext cx="762000" cy="685800"/>
          </a:xfrm>
          <a:prstGeom prst="ellipse">
            <a:avLst/>
          </a:prstGeom>
          <a:solidFill>
            <a:srgbClr val="F07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>
            <a:stCxn id="26" idx="3"/>
          </p:cNvCxnSpPr>
          <p:nvPr/>
        </p:nvCxnSpPr>
        <p:spPr>
          <a:xfrm rot="5400000">
            <a:off x="3138487" y="460376"/>
            <a:ext cx="733425" cy="1898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6" idx="5"/>
          </p:cNvCxnSpPr>
          <p:nvPr/>
        </p:nvCxnSpPr>
        <p:spPr>
          <a:xfrm rot="16200000" flipH="1">
            <a:off x="5691187" y="346076"/>
            <a:ext cx="581025" cy="19748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0" name="TextBox 28"/>
          <p:cNvSpPr txBox="1">
            <a:spLocks noChangeArrowheads="1"/>
          </p:cNvSpPr>
          <p:nvPr/>
        </p:nvSpPr>
        <p:spPr bwMode="auto">
          <a:xfrm>
            <a:off x="3200400" y="914400"/>
            <a:ext cx="50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52251" name="TextBox 29"/>
          <p:cNvSpPr txBox="1">
            <a:spLocks noChangeArrowheads="1"/>
          </p:cNvSpPr>
          <p:nvPr/>
        </p:nvSpPr>
        <p:spPr bwMode="auto">
          <a:xfrm>
            <a:off x="1524000" y="1981200"/>
            <a:ext cx="50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52252" name="TextBox 30"/>
          <p:cNvSpPr txBox="1">
            <a:spLocks noChangeArrowheads="1"/>
          </p:cNvSpPr>
          <p:nvPr/>
        </p:nvSpPr>
        <p:spPr bwMode="auto">
          <a:xfrm>
            <a:off x="3581400" y="2667000"/>
            <a:ext cx="50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52253" name="TextBox 31"/>
          <p:cNvSpPr txBox="1">
            <a:spLocks noChangeArrowheads="1"/>
          </p:cNvSpPr>
          <p:nvPr/>
        </p:nvSpPr>
        <p:spPr bwMode="auto">
          <a:xfrm>
            <a:off x="2590800" y="3505200"/>
            <a:ext cx="50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52254" name="TextBox 32"/>
          <p:cNvSpPr txBox="1">
            <a:spLocks noChangeArrowheads="1"/>
          </p:cNvSpPr>
          <p:nvPr/>
        </p:nvSpPr>
        <p:spPr bwMode="auto">
          <a:xfrm>
            <a:off x="6629400" y="1905000"/>
            <a:ext cx="50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52255" name="TextBox 33"/>
          <p:cNvSpPr txBox="1">
            <a:spLocks noChangeArrowheads="1"/>
          </p:cNvSpPr>
          <p:nvPr/>
        </p:nvSpPr>
        <p:spPr bwMode="auto">
          <a:xfrm>
            <a:off x="5791200" y="914400"/>
            <a:ext cx="50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52256" name="TextBox 34"/>
          <p:cNvSpPr txBox="1">
            <a:spLocks noChangeArrowheads="1"/>
          </p:cNvSpPr>
          <p:nvPr/>
        </p:nvSpPr>
        <p:spPr bwMode="auto">
          <a:xfrm>
            <a:off x="3200400" y="1752600"/>
            <a:ext cx="50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52257" name="TextBox 35"/>
          <p:cNvSpPr txBox="1">
            <a:spLocks noChangeArrowheads="1"/>
          </p:cNvSpPr>
          <p:nvPr/>
        </p:nvSpPr>
        <p:spPr bwMode="auto">
          <a:xfrm>
            <a:off x="7467600" y="1828800"/>
            <a:ext cx="50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52258" name="TextBox 36"/>
          <p:cNvSpPr txBox="1">
            <a:spLocks noChangeArrowheads="1"/>
          </p:cNvSpPr>
          <p:nvPr/>
        </p:nvSpPr>
        <p:spPr bwMode="auto">
          <a:xfrm>
            <a:off x="4648200" y="2590800"/>
            <a:ext cx="50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52259" name="TextBox 37"/>
          <p:cNvSpPr txBox="1">
            <a:spLocks noChangeArrowheads="1"/>
          </p:cNvSpPr>
          <p:nvPr/>
        </p:nvSpPr>
        <p:spPr bwMode="auto">
          <a:xfrm>
            <a:off x="3581400" y="3505200"/>
            <a:ext cx="50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52260" name="Slide Number Placeholder 3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BBA5BF-1D2A-48C2-A171-025A568B1E5C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Mandatory: Chapter 3 – Section 3.5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A286BD-C038-4D94-ACEB-BA9B2C2C588F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Non-Prefix Codes from a Binary Tree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A’s code: 00</a:t>
            </a:r>
          </a:p>
          <a:p>
            <a:r>
              <a:rPr lang="en-US" sz="3600" smtClean="0">
                <a:ea typeface="ＭＳ Ｐゴシック" pitchFamily="34" charset="-128"/>
              </a:rPr>
              <a:t>B’s 0100</a:t>
            </a:r>
          </a:p>
          <a:p>
            <a:r>
              <a:rPr lang="en-US" sz="3600" smtClean="0">
                <a:ea typeface="ＭＳ Ｐゴシック" pitchFamily="34" charset="-128"/>
              </a:rPr>
              <a:t>C’s 0101</a:t>
            </a:r>
          </a:p>
          <a:p>
            <a:r>
              <a:rPr lang="en-US" sz="3600" smtClean="0">
                <a:ea typeface="ＭＳ Ｐゴシック" pitchFamily="34" charset="-128"/>
              </a:rPr>
              <a:t>D’s 011</a:t>
            </a:r>
          </a:p>
          <a:p>
            <a:r>
              <a:rPr lang="en-US" sz="3600" smtClean="0">
                <a:ea typeface="ＭＳ Ｐゴシック" pitchFamily="34" charset="-128"/>
              </a:rPr>
              <a:t>E’s 10</a:t>
            </a:r>
          </a:p>
          <a:p>
            <a:r>
              <a:rPr lang="en-US" sz="3600" smtClean="0">
                <a:ea typeface="ＭＳ Ｐゴシック" pitchFamily="34" charset="-128"/>
              </a:rPr>
              <a:t>F’s 11</a:t>
            </a: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</p:txBody>
      </p:sp>
      <p:grpSp>
        <p:nvGrpSpPr>
          <p:cNvPr id="54275" name="Group 38"/>
          <p:cNvGrpSpPr>
            <a:grpSpLocks/>
          </p:cNvGrpSpPr>
          <p:nvPr/>
        </p:nvGrpSpPr>
        <p:grpSpPr bwMode="auto">
          <a:xfrm>
            <a:off x="4572000" y="457200"/>
            <a:ext cx="3657600" cy="3114675"/>
            <a:chOff x="914400" y="457200"/>
            <a:chExt cx="7315200" cy="4459145"/>
          </a:xfrm>
        </p:grpSpPr>
        <p:sp>
          <p:nvSpPr>
            <p:cNvPr id="6" name="Oval 5"/>
            <p:cNvSpPr/>
            <p:nvPr/>
          </p:nvSpPr>
          <p:spPr>
            <a:xfrm>
              <a:off x="6858000" y="1523123"/>
              <a:ext cx="762000" cy="686372"/>
            </a:xfrm>
            <a:prstGeom prst="ellipse">
              <a:avLst/>
            </a:prstGeom>
            <a:solidFill>
              <a:srgbClr val="F07F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48400" y="2439042"/>
              <a:ext cx="762000" cy="6841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467600" y="2439042"/>
              <a:ext cx="762000" cy="6841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" name="Straight Connector 8"/>
            <p:cNvCxnSpPr>
              <a:stCxn id="6" idx="5"/>
              <a:endCxn id="8" idx="0"/>
            </p:cNvCxnSpPr>
            <p:nvPr/>
          </p:nvCxnSpPr>
          <p:spPr>
            <a:xfrm rot="16200000" flipH="1">
              <a:off x="7513963" y="2104407"/>
              <a:ext cx="329549" cy="339724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3"/>
              <a:endCxn id="7" idx="0"/>
            </p:cNvCxnSpPr>
            <p:nvPr/>
          </p:nvCxnSpPr>
          <p:spPr>
            <a:xfrm rot="5400000">
              <a:off x="6634489" y="2104405"/>
              <a:ext cx="329549" cy="339726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934200" y="3124201"/>
              <a:ext cx="369462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sz="2000"/>
            </a:p>
          </p:txBody>
        </p:sp>
        <p:sp>
          <p:nvSpPr>
            <p:cNvPr id="12" name="Oval 11"/>
            <p:cNvSpPr/>
            <p:nvPr/>
          </p:nvSpPr>
          <p:spPr>
            <a:xfrm>
              <a:off x="1905000" y="1675397"/>
              <a:ext cx="762000" cy="686372"/>
            </a:xfrm>
            <a:prstGeom prst="ellipse">
              <a:avLst/>
            </a:prstGeom>
            <a:solidFill>
              <a:srgbClr val="F07F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14400" y="2514044"/>
              <a:ext cx="762000" cy="6863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14" name="Straight Connector 13"/>
            <p:cNvCxnSpPr>
              <a:stCxn id="12" idx="3"/>
              <a:endCxn id="13" idx="7"/>
            </p:cNvCxnSpPr>
            <p:nvPr/>
          </p:nvCxnSpPr>
          <p:spPr>
            <a:xfrm rot="5400000">
              <a:off x="1614562" y="2212481"/>
              <a:ext cx="352278" cy="450850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038600" y="2286768"/>
              <a:ext cx="762000" cy="684098"/>
            </a:xfrm>
            <a:prstGeom prst="ellipse">
              <a:avLst/>
            </a:prstGeom>
            <a:solidFill>
              <a:srgbClr val="F07F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029200" y="3123142"/>
              <a:ext cx="762000" cy="6863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895600" y="3123142"/>
              <a:ext cx="762000" cy="686372"/>
            </a:xfrm>
            <a:prstGeom prst="ellipse">
              <a:avLst/>
            </a:prstGeom>
            <a:solidFill>
              <a:srgbClr val="F07F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10000" y="3961788"/>
              <a:ext cx="762000" cy="6863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057400" y="3961788"/>
              <a:ext cx="762000" cy="6863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20" name="Straight Connector 19"/>
            <p:cNvCxnSpPr>
              <a:stCxn id="17" idx="3"/>
              <a:endCxn id="19" idx="7"/>
            </p:cNvCxnSpPr>
            <p:nvPr/>
          </p:nvCxnSpPr>
          <p:spPr>
            <a:xfrm rot="5400000">
              <a:off x="2681364" y="3736425"/>
              <a:ext cx="352276" cy="298450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5"/>
              <a:endCxn id="18" idx="1"/>
            </p:cNvCxnSpPr>
            <p:nvPr/>
          </p:nvCxnSpPr>
          <p:spPr>
            <a:xfrm rot="16200000" flipH="1">
              <a:off x="3557664" y="3698325"/>
              <a:ext cx="352276" cy="374650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5"/>
              <a:endCxn id="16" idx="1"/>
            </p:cNvCxnSpPr>
            <p:nvPr/>
          </p:nvCxnSpPr>
          <p:spPr>
            <a:xfrm rot="16200000" flipH="1">
              <a:off x="4737627" y="2822715"/>
              <a:ext cx="354550" cy="450850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3"/>
            </p:cNvCxnSpPr>
            <p:nvPr/>
          </p:nvCxnSpPr>
          <p:spPr>
            <a:xfrm rot="5400000">
              <a:off x="3662151" y="2790115"/>
              <a:ext cx="406824" cy="568326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6"/>
              <a:endCxn id="15" idx="1"/>
            </p:cNvCxnSpPr>
            <p:nvPr/>
          </p:nvCxnSpPr>
          <p:spPr>
            <a:xfrm>
              <a:off x="2667000" y="2018583"/>
              <a:ext cx="1482726" cy="368186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96" name="TextBox 24"/>
            <p:cNvSpPr txBox="1">
              <a:spLocks noChangeArrowheads="1"/>
            </p:cNvSpPr>
            <p:nvPr/>
          </p:nvSpPr>
          <p:spPr bwMode="auto">
            <a:xfrm>
              <a:off x="3048000" y="4343399"/>
              <a:ext cx="369462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sz="2000"/>
            </a:p>
          </p:txBody>
        </p:sp>
        <p:sp>
          <p:nvSpPr>
            <p:cNvPr id="26" name="Oval 25"/>
            <p:cNvSpPr/>
            <p:nvPr/>
          </p:nvSpPr>
          <p:spPr>
            <a:xfrm>
              <a:off x="4343400" y="457200"/>
              <a:ext cx="762000" cy="686372"/>
            </a:xfrm>
            <a:prstGeom prst="ellipse">
              <a:avLst/>
            </a:prstGeom>
            <a:solidFill>
              <a:srgbClr val="F07F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>
              <a:stCxn id="26" idx="3"/>
            </p:cNvCxnSpPr>
            <p:nvPr/>
          </p:nvCxnSpPr>
          <p:spPr>
            <a:xfrm rot="5400000">
              <a:off x="3138151" y="461296"/>
              <a:ext cx="734101" cy="18986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5"/>
            </p:cNvCxnSpPr>
            <p:nvPr/>
          </p:nvCxnSpPr>
          <p:spPr>
            <a:xfrm rot="16200000" flipH="1">
              <a:off x="5690789" y="347058"/>
              <a:ext cx="581825" cy="19748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00" name="TextBox 28"/>
            <p:cNvSpPr txBox="1">
              <a:spLocks noChangeArrowheads="1"/>
            </p:cNvSpPr>
            <p:nvPr/>
          </p:nvSpPr>
          <p:spPr bwMode="auto">
            <a:xfrm>
              <a:off x="3200400" y="914400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4301" name="TextBox 29"/>
            <p:cNvSpPr txBox="1">
              <a:spLocks noChangeArrowheads="1"/>
            </p:cNvSpPr>
            <p:nvPr/>
          </p:nvSpPr>
          <p:spPr bwMode="auto">
            <a:xfrm>
              <a:off x="1524000" y="1981200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4302" name="TextBox 30"/>
            <p:cNvSpPr txBox="1">
              <a:spLocks noChangeArrowheads="1"/>
            </p:cNvSpPr>
            <p:nvPr/>
          </p:nvSpPr>
          <p:spPr bwMode="auto">
            <a:xfrm>
              <a:off x="3581400" y="2666999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4303" name="TextBox 31"/>
            <p:cNvSpPr txBox="1">
              <a:spLocks noChangeArrowheads="1"/>
            </p:cNvSpPr>
            <p:nvPr/>
          </p:nvSpPr>
          <p:spPr bwMode="auto">
            <a:xfrm>
              <a:off x="2590800" y="3505199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4304" name="TextBox 32"/>
            <p:cNvSpPr txBox="1">
              <a:spLocks noChangeArrowheads="1"/>
            </p:cNvSpPr>
            <p:nvPr/>
          </p:nvSpPr>
          <p:spPr bwMode="auto">
            <a:xfrm>
              <a:off x="6629400" y="1905000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4305" name="TextBox 33"/>
            <p:cNvSpPr txBox="1">
              <a:spLocks noChangeArrowheads="1"/>
            </p:cNvSpPr>
            <p:nvPr/>
          </p:nvSpPr>
          <p:spPr bwMode="auto">
            <a:xfrm>
              <a:off x="5791200" y="914400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06" name="TextBox 34"/>
            <p:cNvSpPr txBox="1">
              <a:spLocks noChangeArrowheads="1"/>
            </p:cNvSpPr>
            <p:nvPr/>
          </p:nvSpPr>
          <p:spPr bwMode="auto">
            <a:xfrm>
              <a:off x="3200400" y="1752600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07" name="TextBox 35"/>
            <p:cNvSpPr txBox="1">
              <a:spLocks noChangeArrowheads="1"/>
            </p:cNvSpPr>
            <p:nvPr/>
          </p:nvSpPr>
          <p:spPr bwMode="auto">
            <a:xfrm>
              <a:off x="7467600" y="1828799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08" name="TextBox 36"/>
            <p:cNvSpPr txBox="1">
              <a:spLocks noChangeArrowheads="1"/>
            </p:cNvSpPr>
            <p:nvPr/>
          </p:nvSpPr>
          <p:spPr bwMode="auto">
            <a:xfrm>
              <a:off x="4648200" y="2590800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09" name="TextBox 37"/>
            <p:cNvSpPr txBox="1">
              <a:spLocks noChangeArrowheads="1"/>
            </p:cNvSpPr>
            <p:nvPr/>
          </p:nvSpPr>
          <p:spPr bwMode="auto">
            <a:xfrm>
              <a:off x="3581400" y="3505199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</p:grpSp>
      <p:sp>
        <p:nvSpPr>
          <p:cNvPr id="54276" name="Slide Number Placeholder 3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107675-091B-47E6-8853-87345335F45C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 code is a prefix of another</a:t>
            </a:r>
            <a:endParaRPr lang="en-US" dirty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00</a:t>
            </a:r>
          </a:p>
          <a:p>
            <a:r>
              <a:rPr lang="en-US" sz="3600" smtClean="0">
                <a:ea typeface="ＭＳ Ｐゴシック" pitchFamily="34" charset="-128"/>
              </a:rPr>
              <a:t>0100</a:t>
            </a:r>
          </a:p>
          <a:p>
            <a:r>
              <a:rPr lang="en-US" sz="3600" smtClean="0">
                <a:ea typeface="ＭＳ Ｐゴシック" pitchFamily="34" charset="-128"/>
              </a:rPr>
              <a:t>0101</a:t>
            </a:r>
          </a:p>
          <a:p>
            <a:r>
              <a:rPr lang="en-US" sz="3600" smtClean="0">
                <a:ea typeface="ＭＳ Ｐゴシック" pitchFamily="34" charset="-128"/>
              </a:rPr>
              <a:t>011</a:t>
            </a:r>
          </a:p>
          <a:p>
            <a:r>
              <a:rPr lang="en-US" sz="3600" smtClean="0">
                <a:ea typeface="ＭＳ Ｐゴシック" pitchFamily="34" charset="-128"/>
              </a:rPr>
              <a:t>10</a:t>
            </a:r>
          </a:p>
          <a:p>
            <a:r>
              <a:rPr lang="en-US" sz="3600" smtClean="0">
                <a:ea typeface="ＭＳ Ｐゴシック" pitchFamily="34" charset="-128"/>
              </a:rPr>
              <a:t>11</a:t>
            </a: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</p:txBody>
      </p:sp>
      <p:grpSp>
        <p:nvGrpSpPr>
          <p:cNvPr id="56323" name="Group 38"/>
          <p:cNvGrpSpPr>
            <a:grpSpLocks/>
          </p:cNvGrpSpPr>
          <p:nvPr/>
        </p:nvGrpSpPr>
        <p:grpSpPr bwMode="auto">
          <a:xfrm>
            <a:off x="4572000" y="457200"/>
            <a:ext cx="3657600" cy="3114675"/>
            <a:chOff x="914400" y="457200"/>
            <a:chExt cx="7315200" cy="4459145"/>
          </a:xfrm>
        </p:grpSpPr>
        <p:sp>
          <p:nvSpPr>
            <p:cNvPr id="6" name="Oval 5"/>
            <p:cNvSpPr/>
            <p:nvPr/>
          </p:nvSpPr>
          <p:spPr>
            <a:xfrm>
              <a:off x="6858000" y="1523123"/>
              <a:ext cx="762000" cy="686372"/>
            </a:xfrm>
            <a:prstGeom prst="ellipse">
              <a:avLst/>
            </a:prstGeom>
            <a:solidFill>
              <a:srgbClr val="F07F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48400" y="2439042"/>
              <a:ext cx="762000" cy="6841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467600" y="2439042"/>
              <a:ext cx="762000" cy="6841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" name="Straight Connector 8"/>
            <p:cNvCxnSpPr>
              <a:stCxn id="6" idx="5"/>
              <a:endCxn id="8" idx="0"/>
            </p:cNvCxnSpPr>
            <p:nvPr/>
          </p:nvCxnSpPr>
          <p:spPr>
            <a:xfrm rot="16200000" flipH="1">
              <a:off x="7513963" y="2104407"/>
              <a:ext cx="329549" cy="339724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3"/>
              <a:endCxn id="7" idx="0"/>
            </p:cNvCxnSpPr>
            <p:nvPr/>
          </p:nvCxnSpPr>
          <p:spPr>
            <a:xfrm rot="5400000">
              <a:off x="6634489" y="2104405"/>
              <a:ext cx="329549" cy="339726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30" name="TextBox 10"/>
            <p:cNvSpPr txBox="1">
              <a:spLocks noChangeArrowheads="1"/>
            </p:cNvSpPr>
            <p:nvPr/>
          </p:nvSpPr>
          <p:spPr bwMode="auto">
            <a:xfrm>
              <a:off x="6934200" y="3124201"/>
              <a:ext cx="369462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sz="2000"/>
            </a:p>
          </p:txBody>
        </p:sp>
        <p:sp>
          <p:nvSpPr>
            <p:cNvPr id="12" name="Oval 11"/>
            <p:cNvSpPr/>
            <p:nvPr/>
          </p:nvSpPr>
          <p:spPr>
            <a:xfrm>
              <a:off x="1905000" y="1675397"/>
              <a:ext cx="762000" cy="686372"/>
            </a:xfrm>
            <a:prstGeom prst="ellipse">
              <a:avLst/>
            </a:prstGeom>
            <a:solidFill>
              <a:srgbClr val="F07F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14400" y="2514044"/>
              <a:ext cx="762000" cy="6863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14" name="Straight Connector 13"/>
            <p:cNvCxnSpPr>
              <a:stCxn id="12" idx="3"/>
              <a:endCxn id="13" idx="7"/>
            </p:cNvCxnSpPr>
            <p:nvPr/>
          </p:nvCxnSpPr>
          <p:spPr>
            <a:xfrm rot="5400000">
              <a:off x="1614562" y="2212481"/>
              <a:ext cx="352278" cy="450850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038600" y="2286768"/>
              <a:ext cx="762000" cy="684098"/>
            </a:xfrm>
            <a:prstGeom prst="ellipse">
              <a:avLst/>
            </a:prstGeom>
            <a:solidFill>
              <a:srgbClr val="F07F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029200" y="3123142"/>
              <a:ext cx="762000" cy="6863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895600" y="3123142"/>
              <a:ext cx="762000" cy="686372"/>
            </a:xfrm>
            <a:prstGeom prst="ellipse">
              <a:avLst/>
            </a:prstGeom>
            <a:solidFill>
              <a:srgbClr val="F07F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10000" y="3961788"/>
              <a:ext cx="762000" cy="6863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057400" y="3961788"/>
              <a:ext cx="762000" cy="6863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20" name="Straight Connector 19"/>
            <p:cNvCxnSpPr>
              <a:stCxn id="17" idx="3"/>
              <a:endCxn id="19" idx="7"/>
            </p:cNvCxnSpPr>
            <p:nvPr/>
          </p:nvCxnSpPr>
          <p:spPr>
            <a:xfrm rot="5400000">
              <a:off x="2681364" y="3736425"/>
              <a:ext cx="352276" cy="298450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5"/>
              <a:endCxn id="18" idx="1"/>
            </p:cNvCxnSpPr>
            <p:nvPr/>
          </p:nvCxnSpPr>
          <p:spPr>
            <a:xfrm rot="16200000" flipH="1">
              <a:off x="3557664" y="3698325"/>
              <a:ext cx="352276" cy="374650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5"/>
              <a:endCxn id="16" idx="1"/>
            </p:cNvCxnSpPr>
            <p:nvPr/>
          </p:nvCxnSpPr>
          <p:spPr>
            <a:xfrm rot="16200000" flipH="1">
              <a:off x="4737627" y="2822715"/>
              <a:ext cx="354550" cy="450850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3"/>
            </p:cNvCxnSpPr>
            <p:nvPr/>
          </p:nvCxnSpPr>
          <p:spPr>
            <a:xfrm rot="5400000">
              <a:off x="3662151" y="2790115"/>
              <a:ext cx="406824" cy="568326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6"/>
              <a:endCxn id="15" idx="1"/>
            </p:cNvCxnSpPr>
            <p:nvPr/>
          </p:nvCxnSpPr>
          <p:spPr>
            <a:xfrm>
              <a:off x="2667000" y="2018583"/>
              <a:ext cx="1482726" cy="368186"/>
            </a:xfrm>
            <a:prstGeom prst="line">
              <a:avLst/>
            </a:prstGeom>
            <a:solidFill>
              <a:srgbClr val="F07F09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44" name="TextBox 24"/>
            <p:cNvSpPr txBox="1">
              <a:spLocks noChangeArrowheads="1"/>
            </p:cNvSpPr>
            <p:nvPr/>
          </p:nvSpPr>
          <p:spPr bwMode="auto">
            <a:xfrm>
              <a:off x="3048000" y="4343399"/>
              <a:ext cx="369462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sz="2000"/>
            </a:p>
          </p:txBody>
        </p:sp>
        <p:sp>
          <p:nvSpPr>
            <p:cNvPr id="26" name="Oval 25"/>
            <p:cNvSpPr/>
            <p:nvPr/>
          </p:nvSpPr>
          <p:spPr>
            <a:xfrm>
              <a:off x="4343400" y="457200"/>
              <a:ext cx="762000" cy="686372"/>
            </a:xfrm>
            <a:prstGeom prst="ellipse">
              <a:avLst/>
            </a:prstGeom>
            <a:solidFill>
              <a:srgbClr val="F07F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>
              <a:stCxn id="26" idx="3"/>
            </p:cNvCxnSpPr>
            <p:nvPr/>
          </p:nvCxnSpPr>
          <p:spPr>
            <a:xfrm rot="5400000">
              <a:off x="3138151" y="461296"/>
              <a:ext cx="734101" cy="18986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5"/>
            </p:cNvCxnSpPr>
            <p:nvPr/>
          </p:nvCxnSpPr>
          <p:spPr>
            <a:xfrm rot="16200000" flipH="1">
              <a:off x="5690789" y="347058"/>
              <a:ext cx="581825" cy="19748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48" name="TextBox 28"/>
            <p:cNvSpPr txBox="1">
              <a:spLocks noChangeArrowheads="1"/>
            </p:cNvSpPr>
            <p:nvPr/>
          </p:nvSpPr>
          <p:spPr bwMode="auto">
            <a:xfrm>
              <a:off x="3200400" y="914400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6349" name="TextBox 29"/>
            <p:cNvSpPr txBox="1">
              <a:spLocks noChangeArrowheads="1"/>
            </p:cNvSpPr>
            <p:nvPr/>
          </p:nvSpPr>
          <p:spPr bwMode="auto">
            <a:xfrm>
              <a:off x="1524000" y="1981200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6350" name="TextBox 30"/>
            <p:cNvSpPr txBox="1">
              <a:spLocks noChangeArrowheads="1"/>
            </p:cNvSpPr>
            <p:nvPr/>
          </p:nvSpPr>
          <p:spPr bwMode="auto">
            <a:xfrm>
              <a:off x="3581400" y="2666999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6351" name="TextBox 31"/>
            <p:cNvSpPr txBox="1">
              <a:spLocks noChangeArrowheads="1"/>
            </p:cNvSpPr>
            <p:nvPr/>
          </p:nvSpPr>
          <p:spPr bwMode="auto">
            <a:xfrm>
              <a:off x="2590800" y="3505199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6352" name="TextBox 32"/>
            <p:cNvSpPr txBox="1">
              <a:spLocks noChangeArrowheads="1"/>
            </p:cNvSpPr>
            <p:nvPr/>
          </p:nvSpPr>
          <p:spPr bwMode="auto">
            <a:xfrm>
              <a:off x="6629400" y="1905000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56353" name="TextBox 33"/>
            <p:cNvSpPr txBox="1">
              <a:spLocks noChangeArrowheads="1"/>
            </p:cNvSpPr>
            <p:nvPr/>
          </p:nvSpPr>
          <p:spPr bwMode="auto">
            <a:xfrm>
              <a:off x="5791200" y="914400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6354" name="TextBox 34"/>
            <p:cNvSpPr txBox="1">
              <a:spLocks noChangeArrowheads="1"/>
            </p:cNvSpPr>
            <p:nvPr/>
          </p:nvSpPr>
          <p:spPr bwMode="auto">
            <a:xfrm>
              <a:off x="3200400" y="1752600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6355" name="TextBox 35"/>
            <p:cNvSpPr txBox="1">
              <a:spLocks noChangeArrowheads="1"/>
            </p:cNvSpPr>
            <p:nvPr/>
          </p:nvSpPr>
          <p:spPr bwMode="auto">
            <a:xfrm>
              <a:off x="7467600" y="1828799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6356" name="TextBox 36"/>
            <p:cNvSpPr txBox="1">
              <a:spLocks noChangeArrowheads="1"/>
            </p:cNvSpPr>
            <p:nvPr/>
          </p:nvSpPr>
          <p:spPr bwMode="auto">
            <a:xfrm>
              <a:off x="4648200" y="2590800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6357" name="TextBox 37"/>
            <p:cNvSpPr txBox="1">
              <a:spLocks noChangeArrowheads="1"/>
            </p:cNvSpPr>
            <p:nvPr/>
          </p:nvSpPr>
          <p:spPr bwMode="auto">
            <a:xfrm>
              <a:off x="3581400" y="3505199"/>
              <a:ext cx="696344" cy="57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</p:grpSp>
      <p:sp>
        <p:nvSpPr>
          <p:cNvPr id="56324" name="Slide Number Placeholder 3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48AF9F-609F-4D6B-A38B-50A166A7A897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 Confusion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A:00, B:0100, C:0101, D:011, E:10, F:11</a:t>
            </a:r>
          </a:p>
          <a:p>
            <a:r>
              <a:rPr lang="en-US" sz="3600" smtClean="0">
                <a:ea typeface="ＭＳ Ｐゴシック" pitchFamily="34" charset="-128"/>
              </a:rPr>
              <a:t>010000011</a:t>
            </a:r>
          </a:p>
          <a:p>
            <a:endParaRPr lang="en-US" sz="3600" smtClean="0">
              <a:ea typeface="ＭＳ Ｐゴシック" pitchFamily="34" charset="-128"/>
            </a:endParaRPr>
          </a:p>
          <a:p>
            <a:r>
              <a:rPr lang="en-US" sz="3600" smtClean="0">
                <a:ea typeface="ＭＳ Ｐゴシック" pitchFamily="34" charset="-128"/>
              </a:rPr>
              <a:t>No other interpretation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Parsing left to right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(JT’s extra: parsing refers to ‘reading’ or ‘breaking into meaningful portions’)</a:t>
            </a: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4400" y="18288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19200" y="2286000"/>
            <a:ext cx="5000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-110" charset="-128"/>
              </a:rPr>
              <a:t>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33600" y="1828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133600" y="2286000"/>
            <a:ext cx="5000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-110" charset="-128"/>
              </a:rPr>
              <a:t>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67000" y="1828800"/>
            <a:ext cx="91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2286000"/>
            <a:ext cx="5397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-110" charset="-128"/>
              </a:rPr>
              <a:t>D</a:t>
            </a:r>
          </a:p>
        </p:txBody>
      </p:sp>
      <p:sp>
        <p:nvSpPr>
          <p:cNvPr id="5837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B8C92E-22C1-4321-8203-AFA44DB994D0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 Confusion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A:00, B:0100, C:0101, D:011, E:10, F:11</a:t>
            </a:r>
          </a:p>
          <a:p>
            <a:r>
              <a:rPr lang="en-US" sz="3600" smtClean="0">
                <a:ea typeface="ＭＳ Ｐゴシック" pitchFamily="34" charset="-128"/>
              </a:rPr>
              <a:t>111010011</a:t>
            </a:r>
          </a:p>
          <a:p>
            <a:endParaRPr lang="en-US" sz="3200" smtClean="0">
              <a:ea typeface="ＭＳ Ｐゴシック" pitchFamily="34" charset="-128"/>
            </a:endParaRPr>
          </a:p>
          <a:p>
            <a:endParaRPr lang="en-US" sz="3200" smtClean="0">
              <a:ea typeface="ＭＳ Ｐゴシック" pitchFamily="34" charset="-128"/>
            </a:endParaRPr>
          </a:p>
          <a:p>
            <a:r>
              <a:rPr lang="en-US" sz="3200" smtClean="0">
                <a:ea typeface="ＭＳ Ｐゴシック" pitchFamily="34" charset="-128"/>
              </a:rPr>
              <a:t>So How do we generate such codes?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4400" y="1828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96950" y="2286000"/>
            <a:ext cx="4508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-110" charset="-128"/>
              </a:rPr>
              <a:t>F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33600" y="1828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133600" y="2286000"/>
            <a:ext cx="4762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-110" charset="-128"/>
              </a:rPr>
              <a:t>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67000" y="1828800"/>
            <a:ext cx="91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2286000"/>
            <a:ext cx="5397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-110" charset="-128"/>
              </a:rPr>
              <a:t>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1828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286000"/>
            <a:ext cx="4762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-110" charset="-128"/>
              </a:rPr>
              <a:t>E</a:t>
            </a:r>
          </a:p>
        </p:txBody>
      </p:sp>
      <p:sp>
        <p:nvSpPr>
          <p:cNvPr id="60427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81082B-8FAE-4C60-82AA-EC6139F58653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  <p:bldP spid="42" grpId="0"/>
      <p:bldP spid="43" grpId="0" animBg="1"/>
      <p:bldP spid="44" grpId="0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Huffman’s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Build a binary tree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characters in a file are the leaves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most frequent characters should be closer to the root, generating shorter codes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Assign the codes, based on this tree</a:t>
            </a:r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5267D1-DE7B-4E07-A2BA-8DEEA9753A35}" type="slidenum">
              <a:rPr lang="en-US" smtClean="0">
                <a:ea typeface="ＭＳ Ｐゴシック" pitchFamily="34" charset="-128"/>
              </a:rPr>
              <a:pPr/>
              <a:t>24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Huffman's Coding –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Assign to each symbol its weight (frequency)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dirty="0" smtClean="0"/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en-US" dirty="0" smtClean="0"/>
              <a:t>Each of these is a tree of size one!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219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5146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37338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49530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Oval 7"/>
          <p:cNvSpPr/>
          <p:nvPr/>
        </p:nvSpPr>
        <p:spPr>
          <a:xfrm>
            <a:off x="6172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7315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24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67000" y="3276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2400" y="3276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054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67600" y="3276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64527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CBE876-EA1F-47D6-92C1-270960001934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183563" cy="10525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Huffman's Coding –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 startAt="2"/>
            </a:pPr>
            <a:r>
              <a:rPr lang="en-US" smtClean="0">
                <a:ea typeface="ＭＳ Ｐゴシック" pitchFamily="34" charset="-128"/>
              </a:rPr>
              <a:t>Choose two trees that have the minimum weights</a:t>
            </a:r>
          </a:p>
          <a:p>
            <a:pPr marL="796925" lvl="1" indent="-514350"/>
            <a:r>
              <a:rPr lang="en-US" sz="2000" smtClean="0">
                <a:ea typeface="ＭＳ Ｐゴシック" pitchFamily="34" charset="-128"/>
              </a:rPr>
              <a:t>Replace these two trees with a new tree with new root </a:t>
            </a:r>
          </a:p>
          <a:p>
            <a:pPr marL="796925" lvl="1" indent="-514350"/>
            <a:r>
              <a:rPr lang="en-US" sz="2000" smtClean="0">
                <a:ea typeface="ＭＳ Ｐゴシック" pitchFamily="34" charset="-128"/>
              </a:rPr>
              <a:t>Make the tree with the smaller weight a right child</a:t>
            </a:r>
          </a:p>
          <a:p>
            <a:pPr marL="796925" lvl="1" indent="-514350"/>
            <a:r>
              <a:rPr lang="en-US" sz="2000" smtClean="0">
                <a:ea typeface="ＭＳ Ｐゴシック" pitchFamily="34" charset="-128"/>
              </a:rPr>
              <a:t>The weight of the new tree is the sum of old weights (JT: next slide)</a:t>
            </a:r>
          </a:p>
          <a:p>
            <a:pPr marL="514350" indent="-514350"/>
            <a:endParaRPr lang="en-US" smtClean="0">
              <a:ea typeface="ＭＳ Ｐゴシック" pitchFamily="34" charset="-128"/>
            </a:endParaRPr>
          </a:p>
          <a:p>
            <a:pPr marL="514350" indent="-514350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marL="514350" indent="-514350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marL="796925" lvl="1" indent="-514350"/>
            <a:endParaRPr lang="en-US" smtClean="0">
              <a:ea typeface="ＭＳ Ｐゴシック" pitchFamily="34" charset="-128"/>
            </a:endParaRPr>
          </a:p>
          <a:p>
            <a:pPr marL="514350" indent="-514350"/>
            <a:endParaRPr lang="en-US" smtClean="0">
              <a:ea typeface="ＭＳ Ｐゴシック" pitchFamily="34" charset="-128"/>
            </a:endParaRPr>
          </a:p>
          <a:p>
            <a:pPr marL="514350" indent="-514350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2971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514600" y="2971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3733800" y="2971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4953000" y="2971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Oval 7"/>
          <p:cNvSpPr/>
          <p:nvPr/>
        </p:nvSpPr>
        <p:spPr>
          <a:xfrm>
            <a:off x="6172200" y="2971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7315200" y="2971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6569" name="TextBox 9"/>
          <p:cNvSpPr txBox="1">
            <a:spLocks noChangeArrowheads="1"/>
          </p:cNvSpPr>
          <p:nvPr/>
        </p:nvSpPr>
        <p:spPr bwMode="auto">
          <a:xfrm>
            <a:off x="6324600" y="3657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66570" name="TextBox 10"/>
          <p:cNvSpPr txBox="1">
            <a:spLocks noChangeArrowheads="1"/>
          </p:cNvSpPr>
          <p:nvPr/>
        </p:nvSpPr>
        <p:spPr bwMode="auto">
          <a:xfrm>
            <a:off x="1371600" y="3657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67000" y="3657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2400" y="3657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6573" name="TextBox 13"/>
          <p:cNvSpPr txBox="1">
            <a:spLocks noChangeArrowheads="1"/>
          </p:cNvSpPr>
          <p:nvPr/>
        </p:nvSpPr>
        <p:spPr bwMode="auto">
          <a:xfrm>
            <a:off x="5105400" y="3657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66574" name="TextBox 14"/>
          <p:cNvSpPr txBox="1">
            <a:spLocks noChangeArrowheads="1"/>
          </p:cNvSpPr>
          <p:nvPr/>
        </p:nvSpPr>
        <p:spPr bwMode="auto">
          <a:xfrm>
            <a:off x="7467600" y="3657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2971800" y="4114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86200" y="4953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2133600" y="4953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1" name="Straight Connector 20"/>
          <p:cNvCxnSpPr>
            <a:stCxn id="16" idx="3"/>
            <a:endCxn id="19" idx="7"/>
          </p:cNvCxnSpPr>
          <p:nvPr/>
        </p:nvCxnSpPr>
        <p:spPr>
          <a:xfrm rot="5400000">
            <a:off x="2757487" y="4727576"/>
            <a:ext cx="352425" cy="2984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5"/>
            <a:endCxn id="18" idx="1"/>
          </p:cNvCxnSpPr>
          <p:nvPr/>
        </p:nvCxnSpPr>
        <p:spPr>
          <a:xfrm rot="16200000" flipH="1">
            <a:off x="3633787" y="4689476"/>
            <a:ext cx="352425" cy="374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28800" y="42672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tree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876800" y="5105400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tree weight 6+4 = 10</a:t>
            </a:r>
          </a:p>
        </p:txBody>
      </p:sp>
      <p:sp>
        <p:nvSpPr>
          <p:cNvPr id="66582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CA3B4-0697-4F02-B646-F61A0F39A6B4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2" grpId="1"/>
      <p:bldP spid="13" grpId="0"/>
      <p:bldP spid="13" grpId="1"/>
      <p:bldP spid="16" grpId="0" animBg="1"/>
      <p:bldP spid="18" grpId="0" animBg="1"/>
      <p:bldP spid="19" grpId="0" animBg="1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Huffman's Coding –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en-US" dirty="0" smtClean="0"/>
              <a:t>Choose two trees that have the minimum weights</a:t>
            </a:r>
          </a:p>
          <a:p>
            <a:pPr marL="797814" lvl="1" indent="-514350">
              <a:defRPr/>
            </a:pPr>
            <a:r>
              <a:rPr lang="en-US" sz="2000" dirty="0" smtClean="0">
                <a:cs typeface="+mn-cs"/>
              </a:rPr>
              <a:t>Replace these two trees with a new tree with new root </a:t>
            </a:r>
          </a:p>
          <a:p>
            <a:pPr marL="797814" lvl="1" indent="-514350">
              <a:defRPr/>
            </a:pPr>
            <a:r>
              <a:rPr lang="en-US" sz="2000" dirty="0" smtClean="0">
                <a:cs typeface="+mn-cs"/>
              </a:rPr>
              <a:t>Make the tree with the smaller weight a right child</a:t>
            </a:r>
          </a:p>
          <a:p>
            <a:pPr marL="797814" lvl="1" indent="-514350">
              <a:defRPr/>
            </a:pPr>
            <a:r>
              <a:rPr lang="en-US" sz="2000" dirty="0" smtClean="0">
                <a:cs typeface="+mn-cs"/>
              </a:rPr>
              <a:t>The weight of the new tree is the sum of old weights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219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9530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Oval 7"/>
          <p:cNvSpPr/>
          <p:nvPr/>
        </p:nvSpPr>
        <p:spPr>
          <a:xfrm>
            <a:off x="6172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7315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8615" name="TextBox 9"/>
          <p:cNvSpPr txBox="1">
            <a:spLocks noChangeArrowheads="1"/>
          </p:cNvSpPr>
          <p:nvPr/>
        </p:nvSpPr>
        <p:spPr bwMode="auto">
          <a:xfrm>
            <a:off x="6324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68616" name="TextBox 10"/>
          <p:cNvSpPr txBox="1">
            <a:spLocks noChangeArrowheads="1"/>
          </p:cNvSpPr>
          <p:nvPr/>
        </p:nvSpPr>
        <p:spPr bwMode="auto">
          <a:xfrm>
            <a:off x="1371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</a:t>
            </a:r>
          </a:p>
        </p:txBody>
      </p:sp>
      <p:sp>
        <p:nvSpPr>
          <p:cNvPr id="68617" name="TextBox 13"/>
          <p:cNvSpPr txBox="1">
            <a:spLocks noChangeArrowheads="1"/>
          </p:cNvSpPr>
          <p:nvPr/>
        </p:nvSpPr>
        <p:spPr bwMode="auto">
          <a:xfrm>
            <a:off x="51054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68618" name="TextBox 14"/>
          <p:cNvSpPr txBox="1">
            <a:spLocks noChangeArrowheads="1"/>
          </p:cNvSpPr>
          <p:nvPr/>
        </p:nvSpPr>
        <p:spPr bwMode="auto">
          <a:xfrm>
            <a:off x="7467600" y="3276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209800" y="3733800"/>
            <a:ext cx="2514600" cy="1662113"/>
            <a:chOff x="2209800" y="3733800"/>
            <a:chExt cx="2514600" cy="1661558"/>
          </a:xfrm>
        </p:grpSpPr>
        <p:grpSp>
          <p:nvGrpSpPr>
            <p:cNvPr id="68621" name="Group 25"/>
            <p:cNvGrpSpPr>
              <a:grpSpLocks/>
            </p:cNvGrpSpPr>
            <p:nvPr/>
          </p:nvGrpSpPr>
          <p:grpSpPr bwMode="auto">
            <a:xfrm>
              <a:off x="2209800" y="3733800"/>
              <a:ext cx="2514600" cy="1524000"/>
              <a:chOff x="2209800" y="3733800"/>
              <a:chExt cx="2514600" cy="15240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048000" y="3733800"/>
                <a:ext cx="762000" cy="6855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962400" y="4571720"/>
                <a:ext cx="762000" cy="6855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209800" y="4571720"/>
                <a:ext cx="762000" cy="6855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cxnSp>
            <p:nvCxnSpPr>
              <p:cNvPr id="21" name="Straight Connector 20"/>
              <p:cNvCxnSpPr>
                <a:stCxn id="16" idx="3"/>
                <a:endCxn id="19" idx="7"/>
              </p:cNvCxnSpPr>
              <p:nvPr/>
            </p:nvCxnSpPr>
            <p:spPr>
              <a:xfrm rot="5400000">
                <a:off x="2833746" y="4346322"/>
                <a:ext cx="352307" cy="29845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6" idx="5"/>
                <a:endCxn id="18" idx="1"/>
              </p:cNvCxnSpPr>
              <p:nvPr/>
            </p:nvCxnSpPr>
            <p:spPr>
              <a:xfrm rot="16200000" flipH="1">
                <a:off x="3710046" y="4308222"/>
                <a:ext cx="352307" cy="37465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622" name="TextBox 24"/>
            <p:cNvSpPr txBox="1">
              <a:spLocks noChangeArrowheads="1"/>
            </p:cNvSpPr>
            <p:nvPr/>
          </p:nvSpPr>
          <p:spPr bwMode="auto">
            <a:xfrm>
              <a:off x="3200400" y="5028768"/>
              <a:ext cx="438150" cy="366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</p:grpSp>
      <p:sp>
        <p:nvSpPr>
          <p:cNvPr id="68620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D66E41-26AB-42F7-9701-F5124E486BFA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5648 L -0.00417 -0.2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Huffman's Coding – Repeat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Repeat Step 2 until we have a single tree</a:t>
            </a: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9530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Oval 7"/>
          <p:cNvSpPr/>
          <p:nvPr/>
        </p:nvSpPr>
        <p:spPr>
          <a:xfrm>
            <a:off x="6172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7315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0663" name="TextBox 9"/>
          <p:cNvSpPr txBox="1">
            <a:spLocks noChangeArrowheads="1"/>
          </p:cNvSpPr>
          <p:nvPr/>
        </p:nvSpPr>
        <p:spPr bwMode="auto">
          <a:xfrm>
            <a:off x="6324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70664" name="TextBox 10"/>
          <p:cNvSpPr txBox="1">
            <a:spLocks noChangeArrowheads="1"/>
          </p:cNvSpPr>
          <p:nvPr/>
        </p:nvSpPr>
        <p:spPr bwMode="auto">
          <a:xfrm>
            <a:off x="1371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</a:t>
            </a:r>
          </a:p>
        </p:txBody>
      </p:sp>
      <p:sp>
        <p:nvSpPr>
          <p:cNvPr id="70665" name="TextBox 13"/>
          <p:cNvSpPr txBox="1">
            <a:spLocks noChangeArrowheads="1"/>
          </p:cNvSpPr>
          <p:nvPr/>
        </p:nvSpPr>
        <p:spPr bwMode="auto">
          <a:xfrm>
            <a:off x="51054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70666" name="TextBox 14"/>
          <p:cNvSpPr txBox="1">
            <a:spLocks noChangeArrowheads="1"/>
          </p:cNvSpPr>
          <p:nvPr/>
        </p:nvSpPr>
        <p:spPr bwMode="auto">
          <a:xfrm>
            <a:off x="7467600" y="3276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grpSp>
        <p:nvGrpSpPr>
          <p:cNvPr id="70667" name="Group 25"/>
          <p:cNvGrpSpPr>
            <a:grpSpLocks/>
          </p:cNvGrpSpPr>
          <p:nvPr/>
        </p:nvGrpSpPr>
        <p:grpSpPr bwMode="auto">
          <a:xfrm>
            <a:off x="2209800" y="1752600"/>
            <a:ext cx="2514600" cy="1524000"/>
            <a:chOff x="2209800" y="3733800"/>
            <a:chExt cx="2514600" cy="1524000"/>
          </a:xfrm>
        </p:grpSpPr>
        <p:sp>
          <p:nvSpPr>
            <p:cNvPr id="16" name="Oval 15"/>
            <p:cNvSpPr/>
            <p:nvPr/>
          </p:nvSpPr>
          <p:spPr>
            <a:xfrm>
              <a:off x="3048000" y="3733800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962400" y="4572000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209800" y="4572000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21" name="Straight Connector 20"/>
            <p:cNvCxnSpPr>
              <a:stCxn id="16" idx="3"/>
              <a:endCxn id="19" idx="7"/>
            </p:cNvCxnSpPr>
            <p:nvPr/>
          </p:nvCxnSpPr>
          <p:spPr>
            <a:xfrm rot="5400000">
              <a:off x="2833687" y="4346576"/>
              <a:ext cx="352425" cy="2984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5"/>
              <a:endCxn id="18" idx="1"/>
            </p:cNvCxnSpPr>
            <p:nvPr/>
          </p:nvCxnSpPr>
          <p:spPr>
            <a:xfrm rot="16200000" flipH="1">
              <a:off x="3709987" y="4308476"/>
              <a:ext cx="352425" cy="3746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668" name="TextBox 24"/>
          <p:cNvSpPr txBox="1">
            <a:spLocks noChangeArrowheads="1"/>
          </p:cNvSpPr>
          <p:nvPr/>
        </p:nvSpPr>
        <p:spPr bwMode="auto">
          <a:xfrm>
            <a:off x="3276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70669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2EE6A1-A5A1-4AAD-8C07-5C6C313033C2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 2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en-US" sz="1600" dirty="0" smtClean="0"/>
              <a:t>Choose two trees that have the minimum weights</a:t>
            </a:r>
          </a:p>
          <a:p>
            <a:pPr marL="797814" lvl="1" indent="-514350">
              <a:defRPr/>
            </a:pPr>
            <a:r>
              <a:rPr lang="en-US" sz="1600" dirty="0" smtClean="0">
                <a:cs typeface="+mn-cs"/>
              </a:rPr>
              <a:t>Replace these two trees with a new tree with new root </a:t>
            </a:r>
          </a:p>
          <a:p>
            <a:pPr marL="797814" lvl="1" indent="-514350">
              <a:defRPr/>
            </a:pPr>
            <a:r>
              <a:rPr lang="en-US" sz="1600" dirty="0" smtClean="0">
                <a:cs typeface="+mn-cs"/>
              </a:rPr>
              <a:t>Make the tree with the smaller weight a right child</a:t>
            </a:r>
          </a:p>
          <a:p>
            <a:pPr marL="797814" lvl="1" indent="-514350">
              <a:defRPr/>
            </a:pPr>
            <a:r>
              <a:rPr lang="en-US" sz="1600" dirty="0" smtClean="0">
                <a:cs typeface="+mn-cs"/>
              </a:rPr>
              <a:t>The weight of the new tree is the sum of old weights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219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9530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Oval 7"/>
          <p:cNvSpPr/>
          <p:nvPr/>
        </p:nvSpPr>
        <p:spPr>
          <a:xfrm>
            <a:off x="6172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7315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2711" name="TextBox 9"/>
          <p:cNvSpPr txBox="1">
            <a:spLocks noChangeArrowheads="1"/>
          </p:cNvSpPr>
          <p:nvPr/>
        </p:nvSpPr>
        <p:spPr bwMode="auto">
          <a:xfrm>
            <a:off x="6324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72712" name="TextBox 10"/>
          <p:cNvSpPr txBox="1">
            <a:spLocks noChangeArrowheads="1"/>
          </p:cNvSpPr>
          <p:nvPr/>
        </p:nvSpPr>
        <p:spPr bwMode="auto">
          <a:xfrm>
            <a:off x="1371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</a:t>
            </a:r>
          </a:p>
        </p:txBody>
      </p:sp>
      <p:sp>
        <p:nvSpPr>
          <p:cNvPr id="72713" name="TextBox 13"/>
          <p:cNvSpPr txBox="1">
            <a:spLocks noChangeArrowheads="1"/>
          </p:cNvSpPr>
          <p:nvPr/>
        </p:nvSpPr>
        <p:spPr bwMode="auto">
          <a:xfrm>
            <a:off x="51054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67600" y="3276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grpSp>
        <p:nvGrpSpPr>
          <p:cNvPr id="72715" name="Group 25"/>
          <p:cNvGrpSpPr>
            <a:grpSpLocks/>
          </p:cNvGrpSpPr>
          <p:nvPr/>
        </p:nvGrpSpPr>
        <p:grpSpPr bwMode="auto">
          <a:xfrm>
            <a:off x="2209800" y="1752600"/>
            <a:ext cx="2514600" cy="1524000"/>
            <a:chOff x="2209800" y="3733800"/>
            <a:chExt cx="2514600" cy="1524000"/>
          </a:xfrm>
        </p:grpSpPr>
        <p:sp>
          <p:nvSpPr>
            <p:cNvPr id="16" name="Oval 15"/>
            <p:cNvSpPr/>
            <p:nvPr/>
          </p:nvSpPr>
          <p:spPr>
            <a:xfrm>
              <a:off x="3048000" y="3733800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962400" y="4572000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209800" y="4572000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21" name="Straight Connector 20"/>
            <p:cNvCxnSpPr>
              <a:stCxn id="16" idx="3"/>
              <a:endCxn id="19" idx="7"/>
            </p:cNvCxnSpPr>
            <p:nvPr/>
          </p:nvCxnSpPr>
          <p:spPr>
            <a:xfrm rot="5400000">
              <a:off x="2833687" y="4346576"/>
              <a:ext cx="352425" cy="2984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5"/>
              <a:endCxn id="18" idx="1"/>
            </p:cNvCxnSpPr>
            <p:nvPr/>
          </p:nvCxnSpPr>
          <p:spPr>
            <a:xfrm rot="16200000" flipH="1">
              <a:off x="3709987" y="4308476"/>
              <a:ext cx="352425" cy="3746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76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grpSp>
        <p:nvGrpSpPr>
          <p:cNvPr id="6" name="Group 25"/>
          <p:cNvGrpSpPr/>
          <p:nvPr/>
        </p:nvGrpSpPr>
        <p:grpSpPr>
          <a:xfrm>
            <a:off x="2209800" y="1752600"/>
            <a:ext cx="2514600" cy="1524000"/>
            <a:chOff x="2209800" y="3733800"/>
            <a:chExt cx="2514600" cy="1524000"/>
          </a:xfrm>
          <a:solidFill>
            <a:srgbClr val="FFFF00"/>
          </a:solidFill>
        </p:grpSpPr>
        <p:sp>
          <p:nvSpPr>
            <p:cNvPr id="22" name="Oval 21"/>
            <p:cNvSpPr/>
            <p:nvPr/>
          </p:nvSpPr>
          <p:spPr>
            <a:xfrm>
              <a:off x="3048000" y="37338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962400" y="4572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209800" y="4572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27" name="Straight Connector 26"/>
            <p:cNvCxnSpPr>
              <a:stCxn id="22" idx="3"/>
              <a:endCxn id="26" idx="7"/>
            </p:cNvCxnSpPr>
            <p:nvPr/>
          </p:nvCxnSpPr>
          <p:spPr>
            <a:xfrm rot="5400000">
              <a:off x="2833267" y="43461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5"/>
              <a:endCxn id="24" idx="1"/>
            </p:cNvCxnSpPr>
            <p:nvPr/>
          </p:nvCxnSpPr>
          <p:spPr>
            <a:xfrm rot="16200000" flipH="1">
              <a:off x="3709567" y="43080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7315200" y="25908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2719" name="Slide Number Placeholder 2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97D244-3F39-4352-8618-1C93AD56BE9F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Coding</a:t>
            </a:r>
            <a:endParaRPr lang="en-US" dirty="0"/>
          </a:p>
        </p:txBody>
      </p:sp>
      <p:sp>
        <p:nvSpPr>
          <p:cNvPr id="19458" name="Subtitle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95C00"/>
                </a:solidFill>
                <a:ea typeface="ＭＳ Ｐゴシック" pitchFamily="34" charset="-128"/>
              </a:rPr>
              <a:t>An application of trees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4BE0D2-AA8B-433F-A6CD-B75DC5D6EB64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 2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en-US" sz="1600" dirty="0" smtClean="0"/>
              <a:t>Choose two trees that have the minimum weights</a:t>
            </a:r>
          </a:p>
          <a:p>
            <a:pPr marL="797814" lvl="1" indent="-514350">
              <a:defRPr/>
            </a:pPr>
            <a:r>
              <a:rPr lang="en-US" sz="1600" dirty="0" smtClean="0">
                <a:cs typeface="+mn-cs"/>
              </a:rPr>
              <a:t>Replace these two trees with a new tree with new root </a:t>
            </a:r>
          </a:p>
          <a:p>
            <a:pPr marL="797814" lvl="1" indent="-514350">
              <a:defRPr/>
            </a:pPr>
            <a:r>
              <a:rPr lang="en-US" sz="1600" dirty="0" smtClean="0">
                <a:cs typeface="+mn-cs"/>
              </a:rPr>
              <a:t>Make the tree with the smaller weight a right child</a:t>
            </a:r>
          </a:p>
          <a:p>
            <a:pPr marL="797814" lvl="1" indent="-514350">
              <a:defRPr/>
            </a:pPr>
            <a:r>
              <a:rPr lang="en-US" sz="1600" dirty="0" smtClean="0">
                <a:cs typeface="+mn-cs"/>
              </a:rPr>
              <a:t>The weight of the new tree is the sum of old weights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219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9530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Oval 7"/>
          <p:cNvSpPr/>
          <p:nvPr/>
        </p:nvSpPr>
        <p:spPr>
          <a:xfrm>
            <a:off x="6172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7315200" y="25908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4759" name="TextBox 9"/>
          <p:cNvSpPr txBox="1">
            <a:spLocks noChangeArrowheads="1"/>
          </p:cNvSpPr>
          <p:nvPr/>
        </p:nvSpPr>
        <p:spPr bwMode="auto">
          <a:xfrm>
            <a:off x="6324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74760" name="TextBox 10"/>
          <p:cNvSpPr txBox="1">
            <a:spLocks noChangeArrowheads="1"/>
          </p:cNvSpPr>
          <p:nvPr/>
        </p:nvSpPr>
        <p:spPr bwMode="auto">
          <a:xfrm>
            <a:off x="1371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</a:t>
            </a:r>
          </a:p>
        </p:txBody>
      </p:sp>
      <p:sp>
        <p:nvSpPr>
          <p:cNvPr id="74761" name="TextBox 13"/>
          <p:cNvSpPr txBox="1">
            <a:spLocks noChangeArrowheads="1"/>
          </p:cNvSpPr>
          <p:nvPr/>
        </p:nvSpPr>
        <p:spPr bwMode="auto">
          <a:xfrm>
            <a:off x="51054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67600" y="3276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grpSp>
        <p:nvGrpSpPr>
          <p:cNvPr id="5" name="Group 25"/>
          <p:cNvGrpSpPr/>
          <p:nvPr/>
        </p:nvGrpSpPr>
        <p:grpSpPr>
          <a:xfrm>
            <a:off x="2209800" y="1752600"/>
            <a:ext cx="2514600" cy="1524000"/>
            <a:chOff x="2209800" y="3733800"/>
            <a:chExt cx="2514600" cy="1524000"/>
          </a:xfrm>
          <a:solidFill>
            <a:srgbClr val="FFFF00"/>
          </a:solidFill>
        </p:grpSpPr>
        <p:sp>
          <p:nvSpPr>
            <p:cNvPr id="16" name="Oval 15"/>
            <p:cNvSpPr/>
            <p:nvPr/>
          </p:nvSpPr>
          <p:spPr>
            <a:xfrm>
              <a:off x="3048000" y="37338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962400" y="4572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209800" y="4572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21" name="Straight Connector 20"/>
            <p:cNvCxnSpPr>
              <a:stCxn id="16" idx="3"/>
              <a:endCxn id="19" idx="7"/>
            </p:cNvCxnSpPr>
            <p:nvPr/>
          </p:nvCxnSpPr>
          <p:spPr>
            <a:xfrm rot="5400000">
              <a:off x="2833267" y="43461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5"/>
              <a:endCxn id="18" idx="1"/>
            </p:cNvCxnSpPr>
            <p:nvPr/>
          </p:nvCxnSpPr>
          <p:spPr>
            <a:xfrm rot="16200000" flipH="1">
              <a:off x="3709567" y="43080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76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5334000" y="3810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24600" y="46482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grpSp>
        <p:nvGrpSpPr>
          <p:cNvPr id="6" name="Group 25"/>
          <p:cNvGrpSpPr/>
          <p:nvPr/>
        </p:nvGrpSpPr>
        <p:grpSpPr>
          <a:xfrm>
            <a:off x="3352800" y="4648200"/>
            <a:ext cx="2514600" cy="1524000"/>
            <a:chOff x="2209800" y="3733800"/>
            <a:chExt cx="2514600" cy="1524000"/>
          </a:xfrm>
          <a:solidFill>
            <a:srgbClr val="FFFF00"/>
          </a:solidFill>
        </p:grpSpPr>
        <p:sp>
          <p:nvSpPr>
            <p:cNvPr id="33" name="Oval 32"/>
            <p:cNvSpPr/>
            <p:nvPr/>
          </p:nvSpPr>
          <p:spPr>
            <a:xfrm>
              <a:off x="3048000" y="37338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962400" y="4572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209800" y="4572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6" name="Straight Connector 35"/>
            <p:cNvCxnSpPr>
              <a:stCxn id="33" idx="3"/>
              <a:endCxn id="35" idx="7"/>
            </p:cNvCxnSpPr>
            <p:nvPr/>
          </p:nvCxnSpPr>
          <p:spPr>
            <a:xfrm rot="5400000">
              <a:off x="2833267" y="43461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5"/>
              <a:endCxn id="34" idx="1"/>
            </p:cNvCxnSpPr>
            <p:nvPr/>
          </p:nvCxnSpPr>
          <p:spPr>
            <a:xfrm rot="16200000" flipH="1">
              <a:off x="3709567" y="43080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>
            <a:stCxn id="30" idx="5"/>
            <a:endCxn id="31" idx="1"/>
          </p:cNvCxnSpPr>
          <p:nvPr/>
        </p:nvCxnSpPr>
        <p:spPr>
          <a:xfrm rot="16200000" flipH="1">
            <a:off x="6034087" y="4346576"/>
            <a:ext cx="352425" cy="4508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3"/>
          </p:cNvCxnSpPr>
          <p:nvPr/>
        </p:nvCxnSpPr>
        <p:spPr>
          <a:xfrm rot="5400000">
            <a:off x="4958557" y="4314031"/>
            <a:ext cx="404812" cy="5683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71600" y="4114800"/>
            <a:ext cx="291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tree weight 10+7 = 17</a:t>
            </a:r>
          </a:p>
        </p:txBody>
      </p:sp>
      <p:sp>
        <p:nvSpPr>
          <p:cNvPr id="74771" name="Slide Number Placeholder 3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2CEA86-2CD0-4D16-BDAD-D1AFC8F91DB2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25" grpId="0"/>
      <p:bldP spid="30" grpId="0" animBg="1"/>
      <p:bldP spid="31" grpId="0" animBg="1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/>
            </a:pPr>
            <a:endParaRPr lang="en-US" sz="1600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219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172200" y="2590800"/>
            <a:ext cx="762000" cy="1052513"/>
            <a:chOff x="6172200" y="2590800"/>
            <a:chExt cx="762000" cy="1051959"/>
          </a:xfrm>
        </p:grpSpPr>
        <p:sp>
          <p:nvSpPr>
            <p:cNvPr id="8" name="Oval 7"/>
            <p:cNvSpPr/>
            <p:nvPr/>
          </p:nvSpPr>
          <p:spPr>
            <a:xfrm>
              <a:off x="6172200" y="2590800"/>
              <a:ext cx="762000" cy="685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6813" name="TextBox 9"/>
            <p:cNvSpPr txBox="1">
              <a:spLocks noChangeArrowheads="1"/>
            </p:cNvSpPr>
            <p:nvPr/>
          </p:nvSpPr>
          <p:spPr bwMode="auto">
            <a:xfrm>
              <a:off x="6324600" y="3276239"/>
              <a:ext cx="438150" cy="36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35</a:t>
              </a:r>
            </a:p>
          </p:txBody>
        </p:sp>
      </p:grpSp>
      <p:sp>
        <p:nvSpPr>
          <p:cNvPr id="76804" name="TextBox 10"/>
          <p:cNvSpPr txBox="1">
            <a:spLocks noChangeArrowheads="1"/>
          </p:cNvSpPr>
          <p:nvPr/>
        </p:nvSpPr>
        <p:spPr bwMode="auto">
          <a:xfrm>
            <a:off x="1371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953000" y="2590800"/>
            <a:ext cx="762000" cy="1052513"/>
            <a:chOff x="4953000" y="2590800"/>
            <a:chExt cx="762000" cy="1051959"/>
          </a:xfrm>
        </p:grpSpPr>
        <p:sp>
          <p:nvSpPr>
            <p:cNvPr id="7" name="Oval 6"/>
            <p:cNvSpPr/>
            <p:nvPr/>
          </p:nvSpPr>
          <p:spPr>
            <a:xfrm>
              <a:off x="4953000" y="2590800"/>
              <a:ext cx="762000" cy="685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76811" name="TextBox 13"/>
            <p:cNvSpPr txBox="1">
              <a:spLocks noChangeArrowheads="1"/>
            </p:cNvSpPr>
            <p:nvPr/>
          </p:nvSpPr>
          <p:spPr bwMode="auto">
            <a:xfrm>
              <a:off x="5105400" y="3276239"/>
              <a:ext cx="438150" cy="36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3328988" y="3786188"/>
            <a:ext cx="3790950" cy="2600325"/>
            <a:chOff x="3328416" y="3785616"/>
            <a:chExt cx="3791712" cy="2600342"/>
          </a:xfrm>
        </p:grpSpPr>
        <p:grpSp>
          <p:nvGrpSpPr>
            <p:cNvPr id="12" name="Group 41"/>
            <p:cNvGrpSpPr/>
            <p:nvPr/>
          </p:nvGrpSpPr>
          <p:grpSpPr>
            <a:xfrm>
              <a:off x="3352800" y="3810000"/>
              <a:ext cx="3733800" cy="2362200"/>
              <a:chOff x="3352800" y="3810000"/>
              <a:chExt cx="3733800" cy="2362200"/>
            </a:xfrm>
            <a:solidFill>
              <a:srgbClr val="F07F09"/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5334000" y="3810000"/>
                <a:ext cx="762000" cy="685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324600" y="4648200"/>
                <a:ext cx="762000" cy="685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I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191000" y="4648200"/>
                <a:ext cx="762000" cy="685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105400" y="5486400"/>
                <a:ext cx="762000" cy="685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352800" y="5486400"/>
                <a:ext cx="762000" cy="685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cxnSp>
            <p:nvCxnSpPr>
              <p:cNvPr id="36" name="Straight Connector 35"/>
              <p:cNvCxnSpPr>
                <a:stCxn id="33" idx="3"/>
                <a:endCxn id="35" idx="7"/>
              </p:cNvCxnSpPr>
              <p:nvPr/>
            </p:nvCxnSpPr>
            <p:spPr>
              <a:xfrm rot="5400000">
                <a:off x="3976267" y="5260508"/>
                <a:ext cx="353266" cy="299384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5"/>
                <a:endCxn id="34" idx="1"/>
              </p:cNvCxnSpPr>
              <p:nvPr/>
            </p:nvCxnSpPr>
            <p:spPr>
              <a:xfrm rot="16200000" flipH="1">
                <a:off x="4852567" y="5222408"/>
                <a:ext cx="353266" cy="375584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0" idx="5"/>
                <a:endCxn id="31" idx="1"/>
              </p:cNvCxnSpPr>
              <p:nvPr/>
            </p:nvCxnSpPr>
            <p:spPr>
              <a:xfrm rot="16200000" flipH="1">
                <a:off x="6033667" y="4346108"/>
                <a:ext cx="353266" cy="451784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0" idx="3"/>
              </p:cNvCxnSpPr>
              <p:nvPr/>
            </p:nvCxnSpPr>
            <p:spPr>
              <a:xfrm rot="5400000">
                <a:off x="4958579" y="4313588"/>
                <a:ext cx="405235" cy="568792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809" name="TextBox 31"/>
            <p:cNvSpPr txBox="1">
              <a:spLocks noChangeArrowheads="1"/>
            </p:cNvSpPr>
            <p:nvPr/>
          </p:nvSpPr>
          <p:spPr bwMode="auto">
            <a:xfrm>
              <a:off x="4419600" y="6019324"/>
              <a:ext cx="438150" cy="366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17</a:t>
              </a:r>
            </a:p>
          </p:txBody>
        </p:sp>
      </p:grpSp>
      <p:sp>
        <p:nvSpPr>
          <p:cNvPr id="76807" name="Slide Number Placeholder 2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051D9B-BB43-4817-86C4-B83F3C2A74F3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5833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9166 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0416 -0.41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 2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/>
            </a:pPr>
            <a:endParaRPr lang="en-US" sz="1600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2192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78852" name="Group 37"/>
          <p:cNvGrpSpPr>
            <a:grpSpLocks/>
          </p:cNvGrpSpPr>
          <p:nvPr/>
        </p:nvGrpSpPr>
        <p:grpSpPr bwMode="auto">
          <a:xfrm>
            <a:off x="7696200" y="2514600"/>
            <a:ext cx="762000" cy="1052513"/>
            <a:chOff x="6172200" y="2590800"/>
            <a:chExt cx="762000" cy="1051959"/>
          </a:xfrm>
        </p:grpSpPr>
        <p:sp>
          <p:nvSpPr>
            <p:cNvPr id="8" name="Oval 7"/>
            <p:cNvSpPr/>
            <p:nvPr/>
          </p:nvSpPr>
          <p:spPr>
            <a:xfrm>
              <a:off x="6172200" y="2590800"/>
              <a:ext cx="762000" cy="685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8860" name="TextBox 9"/>
            <p:cNvSpPr txBox="1">
              <a:spLocks noChangeArrowheads="1"/>
            </p:cNvSpPr>
            <p:nvPr/>
          </p:nvSpPr>
          <p:spPr bwMode="auto">
            <a:xfrm>
              <a:off x="6324600" y="3276239"/>
              <a:ext cx="438150" cy="36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35</a:t>
              </a:r>
            </a:p>
          </p:txBody>
        </p:sp>
      </p:grpSp>
      <p:sp>
        <p:nvSpPr>
          <p:cNvPr id="78853" name="TextBox 10"/>
          <p:cNvSpPr txBox="1">
            <a:spLocks noChangeArrowheads="1"/>
          </p:cNvSpPr>
          <p:nvPr/>
        </p:nvSpPr>
        <p:spPr bwMode="auto">
          <a:xfrm>
            <a:off x="13716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</a:t>
            </a:r>
          </a:p>
        </p:txBody>
      </p:sp>
      <p:sp>
        <p:nvSpPr>
          <p:cNvPr id="7" name="Oval 6"/>
          <p:cNvSpPr/>
          <p:nvPr/>
        </p:nvSpPr>
        <p:spPr>
          <a:xfrm>
            <a:off x="2286000" y="2590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38400" y="3276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grpSp>
        <p:nvGrpSpPr>
          <p:cNvPr id="6" name="Group 41"/>
          <p:cNvGrpSpPr/>
          <p:nvPr/>
        </p:nvGrpSpPr>
        <p:grpSpPr>
          <a:xfrm>
            <a:off x="3657600" y="914400"/>
            <a:ext cx="3733800" cy="2362200"/>
            <a:chOff x="3352800" y="3810000"/>
            <a:chExt cx="3733800" cy="2362200"/>
          </a:xfrm>
          <a:solidFill>
            <a:srgbClr val="F07F09"/>
          </a:solidFill>
        </p:grpSpPr>
        <p:sp>
          <p:nvSpPr>
            <p:cNvPr id="30" name="Oval 29"/>
            <p:cNvSpPr/>
            <p:nvPr/>
          </p:nvSpPr>
          <p:spPr>
            <a:xfrm>
              <a:off x="5334000" y="3810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246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1910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054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33528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6" name="Straight Connector 35"/>
            <p:cNvCxnSpPr>
              <a:stCxn id="33" idx="3"/>
              <a:endCxn id="35" idx="7"/>
            </p:cNvCxnSpPr>
            <p:nvPr/>
          </p:nvCxnSpPr>
          <p:spPr>
            <a:xfrm rot="5400000">
              <a:off x="3976267" y="52605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5"/>
              <a:endCxn id="34" idx="1"/>
            </p:cNvCxnSpPr>
            <p:nvPr/>
          </p:nvCxnSpPr>
          <p:spPr>
            <a:xfrm rot="16200000" flipH="1">
              <a:off x="4852567" y="52224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5"/>
              <a:endCxn id="31" idx="1"/>
            </p:cNvCxnSpPr>
            <p:nvPr/>
          </p:nvCxnSpPr>
          <p:spPr>
            <a:xfrm rot="16200000" flipH="1">
              <a:off x="6033667" y="4346108"/>
              <a:ext cx="353266" cy="4517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3"/>
            </p:cNvCxnSpPr>
            <p:nvPr/>
          </p:nvCxnSpPr>
          <p:spPr>
            <a:xfrm rot="5400000">
              <a:off x="4958579" y="4313588"/>
              <a:ext cx="405235" cy="568792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24400" y="3124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</a:t>
            </a:r>
          </a:p>
        </p:txBody>
      </p:sp>
      <p:sp>
        <p:nvSpPr>
          <p:cNvPr id="78858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FBD795-804B-4EE3-BF54-06CDE013D7EE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50975"/>
            <a:ext cx="8183562" cy="4187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/>
            </a:pPr>
            <a:endParaRPr lang="en-US" sz="1600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grpSp>
        <p:nvGrpSpPr>
          <p:cNvPr id="80898" name="Group 37"/>
          <p:cNvGrpSpPr>
            <a:grpSpLocks/>
          </p:cNvGrpSpPr>
          <p:nvPr/>
        </p:nvGrpSpPr>
        <p:grpSpPr bwMode="auto">
          <a:xfrm>
            <a:off x="7696200" y="3435350"/>
            <a:ext cx="762000" cy="1052513"/>
            <a:chOff x="6172200" y="2590800"/>
            <a:chExt cx="762000" cy="1053543"/>
          </a:xfrm>
        </p:grpSpPr>
        <p:sp>
          <p:nvSpPr>
            <p:cNvPr id="8" name="Oval 7"/>
            <p:cNvSpPr/>
            <p:nvPr/>
          </p:nvSpPr>
          <p:spPr>
            <a:xfrm>
              <a:off x="6172200" y="2590800"/>
              <a:ext cx="762000" cy="6864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80908" name="TextBox 9"/>
            <p:cNvSpPr txBox="1">
              <a:spLocks noChangeArrowheads="1"/>
            </p:cNvSpPr>
            <p:nvPr/>
          </p:nvSpPr>
          <p:spPr bwMode="auto">
            <a:xfrm>
              <a:off x="6324600" y="3277271"/>
              <a:ext cx="438150" cy="36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35</a:t>
              </a:r>
            </a:p>
          </p:txBody>
        </p:sp>
      </p:grpSp>
      <p:grpSp>
        <p:nvGrpSpPr>
          <p:cNvPr id="80899" name="Group 49"/>
          <p:cNvGrpSpPr>
            <a:grpSpLocks/>
          </p:cNvGrpSpPr>
          <p:nvPr/>
        </p:nvGrpSpPr>
        <p:grpSpPr bwMode="auto">
          <a:xfrm>
            <a:off x="1219200" y="3511550"/>
            <a:ext cx="762000" cy="1052513"/>
            <a:chOff x="1219200" y="2590800"/>
            <a:chExt cx="762000" cy="1053543"/>
          </a:xfrm>
        </p:grpSpPr>
        <p:sp>
          <p:nvSpPr>
            <p:cNvPr id="4" name="Oval 3"/>
            <p:cNvSpPr/>
            <p:nvPr/>
          </p:nvSpPr>
          <p:spPr>
            <a:xfrm>
              <a:off x="1219200" y="2590800"/>
              <a:ext cx="762000" cy="68647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0906" name="TextBox 10"/>
            <p:cNvSpPr txBox="1">
              <a:spLocks noChangeArrowheads="1"/>
            </p:cNvSpPr>
            <p:nvPr/>
          </p:nvSpPr>
          <p:spPr bwMode="auto">
            <a:xfrm>
              <a:off x="1371600" y="3277271"/>
              <a:ext cx="438150" cy="36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2286000" y="351155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0901" name="TextBox 13"/>
          <p:cNvSpPr txBox="1">
            <a:spLocks noChangeArrowheads="1"/>
          </p:cNvSpPr>
          <p:nvPr/>
        </p:nvSpPr>
        <p:spPr bwMode="auto">
          <a:xfrm>
            <a:off x="2438400" y="41973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grpSp>
        <p:nvGrpSpPr>
          <p:cNvPr id="6" name="Group 41"/>
          <p:cNvGrpSpPr/>
          <p:nvPr/>
        </p:nvGrpSpPr>
        <p:grpSpPr>
          <a:xfrm>
            <a:off x="3657600" y="1834896"/>
            <a:ext cx="3733800" cy="2362200"/>
            <a:chOff x="3352800" y="3810000"/>
            <a:chExt cx="3733800" cy="2362200"/>
          </a:xfrm>
          <a:solidFill>
            <a:srgbClr val="FFFF00"/>
          </a:solidFill>
        </p:grpSpPr>
        <p:sp>
          <p:nvSpPr>
            <p:cNvPr id="30" name="Oval 29"/>
            <p:cNvSpPr/>
            <p:nvPr/>
          </p:nvSpPr>
          <p:spPr>
            <a:xfrm>
              <a:off x="5334000" y="3810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246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1910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054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33528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6" name="Straight Connector 35"/>
            <p:cNvCxnSpPr>
              <a:stCxn id="33" idx="3"/>
              <a:endCxn id="35" idx="7"/>
            </p:cNvCxnSpPr>
            <p:nvPr/>
          </p:nvCxnSpPr>
          <p:spPr>
            <a:xfrm rot="5400000">
              <a:off x="3976267" y="52605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5"/>
              <a:endCxn id="34" idx="1"/>
            </p:cNvCxnSpPr>
            <p:nvPr/>
          </p:nvCxnSpPr>
          <p:spPr>
            <a:xfrm rot="16200000" flipH="1">
              <a:off x="4852567" y="52224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5"/>
              <a:endCxn id="31" idx="1"/>
            </p:cNvCxnSpPr>
            <p:nvPr/>
          </p:nvCxnSpPr>
          <p:spPr>
            <a:xfrm rot="16200000" flipH="1">
              <a:off x="6033667" y="4346108"/>
              <a:ext cx="353266" cy="4517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3"/>
            </p:cNvCxnSpPr>
            <p:nvPr/>
          </p:nvCxnSpPr>
          <p:spPr>
            <a:xfrm rot="5400000">
              <a:off x="4958579" y="4313588"/>
              <a:ext cx="405235" cy="568792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3" name="TextBox 31"/>
          <p:cNvSpPr txBox="1">
            <a:spLocks noChangeArrowheads="1"/>
          </p:cNvSpPr>
          <p:nvPr/>
        </p:nvSpPr>
        <p:spPr bwMode="auto">
          <a:xfrm>
            <a:off x="4724400" y="40449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</a:t>
            </a:r>
          </a:p>
        </p:txBody>
      </p:sp>
      <p:sp>
        <p:nvSpPr>
          <p:cNvPr id="80904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DCD041-F5FA-4333-AE30-9EA66158B6E9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50975"/>
            <a:ext cx="8183562" cy="4187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/>
            </a:pPr>
            <a:endParaRPr lang="en-US" sz="1600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grpSp>
        <p:nvGrpSpPr>
          <p:cNvPr id="82946" name="Group 37"/>
          <p:cNvGrpSpPr>
            <a:grpSpLocks/>
          </p:cNvGrpSpPr>
          <p:nvPr/>
        </p:nvGrpSpPr>
        <p:grpSpPr bwMode="auto">
          <a:xfrm>
            <a:off x="7696200" y="3435350"/>
            <a:ext cx="762000" cy="1052513"/>
            <a:chOff x="6172200" y="2590800"/>
            <a:chExt cx="762000" cy="1053543"/>
          </a:xfrm>
        </p:grpSpPr>
        <p:sp>
          <p:nvSpPr>
            <p:cNvPr id="8" name="Oval 7"/>
            <p:cNvSpPr/>
            <p:nvPr/>
          </p:nvSpPr>
          <p:spPr>
            <a:xfrm>
              <a:off x="6172200" y="2590800"/>
              <a:ext cx="762000" cy="6864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82961" name="TextBox 9"/>
            <p:cNvSpPr txBox="1">
              <a:spLocks noChangeArrowheads="1"/>
            </p:cNvSpPr>
            <p:nvPr/>
          </p:nvSpPr>
          <p:spPr bwMode="auto">
            <a:xfrm>
              <a:off x="6324600" y="3277271"/>
              <a:ext cx="438150" cy="36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35</a:t>
              </a:r>
            </a:p>
          </p:txBody>
        </p:sp>
      </p:grpSp>
      <p:grpSp>
        <p:nvGrpSpPr>
          <p:cNvPr id="82947" name="Group 49"/>
          <p:cNvGrpSpPr>
            <a:grpSpLocks/>
          </p:cNvGrpSpPr>
          <p:nvPr/>
        </p:nvGrpSpPr>
        <p:grpSpPr bwMode="auto">
          <a:xfrm>
            <a:off x="1219200" y="3511550"/>
            <a:ext cx="762000" cy="1052513"/>
            <a:chOff x="1219200" y="2590800"/>
            <a:chExt cx="762000" cy="1053543"/>
          </a:xfrm>
        </p:grpSpPr>
        <p:sp>
          <p:nvSpPr>
            <p:cNvPr id="4" name="Oval 3"/>
            <p:cNvSpPr/>
            <p:nvPr/>
          </p:nvSpPr>
          <p:spPr>
            <a:xfrm>
              <a:off x="1219200" y="2590800"/>
              <a:ext cx="762000" cy="68647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2959" name="TextBox 10"/>
            <p:cNvSpPr txBox="1">
              <a:spLocks noChangeArrowheads="1"/>
            </p:cNvSpPr>
            <p:nvPr/>
          </p:nvSpPr>
          <p:spPr bwMode="auto">
            <a:xfrm>
              <a:off x="1371600" y="3277271"/>
              <a:ext cx="438150" cy="36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3886200" y="18288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grpSp>
        <p:nvGrpSpPr>
          <p:cNvPr id="6" name="Group 41"/>
          <p:cNvGrpSpPr/>
          <p:nvPr/>
        </p:nvGrpSpPr>
        <p:grpSpPr>
          <a:xfrm>
            <a:off x="3657600" y="1834896"/>
            <a:ext cx="3733800" cy="2362200"/>
            <a:chOff x="3352800" y="3810000"/>
            <a:chExt cx="3733800" cy="2362200"/>
          </a:xfrm>
          <a:solidFill>
            <a:srgbClr val="FFFF00"/>
          </a:solidFill>
        </p:grpSpPr>
        <p:sp>
          <p:nvSpPr>
            <p:cNvPr id="30" name="Oval 29"/>
            <p:cNvSpPr/>
            <p:nvPr/>
          </p:nvSpPr>
          <p:spPr>
            <a:xfrm>
              <a:off x="5334000" y="3810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246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1910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054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33528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6" name="Straight Connector 35"/>
            <p:cNvCxnSpPr>
              <a:stCxn id="33" idx="3"/>
              <a:endCxn id="35" idx="7"/>
            </p:cNvCxnSpPr>
            <p:nvPr/>
          </p:nvCxnSpPr>
          <p:spPr>
            <a:xfrm rot="5400000">
              <a:off x="3976267" y="52605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5"/>
              <a:endCxn id="34" idx="1"/>
            </p:cNvCxnSpPr>
            <p:nvPr/>
          </p:nvCxnSpPr>
          <p:spPr>
            <a:xfrm rot="16200000" flipH="1">
              <a:off x="4852567" y="52224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5"/>
              <a:endCxn id="31" idx="1"/>
            </p:cNvCxnSpPr>
            <p:nvPr/>
          </p:nvCxnSpPr>
          <p:spPr>
            <a:xfrm rot="16200000" flipH="1">
              <a:off x="6033667" y="4346108"/>
              <a:ext cx="353266" cy="4517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3"/>
            </p:cNvCxnSpPr>
            <p:nvPr/>
          </p:nvCxnSpPr>
          <p:spPr>
            <a:xfrm rot="5400000">
              <a:off x="4958579" y="4313588"/>
              <a:ext cx="405235" cy="568792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990600" y="5562600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Weight is 20+17 = 37</a:t>
            </a:r>
          </a:p>
        </p:txBody>
      </p:sp>
      <p:sp>
        <p:nvSpPr>
          <p:cNvPr id="28" name="Oval 27"/>
          <p:cNvSpPr/>
          <p:nvPr/>
        </p:nvSpPr>
        <p:spPr>
          <a:xfrm>
            <a:off x="4724400" y="99695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28" idx="5"/>
          </p:cNvCxnSpPr>
          <p:nvPr/>
        </p:nvCxnSpPr>
        <p:spPr>
          <a:xfrm rot="16200000" flipH="1">
            <a:off x="5380832" y="1577181"/>
            <a:ext cx="328612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3"/>
          </p:cNvCxnSpPr>
          <p:nvPr/>
        </p:nvCxnSpPr>
        <p:spPr>
          <a:xfrm rot="5400000">
            <a:off x="4501357" y="1577181"/>
            <a:ext cx="328612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286000" y="351155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438400" y="41973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648200" y="3962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37</a:t>
            </a:r>
          </a:p>
        </p:txBody>
      </p:sp>
      <p:sp>
        <p:nvSpPr>
          <p:cNvPr id="82957" name="Slide Number Placeholder 4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2842BF-8B1B-41AE-BE33-B1ACD69236A1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8" grpId="0" animBg="1"/>
      <p:bldP spid="27" grpId="0" animBg="1"/>
      <p:bldP spid="29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50975"/>
            <a:ext cx="8183562" cy="4187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/>
            </a:pPr>
            <a:endParaRPr lang="en-US" sz="1600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grpSp>
        <p:nvGrpSpPr>
          <p:cNvPr id="84994" name="Group 37"/>
          <p:cNvGrpSpPr>
            <a:grpSpLocks/>
          </p:cNvGrpSpPr>
          <p:nvPr/>
        </p:nvGrpSpPr>
        <p:grpSpPr bwMode="auto">
          <a:xfrm>
            <a:off x="7696200" y="3435350"/>
            <a:ext cx="762000" cy="1052513"/>
            <a:chOff x="6172200" y="2590800"/>
            <a:chExt cx="762000" cy="1053543"/>
          </a:xfrm>
        </p:grpSpPr>
        <p:sp>
          <p:nvSpPr>
            <p:cNvPr id="8" name="Oval 7"/>
            <p:cNvSpPr/>
            <p:nvPr/>
          </p:nvSpPr>
          <p:spPr>
            <a:xfrm>
              <a:off x="6172200" y="2590800"/>
              <a:ext cx="762000" cy="68647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85005" name="TextBox 9"/>
            <p:cNvSpPr txBox="1">
              <a:spLocks noChangeArrowheads="1"/>
            </p:cNvSpPr>
            <p:nvPr/>
          </p:nvSpPr>
          <p:spPr bwMode="auto">
            <a:xfrm>
              <a:off x="6324600" y="3277271"/>
              <a:ext cx="438150" cy="36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35</a:t>
              </a:r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1219200" y="3511296"/>
            <a:ext cx="762000" cy="1055132"/>
            <a:chOff x="1219200" y="2590800"/>
            <a:chExt cx="762000" cy="1055132"/>
          </a:xfrm>
          <a:solidFill>
            <a:srgbClr val="FFFF00"/>
          </a:solidFill>
        </p:grpSpPr>
        <p:sp>
          <p:nvSpPr>
            <p:cNvPr id="4" name="Oval 3"/>
            <p:cNvSpPr/>
            <p:nvPr/>
          </p:nvSpPr>
          <p:spPr>
            <a:xfrm>
              <a:off x="1219200" y="25908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1600" y="3276600"/>
              <a:ext cx="47961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a typeface="ＭＳ Ｐゴシック" pitchFamily="-110" charset="-128"/>
                </a:rPr>
                <a:t>28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3886200" y="182880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grpSp>
        <p:nvGrpSpPr>
          <p:cNvPr id="6" name="Group 41"/>
          <p:cNvGrpSpPr/>
          <p:nvPr/>
        </p:nvGrpSpPr>
        <p:grpSpPr>
          <a:xfrm>
            <a:off x="3657600" y="1834896"/>
            <a:ext cx="3733800" cy="2362200"/>
            <a:chOff x="3352800" y="3810000"/>
            <a:chExt cx="3733800" cy="2362200"/>
          </a:xfrm>
          <a:solidFill>
            <a:schemeClr val="accent1"/>
          </a:solidFill>
        </p:grpSpPr>
        <p:sp>
          <p:nvSpPr>
            <p:cNvPr id="30" name="Oval 29"/>
            <p:cNvSpPr/>
            <p:nvPr/>
          </p:nvSpPr>
          <p:spPr>
            <a:xfrm>
              <a:off x="5334000" y="3810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246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1910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054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33528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6" name="Straight Connector 35"/>
            <p:cNvCxnSpPr>
              <a:stCxn id="33" idx="3"/>
              <a:endCxn id="35" idx="7"/>
            </p:cNvCxnSpPr>
            <p:nvPr/>
          </p:nvCxnSpPr>
          <p:spPr>
            <a:xfrm rot="5400000">
              <a:off x="3976267" y="52605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5"/>
              <a:endCxn id="34" idx="1"/>
            </p:cNvCxnSpPr>
            <p:nvPr/>
          </p:nvCxnSpPr>
          <p:spPr>
            <a:xfrm rot="16200000" flipH="1">
              <a:off x="4852567" y="52224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5"/>
              <a:endCxn id="31" idx="1"/>
            </p:cNvCxnSpPr>
            <p:nvPr/>
          </p:nvCxnSpPr>
          <p:spPr>
            <a:xfrm rot="16200000" flipH="1">
              <a:off x="6033667" y="4346108"/>
              <a:ext cx="353266" cy="4517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3"/>
            </p:cNvCxnSpPr>
            <p:nvPr/>
          </p:nvCxnSpPr>
          <p:spPr>
            <a:xfrm rot="5400000">
              <a:off x="4958579" y="4313588"/>
              <a:ext cx="405235" cy="568792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8" name="TextBox 31"/>
          <p:cNvSpPr txBox="1">
            <a:spLocks noChangeArrowheads="1"/>
          </p:cNvSpPr>
          <p:nvPr/>
        </p:nvSpPr>
        <p:spPr bwMode="auto">
          <a:xfrm>
            <a:off x="4572000" y="40449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37</a:t>
            </a:r>
          </a:p>
        </p:txBody>
      </p:sp>
      <p:sp>
        <p:nvSpPr>
          <p:cNvPr id="84999" name="TextBox 47"/>
          <p:cNvSpPr txBox="1">
            <a:spLocks noChangeArrowheads="1"/>
          </p:cNvSpPr>
          <p:nvPr/>
        </p:nvSpPr>
        <p:spPr bwMode="auto">
          <a:xfrm>
            <a:off x="990600" y="5562600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Weight is 20+17 = 37</a:t>
            </a:r>
          </a:p>
        </p:txBody>
      </p:sp>
      <p:sp>
        <p:nvSpPr>
          <p:cNvPr id="28" name="Oval 27"/>
          <p:cNvSpPr/>
          <p:nvPr/>
        </p:nvSpPr>
        <p:spPr>
          <a:xfrm>
            <a:off x="4724400" y="99695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28" idx="5"/>
          </p:cNvCxnSpPr>
          <p:nvPr/>
        </p:nvCxnSpPr>
        <p:spPr>
          <a:xfrm rot="16200000" flipH="1">
            <a:off x="5380832" y="1577181"/>
            <a:ext cx="328612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3"/>
          </p:cNvCxnSpPr>
          <p:nvPr/>
        </p:nvCxnSpPr>
        <p:spPr>
          <a:xfrm rot="5400000">
            <a:off x="4501357" y="1577181"/>
            <a:ext cx="328612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3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D696EF-65F1-438F-8E19-AC2B7B9C4CB0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50975"/>
            <a:ext cx="8183562" cy="4187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/>
            </a:pPr>
            <a:endParaRPr lang="en-US" sz="1600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838200" y="35052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0600" y="4191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4" name="Oval 3"/>
          <p:cNvSpPr/>
          <p:nvPr/>
        </p:nvSpPr>
        <p:spPr>
          <a:xfrm>
            <a:off x="1828800" y="351155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41973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</a:t>
            </a:r>
          </a:p>
        </p:txBody>
      </p:sp>
      <p:sp>
        <p:nvSpPr>
          <p:cNvPr id="7" name="Oval 6"/>
          <p:cNvSpPr/>
          <p:nvPr/>
        </p:nvSpPr>
        <p:spPr>
          <a:xfrm>
            <a:off x="3886200" y="182880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3657600" y="1834896"/>
            <a:ext cx="3733800" cy="2362200"/>
            <a:chOff x="3352800" y="3810000"/>
            <a:chExt cx="3733800" cy="2362200"/>
          </a:xfrm>
          <a:solidFill>
            <a:schemeClr val="accent1"/>
          </a:solidFill>
        </p:grpSpPr>
        <p:sp>
          <p:nvSpPr>
            <p:cNvPr id="30" name="Oval 29"/>
            <p:cNvSpPr/>
            <p:nvPr/>
          </p:nvSpPr>
          <p:spPr>
            <a:xfrm>
              <a:off x="5334000" y="3810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246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1910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054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33528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6" name="Straight Connector 35"/>
            <p:cNvCxnSpPr>
              <a:stCxn id="33" idx="3"/>
              <a:endCxn id="35" idx="7"/>
            </p:cNvCxnSpPr>
            <p:nvPr/>
          </p:nvCxnSpPr>
          <p:spPr>
            <a:xfrm rot="5400000">
              <a:off x="3976267" y="52605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5"/>
              <a:endCxn id="34" idx="1"/>
            </p:cNvCxnSpPr>
            <p:nvPr/>
          </p:nvCxnSpPr>
          <p:spPr>
            <a:xfrm rot="16200000" flipH="1">
              <a:off x="4852567" y="52224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5"/>
              <a:endCxn id="31" idx="1"/>
            </p:cNvCxnSpPr>
            <p:nvPr/>
          </p:nvCxnSpPr>
          <p:spPr>
            <a:xfrm rot="16200000" flipH="1">
              <a:off x="6033667" y="4346108"/>
              <a:ext cx="353266" cy="4517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3"/>
            </p:cNvCxnSpPr>
            <p:nvPr/>
          </p:nvCxnSpPr>
          <p:spPr>
            <a:xfrm rot="5400000">
              <a:off x="4958579" y="4313588"/>
              <a:ext cx="405235" cy="568792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48" name="TextBox 31"/>
          <p:cNvSpPr txBox="1">
            <a:spLocks noChangeArrowheads="1"/>
          </p:cNvSpPr>
          <p:nvPr/>
        </p:nvSpPr>
        <p:spPr bwMode="auto">
          <a:xfrm>
            <a:off x="4572000" y="40449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37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990600" y="5562600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Weight is 35+28 = 63</a:t>
            </a:r>
          </a:p>
        </p:txBody>
      </p:sp>
      <p:sp>
        <p:nvSpPr>
          <p:cNvPr id="28" name="Oval 27"/>
          <p:cNvSpPr/>
          <p:nvPr/>
        </p:nvSpPr>
        <p:spPr>
          <a:xfrm>
            <a:off x="4724400" y="99695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28" idx="5"/>
          </p:cNvCxnSpPr>
          <p:nvPr/>
        </p:nvCxnSpPr>
        <p:spPr>
          <a:xfrm rot="16200000" flipH="1">
            <a:off x="5380832" y="1577181"/>
            <a:ext cx="328612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3"/>
          </p:cNvCxnSpPr>
          <p:nvPr/>
        </p:nvCxnSpPr>
        <p:spPr>
          <a:xfrm rot="5400000">
            <a:off x="4501357" y="1577181"/>
            <a:ext cx="328612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95400" y="25908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148556" y="3194844"/>
            <a:ext cx="328613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1834356" y="3194844"/>
            <a:ext cx="328613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4191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63</a:t>
            </a:r>
          </a:p>
        </p:txBody>
      </p:sp>
      <p:sp>
        <p:nvSpPr>
          <p:cNvPr id="87057" name="Slide Number Placeholder 4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3AD6C3-21C9-4A34-B1F2-F5770F4EBA86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8" grpId="0"/>
      <p:bldP spid="25" grpId="0" animBg="1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50975"/>
            <a:ext cx="8183562" cy="4187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/>
            </a:pPr>
            <a:endParaRPr lang="en-US" sz="1600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1295400" y="45069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" name="Oval 3"/>
          <p:cNvSpPr/>
          <p:nvPr/>
        </p:nvSpPr>
        <p:spPr>
          <a:xfrm>
            <a:off x="2286000" y="451326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343400" y="28305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4114800" y="2837164"/>
            <a:ext cx="3733800" cy="2362200"/>
            <a:chOff x="3352800" y="3810000"/>
            <a:chExt cx="3733800" cy="2362200"/>
          </a:xfrm>
          <a:solidFill>
            <a:schemeClr val="accent1"/>
          </a:solidFill>
        </p:grpSpPr>
        <p:sp>
          <p:nvSpPr>
            <p:cNvPr id="30" name="Oval 29"/>
            <p:cNvSpPr/>
            <p:nvPr/>
          </p:nvSpPr>
          <p:spPr>
            <a:xfrm>
              <a:off x="5334000" y="3810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246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1910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054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33528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6" name="Straight Connector 35"/>
            <p:cNvCxnSpPr>
              <a:stCxn id="33" idx="3"/>
              <a:endCxn id="35" idx="7"/>
            </p:cNvCxnSpPr>
            <p:nvPr/>
          </p:nvCxnSpPr>
          <p:spPr>
            <a:xfrm rot="5400000">
              <a:off x="3976267" y="52605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5"/>
              <a:endCxn id="34" idx="1"/>
            </p:cNvCxnSpPr>
            <p:nvPr/>
          </p:nvCxnSpPr>
          <p:spPr>
            <a:xfrm rot="16200000" flipH="1">
              <a:off x="4852567" y="52224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5"/>
              <a:endCxn id="31" idx="1"/>
            </p:cNvCxnSpPr>
            <p:nvPr/>
          </p:nvCxnSpPr>
          <p:spPr>
            <a:xfrm rot="16200000" flipH="1">
              <a:off x="6033667" y="4346108"/>
              <a:ext cx="353266" cy="4517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3"/>
            </p:cNvCxnSpPr>
            <p:nvPr/>
          </p:nvCxnSpPr>
          <p:spPr>
            <a:xfrm rot="5400000">
              <a:off x="4958579" y="4313588"/>
              <a:ext cx="405235" cy="568792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094" name="TextBox 31"/>
          <p:cNvSpPr txBox="1">
            <a:spLocks noChangeArrowheads="1"/>
          </p:cNvSpPr>
          <p:nvPr/>
        </p:nvSpPr>
        <p:spPr bwMode="auto">
          <a:xfrm>
            <a:off x="5029200" y="50466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37</a:t>
            </a:r>
          </a:p>
        </p:txBody>
      </p:sp>
      <p:sp>
        <p:nvSpPr>
          <p:cNvPr id="28" name="Oval 27"/>
          <p:cNvSpPr/>
          <p:nvPr/>
        </p:nvSpPr>
        <p:spPr>
          <a:xfrm>
            <a:off x="5181600" y="199866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28" idx="5"/>
          </p:cNvCxnSpPr>
          <p:nvPr/>
        </p:nvCxnSpPr>
        <p:spPr>
          <a:xfrm rot="16200000" flipH="1">
            <a:off x="5838031" y="2578894"/>
            <a:ext cx="328613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3"/>
          </p:cNvCxnSpPr>
          <p:nvPr/>
        </p:nvCxnSpPr>
        <p:spPr>
          <a:xfrm rot="5400000">
            <a:off x="4958556" y="2578894"/>
            <a:ext cx="328613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752600" y="35925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604963" y="4197350"/>
            <a:ext cx="330200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2290763" y="4197350"/>
            <a:ext cx="330200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TextBox 28"/>
          <p:cNvSpPr txBox="1">
            <a:spLocks noChangeArrowheads="1"/>
          </p:cNvSpPr>
          <p:nvPr/>
        </p:nvSpPr>
        <p:spPr bwMode="auto">
          <a:xfrm>
            <a:off x="1981200" y="51927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63</a:t>
            </a:r>
          </a:p>
        </p:txBody>
      </p:sp>
      <p:sp>
        <p:nvSpPr>
          <p:cNvPr id="89102" name="Slide Number Placeholder 2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56C19A-C2A5-4CCE-9133-2DA5F03F0E0D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524000" y="29067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291306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343400" y="28305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4114800" y="2837164"/>
            <a:ext cx="3733800" cy="2362200"/>
            <a:chOff x="3352800" y="3810000"/>
            <a:chExt cx="3733800" cy="2362200"/>
          </a:xfrm>
          <a:solidFill>
            <a:schemeClr val="accent1"/>
          </a:solidFill>
        </p:grpSpPr>
        <p:sp>
          <p:nvSpPr>
            <p:cNvPr id="30" name="Oval 29"/>
            <p:cNvSpPr/>
            <p:nvPr/>
          </p:nvSpPr>
          <p:spPr>
            <a:xfrm>
              <a:off x="5334000" y="3810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246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1910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054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33528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6" name="Straight Connector 35"/>
            <p:cNvCxnSpPr>
              <a:stCxn id="33" idx="3"/>
              <a:endCxn id="35" idx="7"/>
            </p:cNvCxnSpPr>
            <p:nvPr/>
          </p:nvCxnSpPr>
          <p:spPr>
            <a:xfrm rot="5400000">
              <a:off x="3976267" y="52605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5"/>
              <a:endCxn id="34" idx="1"/>
            </p:cNvCxnSpPr>
            <p:nvPr/>
          </p:nvCxnSpPr>
          <p:spPr>
            <a:xfrm rot="16200000" flipH="1">
              <a:off x="4852567" y="52224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5"/>
              <a:endCxn id="31" idx="1"/>
            </p:cNvCxnSpPr>
            <p:nvPr/>
          </p:nvCxnSpPr>
          <p:spPr>
            <a:xfrm rot="16200000" flipH="1">
              <a:off x="6033667" y="4346108"/>
              <a:ext cx="353266" cy="4517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3"/>
            </p:cNvCxnSpPr>
            <p:nvPr/>
          </p:nvCxnSpPr>
          <p:spPr>
            <a:xfrm rot="5400000">
              <a:off x="4958579" y="4313588"/>
              <a:ext cx="405235" cy="568792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029200" y="50466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37</a:t>
            </a:r>
          </a:p>
        </p:txBody>
      </p:sp>
      <p:sp>
        <p:nvSpPr>
          <p:cNvPr id="28" name="Oval 27"/>
          <p:cNvSpPr/>
          <p:nvPr/>
        </p:nvSpPr>
        <p:spPr>
          <a:xfrm>
            <a:off x="5181600" y="199866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28" idx="5"/>
          </p:cNvCxnSpPr>
          <p:nvPr/>
        </p:nvCxnSpPr>
        <p:spPr>
          <a:xfrm rot="16200000" flipH="1">
            <a:off x="5838031" y="2578894"/>
            <a:ext cx="328613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3"/>
          </p:cNvCxnSpPr>
          <p:nvPr/>
        </p:nvCxnSpPr>
        <p:spPr>
          <a:xfrm rot="5400000">
            <a:off x="4958556" y="2578894"/>
            <a:ext cx="328613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981200" y="19923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833563" y="2597150"/>
            <a:ext cx="330200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2519363" y="2597150"/>
            <a:ext cx="330200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09800" y="35925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63</a:t>
            </a:r>
          </a:p>
        </p:txBody>
      </p:sp>
      <p:sp>
        <p:nvSpPr>
          <p:cNvPr id="45" name="Oval 44"/>
          <p:cNvSpPr/>
          <p:nvPr/>
        </p:nvSpPr>
        <p:spPr>
          <a:xfrm>
            <a:off x="3429000" y="60960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>
            <a:stCxn id="45" idx="4"/>
            <a:endCxn id="28" idx="0"/>
          </p:cNvCxnSpPr>
          <p:nvPr/>
        </p:nvCxnSpPr>
        <p:spPr>
          <a:xfrm rot="16200000" flipH="1">
            <a:off x="4334668" y="770732"/>
            <a:ext cx="703263" cy="1752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5" idx="4"/>
            <a:endCxn id="25" idx="0"/>
          </p:cNvCxnSpPr>
          <p:nvPr/>
        </p:nvCxnSpPr>
        <p:spPr>
          <a:xfrm rot="5400000">
            <a:off x="2737643" y="919957"/>
            <a:ext cx="696913" cy="1447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52" name="Slide Number Placeholder 4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E2249-8D8D-4808-B027-1DA916336575}" type="slidenum">
              <a:rPr lang="en-US" smtClean="0">
                <a:ea typeface="ＭＳ Ｐゴシック" pitchFamily="34" charset="-128"/>
              </a:rPr>
              <a:pPr/>
              <a:t>38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524000" y="29067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291306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343400" y="28305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4114800" y="2837164"/>
            <a:ext cx="3733800" cy="2362200"/>
            <a:chOff x="3352800" y="3810000"/>
            <a:chExt cx="3733800" cy="2362200"/>
          </a:xfrm>
          <a:solidFill>
            <a:schemeClr val="accent1"/>
          </a:solidFill>
        </p:grpSpPr>
        <p:sp>
          <p:nvSpPr>
            <p:cNvPr id="30" name="Oval 29"/>
            <p:cNvSpPr/>
            <p:nvPr/>
          </p:nvSpPr>
          <p:spPr>
            <a:xfrm>
              <a:off x="5334000" y="3810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246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1910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054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33528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36" name="Straight Connector 35"/>
            <p:cNvCxnSpPr>
              <a:stCxn id="33" idx="3"/>
              <a:endCxn id="35" idx="7"/>
            </p:cNvCxnSpPr>
            <p:nvPr/>
          </p:nvCxnSpPr>
          <p:spPr>
            <a:xfrm rot="5400000">
              <a:off x="3976267" y="52605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5"/>
              <a:endCxn id="34" idx="1"/>
            </p:cNvCxnSpPr>
            <p:nvPr/>
          </p:nvCxnSpPr>
          <p:spPr>
            <a:xfrm rot="16200000" flipH="1">
              <a:off x="4852567" y="52224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5"/>
              <a:endCxn id="31" idx="1"/>
            </p:cNvCxnSpPr>
            <p:nvPr/>
          </p:nvCxnSpPr>
          <p:spPr>
            <a:xfrm rot="16200000" flipH="1">
              <a:off x="6033667" y="4346108"/>
              <a:ext cx="353266" cy="4517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3"/>
            </p:cNvCxnSpPr>
            <p:nvPr/>
          </p:nvCxnSpPr>
          <p:spPr>
            <a:xfrm rot="5400000">
              <a:off x="4958579" y="4313588"/>
              <a:ext cx="405235" cy="568792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5181600" y="199866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28" idx="5"/>
          </p:cNvCxnSpPr>
          <p:nvPr/>
        </p:nvCxnSpPr>
        <p:spPr>
          <a:xfrm rot="16200000" flipH="1">
            <a:off x="5838031" y="2578894"/>
            <a:ext cx="328613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3"/>
          </p:cNvCxnSpPr>
          <p:nvPr/>
        </p:nvCxnSpPr>
        <p:spPr>
          <a:xfrm rot="5400000">
            <a:off x="4958556" y="2578894"/>
            <a:ext cx="328613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981200" y="19923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833563" y="2597150"/>
            <a:ext cx="330200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2519363" y="2597150"/>
            <a:ext cx="330200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429000" y="60960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>
            <a:stCxn id="45" idx="4"/>
            <a:endCxn id="28" idx="0"/>
          </p:cNvCxnSpPr>
          <p:nvPr/>
        </p:nvCxnSpPr>
        <p:spPr>
          <a:xfrm rot="16200000" flipH="1">
            <a:off x="4334668" y="770732"/>
            <a:ext cx="703263" cy="1752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5" idx="4"/>
            <a:endCxn id="25" idx="0"/>
          </p:cNvCxnSpPr>
          <p:nvPr/>
        </p:nvCxnSpPr>
        <p:spPr>
          <a:xfrm rot="5400000">
            <a:off x="2737643" y="919957"/>
            <a:ext cx="696913" cy="1447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8" name="Slide Number Placeholder 2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D3787D-F698-419D-B41C-8E1DFF1E3B18}" type="slidenum">
              <a:rPr lang="en-US" smtClean="0">
                <a:ea typeface="ＭＳ Ｐゴシック" pitchFamily="34" charset="-128"/>
              </a:rPr>
              <a:pPr/>
              <a:t>39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2400" dirty="0" smtClean="0"/>
              <a:t>At the end of this section, the student will be able to: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Understand the need for variable-length coding (VLC)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Understand how compression works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Calculate the space savings with VLC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Understand decoding problems with VLC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Define non-prefix VLC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Use Huffman’s algorithm and binary trees to assign optimized non-prefix VLC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Represent BL trees as nested lists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CA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n-US" sz="3200" dirty="0" smtClean="0"/>
              <a:t>Label left edges with 0 and right edges with 1</a:t>
            </a:r>
          </a:p>
          <a:p>
            <a:pPr lvl="1">
              <a:defRPr/>
            </a:pPr>
            <a:endParaRPr lang="en-US" sz="3200" dirty="0" smtClean="0">
              <a:cs typeface="+mn-cs"/>
            </a:endParaRP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960438" y="1227138"/>
            <a:ext cx="8183562" cy="4189412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514350" indent="-51435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 startAt="2"/>
              <a:defRPr/>
            </a:pPr>
            <a:endParaRPr lang="en-US" sz="16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8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800" dirty="0">
              <a:latin typeface="+mn-lt"/>
              <a:ea typeface="+mn-ea"/>
            </a:endParaRPr>
          </a:p>
          <a:p>
            <a:pPr marL="548640" lvl="1" indent="-201168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/>
            </a:pPr>
            <a:endParaRPr lang="en-US" sz="24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8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800" dirty="0">
              <a:latin typeface="+mn-lt"/>
              <a:ea typeface="+mn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90600" y="419100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3" name="Oval 32"/>
          <p:cNvSpPr/>
          <p:nvPr/>
        </p:nvSpPr>
        <p:spPr>
          <a:xfrm>
            <a:off x="3352800" y="419100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1" name="Oval 40"/>
          <p:cNvSpPr/>
          <p:nvPr/>
        </p:nvSpPr>
        <p:spPr>
          <a:xfrm>
            <a:off x="4572000" y="387985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4343400" y="3886200"/>
            <a:ext cx="3733800" cy="2362200"/>
            <a:chOff x="3352800" y="3810000"/>
            <a:chExt cx="3733800" cy="2362200"/>
          </a:xfrm>
          <a:solidFill>
            <a:schemeClr val="accent1"/>
          </a:solidFill>
        </p:grpSpPr>
        <p:sp>
          <p:nvSpPr>
            <p:cNvPr id="44" name="Oval 43"/>
            <p:cNvSpPr/>
            <p:nvPr/>
          </p:nvSpPr>
          <p:spPr>
            <a:xfrm>
              <a:off x="5334000" y="3810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3246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1910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1054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3528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6" name="Straight Connector 55"/>
            <p:cNvCxnSpPr>
              <a:stCxn id="48" idx="3"/>
              <a:endCxn id="54" idx="7"/>
            </p:cNvCxnSpPr>
            <p:nvPr/>
          </p:nvCxnSpPr>
          <p:spPr>
            <a:xfrm rot="5400000">
              <a:off x="3976267" y="52605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8" idx="5"/>
              <a:endCxn id="53" idx="1"/>
            </p:cNvCxnSpPr>
            <p:nvPr/>
          </p:nvCxnSpPr>
          <p:spPr>
            <a:xfrm rot="16200000" flipH="1">
              <a:off x="4852567" y="52224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4" idx="5"/>
              <a:endCxn id="45" idx="1"/>
            </p:cNvCxnSpPr>
            <p:nvPr/>
          </p:nvCxnSpPr>
          <p:spPr>
            <a:xfrm rot="16200000" flipH="1">
              <a:off x="6033667" y="4346108"/>
              <a:ext cx="353266" cy="4517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4" idx="3"/>
            </p:cNvCxnSpPr>
            <p:nvPr/>
          </p:nvCxnSpPr>
          <p:spPr>
            <a:xfrm rot="5400000">
              <a:off x="4958579" y="4313588"/>
              <a:ext cx="405235" cy="568792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5410200" y="304800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>
            <a:stCxn id="61" idx="5"/>
          </p:cNvCxnSpPr>
          <p:nvPr/>
        </p:nvCxnSpPr>
        <p:spPr>
          <a:xfrm rot="16200000" flipH="1">
            <a:off x="6066632" y="3628231"/>
            <a:ext cx="328612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3"/>
          </p:cNvCxnSpPr>
          <p:nvPr/>
        </p:nvCxnSpPr>
        <p:spPr>
          <a:xfrm rot="5400000">
            <a:off x="5187157" y="3628231"/>
            <a:ext cx="328612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2209800" y="304165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endCxn id="31" idx="0"/>
          </p:cNvCxnSpPr>
          <p:nvPr/>
        </p:nvCxnSpPr>
        <p:spPr>
          <a:xfrm rot="10800000" flipV="1">
            <a:off x="1371600" y="3651250"/>
            <a:ext cx="1025525" cy="5397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33" idx="0"/>
          </p:cNvCxnSpPr>
          <p:nvPr/>
        </p:nvCxnSpPr>
        <p:spPr>
          <a:xfrm>
            <a:off x="2743200" y="3651250"/>
            <a:ext cx="990600" cy="5397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3657600" y="1658938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0" name="Straight Connector 69"/>
          <p:cNvCxnSpPr>
            <a:stCxn id="68" idx="4"/>
            <a:endCxn id="61" idx="0"/>
          </p:cNvCxnSpPr>
          <p:nvPr/>
        </p:nvCxnSpPr>
        <p:spPr>
          <a:xfrm rot="16200000" flipH="1">
            <a:off x="4563269" y="1820069"/>
            <a:ext cx="703262" cy="1752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4"/>
            <a:endCxn id="64" idx="0"/>
          </p:cNvCxnSpPr>
          <p:nvPr/>
        </p:nvCxnSpPr>
        <p:spPr>
          <a:xfrm rot="5400000">
            <a:off x="2966244" y="1969294"/>
            <a:ext cx="696912" cy="1447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048000" y="21336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524000" y="3200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986338" y="3294063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791200" y="41148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757738" y="5000625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4724400" y="2057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3124200" y="33528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107113" y="3200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7086600" y="40386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867400" y="4953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95259" name="Slide Number Placeholder 3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88E330-30D4-498A-A0C5-5085479FA207}" type="slidenum">
              <a:rPr lang="en-US" smtClean="0">
                <a:ea typeface="ＭＳ Ｐゴシック" pitchFamily="34" charset="-128"/>
              </a:rPr>
              <a:pPr/>
              <a:t>40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2"/>
          <p:cNvSpPr txBox="1">
            <a:spLocks/>
          </p:cNvSpPr>
          <p:nvPr/>
        </p:nvSpPr>
        <p:spPr>
          <a:xfrm>
            <a:off x="655638" y="682625"/>
            <a:ext cx="8183562" cy="5337175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ea typeface="ＭＳ Ｐゴシック" pitchFamily="-110" charset="-128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ea typeface="ＭＳ Ｐゴシック" pitchFamily="-110" charset="-128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ea typeface="ＭＳ Ｐゴシック" pitchFamily="-110" charset="-128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ea typeface="ＭＳ Ｐゴシック" pitchFamily="-110" charset="-128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  <a:ea typeface="+mn-ea"/>
              </a:rPr>
              <a:t>Read the labels on the path from the root to each leaf, this is its code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90600" y="289560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2" name="Oval 51"/>
          <p:cNvSpPr/>
          <p:nvPr/>
        </p:nvSpPr>
        <p:spPr>
          <a:xfrm>
            <a:off x="3352800" y="289560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4572000" y="258445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grpSp>
        <p:nvGrpSpPr>
          <p:cNvPr id="2" name="Group 56"/>
          <p:cNvGrpSpPr/>
          <p:nvPr/>
        </p:nvGrpSpPr>
        <p:grpSpPr>
          <a:xfrm>
            <a:off x="4343400" y="2590800"/>
            <a:ext cx="3733800" cy="2362200"/>
            <a:chOff x="3352800" y="3810000"/>
            <a:chExt cx="3733800" cy="2362200"/>
          </a:xfrm>
          <a:solidFill>
            <a:schemeClr val="accent1"/>
          </a:solidFill>
        </p:grpSpPr>
        <p:sp>
          <p:nvSpPr>
            <p:cNvPr id="67" name="Oval 66"/>
            <p:cNvSpPr/>
            <p:nvPr/>
          </p:nvSpPr>
          <p:spPr>
            <a:xfrm>
              <a:off x="5334000" y="3810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3246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41910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1054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33528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74" name="Straight Connector 73"/>
            <p:cNvCxnSpPr>
              <a:stCxn id="71" idx="3"/>
              <a:endCxn id="73" idx="7"/>
            </p:cNvCxnSpPr>
            <p:nvPr/>
          </p:nvCxnSpPr>
          <p:spPr>
            <a:xfrm rot="5400000">
              <a:off x="3976267" y="52605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1" idx="5"/>
              <a:endCxn id="72" idx="1"/>
            </p:cNvCxnSpPr>
            <p:nvPr/>
          </p:nvCxnSpPr>
          <p:spPr>
            <a:xfrm rot="16200000" flipH="1">
              <a:off x="4852567" y="52224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7" idx="5"/>
              <a:endCxn id="69" idx="1"/>
            </p:cNvCxnSpPr>
            <p:nvPr/>
          </p:nvCxnSpPr>
          <p:spPr>
            <a:xfrm rot="16200000" flipH="1">
              <a:off x="6033667" y="4346108"/>
              <a:ext cx="353266" cy="4517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7" idx="3"/>
            </p:cNvCxnSpPr>
            <p:nvPr/>
          </p:nvCxnSpPr>
          <p:spPr>
            <a:xfrm rot="5400000">
              <a:off x="4958579" y="4313588"/>
              <a:ext cx="405235" cy="568792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/>
          <p:cNvSpPr/>
          <p:nvPr/>
        </p:nvSpPr>
        <p:spPr>
          <a:xfrm>
            <a:off x="5410200" y="175260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9" name="Straight Connector 78"/>
          <p:cNvCxnSpPr>
            <a:stCxn id="78" idx="5"/>
          </p:cNvCxnSpPr>
          <p:nvPr/>
        </p:nvCxnSpPr>
        <p:spPr>
          <a:xfrm rot="16200000" flipH="1">
            <a:off x="6066632" y="2332831"/>
            <a:ext cx="328612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8" idx="3"/>
          </p:cNvCxnSpPr>
          <p:nvPr/>
        </p:nvCxnSpPr>
        <p:spPr>
          <a:xfrm rot="5400000">
            <a:off x="5187157" y="2332831"/>
            <a:ext cx="328612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2209800" y="174625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>
            <a:endCxn id="50" idx="0"/>
          </p:cNvCxnSpPr>
          <p:nvPr/>
        </p:nvCxnSpPr>
        <p:spPr>
          <a:xfrm rot="10800000" flipV="1">
            <a:off x="1371600" y="2355850"/>
            <a:ext cx="1025525" cy="5397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52" idx="0"/>
          </p:cNvCxnSpPr>
          <p:nvPr/>
        </p:nvCxnSpPr>
        <p:spPr>
          <a:xfrm>
            <a:off x="2743200" y="2355850"/>
            <a:ext cx="990600" cy="5397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3657600" y="363538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5" name="Straight Connector 84"/>
          <p:cNvCxnSpPr>
            <a:stCxn id="84" idx="4"/>
            <a:endCxn id="78" idx="0"/>
          </p:cNvCxnSpPr>
          <p:nvPr/>
        </p:nvCxnSpPr>
        <p:spPr>
          <a:xfrm rot="16200000" flipH="1">
            <a:off x="4563269" y="524669"/>
            <a:ext cx="703262" cy="1752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4"/>
            <a:endCxn id="81" idx="0"/>
          </p:cNvCxnSpPr>
          <p:nvPr/>
        </p:nvCxnSpPr>
        <p:spPr>
          <a:xfrm rot="5400000">
            <a:off x="2966244" y="673894"/>
            <a:ext cx="696912" cy="1447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5" name="TextBox 86"/>
          <p:cNvSpPr txBox="1">
            <a:spLocks noChangeArrowheads="1"/>
          </p:cNvSpPr>
          <p:nvPr/>
        </p:nvSpPr>
        <p:spPr bwMode="auto">
          <a:xfrm>
            <a:off x="3048000" y="838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97296" name="TextBox 87"/>
          <p:cNvSpPr txBox="1">
            <a:spLocks noChangeArrowheads="1"/>
          </p:cNvSpPr>
          <p:nvPr/>
        </p:nvSpPr>
        <p:spPr bwMode="auto">
          <a:xfrm>
            <a:off x="1524000" y="1905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97297" name="TextBox 88"/>
          <p:cNvSpPr txBox="1">
            <a:spLocks noChangeArrowheads="1"/>
          </p:cNvSpPr>
          <p:nvPr/>
        </p:nvSpPr>
        <p:spPr bwMode="auto">
          <a:xfrm>
            <a:off x="4986338" y="1998663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97298" name="TextBox 89"/>
          <p:cNvSpPr txBox="1">
            <a:spLocks noChangeArrowheads="1"/>
          </p:cNvSpPr>
          <p:nvPr/>
        </p:nvSpPr>
        <p:spPr bwMode="auto">
          <a:xfrm>
            <a:off x="5791200" y="2819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97299" name="TextBox 90"/>
          <p:cNvSpPr txBox="1">
            <a:spLocks noChangeArrowheads="1"/>
          </p:cNvSpPr>
          <p:nvPr/>
        </p:nvSpPr>
        <p:spPr bwMode="auto">
          <a:xfrm>
            <a:off x="4757738" y="3705225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97300" name="TextBox 91"/>
          <p:cNvSpPr txBox="1">
            <a:spLocks noChangeArrowheads="1"/>
          </p:cNvSpPr>
          <p:nvPr/>
        </p:nvSpPr>
        <p:spPr bwMode="auto">
          <a:xfrm>
            <a:off x="4724400" y="762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97301" name="TextBox 92"/>
          <p:cNvSpPr txBox="1">
            <a:spLocks noChangeArrowheads="1"/>
          </p:cNvSpPr>
          <p:nvPr/>
        </p:nvSpPr>
        <p:spPr bwMode="auto">
          <a:xfrm>
            <a:off x="3124200" y="2057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97302" name="TextBox 93"/>
          <p:cNvSpPr txBox="1">
            <a:spLocks noChangeArrowheads="1"/>
          </p:cNvSpPr>
          <p:nvPr/>
        </p:nvSpPr>
        <p:spPr bwMode="auto">
          <a:xfrm>
            <a:off x="6107113" y="1905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97303" name="TextBox 94"/>
          <p:cNvSpPr txBox="1">
            <a:spLocks noChangeArrowheads="1"/>
          </p:cNvSpPr>
          <p:nvPr/>
        </p:nvSpPr>
        <p:spPr bwMode="auto">
          <a:xfrm>
            <a:off x="7086600" y="2743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97304" name="TextBox 95"/>
          <p:cNvSpPr txBox="1">
            <a:spLocks noChangeArrowheads="1"/>
          </p:cNvSpPr>
          <p:nvPr/>
        </p:nvSpPr>
        <p:spPr bwMode="auto">
          <a:xfrm>
            <a:off x="5867400" y="36576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97305" name="Slide Number Placeholder 3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5C4CEA-BEE9-4F0D-93A6-2B310EE9212D}" type="slidenum">
              <a:rPr lang="en-US" smtClean="0">
                <a:ea typeface="ＭＳ Ｐゴシック" pitchFamily="34" charset="-128"/>
              </a:rPr>
              <a:pPr/>
              <a:t>41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2"/>
          <p:cNvSpPr txBox="1">
            <a:spLocks/>
          </p:cNvSpPr>
          <p:nvPr/>
        </p:nvSpPr>
        <p:spPr>
          <a:xfrm>
            <a:off x="655638" y="682625"/>
            <a:ext cx="8183562" cy="5337175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ea typeface="ＭＳ Ｐゴシック" pitchFamily="-110" charset="-128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ea typeface="ＭＳ Ｐゴシック" pitchFamily="-110" charset="-128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ea typeface="ＭＳ Ｐゴシック" pitchFamily="-110" charset="-128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ea typeface="ＭＳ Ｐゴシック" pitchFamily="-110" charset="-128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  <a:ea typeface="+mn-ea"/>
              </a:rPr>
              <a:t>A’s code is 01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28700" y="314166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390900" y="314166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610100" y="28305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56"/>
          <p:cNvGrpSpPr/>
          <p:nvPr/>
        </p:nvGrpSpPr>
        <p:grpSpPr>
          <a:xfrm>
            <a:off x="4381500" y="2837164"/>
            <a:ext cx="3733800" cy="2362200"/>
            <a:chOff x="3352800" y="3810000"/>
            <a:chExt cx="3733800" cy="2362200"/>
          </a:xfrm>
          <a:solidFill>
            <a:schemeClr val="accent1"/>
          </a:solidFill>
        </p:grpSpPr>
        <p:sp>
          <p:nvSpPr>
            <p:cNvPr id="88" name="Oval 87"/>
            <p:cNvSpPr/>
            <p:nvPr/>
          </p:nvSpPr>
          <p:spPr>
            <a:xfrm>
              <a:off x="5334000" y="3810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63246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1910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1054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3528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Connector 92"/>
            <p:cNvCxnSpPr>
              <a:stCxn id="90" idx="3"/>
              <a:endCxn id="92" idx="7"/>
            </p:cNvCxnSpPr>
            <p:nvPr/>
          </p:nvCxnSpPr>
          <p:spPr>
            <a:xfrm rot="5400000">
              <a:off x="3976267" y="52605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0" idx="5"/>
              <a:endCxn id="91" idx="1"/>
            </p:cNvCxnSpPr>
            <p:nvPr/>
          </p:nvCxnSpPr>
          <p:spPr>
            <a:xfrm rot="16200000" flipH="1">
              <a:off x="4852567" y="52224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8" idx="5"/>
              <a:endCxn id="89" idx="1"/>
            </p:cNvCxnSpPr>
            <p:nvPr/>
          </p:nvCxnSpPr>
          <p:spPr>
            <a:xfrm rot="16200000" flipH="1">
              <a:off x="6033667" y="4346108"/>
              <a:ext cx="353266" cy="4517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8" idx="3"/>
            </p:cNvCxnSpPr>
            <p:nvPr/>
          </p:nvCxnSpPr>
          <p:spPr>
            <a:xfrm rot="5400000">
              <a:off x="4958579" y="4313588"/>
              <a:ext cx="405235" cy="568792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/>
          <p:cNvSpPr/>
          <p:nvPr/>
        </p:nvSpPr>
        <p:spPr>
          <a:xfrm>
            <a:off x="5448300" y="199866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>
            <a:stCxn id="67" idx="5"/>
          </p:cNvCxnSpPr>
          <p:nvPr/>
        </p:nvCxnSpPr>
        <p:spPr>
          <a:xfrm rot="16200000" flipH="1">
            <a:off x="6104731" y="2578894"/>
            <a:ext cx="328613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7" idx="3"/>
          </p:cNvCxnSpPr>
          <p:nvPr/>
        </p:nvCxnSpPr>
        <p:spPr>
          <a:xfrm rot="5400000">
            <a:off x="5225256" y="2578894"/>
            <a:ext cx="328613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2247900" y="19923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>
            <a:endCxn id="50" idx="0"/>
          </p:cNvCxnSpPr>
          <p:nvPr/>
        </p:nvCxnSpPr>
        <p:spPr>
          <a:xfrm rot="10800000" flipV="1">
            <a:off x="1409700" y="2601913"/>
            <a:ext cx="1025525" cy="5397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52" idx="0"/>
          </p:cNvCxnSpPr>
          <p:nvPr/>
        </p:nvCxnSpPr>
        <p:spPr>
          <a:xfrm>
            <a:off x="2781300" y="2601913"/>
            <a:ext cx="990600" cy="5397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695700" y="60960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>
            <a:stCxn id="75" idx="4"/>
            <a:endCxn id="67" idx="0"/>
          </p:cNvCxnSpPr>
          <p:nvPr/>
        </p:nvCxnSpPr>
        <p:spPr>
          <a:xfrm rot="16200000" flipH="1">
            <a:off x="4601368" y="770732"/>
            <a:ext cx="703263" cy="1752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5" idx="4"/>
            <a:endCxn id="72" idx="0"/>
          </p:cNvCxnSpPr>
          <p:nvPr/>
        </p:nvCxnSpPr>
        <p:spPr>
          <a:xfrm rot="5400000">
            <a:off x="3004343" y="919957"/>
            <a:ext cx="696913" cy="1447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8"/>
          <p:cNvSpPr txBox="1">
            <a:spLocks noChangeArrowheads="1"/>
          </p:cNvSpPr>
          <p:nvPr/>
        </p:nvSpPr>
        <p:spPr bwMode="auto">
          <a:xfrm>
            <a:off x="3086100" y="10842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0</a:t>
            </a:r>
          </a:p>
        </p:txBody>
      </p:sp>
      <p:sp>
        <p:nvSpPr>
          <p:cNvPr id="99344" name="TextBox 81"/>
          <p:cNvSpPr txBox="1">
            <a:spLocks noChangeArrowheads="1"/>
          </p:cNvSpPr>
          <p:nvPr/>
        </p:nvSpPr>
        <p:spPr bwMode="auto">
          <a:xfrm>
            <a:off x="1562100" y="21510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0</a:t>
            </a:r>
          </a:p>
        </p:txBody>
      </p:sp>
      <p:sp>
        <p:nvSpPr>
          <p:cNvPr id="99345" name="TextBox 82"/>
          <p:cNvSpPr txBox="1">
            <a:spLocks noChangeArrowheads="1"/>
          </p:cNvSpPr>
          <p:nvPr/>
        </p:nvSpPr>
        <p:spPr bwMode="auto">
          <a:xfrm>
            <a:off x="5024438" y="2246313"/>
            <a:ext cx="506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0</a:t>
            </a:r>
          </a:p>
        </p:txBody>
      </p:sp>
      <p:sp>
        <p:nvSpPr>
          <p:cNvPr id="99346" name="TextBox 83"/>
          <p:cNvSpPr txBox="1">
            <a:spLocks noChangeArrowheads="1"/>
          </p:cNvSpPr>
          <p:nvPr/>
        </p:nvSpPr>
        <p:spPr bwMode="auto">
          <a:xfrm>
            <a:off x="5829300" y="30654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0</a:t>
            </a:r>
          </a:p>
        </p:txBody>
      </p:sp>
      <p:sp>
        <p:nvSpPr>
          <p:cNvPr id="99347" name="TextBox 84"/>
          <p:cNvSpPr txBox="1">
            <a:spLocks noChangeArrowheads="1"/>
          </p:cNvSpPr>
          <p:nvPr/>
        </p:nvSpPr>
        <p:spPr bwMode="auto">
          <a:xfrm>
            <a:off x="4795838" y="3951288"/>
            <a:ext cx="506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0</a:t>
            </a:r>
          </a:p>
        </p:txBody>
      </p:sp>
      <p:sp>
        <p:nvSpPr>
          <p:cNvPr id="99348" name="TextBox 85"/>
          <p:cNvSpPr txBox="1">
            <a:spLocks noChangeArrowheads="1"/>
          </p:cNvSpPr>
          <p:nvPr/>
        </p:nvSpPr>
        <p:spPr bwMode="auto">
          <a:xfrm>
            <a:off x="4762500" y="10080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1</a:t>
            </a:r>
          </a:p>
        </p:txBody>
      </p:sp>
      <p:sp>
        <p:nvSpPr>
          <p:cNvPr id="84" name="TextBox 86"/>
          <p:cNvSpPr txBox="1">
            <a:spLocks noChangeArrowheads="1"/>
          </p:cNvSpPr>
          <p:nvPr/>
        </p:nvSpPr>
        <p:spPr bwMode="auto">
          <a:xfrm>
            <a:off x="3162300" y="23034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1</a:t>
            </a:r>
          </a:p>
        </p:txBody>
      </p:sp>
      <p:sp>
        <p:nvSpPr>
          <p:cNvPr id="99350" name="TextBox 87"/>
          <p:cNvSpPr txBox="1">
            <a:spLocks noChangeArrowheads="1"/>
          </p:cNvSpPr>
          <p:nvPr/>
        </p:nvSpPr>
        <p:spPr bwMode="auto">
          <a:xfrm>
            <a:off x="6145213" y="2151063"/>
            <a:ext cx="506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1</a:t>
            </a:r>
          </a:p>
        </p:txBody>
      </p:sp>
      <p:sp>
        <p:nvSpPr>
          <p:cNvPr id="99351" name="TextBox 88"/>
          <p:cNvSpPr txBox="1">
            <a:spLocks noChangeArrowheads="1"/>
          </p:cNvSpPr>
          <p:nvPr/>
        </p:nvSpPr>
        <p:spPr bwMode="auto">
          <a:xfrm>
            <a:off x="7124700" y="29892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1</a:t>
            </a:r>
          </a:p>
        </p:txBody>
      </p:sp>
      <p:sp>
        <p:nvSpPr>
          <p:cNvPr id="99352" name="TextBox 89"/>
          <p:cNvSpPr txBox="1">
            <a:spLocks noChangeArrowheads="1"/>
          </p:cNvSpPr>
          <p:nvPr/>
        </p:nvSpPr>
        <p:spPr bwMode="auto">
          <a:xfrm>
            <a:off x="5905500" y="39036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1</a:t>
            </a:r>
          </a:p>
        </p:txBody>
      </p:sp>
      <p:sp>
        <p:nvSpPr>
          <p:cNvPr id="99353" name="Slide Number Placeholder 3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A999DB-6006-4F2F-812B-5FFCB7705AD6}" type="slidenum">
              <a:rPr lang="en-US" smtClean="0">
                <a:ea typeface="ＭＳ Ｐゴシック" pitchFamily="34" charset="-128"/>
              </a:rPr>
              <a:pPr/>
              <a:t>42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2"/>
          <p:cNvSpPr txBox="1">
            <a:spLocks/>
          </p:cNvSpPr>
          <p:nvPr/>
        </p:nvSpPr>
        <p:spPr>
          <a:xfrm>
            <a:off x="655638" y="682625"/>
            <a:ext cx="8183562" cy="6175375"/>
          </a:xfrm>
          <a:prstGeom prst="rect">
            <a:avLst/>
          </a:prstGeom>
        </p:spPr>
        <p:txBody>
          <a:bodyPr lIns="182880" tIns="91440">
            <a:normAutofit fontScale="92500" lnSpcReduction="20000"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ea typeface="ＭＳ Ｐゴシック" pitchFamily="-110" charset="-128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ea typeface="ＭＳ Ｐゴシック" pitchFamily="-110" charset="-128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ea typeface="ＭＳ Ｐゴシック" pitchFamily="-110" charset="-128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ea typeface="ＭＳ Ｐゴシック" pitchFamily="-110" charset="-128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  <a:ea typeface="+mn-ea"/>
              </a:rPr>
              <a:t>A’s code is 01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ea typeface="ＭＳ Ｐゴシック" pitchFamily="-110" charset="-128"/>
              </a:rPr>
              <a:t>C’s is 1100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  <a:ea typeface="+mn-ea"/>
              </a:rPr>
              <a:t>S’s is 00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ea typeface="ＭＳ Ｐゴシック" pitchFamily="-110" charset="-128"/>
              </a:rPr>
              <a:t>E’s is 10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  <a:ea typeface="+mn-ea"/>
              </a:rPr>
              <a:t>D’s is1101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ea typeface="ＭＳ Ｐゴシック" pitchFamily="-110" charset="-128"/>
              </a:rPr>
              <a:t>I’s is 111</a:t>
            </a:r>
            <a:endParaRPr lang="en-US" sz="3200" dirty="0">
              <a:latin typeface="+mn-lt"/>
              <a:ea typeface="+mn-ea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28700" y="314166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390900" y="314166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610100" y="28305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56"/>
          <p:cNvGrpSpPr/>
          <p:nvPr/>
        </p:nvGrpSpPr>
        <p:grpSpPr>
          <a:xfrm>
            <a:off x="4381500" y="2837164"/>
            <a:ext cx="3733800" cy="2362200"/>
            <a:chOff x="3352800" y="3810000"/>
            <a:chExt cx="3733800" cy="2362200"/>
          </a:xfrm>
          <a:solidFill>
            <a:schemeClr val="accent1"/>
          </a:solidFill>
        </p:grpSpPr>
        <p:sp>
          <p:nvSpPr>
            <p:cNvPr id="88" name="Oval 87"/>
            <p:cNvSpPr/>
            <p:nvPr/>
          </p:nvSpPr>
          <p:spPr>
            <a:xfrm>
              <a:off x="5334000" y="38100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63246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191000" y="46482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1054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352800" y="5486400"/>
              <a:ext cx="762000" cy="685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Connector 92"/>
            <p:cNvCxnSpPr>
              <a:stCxn id="90" idx="3"/>
              <a:endCxn id="92" idx="7"/>
            </p:cNvCxnSpPr>
            <p:nvPr/>
          </p:nvCxnSpPr>
          <p:spPr>
            <a:xfrm rot="5400000">
              <a:off x="3976267" y="5260508"/>
              <a:ext cx="353266" cy="2993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0" idx="5"/>
              <a:endCxn id="91" idx="1"/>
            </p:cNvCxnSpPr>
            <p:nvPr/>
          </p:nvCxnSpPr>
          <p:spPr>
            <a:xfrm rot="16200000" flipH="1">
              <a:off x="4852567" y="5222408"/>
              <a:ext cx="353266" cy="3755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8" idx="5"/>
              <a:endCxn id="89" idx="1"/>
            </p:cNvCxnSpPr>
            <p:nvPr/>
          </p:nvCxnSpPr>
          <p:spPr>
            <a:xfrm rot="16200000" flipH="1">
              <a:off x="6033667" y="4346108"/>
              <a:ext cx="353266" cy="451784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8" idx="3"/>
            </p:cNvCxnSpPr>
            <p:nvPr/>
          </p:nvCxnSpPr>
          <p:spPr>
            <a:xfrm rot="5400000">
              <a:off x="4958579" y="4313588"/>
              <a:ext cx="405235" cy="568792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/>
          <p:cNvSpPr/>
          <p:nvPr/>
        </p:nvSpPr>
        <p:spPr>
          <a:xfrm>
            <a:off x="5448300" y="199866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>
            <a:stCxn id="67" idx="5"/>
          </p:cNvCxnSpPr>
          <p:nvPr/>
        </p:nvCxnSpPr>
        <p:spPr>
          <a:xfrm rot="16200000" flipH="1">
            <a:off x="6104731" y="2578894"/>
            <a:ext cx="328613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7" idx="3"/>
          </p:cNvCxnSpPr>
          <p:nvPr/>
        </p:nvCxnSpPr>
        <p:spPr>
          <a:xfrm rot="5400000">
            <a:off x="5225256" y="2578894"/>
            <a:ext cx="328613" cy="339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2247900" y="1992313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>
            <a:endCxn id="50" idx="0"/>
          </p:cNvCxnSpPr>
          <p:nvPr/>
        </p:nvCxnSpPr>
        <p:spPr>
          <a:xfrm rot="10800000" flipV="1">
            <a:off x="1409700" y="2601913"/>
            <a:ext cx="1025525" cy="5397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52" idx="0"/>
          </p:cNvCxnSpPr>
          <p:nvPr/>
        </p:nvCxnSpPr>
        <p:spPr>
          <a:xfrm>
            <a:off x="2781300" y="2601913"/>
            <a:ext cx="990600" cy="5397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695700" y="609600"/>
            <a:ext cx="7620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>
            <a:stCxn id="75" idx="4"/>
            <a:endCxn id="67" idx="0"/>
          </p:cNvCxnSpPr>
          <p:nvPr/>
        </p:nvCxnSpPr>
        <p:spPr>
          <a:xfrm rot="16200000" flipH="1">
            <a:off x="4601368" y="770732"/>
            <a:ext cx="703263" cy="1752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5" idx="4"/>
            <a:endCxn id="72" idx="0"/>
          </p:cNvCxnSpPr>
          <p:nvPr/>
        </p:nvCxnSpPr>
        <p:spPr>
          <a:xfrm rot="5400000">
            <a:off x="3004343" y="919957"/>
            <a:ext cx="696913" cy="1447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91" name="TextBox 78"/>
          <p:cNvSpPr txBox="1">
            <a:spLocks noChangeArrowheads="1"/>
          </p:cNvSpPr>
          <p:nvPr/>
        </p:nvSpPr>
        <p:spPr bwMode="auto">
          <a:xfrm>
            <a:off x="3086100" y="10842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0</a:t>
            </a:r>
          </a:p>
        </p:txBody>
      </p:sp>
      <p:sp>
        <p:nvSpPr>
          <p:cNvPr id="101392" name="TextBox 81"/>
          <p:cNvSpPr txBox="1">
            <a:spLocks noChangeArrowheads="1"/>
          </p:cNvSpPr>
          <p:nvPr/>
        </p:nvSpPr>
        <p:spPr bwMode="auto">
          <a:xfrm>
            <a:off x="1562100" y="21510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0</a:t>
            </a:r>
          </a:p>
        </p:txBody>
      </p:sp>
      <p:sp>
        <p:nvSpPr>
          <p:cNvPr id="101393" name="TextBox 82"/>
          <p:cNvSpPr txBox="1">
            <a:spLocks noChangeArrowheads="1"/>
          </p:cNvSpPr>
          <p:nvPr/>
        </p:nvSpPr>
        <p:spPr bwMode="auto">
          <a:xfrm>
            <a:off x="5024438" y="2246313"/>
            <a:ext cx="506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0</a:t>
            </a:r>
          </a:p>
        </p:txBody>
      </p:sp>
      <p:sp>
        <p:nvSpPr>
          <p:cNvPr id="81" name="TextBox 83"/>
          <p:cNvSpPr txBox="1">
            <a:spLocks noChangeArrowheads="1"/>
          </p:cNvSpPr>
          <p:nvPr/>
        </p:nvSpPr>
        <p:spPr bwMode="auto">
          <a:xfrm>
            <a:off x="5829300" y="30654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0</a:t>
            </a:r>
          </a:p>
        </p:txBody>
      </p:sp>
      <p:sp>
        <p:nvSpPr>
          <p:cNvPr id="82" name="TextBox 84"/>
          <p:cNvSpPr txBox="1">
            <a:spLocks noChangeArrowheads="1"/>
          </p:cNvSpPr>
          <p:nvPr/>
        </p:nvSpPr>
        <p:spPr bwMode="auto">
          <a:xfrm>
            <a:off x="4795838" y="3951288"/>
            <a:ext cx="506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0</a:t>
            </a:r>
          </a:p>
        </p:txBody>
      </p:sp>
      <p:sp>
        <p:nvSpPr>
          <p:cNvPr id="83" name="TextBox 85"/>
          <p:cNvSpPr txBox="1">
            <a:spLocks noChangeArrowheads="1"/>
          </p:cNvSpPr>
          <p:nvPr/>
        </p:nvSpPr>
        <p:spPr bwMode="auto">
          <a:xfrm>
            <a:off x="4762500" y="10080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1</a:t>
            </a:r>
          </a:p>
        </p:txBody>
      </p:sp>
      <p:sp>
        <p:nvSpPr>
          <p:cNvPr id="101397" name="TextBox 86"/>
          <p:cNvSpPr txBox="1">
            <a:spLocks noChangeArrowheads="1"/>
          </p:cNvSpPr>
          <p:nvPr/>
        </p:nvSpPr>
        <p:spPr bwMode="auto">
          <a:xfrm>
            <a:off x="3162300" y="23034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1</a:t>
            </a:r>
          </a:p>
        </p:txBody>
      </p:sp>
      <p:sp>
        <p:nvSpPr>
          <p:cNvPr id="85" name="TextBox 87"/>
          <p:cNvSpPr txBox="1">
            <a:spLocks noChangeArrowheads="1"/>
          </p:cNvSpPr>
          <p:nvPr/>
        </p:nvSpPr>
        <p:spPr bwMode="auto">
          <a:xfrm>
            <a:off x="6145213" y="2151063"/>
            <a:ext cx="506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1</a:t>
            </a:r>
          </a:p>
        </p:txBody>
      </p:sp>
      <p:sp>
        <p:nvSpPr>
          <p:cNvPr id="101399" name="TextBox 88"/>
          <p:cNvSpPr txBox="1">
            <a:spLocks noChangeArrowheads="1"/>
          </p:cNvSpPr>
          <p:nvPr/>
        </p:nvSpPr>
        <p:spPr bwMode="auto">
          <a:xfrm>
            <a:off x="7124700" y="29892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1</a:t>
            </a:r>
          </a:p>
        </p:txBody>
      </p:sp>
      <p:sp>
        <p:nvSpPr>
          <p:cNvPr id="101400" name="TextBox 89"/>
          <p:cNvSpPr txBox="1">
            <a:spLocks noChangeArrowheads="1"/>
          </p:cNvSpPr>
          <p:nvPr/>
        </p:nvSpPr>
        <p:spPr bwMode="auto">
          <a:xfrm>
            <a:off x="5905500" y="3903663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Verdana" pitchFamily="34" charset="0"/>
              </a:rPr>
              <a:t>1</a:t>
            </a:r>
          </a:p>
        </p:txBody>
      </p:sp>
      <p:sp>
        <p:nvSpPr>
          <p:cNvPr id="101401" name="Slide Number Placeholder 3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6BAE24-E808-49D6-9DF5-A6E25F6D5E81}" type="slidenum">
              <a:rPr lang="en-US" smtClean="0">
                <a:ea typeface="ＭＳ Ｐゴシック" pitchFamily="34" charset="-128"/>
              </a:rPr>
              <a:pPr/>
              <a:t>43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More Frequent Characters have shorter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35% are S </a:t>
            </a:r>
            <a:r>
              <a:rPr lang="en-US" smtClean="0">
                <a:solidFill>
                  <a:schemeClr val="bg1"/>
                </a:solidFill>
                <a:ea typeface="ＭＳ Ｐゴシック" pitchFamily="34" charset="-128"/>
              </a:rPr>
              <a:t>(00, 2 bits)</a:t>
            </a:r>
          </a:p>
          <a:p>
            <a:r>
              <a:rPr lang="en-US" smtClean="0">
                <a:ea typeface="ＭＳ Ｐゴシック" pitchFamily="34" charset="-128"/>
              </a:rPr>
              <a:t>28% are A </a:t>
            </a:r>
            <a:r>
              <a:rPr lang="en-US" smtClean="0">
                <a:solidFill>
                  <a:schemeClr val="bg1"/>
                </a:solidFill>
                <a:ea typeface="ＭＳ Ｐゴシック" pitchFamily="34" charset="-128"/>
              </a:rPr>
              <a:t>(01, 2 bits)</a:t>
            </a:r>
          </a:p>
          <a:p>
            <a:r>
              <a:rPr lang="en-US" smtClean="0">
                <a:ea typeface="ＭＳ Ｐゴシック" pitchFamily="34" charset="-128"/>
              </a:rPr>
              <a:t>20% are E </a:t>
            </a:r>
            <a:r>
              <a:rPr lang="en-US" smtClean="0">
                <a:solidFill>
                  <a:schemeClr val="bg1"/>
                </a:solidFill>
                <a:ea typeface="ＭＳ Ｐゴシック" pitchFamily="34" charset="-128"/>
              </a:rPr>
              <a:t>(10, 2 bits)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7% are I </a:t>
            </a:r>
            <a:r>
              <a:rPr lang="en-US" smtClean="0">
                <a:solidFill>
                  <a:schemeClr val="bg1"/>
                </a:solidFill>
                <a:ea typeface="ＭＳ Ｐゴシック" pitchFamily="34" charset="-128"/>
              </a:rPr>
              <a:t>(111, 3 bits)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6% are C </a:t>
            </a:r>
            <a:r>
              <a:rPr lang="en-US" smtClean="0">
                <a:solidFill>
                  <a:schemeClr val="bg1"/>
                </a:solidFill>
                <a:ea typeface="ＭＳ Ｐゴシック" pitchFamily="34" charset="-128"/>
              </a:rPr>
              <a:t>(1100, 4 bits)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4% are D </a:t>
            </a:r>
            <a:r>
              <a:rPr lang="en-US" smtClean="0">
                <a:solidFill>
                  <a:schemeClr val="bg1"/>
                </a:solidFill>
                <a:ea typeface="ＭＳ Ｐゴシック" pitchFamily="34" charset="-128"/>
              </a:rPr>
              <a:t>(1101, 4 bits)</a:t>
            </a:r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0472C1-5DA3-475A-9B08-2FCD239F8AC6}" type="slidenum">
              <a:rPr lang="en-US" smtClean="0">
                <a:ea typeface="ＭＳ Ｐゴシック" pitchFamily="34" charset="-128"/>
              </a:rPr>
              <a:pPr/>
              <a:t>44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Recall This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0377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If we use this coding, what is the size of the file?</a:t>
            </a:r>
          </a:p>
          <a:p>
            <a:pPr>
              <a:defRPr/>
            </a:pPr>
            <a:r>
              <a:rPr lang="en-US" dirty="0" smtClean="0"/>
              <a:t>350 S’s  (35% of 1000) require </a:t>
            </a:r>
            <a:r>
              <a:rPr lang="en-US" b="1" dirty="0" smtClean="0"/>
              <a:t>700</a:t>
            </a:r>
            <a:r>
              <a:rPr lang="en-US" dirty="0" smtClean="0"/>
              <a:t> bits (2 bits for each S)</a:t>
            </a:r>
          </a:p>
          <a:p>
            <a:pPr>
              <a:defRPr/>
            </a:pPr>
            <a:r>
              <a:rPr lang="en-US" dirty="0" smtClean="0"/>
              <a:t>280 A’s require </a:t>
            </a:r>
            <a:r>
              <a:rPr lang="en-US" b="1" dirty="0" smtClean="0"/>
              <a:t>560 </a:t>
            </a:r>
            <a:r>
              <a:rPr lang="en-US" dirty="0" smtClean="0"/>
              <a:t>bits</a:t>
            </a:r>
          </a:p>
          <a:p>
            <a:pPr>
              <a:defRPr/>
            </a:pPr>
            <a:r>
              <a:rPr lang="en-US" dirty="0" smtClean="0"/>
              <a:t>200 E’s require </a:t>
            </a:r>
            <a:r>
              <a:rPr lang="en-US" b="1" dirty="0" smtClean="0"/>
              <a:t>400</a:t>
            </a:r>
            <a:r>
              <a:rPr lang="en-US" dirty="0" smtClean="0"/>
              <a:t> bits</a:t>
            </a:r>
          </a:p>
          <a:p>
            <a:pPr>
              <a:defRPr/>
            </a:pPr>
            <a:r>
              <a:rPr lang="en-US" dirty="0" smtClean="0"/>
              <a:t>70 I’s require </a:t>
            </a:r>
            <a:r>
              <a:rPr lang="en-US" b="1" dirty="0" smtClean="0"/>
              <a:t>210</a:t>
            </a:r>
            <a:r>
              <a:rPr lang="en-US" dirty="0" smtClean="0"/>
              <a:t> bits</a:t>
            </a:r>
          </a:p>
          <a:p>
            <a:pPr>
              <a:defRPr/>
            </a:pPr>
            <a:r>
              <a:rPr lang="en-US" dirty="0" smtClean="0"/>
              <a:t>60 C’s require </a:t>
            </a:r>
            <a:r>
              <a:rPr lang="en-US" b="1" dirty="0" smtClean="0"/>
              <a:t>240</a:t>
            </a:r>
            <a:r>
              <a:rPr lang="en-US" dirty="0" smtClean="0"/>
              <a:t> bits</a:t>
            </a:r>
          </a:p>
          <a:p>
            <a:pPr>
              <a:defRPr/>
            </a:pPr>
            <a:r>
              <a:rPr lang="en-US" dirty="0" smtClean="0"/>
              <a:t>40 D’s require </a:t>
            </a:r>
            <a:r>
              <a:rPr lang="en-US" b="1" dirty="0" smtClean="0"/>
              <a:t>160</a:t>
            </a:r>
            <a:r>
              <a:rPr lang="en-US" dirty="0" smtClean="0"/>
              <a:t> bits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Total is </a:t>
            </a:r>
            <a:r>
              <a:rPr lang="en-US" b="1" dirty="0" smtClean="0"/>
              <a:t>2270</a:t>
            </a:r>
            <a:r>
              <a:rPr lang="en-US" dirty="0" smtClean="0"/>
              <a:t> bits</a:t>
            </a:r>
          </a:p>
          <a:p>
            <a:pPr>
              <a:defRPr/>
            </a:pPr>
            <a:r>
              <a:rPr lang="en-US" dirty="0" smtClean="0"/>
              <a:t>Recall that with fixed codes, the size is </a:t>
            </a:r>
            <a:r>
              <a:rPr lang="en-US" b="1" dirty="0" smtClean="0"/>
              <a:t>3000</a:t>
            </a:r>
            <a:r>
              <a:rPr lang="en-US" dirty="0" smtClean="0"/>
              <a:t> bits</a:t>
            </a:r>
          </a:p>
          <a:p>
            <a:pPr>
              <a:defRPr/>
            </a:pPr>
            <a:r>
              <a:rPr lang="en-US" dirty="0" smtClean="0"/>
              <a:t>Compressed file size is about </a:t>
            </a:r>
            <a:r>
              <a:rPr lang="en-US" b="1" dirty="0" smtClean="0"/>
              <a:t>76%</a:t>
            </a:r>
            <a:r>
              <a:rPr lang="en-US" dirty="0" smtClean="0"/>
              <a:t> of original size</a:t>
            </a:r>
            <a:endParaRPr lang="en-US" b="1" dirty="0" smtClean="0"/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914A11-6DA0-4D40-8EDD-0204AEDC01B0}" type="slidenum">
              <a:rPr lang="en-US" smtClean="0">
                <a:ea typeface="ＭＳ Ｐゴシック" pitchFamily="34" charset="-128"/>
              </a:rPr>
              <a:pPr/>
              <a:t>45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David Huffman</a:t>
            </a:r>
            <a:endParaRPr lang="en-US" dirty="0"/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1925-1999</a:t>
            </a:r>
          </a:p>
          <a:p>
            <a:r>
              <a:rPr lang="en-US" smtClean="0">
                <a:ea typeface="ＭＳ Ｐゴシック" pitchFamily="34" charset="-128"/>
              </a:rPr>
              <a:t>US Electrical Engineer </a:t>
            </a:r>
          </a:p>
          <a:p>
            <a:r>
              <a:rPr lang="en-US" smtClean="0">
                <a:ea typeface="ＭＳ Ｐゴシック" pitchFamily="34" charset="-128"/>
              </a:rPr>
              <a:t>Contributions in coding theory, signal design for radar and communications, and logic circuits</a:t>
            </a:r>
          </a:p>
          <a:p>
            <a:r>
              <a:rPr lang="en-US" smtClean="0">
                <a:ea typeface="ＭＳ Ｐゴシック" pitchFamily="34" charset="-128"/>
              </a:rPr>
              <a:t>He wrote his coding algorithm as a graduate students at MIT</a:t>
            </a:r>
          </a:p>
        </p:txBody>
      </p:sp>
      <p:pic>
        <p:nvPicPr>
          <p:cNvPr id="107523" name="Picture 2" descr="Photo of David Huff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352800"/>
            <a:ext cx="1905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33F3BF-6AF3-4314-8EB5-927891B842DB}" type="slidenum">
              <a:rPr lang="en-US" smtClean="0">
                <a:ea typeface="ＭＳ Ｐゴシック" pitchFamily="34" charset="-128"/>
              </a:rPr>
              <a:pPr/>
              <a:t>46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Concluding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037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Even though coding gave C and D codes of length 4 (compared to 3 in fixed coding), it was beneficial</a:t>
            </a:r>
          </a:p>
          <a:p>
            <a:endParaRPr lang="en-US" b="1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No code generated by Huffman’s method can be a prefix of another code</a:t>
            </a:r>
          </a:p>
          <a:p>
            <a:endParaRPr lang="en-US" b="1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Many compression tools use a combination of different coding methods, Huffman’s is among them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89046C-30FF-443B-88C0-A63CEE749AE3}" type="slidenum">
              <a:rPr lang="en-US" smtClean="0">
                <a:ea typeface="ＭＳ Ｐゴシック" pitchFamily="34" charset="-128"/>
              </a:rPr>
              <a:pPr/>
              <a:t>47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z="3200" smtClean="0">
                <a:effectLst/>
                <a:ea typeface="ＭＳ Ｐゴシック" pitchFamily="34" charset="-128"/>
              </a:rPr>
              <a:t>JT’s Extra: Uses Of Compression</a:t>
            </a:r>
          </a:p>
        </p:txBody>
      </p:sp>
      <p:sp>
        <p:nvSpPr>
          <p:cNvPr id="1116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Image and video files</a:t>
            </a:r>
          </a:p>
        </p:txBody>
      </p:sp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762000" y="4724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Hi-res: JPEG 322 KB</a:t>
            </a:r>
          </a:p>
        </p:txBody>
      </p:sp>
      <p:pic>
        <p:nvPicPr>
          <p:cNvPr id="111620" name="Picture 6" descr="squirrel 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47800"/>
            <a:ext cx="37338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ext Box 7"/>
          <p:cNvSpPr txBox="1">
            <a:spLocks noChangeArrowheads="1"/>
          </p:cNvSpPr>
          <p:nvPr/>
        </p:nvSpPr>
        <p:spPr bwMode="auto">
          <a:xfrm>
            <a:off x="5110163" y="5105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Hi-res: TIF 14.1 MB</a:t>
            </a:r>
          </a:p>
        </p:txBody>
      </p:sp>
      <p:pic>
        <p:nvPicPr>
          <p:cNvPr id="111622" name="Picture 8" descr="squirr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19200"/>
            <a:ext cx="35814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3" name="TextBox 1"/>
          <p:cNvSpPr txBox="1">
            <a:spLocks noChangeArrowheads="1"/>
          </p:cNvSpPr>
          <p:nvPr/>
        </p:nvSpPr>
        <p:spPr bwMode="auto">
          <a:xfrm>
            <a:off x="304800" y="5245100"/>
            <a:ext cx="327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Images: Courtesy of 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Back to Coding (JT: 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Assume we have a file that contains data composed of 6 symbols only:</a:t>
            </a:r>
          </a:p>
          <a:p>
            <a:r>
              <a:rPr lang="en-US" smtClean="0">
                <a:ea typeface="ＭＳ Ｐゴシック" pitchFamily="34" charset="-128"/>
              </a:rPr>
              <a:t>A, I, C, D, E, and S (for space)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819400" y="2667000"/>
            <a:ext cx="3124200" cy="1905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ACE DICE AIDE CAID EAD DAICED …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198E18-491C-43AF-ADFD-4D6342F2101F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Back to Coding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Assume we have a file that contains data composed of 6 symbols only:</a:t>
            </a:r>
          </a:p>
          <a:p>
            <a:r>
              <a:rPr lang="en-US" smtClean="0">
                <a:ea typeface="ＭＳ Ｐゴシック" pitchFamily="34" charset="-128"/>
              </a:rPr>
              <a:t>A, I, C, D, E, and S (for space)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819400" y="2667000"/>
            <a:ext cx="3124200" cy="1905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ACE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/>
              <a:t>DICE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/>
              <a:t>AIDE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/>
              <a:t>CAID EAD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/>
              <a:t>DAICED …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5C0BF9-3A7E-48E2-B0A1-CD75AD510E9D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If the file has 1000 characters, how many bits (0s and 1s) are needed to code the file?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6886F6-2F14-47B2-AC58-1A3AC2AF7988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Coding (JT: 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first question is</a:t>
            </a:r>
          </a:p>
          <a:p>
            <a:r>
              <a:rPr lang="en-US" smtClean="0">
                <a:ea typeface="ＭＳ Ｐゴシック" pitchFamily="34" charset="-128"/>
              </a:rPr>
              <a:t>How many symbols do we need to represent each character?</a:t>
            </a:r>
          </a:p>
          <a:p>
            <a:r>
              <a:rPr lang="en-US" smtClean="0">
                <a:ea typeface="ＭＳ Ｐゴシック" pitchFamily="34" charset="-128"/>
              </a:rPr>
              <a:t>The objective is to keep the size of the file as small as possible</a:t>
            </a:r>
          </a:p>
          <a:p>
            <a:r>
              <a:rPr lang="en-US" smtClean="0">
                <a:ea typeface="ＭＳ Ｐゴシック" pitchFamily="34" charset="-128"/>
              </a:rPr>
              <a:t>We have 6 characters (messages) and two symbols (0 and 1)</a:t>
            </a:r>
          </a:p>
          <a:p>
            <a:r>
              <a:rPr lang="en-US" smtClean="0">
                <a:ea typeface="ＭＳ Ｐゴシック" pitchFamily="34" charset="-128"/>
              </a:rPr>
              <a:t>2 is not enough, since 2</a:t>
            </a:r>
            <a:r>
              <a:rPr lang="en-US" baseline="30000" smtClean="0">
                <a:ea typeface="ＭＳ Ｐゴシック" pitchFamily="34" charset="-128"/>
              </a:rPr>
              <a:t>2</a:t>
            </a:r>
            <a:r>
              <a:rPr lang="en-US" smtClean="0">
                <a:ea typeface="ＭＳ Ｐゴシック" pitchFamily="34" charset="-128"/>
              </a:rPr>
              <a:t> is 4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2D9643-718D-484D-9340-FC3AB11F2661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2 bits are not enough (JT: Review)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00 for A</a:t>
            </a:r>
          </a:p>
          <a:p>
            <a:pPr>
              <a:defRPr/>
            </a:pPr>
            <a:r>
              <a:rPr lang="en-US" dirty="0" smtClean="0"/>
              <a:t>01 for S</a:t>
            </a:r>
          </a:p>
          <a:p>
            <a:pPr>
              <a:defRPr/>
            </a:pPr>
            <a:r>
              <a:rPr lang="en-US" dirty="0" smtClean="0"/>
              <a:t>10 for I</a:t>
            </a:r>
          </a:p>
          <a:p>
            <a:pPr>
              <a:defRPr/>
            </a:pPr>
            <a:r>
              <a:rPr lang="en-US" dirty="0" smtClean="0"/>
              <a:t>11 for 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cannot represent the rest C and 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 works, since 2</a:t>
            </a:r>
            <a:r>
              <a:rPr lang="en-US" baseline="30000" dirty="0" smtClean="0"/>
              <a:t>3</a:t>
            </a:r>
            <a:r>
              <a:rPr lang="en-US" dirty="0" smtClean="0"/>
              <a:t> is 8, so we can represent up to 8 characters and we only have 6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59DA00-6758-4ABE-8947-7787E0DF15ED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3770</TotalTime>
  <Words>1638</Words>
  <Application>Microsoft Office PowerPoint</Application>
  <PresentationFormat>On-screen Show (4:3)</PresentationFormat>
  <Paragraphs>661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ＭＳ Ｐゴシック</vt:lpstr>
      <vt:lpstr>Verdana</vt:lpstr>
      <vt:lpstr>Wingdings 2</vt:lpstr>
      <vt:lpstr>Calibri</vt:lpstr>
      <vt:lpstr>Aspect</vt:lpstr>
      <vt:lpstr>Aspect</vt:lpstr>
      <vt:lpstr>Aspect</vt:lpstr>
      <vt:lpstr>Aspect</vt:lpstr>
      <vt:lpstr>Aspect</vt:lpstr>
      <vt:lpstr>Aspect</vt:lpstr>
      <vt:lpstr>Trees &amp;  Information Coding: 3</vt:lpstr>
      <vt:lpstr>Reading Assignment</vt:lpstr>
      <vt:lpstr>Information Coding</vt:lpstr>
      <vt:lpstr>Objectives</vt:lpstr>
      <vt:lpstr>Back to Coding (JT: Review)</vt:lpstr>
      <vt:lpstr>Back to Coding</vt:lpstr>
      <vt:lpstr>Coding</vt:lpstr>
      <vt:lpstr>Coding (JT: Review)</vt:lpstr>
      <vt:lpstr>2 bits are not enough (JT: Review) </vt:lpstr>
      <vt:lpstr>3 bits are more than enough (JT: Review) </vt:lpstr>
      <vt:lpstr>Coding (JT: Review)</vt:lpstr>
      <vt:lpstr>Compression</vt:lpstr>
      <vt:lpstr>Compression</vt:lpstr>
      <vt:lpstr>Variable-Length Codes</vt:lpstr>
      <vt:lpstr>Compressed File Size</vt:lpstr>
      <vt:lpstr>Problems with Variable-Length Codes</vt:lpstr>
      <vt:lpstr>Prefix Codes</vt:lpstr>
      <vt:lpstr>Non-Prefix Codes</vt:lpstr>
      <vt:lpstr>Non-Prefix Codes from a Binary Tree</vt:lpstr>
      <vt:lpstr>Non-Prefix Codes from a Binary Tree</vt:lpstr>
      <vt:lpstr>No code is a prefix of another</vt:lpstr>
      <vt:lpstr>No Confusion</vt:lpstr>
      <vt:lpstr>No Confusion</vt:lpstr>
      <vt:lpstr>Huffman’s Coding</vt:lpstr>
      <vt:lpstr>Huffman's Coding – Step 1</vt:lpstr>
      <vt:lpstr>Huffman's Coding – Step 2</vt:lpstr>
      <vt:lpstr>Huffman's Coding – Step 2</vt:lpstr>
      <vt:lpstr>Huffman's Coding – Repeat</vt:lpstr>
      <vt:lpstr>Step 2 Again</vt:lpstr>
      <vt:lpstr>Step 2 Again</vt:lpstr>
      <vt:lpstr>Slide 31</vt:lpstr>
      <vt:lpstr>Step 2 Again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Step 3</vt:lpstr>
      <vt:lpstr>Slide 41</vt:lpstr>
      <vt:lpstr>Slide 42</vt:lpstr>
      <vt:lpstr>Slide 43</vt:lpstr>
      <vt:lpstr>More Frequent Characters have shorter codes</vt:lpstr>
      <vt:lpstr>Recall This Analysis?</vt:lpstr>
      <vt:lpstr>David Huffman</vt:lpstr>
      <vt:lpstr>Concluding Notes</vt:lpstr>
      <vt:lpstr>JT’s Extra: Uses Of Compression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CPSC 203 L01 and L05</dc:title>
  <dc:creator>tamj</dc:creator>
  <cp:lastModifiedBy>James Tam</cp:lastModifiedBy>
  <cp:revision>197</cp:revision>
  <cp:lastPrinted>2012-10-11T00:16:27Z</cp:lastPrinted>
  <dcterms:created xsi:type="dcterms:W3CDTF">2009-01-07T17:32:58Z</dcterms:created>
  <dcterms:modified xsi:type="dcterms:W3CDTF">2014-02-01T00:30:52Z</dcterms:modified>
</cp:coreProperties>
</file>