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0"/>
  </p:notesMasterIdLst>
  <p:sldIdLst>
    <p:sldId id="308" r:id="rId2"/>
    <p:sldId id="378" r:id="rId3"/>
    <p:sldId id="413" r:id="rId4"/>
    <p:sldId id="445" r:id="rId5"/>
    <p:sldId id="490" r:id="rId6"/>
    <p:sldId id="491" r:id="rId7"/>
    <p:sldId id="492" r:id="rId8"/>
    <p:sldId id="414" r:id="rId9"/>
    <p:sldId id="415" r:id="rId10"/>
    <p:sldId id="416" r:id="rId11"/>
    <p:sldId id="417" r:id="rId12"/>
    <p:sldId id="418" r:id="rId13"/>
    <p:sldId id="493" r:id="rId14"/>
    <p:sldId id="420" r:id="rId15"/>
    <p:sldId id="421" r:id="rId16"/>
    <p:sldId id="422" r:id="rId17"/>
    <p:sldId id="423" r:id="rId18"/>
    <p:sldId id="494" r:id="rId19"/>
    <p:sldId id="495" r:id="rId20"/>
    <p:sldId id="496" r:id="rId21"/>
    <p:sldId id="497" r:id="rId22"/>
    <p:sldId id="424" r:id="rId23"/>
    <p:sldId id="425" r:id="rId24"/>
    <p:sldId id="426" r:id="rId25"/>
    <p:sldId id="427" r:id="rId26"/>
    <p:sldId id="498" r:id="rId27"/>
    <p:sldId id="499" r:id="rId28"/>
    <p:sldId id="500" r:id="rId29"/>
    <p:sldId id="468" r:id="rId30"/>
    <p:sldId id="469" r:id="rId31"/>
    <p:sldId id="470" r:id="rId32"/>
    <p:sldId id="471" r:id="rId33"/>
    <p:sldId id="472" r:id="rId34"/>
    <p:sldId id="474" r:id="rId35"/>
    <p:sldId id="484" r:id="rId36"/>
    <p:sldId id="485" r:id="rId37"/>
    <p:sldId id="486" r:id="rId38"/>
    <p:sldId id="487" r:id="rId39"/>
    <p:sldId id="488" r:id="rId40"/>
    <p:sldId id="501" r:id="rId41"/>
    <p:sldId id="476" r:id="rId42"/>
    <p:sldId id="477" r:id="rId43"/>
    <p:sldId id="478" r:id="rId44"/>
    <p:sldId id="479" r:id="rId45"/>
    <p:sldId id="480" r:id="rId46"/>
    <p:sldId id="481" r:id="rId47"/>
    <p:sldId id="482" r:id="rId48"/>
    <p:sldId id="48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FF3BCC-7A4A-4697-AA53-18348657E121}" type="datetimeFigureOut">
              <a:rPr lang="en-US"/>
              <a:pPr>
                <a:defRPr/>
              </a:pPr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759EF0-7511-452A-A253-84CDC7B27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doku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Graph_colorin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B4BBA-1DFE-49A3-BEFF-EC73479083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One solution:</a:t>
            </a:r>
          </a:p>
          <a:p>
            <a:pPr>
              <a:spcBef>
                <a:spcPct val="0"/>
              </a:spcBef>
            </a:pPr>
            <a:r>
              <a:rPr lang="en-US" smtClean="0"/>
              <a:t>Slot 1: A, D</a:t>
            </a:r>
          </a:p>
          <a:p>
            <a:pPr>
              <a:spcBef>
                <a:spcPct val="0"/>
              </a:spcBef>
            </a:pPr>
            <a:r>
              <a:rPr lang="en-US" smtClean="0"/>
              <a:t>Slot 2: B, 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One solution:</a:t>
            </a:r>
          </a:p>
          <a:p>
            <a:pPr>
              <a:spcBef>
                <a:spcPct val="0"/>
              </a:spcBef>
            </a:pPr>
            <a:r>
              <a:rPr lang="en-US" smtClean="0"/>
              <a:t>Slot 1: A</a:t>
            </a:r>
          </a:p>
          <a:p>
            <a:pPr>
              <a:spcBef>
                <a:spcPct val="0"/>
              </a:spcBef>
            </a:pPr>
            <a:r>
              <a:rPr lang="en-US" smtClean="0"/>
              <a:t>Slot 2: B, C</a:t>
            </a:r>
            <a:br>
              <a:rPr lang="en-US" smtClean="0"/>
            </a:br>
            <a:r>
              <a:rPr lang="en-US" smtClean="0"/>
              <a:t>Slot 3: 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Register allocation: most frequently used values has to be in multiple registers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hlinkClick r:id="rId3" tooltip="Sudoku"/>
              </a:rPr>
              <a:t>Sudoku</a:t>
            </a:r>
            <a:r>
              <a:rPr lang="en-US" dirty="0" smtClean="0"/>
              <a:t> can be seen as completing a 9-coloring on given specific graph with 81 vertices.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The grid (also called "boxes", "blocks", "regions", or "sub-squares") contains all of the digits from 1 to 9.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The puzzle setter provides a partially completed grid, which typically has a unique solution.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Solving </a:t>
            </a:r>
            <a:r>
              <a:rPr lang="en-US" i="1" dirty="0" smtClean="0"/>
              <a:t>Sudoku</a:t>
            </a:r>
            <a:r>
              <a:rPr lang="en-US" dirty="0" smtClean="0"/>
              <a:t> puzzles can be expressed as a </a:t>
            </a:r>
            <a:r>
              <a:rPr lang="en-US" dirty="0" smtClean="0">
                <a:hlinkClick r:id="rId4" action="ppaction://hlinkfile" tooltip="Graph coloring"/>
              </a:rPr>
              <a:t>graph coloring</a:t>
            </a:r>
            <a:r>
              <a:rPr lang="en-US" dirty="0" smtClean="0"/>
              <a:t> problem. Consider the 9 × 9 = 3</a:t>
            </a:r>
            <a:r>
              <a:rPr lang="en-US" baseline="30000" dirty="0" smtClean="0"/>
              <a:t>2</a:t>
            </a:r>
            <a:r>
              <a:rPr lang="en-US" dirty="0" smtClean="0"/>
              <a:t> × 3</a:t>
            </a:r>
            <a:r>
              <a:rPr lang="en-US" baseline="30000" dirty="0" smtClean="0"/>
              <a:t>2</a:t>
            </a:r>
            <a:r>
              <a:rPr lang="en-US" dirty="0" smtClean="0"/>
              <a:t> case.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aim of the puzzle in its standard form is to construct a proper 9-coloring of a particular graph, given a partial 9-coloring.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graph in question has 81 vertices, one vertex for each cell of the grid.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vertices can be labeled with the ordered pairs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), where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integers between 1 and 9.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this case, two distinct vertices labeled by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and (</a:t>
            </a:r>
            <a:r>
              <a:rPr lang="en-US" i="1" dirty="0" smtClean="0"/>
              <a:t>x</a:t>
            </a:r>
            <a:r>
              <a:rPr lang="en-US" dirty="0" smtClean="0"/>
              <a:t>′, </a:t>
            </a:r>
            <a:r>
              <a:rPr lang="en-US" i="1" dirty="0" smtClean="0"/>
              <a:t>y</a:t>
            </a:r>
            <a:r>
              <a:rPr lang="en-US" dirty="0" smtClean="0"/>
              <a:t>′) are joined by an edge if and only if: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′ (same column) or,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y</a:t>
            </a:r>
            <a:r>
              <a:rPr lang="en-US" dirty="0" smtClean="0"/>
              <a:t>′ (same row) or,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http://en.wikipedia.org/wiki/Binary_tree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075359-238C-44D7-94EE-0284EDA532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D1C541-489A-4256-B43B-096F386B4A8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</a:t>
            </a:r>
            <a:r>
              <a:rPr lang="en-US" sz="1200" dirty="0">
                <a:latin typeface="+mn-lt"/>
                <a:cs typeface="+mn-cs"/>
              </a:rPr>
              <a:t>2010</a:t>
            </a:r>
            <a:endParaRPr lang="en-US" sz="1200" dirty="0">
              <a:latin typeface="+mn-lt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3408A0-B308-4D6F-A504-627532393800}" type="datetime1">
              <a:rPr lang="en-US"/>
              <a:pPr>
                <a:defRPr/>
              </a:pPr>
              <a:t>1/31/2014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A71A44A6-6BED-44DC-8EF2-355CB2CF5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B928-1256-4366-9563-459D71339103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AC04-49B1-4514-B067-D9224F7EB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4229-0CB9-4048-AF3C-94935DB8C1A1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B209-E898-4196-953B-A5D1AAB30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F7A9-8E2E-4B30-BA14-5711DF96D7FA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30B5-C071-4CF7-856F-8FB980014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71E5D-F133-41AE-B373-C11BE8EA836B}" type="datetime1">
              <a:rPr lang="en-US"/>
              <a:pPr>
                <a:defRPr/>
              </a:pPr>
              <a:t>1/31/2014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9621BD-4269-4DC6-8ED7-06FDAD597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2624BE-032A-4D36-8197-3D0236CEC71A}" type="datetime1">
              <a:rPr lang="en-US"/>
              <a:pPr>
                <a:defRPr/>
              </a:pPr>
              <a:t>1/31/2014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77420-48BD-4DDD-8083-1B78A7549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07FC-BD96-4472-893F-3A8DCAC2F91B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01AD-B6F8-4B36-ACA9-BCC9B846F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730F-39FE-48A3-B402-617BC63FD541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4E5E-A660-452B-BEE1-8098090BE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7D98-2338-41D7-A4EF-F651A325072C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31D1-68D4-47DB-8AA1-7571D9D0E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  <a:endParaRPr lang="en-US" sz="1200" i="1" dirty="0">
              <a:latin typeface="+mn-lt"/>
              <a:cs typeface="+mn-cs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26B51-C911-4F85-8C80-4E8CE1F47393}" type="datetime1">
              <a:rPr lang="en-US"/>
              <a:pPr>
                <a:defRPr/>
              </a:pPr>
              <a:t>1/31/2014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211F5F-DA82-4630-89E8-2AA663CF4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F4D1-2637-436D-878C-2083640EA0FC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580F-BA9F-41DE-8238-9C24CA870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E4EB09-10D5-4F47-9A74-49EDB7E8AEF1}" type="datetime1">
              <a:rPr lang="en-US"/>
              <a:pPr>
                <a:defRPr/>
              </a:pPr>
              <a:t>1/31/2014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C24370-3093-4346-B946-0B4FFE9DA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E4640-B5D4-4AAA-AAF5-4A9971DAC908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BAAF4-163D-42CF-92E3-EEDC8747A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</a:t>
            </a:r>
            <a:r>
              <a:rPr lang="en-US" sz="1200" dirty="0">
                <a:latin typeface="+mn-lt"/>
                <a:cs typeface="+mn-cs"/>
              </a:rPr>
              <a:t>2010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Simple Intersection</a:t>
            </a:r>
            <a:endParaRPr lang="en-US" dirty="0"/>
          </a:p>
        </p:txBody>
      </p:sp>
      <p:sp>
        <p:nvSpPr>
          <p:cNvPr id="25602" name="Slide Number Placeholder 3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3796B1-8AC3-4BBC-9C8E-C23442CEF0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3400" y="4495800"/>
            <a:ext cx="8183563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Based on </a:t>
            </a:r>
            <a:r>
              <a:rPr lang="en-US" sz="1200" dirty="0" err="1">
                <a:latin typeface="+mn-lt"/>
                <a:cs typeface="+mn-cs"/>
              </a:rPr>
              <a:t>Aho</a:t>
            </a:r>
            <a:r>
              <a:rPr lang="en-US" sz="1200" dirty="0">
                <a:latin typeface="+mn-lt"/>
                <a:cs typeface="+mn-cs"/>
              </a:rPr>
              <a:t>, </a:t>
            </a:r>
            <a:r>
              <a:rPr lang="en-US" sz="1200" dirty="0" err="1">
                <a:latin typeface="+mn-lt"/>
                <a:cs typeface="+mn-cs"/>
              </a:rPr>
              <a:t>Hopcroft</a:t>
            </a:r>
            <a:r>
              <a:rPr lang="en-US" sz="1200" dirty="0">
                <a:latin typeface="+mn-lt"/>
                <a:cs typeface="+mn-cs"/>
              </a:rPr>
              <a:t>, and </a:t>
            </a:r>
            <a:r>
              <a:rPr lang="en-US" sz="1200" dirty="0" err="1">
                <a:latin typeface="+mn-lt"/>
                <a:cs typeface="+mn-cs"/>
              </a:rPr>
              <a:t>Ullman</a:t>
            </a:r>
            <a:r>
              <a:rPr lang="en-US" sz="1200" i="1" dirty="0">
                <a:latin typeface="+mn-lt"/>
                <a:cs typeface="+mn-cs"/>
              </a:rPr>
              <a:t>, Data Structures and Algorithms, </a:t>
            </a:r>
            <a:r>
              <a:rPr lang="en-US" sz="1200" dirty="0">
                <a:latin typeface="+mn-lt"/>
                <a:cs typeface="+mn-cs"/>
              </a:rPr>
              <a:t>Addison-Wesley</a:t>
            </a:r>
            <a:endParaRPr lang="en-US" sz="1200" i="1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505200" y="1066800"/>
            <a:ext cx="2057400" cy="1600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8200" y="1524000"/>
            <a:ext cx="17526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800600" y="31242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495800" y="37338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14700" y="38481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47900" y="36195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905000" y="2362200"/>
            <a:ext cx="18288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371600" y="2895600"/>
            <a:ext cx="2057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191000" y="19050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438400" y="2743200"/>
            <a:ext cx="1143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267200" y="1447800"/>
            <a:ext cx="1524000" cy="1219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TextBox 26"/>
          <p:cNvSpPr txBox="1">
            <a:spLocks noChangeArrowheads="1"/>
          </p:cNvSpPr>
          <p:nvPr/>
        </p:nvSpPr>
        <p:spPr bwMode="auto">
          <a:xfrm>
            <a:off x="5334000" y="1371600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495800" y="21336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743200" y="3733800"/>
            <a:ext cx="1371600" cy="10668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TextBox 23"/>
          <p:cNvSpPr txBox="1">
            <a:spLocks noChangeArrowheads="1"/>
          </p:cNvSpPr>
          <p:nvPr/>
        </p:nvSpPr>
        <p:spPr bwMode="auto">
          <a:xfrm>
            <a:off x="2971800" y="43434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4953000" y="3352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76800" y="3733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5627" idx="3"/>
          </p:cNvCxnSpPr>
          <p:nvPr/>
        </p:nvCxnSpPr>
        <p:spPr>
          <a:xfrm>
            <a:off x="4648200" y="3429000"/>
            <a:ext cx="1865313" cy="5651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0" y="2667000"/>
            <a:ext cx="2057400" cy="5334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3" name="TextBox 24"/>
          <p:cNvSpPr txBox="1">
            <a:spLocks noChangeArrowheads="1"/>
          </p:cNvSpPr>
          <p:nvPr/>
        </p:nvSpPr>
        <p:spPr bwMode="auto">
          <a:xfrm>
            <a:off x="1828800" y="2819400"/>
            <a:ext cx="34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2286000" y="3048000"/>
            <a:ext cx="11430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705100" y="37719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162300" y="39243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7" name="TextBox 22"/>
          <p:cNvSpPr txBox="1">
            <a:spLocks noChangeArrowheads="1"/>
          </p:cNvSpPr>
          <p:nvPr/>
        </p:nvSpPr>
        <p:spPr bwMode="auto">
          <a:xfrm>
            <a:off x="6172200" y="38100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 Possible 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From A to B (denoted AB)</a:t>
            </a:r>
          </a:p>
          <a:p>
            <a:pPr>
              <a:defRPr/>
            </a:pPr>
            <a:r>
              <a:rPr lang="en-US" dirty="0" smtClean="0"/>
              <a:t>From A to C (AC)</a:t>
            </a:r>
          </a:p>
          <a:p>
            <a:pPr>
              <a:defRPr/>
            </a:pPr>
            <a:r>
              <a:rPr lang="en-US" dirty="0" smtClean="0"/>
              <a:t>From A to D (AD)</a:t>
            </a:r>
          </a:p>
          <a:p>
            <a:pPr>
              <a:defRPr/>
            </a:pPr>
            <a:r>
              <a:rPr lang="en-US" dirty="0" smtClean="0"/>
              <a:t>BA</a:t>
            </a:r>
          </a:p>
          <a:p>
            <a:pPr>
              <a:defRPr/>
            </a:pPr>
            <a:r>
              <a:rPr lang="en-US" dirty="0" smtClean="0"/>
              <a:t>BC</a:t>
            </a:r>
          </a:p>
          <a:p>
            <a:pPr>
              <a:defRPr/>
            </a:pPr>
            <a:r>
              <a:rPr lang="en-US" dirty="0" smtClean="0"/>
              <a:t>BD</a:t>
            </a:r>
          </a:p>
          <a:p>
            <a:pPr>
              <a:defRPr/>
            </a:pPr>
            <a:r>
              <a:rPr lang="en-US" dirty="0" smtClean="0"/>
              <a:t>DA</a:t>
            </a:r>
          </a:p>
          <a:p>
            <a:pPr>
              <a:defRPr/>
            </a:pPr>
            <a:r>
              <a:rPr lang="en-US" dirty="0" smtClean="0"/>
              <a:t>DB</a:t>
            </a:r>
          </a:p>
          <a:p>
            <a:pPr>
              <a:defRPr/>
            </a:pPr>
            <a:r>
              <a:rPr lang="en-US" dirty="0" smtClean="0"/>
              <a:t>DC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6627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AB8BE3-E88E-4626-AE0A-B8F2DDDD49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746750" y="1400175"/>
            <a:ext cx="1795463" cy="12811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672263" y="1793875"/>
            <a:ext cx="1530350" cy="1158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858000" y="3138488"/>
            <a:ext cx="1524000" cy="531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613525" y="3670300"/>
            <a:ext cx="1524000" cy="5318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622132" y="3809206"/>
            <a:ext cx="1130300" cy="8524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768851" y="3608387"/>
            <a:ext cx="1130300" cy="854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4541838" y="2473325"/>
            <a:ext cx="1462087" cy="465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114800" y="2938463"/>
            <a:ext cx="1646238" cy="531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6340476" y="2098675"/>
            <a:ext cx="730250" cy="5492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4968875" y="2805113"/>
            <a:ext cx="914400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6375400" y="1719263"/>
            <a:ext cx="1330325" cy="9747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45"/>
          <p:cNvSpPr txBox="1">
            <a:spLocks noChangeArrowheads="1"/>
          </p:cNvSpPr>
          <p:nvPr/>
        </p:nvSpPr>
        <p:spPr bwMode="auto">
          <a:xfrm>
            <a:off x="7285038" y="1608138"/>
            <a:ext cx="2905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6583363" y="2298700"/>
            <a:ext cx="731838" cy="54768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162550" y="3708400"/>
            <a:ext cx="1196975" cy="8540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Box 48"/>
          <p:cNvSpPr txBox="1">
            <a:spLocks noChangeArrowheads="1"/>
          </p:cNvSpPr>
          <p:nvPr/>
        </p:nvSpPr>
        <p:spPr bwMode="auto">
          <a:xfrm>
            <a:off x="5394325" y="4202113"/>
            <a:ext cx="27463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6980238" y="3336925"/>
            <a:ext cx="792162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918325" y="3670300"/>
            <a:ext cx="793750" cy="2651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26651" idx="3"/>
          </p:cNvCxnSpPr>
          <p:nvPr/>
        </p:nvCxnSpPr>
        <p:spPr>
          <a:xfrm>
            <a:off x="6735763" y="3403600"/>
            <a:ext cx="1492250" cy="49371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237038" y="2738438"/>
            <a:ext cx="1646237" cy="4667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TextBox 83"/>
          <p:cNvSpPr txBox="1">
            <a:spLocks noChangeArrowheads="1"/>
          </p:cNvSpPr>
          <p:nvPr/>
        </p:nvSpPr>
        <p:spPr bwMode="auto">
          <a:xfrm>
            <a:off x="4479925" y="2871788"/>
            <a:ext cx="2778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rot="10800000">
            <a:off x="4846638" y="3071813"/>
            <a:ext cx="914400" cy="2651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5145881" y="3731419"/>
            <a:ext cx="865188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5511800" y="3863975"/>
            <a:ext cx="8636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1" name="TextBox 87"/>
          <p:cNvSpPr txBox="1">
            <a:spLocks noChangeArrowheads="1"/>
          </p:cNvSpPr>
          <p:nvPr/>
        </p:nvSpPr>
        <p:spPr bwMode="auto">
          <a:xfrm>
            <a:off x="7954963" y="3736975"/>
            <a:ext cx="2730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Simultaneous 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AC</a:t>
            </a:r>
          </a:p>
          <a:p>
            <a:r>
              <a:rPr lang="en-US" smtClean="0">
                <a:ea typeface="ＭＳ Ｐゴシック" pitchFamily="34" charset="-128"/>
              </a:rPr>
              <a:t>AD</a:t>
            </a:r>
          </a:p>
          <a:p>
            <a:r>
              <a:rPr lang="en-US" smtClean="0">
                <a:ea typeface="ＭＳ Ｐゴシック" pitchFamily="34" charset="-128"/>
              </a:rPr>
              <a:t>BA</a:t>
            </a:r>
          </a:p>
        </p:txBody>
      </p:sp>
      <p:sp>
        <p:nvSpPr>
          <p:cNvPr id="27651" name="Slide Number Placeholder 3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53F05-7E11-4008-BE4E-8961D7B1B4C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 flipH="1" flipV="1">
            <a:off x="5295900" y="3287713"/>
            <a:ext cx="228600" cy="1524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486400" y="3276600"/>
            <a:ext cx="609600" cy="22860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5448300" y="2705100"/>
            <a:ext cx="457200" cy="22860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662488" y="1036637"/>
            <a:ext cx="1982788" cy="12811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602288" y="1465262"/>
            <a:ext cx="1689100" cy="1158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5867400" y="2889250"/>
            <a:ext cx="1524000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622925" y="3476625"/>
            <a:ext cx="1524000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572794" y="3674269"/>
            <a:ext cx="1247775" cy="8524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719513" y="3452813"/>
            <a:ext cx="1247775" cy="854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551238" y="2154238"/>
            <a:ext cx="1462087" cy="514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3124200" y="2668588"/>
            <a:ext cx="1646238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5310982" y="1769269"/>
            <a:ext cx="808037" cy="5492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3978275" y="2520950"/>
            <a:ext cx="914400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315744" y="1373981"/>
            <a:ext cx="1468438" cy="9747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6" name="TextBox 66"/>
          <p:cNvSpPr txBox="1">
            <a:spLocks noChangeArrowheads="1"/>
          </p:cNvSpPr>
          <p:nvPr/>
        </p:nvSpPr>
        <p:spPr bwMode="auto">
          <a:xfrm>
            <a:off x="6294438" y="1200150"/>
            <a:ext cx="2905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5554663" y="1990725"/>
            <a:ext cx="808038" cy="54768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4109244" y="3563144"/>
            <a:ext cx="1322387" cy="8540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9" name="TextBox 69"/>
          <p:cNvSpPr txBox="1">
            <a:spLocks noChangeArrowheads="1"/>
          </p:cNvSpPr>
          <p:nvPr/>
        </p:nvSpPr>
        <p:spPr bwMode="auto">
          <a:xfrm>
            <a:off x="4403725" y="4064000"/>
            <a:ext cx="2746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5989638" y="3108325"/>
            <a:ext cx="792162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927725" y="3476625"/>
            <a:ext cx="793750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27678" idx="3"/>
          </p:cNvCxnSpPr>
          <p:nvPr/>
        </p:nvCxnSpPr>
        <p:spPr>
          <a:xfrm>
            <a:off x="5745163" y="3182938"/>
            <a:ext cx="1492250" cy="54451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46438" y="2447925"/>
            <a:ext cx="1646237" cy="5143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4" name="TextBox 77"/>
          <p:cNvSpPr txBox="1">
            <a:spLocks noChangeArrowheads="1"/>
          </p:cNvSpPr>
          <p:nvPr/>
        </p:nvSpPr>
        <p:spPr bwMode="auto">
          <a:xfrm>
            <a:off x="3489325" y="2595563"/>
            <a:ext cx="2778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>
            <a:off x="3856038" y="2814638"/>
            <a:ext cx="914400" cy="2936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4110037" y="3575051"/>
            <a:ext cx="955675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4475956" y="3721894"/>
            <a:ext cx="954088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81"/>
          <p:cNvSpPr txBox="1">
            <a:spLocks noChangeArrowheads="1"/>
          </p:cNvSpPr>
          <p:nvPr/>
        </p:nvSpPr>
        <p:spPr bwMode="auto">
          <a:xfrm>
            <a:off x="6964363" y="3549650"/>
            <a:ext cx="273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4648200" y="2743200"/>
            <a:ext cx="1295400" cy="38100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Conflicting 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AC conflicts with</a:t>
            </a:r>
          </a:p>
          <a:p>
            <a:r>
              <a:rPr lang="en-US" smtClean="0">
                <a:ea typeface="ＭＳ Ｐゴシック" pitchFamily="34" charset="-128"/>
              </a:rPr>
              <a:t>DB</a:t>
            </a:r>
          </a:p>
          <a:p>
            <a:r>
              <a:rPr lang="en-US" smtClean="0">
                <a:ea typeface="ＭＳ Ｐゴシック" pitchFamily="34" charset="-128"/>
              </a:rPr>
              <a:t>BD</a:t>
            </a:r>
          </a:p>
          <a:p>
            <a:r>
              <a:rPr lang="en-US" smtClean="0">
                <a:ea typeface="ＭＳ Ｐゴシック" pitchFamily="34" charset="-128"/>
              </a:rPr>
              <a:t>BC</a:t>
            </a:r>
          </a:p>
          <a:p>
            <a:r>
              <a:rPr lang="en-US" smtClean="0">
                <a:ea typeface="ＭＳ Ｐゴシック" pitchFamily="34" charset="-128"/>
              </a:rPr>
              <a:t>DC</a:t>
            </a:r>
          </a:p>
        </p:txBody>
      </p:sp>
      <p:sp>
        <p:nvSpPr>
          <p:cNvPr id="28675" name="Slide Number Placeholder 3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A2E968-B9B3-45F7-882D-882CED1D59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4662488" y="1036637"/>
            <a:ext cx="1982788" cy="12811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602288" y="1465262"/>
            <a:ext cx="1689100" cy="1158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5867400" y="2889250"/>
            <a:ext cx="1524000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622925" y="3476625"/>
            <a:ext cx="1524000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572794" y="3674269"/>
            <a:ext cx="1247775" cy="8524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719513" y="3452813"/>
            <a:ext cx="1247775" cy="854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551238" y="2154238"/>
            <a:ext cx="1462087" cy="514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3124200" y="2668588"/>
            <a:ext cx="1646238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5310982" y="1769269"/>
            <a:ext cx="808037" cy="5492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3978275" y="2520950"/>
            <a:ext cx="914400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315744" y="1373981"/>
            <a:ext cx="1468438" cy="9747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66"/>
          <p:cNvSpPr txBox="1">
            <a:spLocks noChangeArrowheads="1"/>
          </p:cNvSpPr>
          <p:nvPr/>
        </p:nvSpPr>
        <p:spPr bwMode="auto">
          <a:xfrm>
            <a:off x="6294438" y="1200150"/>
            <a:ext cx="2905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5554663" y="1990725"/>
            <a:ext cx="808038" cy="54768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4109244" y="3563144"/>
            <a:ext cx="1322387" cy="8540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69"/>
          <p:cNvSpPr txBox="1">
            <a:spLocks noChangeArrowheads="1"/>
          </p:cNvSpPr>
          <p:nvPr/>
        </p:nvSpPr>
        <p:spPr bwMode="auto">
          <a:xfrm>
            <a:off x="4403725" y="4064000"/>
            <a:ext cx="2746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5989638" y="3108325"/>
            <a:ext cx="792162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927725" y="3476625"/>
            <a:ext cx="793750" cy="293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28699" idx="3"/>
          </p:cNvCxnSpPr>
          <p:nvPr/>
        </p:nvCxnSpPr>
        <p:spPr>
          <a:xfrm>
            <a:off x="5745163" y="3182938"/>
            <a:ext cx="1492250" cy="54451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46438" y="2447925"/>
            <a:ext cx="1646237" cy="5143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5" name="TextBox 77"/>
          <p:cNvSpPr txBox="1">
            <a:spLocks noChangeArrowheads="1"/>
          </p:cNvSpPr>
          <p:nvPr/>
        </p:nvSpPr>
        <p:spPr bwMode="auto">
          <a:xfrm>
            <a:off x="3489325" y="2595563"/>
            <a:ext cx="2778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>
            <a:off x="3856038" y="2814638"/>
            <a:ext cx="914400" cy="2936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4110037" y="3575051"/>
            <a:ext cx="955675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4475956" y="3721894"/>
            <a:ext cx="954088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9" name="TextBox 81"/>
          <p:cNvSpPr txBox="1">
            <a:spLocks noChangeArrowheads="1"/>
          </p:cNvSpPr>
          <p:nvPr/>
        </p:nvSpPr>
        <p:spPr bwMode="auto">
          <a:xfrm>
            <a:off x="6964363" y="3549650"/>
            <a:ext cx="273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4648200" y="2743200"/>
            <a:ext cx="1295400" cy="38100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727575" y="2587625"/>
            <a:ext cx="914400" cy="6159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032375" y="2816225"/>
            <a:ext cx="914400" cy="61595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4965700" y="2743200"/>
            <a:ext cx="606425" cy="1146175"/>
          </a:xfrm>
          <a:custGeom>
            <a:avLst/>
            <a:gdLst>
              <a:gd name="connsiteX0" fmla="*/ 219919 w 606712"/>
              <a:gd name="connsiteY0" fmla="*/ 1145894 h 1145894"/>
              <a:gd name="connsiteX1" fmla="*/ 324091 w 606712"/>
              <a:gd name="connsiteY1" fmla="*/ 1041722 h 1145894"/>
              <a:gd name="connsiteX2" fmla="*/ 555585 w 606712"/>
              <a:gd name="connsiteY2" fmla="*/ 671332 h 1145894"/>
              <a:gd name="connsiteX3" fmla="*/ 555585 w 606712"/>
              <a:gd name="connsiteY3" fmla="*/ 405114 h 1145894"/>
              <a:gd name="connsiteX4" fmla="*/ 0 w 606712"/>
              <a:gd name="connsiteY4" fmla="*/ 0 h 114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712" h="1145894">
                <a:moveTo>
                  <a:pt x="219919" y="1145894"/>
                </a:moveTo>
                <a:cubicBezTo>
                  <a:pt x="244033" y="1133355"/>
                  <a:pt x="268147" y="1120816"/>
                  <a:pt x="324091" y="1041722"/>
                </a:cubicBezTo>
                <a:cubicBezTo>
                  <a:pt x="380035" y="962628"/>
                  <a:pt x="517003" y="777433"/>
                  <a:pt x="555585" y="671332"/>
                </a:cubicBezTo>
                <a:cubicBezTo>
                  <a:pt x="594167" y="565231"/>
                  <a:pt x="648182" y="517003"/>
                  <a:pt x="555585" y="405114"/>
                </a:cubicBezTo>
                <a:cubicBezTo>
                  <a:pt x="462988" y="293225"/>
                  <a:pt x="231494" y="146612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30700" y="1554163"/>
            <a:ext cx="1446213" cy="1163637"/>
          </a:xfrm>
          <a:custGeom>
            <a:avLst/>
            <a:gdLst>
              <a:gd name="connsiteX0" fmla="*/ 1446836 w 1446836"/>
              <a:gd name="connsiteY0" fmla="*/ 0 h 1163654"/>
              <a:gd name="connsiteX1" fmla="*/ 844952 w 1446836"/>
              <a:gd name="connsiteY1" fmla="*/ 1099595 h 1163654"/>
              <a:gd name="connsiteX2" fmla="*/ 0 w 1446836"/>
              <a:gd name="connsiteY2" fmla="*/ 937550 h 116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6836" h="1163654">
                <a:moveTo>
                  <a:pt x="1446836" y="0"/>
                </a:moveTo>
                <a:cubicBezTo>
                  <a:pt x="1266463" y="471668"/>
                  <a:pt x="1086091" y="943337"/>
                  <a:pt x="844952" y="1099595"/>
                </a:cubicBezTo>
                <a:cubicBezTo>
                  <a:pt x="603813" y="1255853"/>
                  <a:pt x="301906" y="1096701"/>
                  <a:pt x="0" y="93755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Build a graph model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Vertices are turns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An edge connects conflicting turns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DDA23A-B5A3-4EF1-8EB7-325208DE48D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Graph Model of Conflicting Turns</a:t>
            </a:r>
            <a:endParaRPr lang="en-US" dirty="0"/>
          </a:p>
        </p:txBody>
      </p:sp>
      <p:sp>
        <p:nvSpPr>
          <p:cNvPr id="30722" name="Slide Number Placeholder 5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B61348-9744-4A9F-827D-B721EA7E588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  <p:cxnSp>
        <p:nvCxnSpPr>
          <p:cNvPr id="112" name="Straight Connector 111"/>
          <p:cNvCxnSpPr>
            <a:stCxn id="23" idx="4"/>
            <a:endCxn id="27" idx="1"/>
          </p:cNvCxnSpPr>
          <p:nvPr/>
        </p:nvCxnSpPr>
        <p:spPr>
          <a:xfrm rot="16200000" flipH="1">
            <a:off x="2495550" y="514350"/>
            <a:ext cx="992188" cy="31638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4" name="Group 82"/>
          <p:cNvGrpSpPr>
            <a:grpSpLocks/>
          </p:cNvGrpSpPr>
          <p:nvPr/>
        </p:nvGrpSpPr>
        <p:grpSpPr bwMode="auto">
          <a:xfrm>
            <a:off x="4800600" y="1600200"/>
            <a:ext cx="3810000" cy="3810000"/>
            <a:chOff x="1371600" y="838200"/>
            <a:chExt cx="5334000" cy="41910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505676" y="1066642"/>
              <a:ext cx="2057083" cy="1600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647724" y="1524001"/>
              <a:ext cx="1753235" cy="14468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800918" y="3124042"/>
              <a:ext cx="1904682" cy="60944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496435" y="3733483"/>
              <a:ext cx="1904683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176" y="3847942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248376" y="3619184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905000" y="2362677"/>
              <a:ext cx="1829118" cy="5326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371600" y="2895283"/>
              <a:ext cx="2058035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4190683" y="1905159"/>
              <a:ext cx="838200" cy="6845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2438400" y="2743359"/>
              <a:ext cx="1142365" cy="3038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266486" y="1447879"/>
              <a:ext cx="1524477" cy="122015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8" name="TextBox 68"/>
            <p:cNvSpPr txBox="1">
              <a:spLocks noChangeArrowheads="1"/>
            </p:cNvSpPr>
            <p:nvPr/>
          </p:nvSpPr>
          <p:spPr bwMode="auto">
            <a:xfrm>
              <a:off x="5334000" y="137160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4496277" y="2132806"/>
              <a:ext cx="838200" cy="686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744231" y="3733563"/>
              <a:ext cx="1370806" cy="106680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61" name="TextBox 71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B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10800000">
              <a:off x="4952048" y="3352800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76483" y="3733483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30770" idx="3"/>
            </p:cNvCxnSpPr>
            <p:nvPr/>
          </p:nvCxnSpPr>
          <p:spPr>
            <a:xfrm>
              <a:off x="4647565" y="3429635"/>
              <a:ext cx="1866900" cy="56578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524953" y="2666524"/>
              <a:ext cx="2055812" cy="534353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66" name="TextBox 76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C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0800000">
              <a:off x="2285048" y="3047207"/>
              <a:ext cx="1144587" cy="3055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704545" y="3772298"/>
              <a:ext cx="990123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3162379" y="3924222"/>
              <a:ext cx="990124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70" name="TextBox 80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A</a:t>
              </a:r>
            </a:p>
          </p:txBody>
        </p:sp>
      </p:grpSp>
      <p:cxnSp>
        <p:nvCxnSpPr>
          <p:cNvPr id="89" name="Straight Connector 88"/>
          <p:cNvCxnSpPr>
            <a:stCxn id="23" idx="4"/>
            <a:endCxn id="28" idx="1"/>
          </p:cNvCxnSpPr>
          <p:nvPr/>
        </p:nvCxnSpPr>
        <p:spPr>
          <a:xfrm rot="16200000" flipH="1">
            <a:off x="3072606" y="-62706"/>
            <a:ext cx="992188" cy="431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3" idx="4"/>
            <a:endCxn id="32" idx="0"/>
          </p:cNvCxnSpPr>
          <p:nvPr/>
        </p:nvCxnSpPr>
        <p:spPr>
          <a:xfrm rot="16200000" flipH="1">
            <a:off x="323850" y="2686050"/>
            <a:ext cx="22098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23" idx="4"/>
            <a:endCxn id="33" idx="0"/>
          </p:cNvCxnSpPr>
          <p:nvPr/>
        </p:nvCxnSpPr>
        <p:spPr>
          <a:xfrm rot="16200000" flipH="1">
            <a:off x="895350" y="2114550"/>
            <a:ext cx="2209800" cy="1181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4" idx="4"/>
            <a:endCxn id="27" idx="1"/>
          </p:cNvCxnSpPr>
          <p:nvPr/>
        </p:nvCxnSpPr>
        <p:spPr>
          <a:xfrm rot="16200000" flipH="1">
            <a:off x="3067050" y="1085850"/>
            <a:ext cx="992188" cy="20208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4" idx="4"/>
            <a:endCxn id="28" idx="1"/>
          </p:cNvCxnSpPr>
          <p:nvPr/>
        </p:nvCxnSpPr>
        <p:spPr>
          <a:xfrm rot="16200000" flipH="1">
            <a:off x="3644106" y="508794"/>
            <a:ext cx="992188" cy="3175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4" idx="4"/>
            <a:endCxn id="33" idx="0"/>
          </p:cNvCxnSpPr>
          <p:nvPr/>
        </p:nvCxnSpPr>
        <p:spPr>
          <a:xfrm rot="16200000" flipH="1">
            <a:off x="1466850" y="2686050"/>
            <a:ext cx="22098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4" idx="4"/>
            <a:endCxn id="34" idx="0"/>
          </p:cNvCxnSpPr>
          <p:nvPr/>
        </p:nvCxnSpPr>
        <p:spPr>
          <a:xfrm rot="16200000" flipH="1">
            <a:off x="2038350" y="2114550"/>
            <a:ext cx="2209800" cy="1181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4" idx="4"/>
            <a:endCxn id="32" idx="0"/>
          </p:cNvCxnSpPr>
          <p:nvPr/>
        </p:nvCxnSpPr>
        <p:spPr>
          <a:xfrm rot="5400000">
            <a:off x="895350" y="2152650"/>
            <a:ext cx="2209800" cy="11049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25" idx="5"/>
            <a:endCxn id="28" idx="1"/>
          </p:cNvCxnSpPr>
          <p:nvPr/>
        </p:nvCxnSpPr>
        <p:spPr>
          <a:xfrm rot="16200000" flipH="1">
            <a:off x="4303712" y="1168401"/>
            <a:ext cx="1069975" cy="177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6" idx="3"/>
            <a:endCxn id="32" idx="0"/>
          </p:cNvCxnSpPr>
          <p:nvPr/>
        </p:nvCxnSpPr>
        <p:spPr>
          <a:xfrm rot="5400000">
            <a:off x="2019300" y="2398713"/>
            <a:ext cx="839787" cy="19827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28" idx="4"/>
            <a:endCxn id="32" idx="0"/>
          </p:cNvCxnSpPr>
          <p:nvPr/>
        </p:nvCxnSpPr>
        <p:spPr>
          <a:xfrm rot="5400000">
            <a:off x="3314700" y="1181100"/>
            <a:ext cx="762000" cy="449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7" idx="4"/>
            <a:endCxn id="33" idx="0"/>
          </p:cNvCxnSpPr>
          <p:nvPr/>
        </p:nvCxnSpPr>
        <p:spPr>
          <a:xfrm rot="5400000">
            <a:off x="3295650" y="2343150"/>
            <a:ext cx="762000" cy="2171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27" idx="4"/>
            <a:endCxn id="34" idx="0"/>
          </p:cNvCxnSpPr>
          <p:nvPr/>
        </p:nvCxnSpPr>
        <p:spPr>
          <a:xfrm rot="5400000">
            <a:off x="3867150" y="2914650"/>
            <a:ext cx="762000" cy="1028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AB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AC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3429000" y="1066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AD</a:t>
            </a:r>
            <a:endParaRPr lang="en-US" sz="1100" dirty="0"/>
          </a:p>
        </p:txBody>
      </p:sp>
      <p:sp>
        <p:nvSpPr>
          <p:cNvPr id="26" name="Oval 25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BA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BC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BD</a:t>
            </a:r>
            <a:endParaRPr lang="en-US" sz="1100" dirty="0"/>
          </a:p>
        </p:txBody>
      </p:sp>
      <p:sp>
        <p:nvSpPr>
          <p:cNvPr id="32" name="Oval 31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DA</a:t>
            </a:r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DB</a:t>
            </a:r>
            <a:endParaRPr lang="en-US" sz="1100" dirty="0"/>
          </a:p>
        </p:txBody>
      </p:sp>
      <p:sp>
        <p:nvSpPr>
          <p:cNvPr id="34" name="Oval 33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DC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Color the vertices of the graph</a:t>
            </a:r>
          </a:p>
          <a:p>
            <a:r>
              <a:rPr lang="en-US" smtClean="0">
                <a:ea typeface="ＭＳ Ｐゴシック" pitchFamily="34" charset="-128"/>
              </a:rPr>
              <a:t>No two adjacent vertices can have the same color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Adjacent: and edge connects them</a:t>
            </a:r>
          </a:p>
          <a:p>
            <a:r>
              <a:rPr lang="en-US" smtClean="0">
                <a:ea typeface="ＭＳ Ｐゴシック" pitchFamily="34" charset="-128"/>
              </a:rPr>
              <a:t>Each color represents a group of turns that can be simultaneous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Note: more than one solution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341FE5-4966-4CE4-9C39-6D19A82051D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 Coloring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Repeat the following two steps until the graph is colored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Select an uncolored vertex and color it with a </a:t>
            </a:r>
            <a:r>
              <a:rPr lang="en-US" b="1" i="1" dirty="0" smtClean="0"/>
              <a:t>new</a:t>
            </a:r>
            <a:r>
              <a:rPr lang="en-US" dirty="0" smtClean="0"/>
              <a:t> color, </a:t>
            </a:r>
            <a:r>
              <a:rPr lang="en-US" b="1" dirty="0" smtClean="0"/>
              <a:t>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uncolored vertex,</a:t>
            </a:r>
          </a:p>
          <a:p>
            <a:pPr marL="804672" lvl="1" indent="-457200">
              <a:defRPr/>
            </a:pPr>
            <a:r>
              <a:rPr lang="en-US" dirty="0" smtClean="0"/>
              <a:t>Determine if it has an edge with a vertex that is colored with color </a:t>
            </a:r>
            <a:r>
              <a:rPr lang="en-US" b="1" dirty="0" smtClean="0"/>
              <a:t>C</a:t>
            </a:r>
          </a:p>
          <a:p>
            <a:pPr marL="804672" lvl="1" indent="-457200">
              <a:defRPr/>
            </a:pPr>
            <a:r>
              <a:rPr lang="en-US" dirty="0" smtClean="0"/>
              <a:t>If not, color it with color </a:t>
            </a:r>
            <a:r>
              <a:rPr lang="en-US" b="1" dirty="0" smtClean="0"/>
              <a:t>C</a:t>
            </a:r>
          </a:p>
          <a:p>
            <a:pPr marL="804672" lvl="1" indent="-457200">
              <a:defRPr/>
            </a:pPr>
            <a:r>
              <a:rPr lang="en-US" dirty="0" smtClean="0"/>
              <a:t>If yes, skip it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F5BF6-F632-44E4-88EF-006481B83EC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257800"/>
            <a:ext cx="8183563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effectLst/>
                <a:ea typeface="ＭＳ Ｐゴシック"/>
                <a:cs typeface="ＭＳ Ｐゴシック"/>
              </a:rPr>
              <a:t>JT’s Extra, Graph Coloring Example 1: Final Exams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You are to schedule final exams so that a student will not have two final exams scheduled at the same time.</a:t>
            </a:r>
          </a:p>
          <a:p>
            <a:r>
              <a:rPr lang="en-US" sz="2400" smtClean="0">
                <a:ea typeface="ＭＳ Ｐゴシック" pitchFamily="34" charset="-128"/>
              </a:rPr>
              <a:t>Although you could schedule each exam in it’s own individual time slot (i.e., no two exams run simultaneously) this would be highly inefficient.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Another constraint is to schedule exams with the minimum number of time slots.</a:t>
            </a:r>
          </a:p>
          <a:p>
            <a:r>
              <a:rPr lang="en-US" sz="2400" smtClean="0">
                <a:ea typeface="ＭＳ Ｐゴシック" pitchFamily="34" charset="-128"/>
              </a:rPr>
              <a:t>Examinations for a lecture will be represented with vertices.</a:t>
            </a:r>
          </a:p>
          <a:p>
            <a:r>
              <a:rPr lang="en-US" sz="2400" smtClean="0">
                <a:ea typeface="ＭＳ Ｐゴシック" pitchFamily="34" charset="-128"/>
              </a:rPr>
              <a:t>A pair of vertices will be connected if there is at least one student who is registered in both.</a:t>
            </a:r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8600" y="5791200"/>
            <a:ext cx="8534400" cy="593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smtClean="0">
                <a:effectLst/>
                <a:ea typeface="ＭＳ Ｐゴシック"/>
                <a:cs typeface="ＭＳ Ｐゴシック"/>
              </a:rPr>
              <a:t>JT’s Extra, Graph Coloring Example 1: Final Exams (2)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Lecture A: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Student 1, student 2</a:t>
            </a:r>
          </a:p>
          <a:p>
            <a:r>
              <a:rPr lang="en-US" sz="2000" smtClean="0">
                <a:ea typeface="ＭＳ Ｐゴシック" pitchFamily="34" charset="-128"/>
              </a:rPr>
              <a:t>Lecture B: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Student 2, student 4, student 6</a:t>
            </a:r>
          </a:p>
          <a:p>
            <a:r>
              <a:rPr lang="en-US" sz="2000" smtClean="0">
                <a:ea typeface="ＭＳ Ｐゴシック" pitchFamily="34" charset="-128"/>
              </a:rPr>
              <a:t>Lecture C: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Student 1, student 3, student 5</a:t>
            </a:r>
          </a:p>
          <a:p>
            <a:r>
              <a:rPr lang="en-US" sz="2000" smtClean="0">
                <a:ea typeface="ＭＳ Ｐゴシック" pitchFamily="34" charset="-128"/>
              </a:rPr>
              <a:t>Lecture D: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Student 4, student 5</a:t>
            </a:r>
          </a:p>
        </p:txBody>
      </p:sp>
      <p:cxnSp>
        <p:nvCxnSpPr>
          <p:cNvPr id="75780" name="AutoShape 4"/>
          <p:cNvCxnSpPr>
            <a:cxnSpLocks noChangeShapeType="1"/>
            <a:stCxn id="75784" idx="3"/>
            <a:endCxn id="75785" idx="1"/>
          </p:cNvCxnSpPr>
          <p:nvPr/>
        </p:nvCxnSpPr>
        <p:spPr bwMode="auto">
          <a:xfrm>
            <a:off x="2374900" y="3790950"/>
            <a:ext cx="1955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81" name="AutoShape 5"/>
          <p:cNvCxnSpPr>
            <a:cxnSpLocks noChangeShapeType="1"/>
            <a:stCxn id="75784" idx="2"/>
            <a:endCxn id="75786" idx="0"/>
          </p:cNvCxnSpPr>
          <p:nvPr/>
        </p:nvCxnSpPr>
        <p:spPr bwMode="auto">
          <a:xfrm>
            <a:off x="1714500" y="4089400"/>
            <a:ext cx="0" cy="774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82" name="AutoShape 6"/>
          <p:cNvCxnSpPr>
            <a:cxnSpLocks noChangeShapeType="1"/>
            <a:stCxn id="75786" idx="3"/>
            <a:endCxn id="75787" idx="1"/>
          </p:cNvCxnSpPr>
          <p:nvPr/>
        </p:nvCxnSpPr>
        <p:spPr bwMode="auto">
          <a:xfrm>
            <a:off x="2374900" y="5162550"/>
            <a:ext cx="1955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83" name="AutoShape 7"/>
          <p:cNvCxnSpPr>
            <a:cxnSpLocks noChangeShapeType="1"/>
            <a:stCxn id="75787" idx="0"/>
            <a:endCxn id="75785" idx="2"/>
          </p:cNvCxnSpPr>
          <p:nvPr/>
        </p:nvCxnSpPr>
        <p:spPr bwMode="auto">
          <a:xfrm flipV="1">
            <a:off x="4991100" y="4089400"/>
            <a:ext cx="0" cy="774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1066800" y="35052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Lecture A</a:t>
            </a: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4343400" y="35052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Lecture B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1066800" y="48768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Lecture C</a:t>
            </a:r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4343400" y="48768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Lecture D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819400" y="48768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Student 5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5016500" y="43307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Student 4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723900" y="43815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Student 1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946400" y="35179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Student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5" grpId="0" animBg="1"/>
      <p:bldP spid="75786" grpId="0" animBg="1"/>
      <p:bldP spid="75787" grpId="0" animBg="1"/>
      <p:bldP spid="75788" grpId="0"/>
      <p:bldP spid="75789" grpId="0"/>
      <p:bldP spid="75790" grpId="0"/>
      <p:bldP spid="757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Mandatory: Chapter 3 – Sections 3.3 &amp; 3.4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E8CA55-949F-48BF-93AA-3AE8D0A3DBE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334000"/>
            <a:ext cx="8183563" cy="1050925"/>
          </a:xfrm>
          <a:noFill/>
        </p:spPr>
        <p:txBody>
          <a:bodyPr/>
          <a:lstStyle/>
          <a:p>
            <a:r>
              <a:rPr lang="en-US" sz="2800" smtClean="0">
                <a:effectLst/>
                <a:ea typeface="ＭＳ Ｐゴシック" pitchFamily="34" charset="-128"/>
              </a:rPr>
              <a:t>JT’s Extra, Graph Coloring Example 2: Final Exams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Lecture A: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Student 1, student 2, </a:t>
            </a:r>
            <a:r>
              <a:rPr lang="en-US" sz="1800" i="1" smtClean="0">
                <a:ea typeface="ＭＳ Ｐゴシック" pitchFamily="34" charset="-128"/>
              </a:rPr>
              <a:t>student 4</a:t>
            </a:r>
          </a:p>
          <a:p>
            <a:r>
              <a:rPr lang="en-US" sz="2000" smtClean="0">
                <a:ea typeface="ＭＳ Ｐゴシック" pitchFamily="34" charset="-128"/>
              </a:rPr>
              <a:t>Lecture B: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Student 2, student 4, student 6</a:t>
            </a:r>
          </a:p>
          <a:p>
            <a:r>
              <a:rPr lang="en-US" sz="2000" smtClean="0">
                <a:ea typeface="ＭＳ Ｐゴシック" pitchFamily="34" charset="-128"/>
              </a:rPr>
              <a:t>Lecture C: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Student 1, student 3, student 5</a:t>
            </a:r>
          </a:p>
          <a:p>
            <a:r>
              <a:rPr lang="en-US" sz="2000" smtClean="0">
                <a:ea typeface="ＭＳ Ｐゴシック" pitchFamily="34" charset="-128"/>
              </a:rPr>
              <a:t>Lecture D: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Student 4, student 5</a:t>
            </a:r>
          </a:p>
        </p:txBody>
      </p:sp>
      <p:cxnSp>
        <p:nvCxnSpPr>
          <p:cNvPr id="77828" name="AutoShape 4"/>
          <p:cNvCxnSpPr>
            <a:cxnSpLocks noChangeShapeType="1"/>
            <a:stCxn id="77832" idx="3"/>
            <a:endCxn id="77833" idx="1"/>
          </p:cNvCxnSpPr>
          <p:nvPr/>
        </p:nvCxnSpPr>
        <p:spPr bwMode="auto">
          <a:xfrm>
            <a:off x="2603500" y="3638550"/>
            <a:ext cx="1955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829" name="AutoShape 5"/>
          <p:cNvCxnSpPr>
            <a:cxnSpLocks noChangeShapeType="1"/>
            <a:stCxn id="77832" idx="2"/>
            <a:endCxn id="77834" idx="0"/>
          </p:cNvCxnSpPr>
          <p:nvPr/>
        </p:nvCxnSpPr>
        <p:spPr bwMode="auto">
          <a:xfrm>
            <a:off x="1943100" y="3937000"/>
            <a:ext cx="0" cy="774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830" name="AutoShape 6"/>
          <p:cNvCxnSpPr>
            <a:cxnSpLocks noChangeShapeType="1"/>
          </p:cNvCxnSpPr>
          <p:nvPr/>
        </p:nvCxnSpPr>
        <p:spPr bwMode="auto">
          <a:xfrm>
            <a:off x="2590800" y="5029200"/>
            <a:ext cx="1955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831" name="AutoShape 7"/>
          <p:cNvCxnSpPr>
            <a:cxnSpLocks noChangeShapeType="1"/>
            <a:stCxn id="77835" idx="0"/>
            <a:endCxn id="77833" idx="2"/>
          </p:cNvCxnSpPr>
          <p:nvPr/>
        </p:nvCxnSpPr>
        <p:spPr bwMode="auto">
          <a:xfrm flipV="1">
            <a:off x="5219700" y="3937000"/>
            <a:ext cx="0" cy="774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1295400" y="33528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Lecture A</a:t>
            </a: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4572000" y="33528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Lecture B</a:t>
            </a:r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1295400" y="47244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Lecture C</a:t>
            </a: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4572000" y="4724400"/>
            <a:ext cx="1295400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Lecture D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3048000" y="47244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Student 5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5245100" y="41783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Student 4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952500" y="42291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Student 1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048000" y="3352800"/>
            <a:ext cx="11557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Student 2, </a:t>
            </a:r>
            <a:r>
              <a:rPr lang="en-US" sz="1400" i="1">
                <a:latin typeface="Verdana" pitchFamily="34" charset="0"/>
              </a:rPr>
              <a:t>4</a:t>
            </a:r>
          </a:p>
        </p:txBody>
      </p:sp>
      <p:cxnSp>
        <p:nvCxnSpPr>
          <p:cNvPr id="77840" name="AutoShape 16"/>
          <p:cNvCxnSpPr>
            <a:cxnSpLocks noChangeShapeType="1"/>
            <a:stCxn id="77832" idx="3"/>
            <a:endCxn id="77835" idx="1"/>
          </p:cNvCxnSpPr>
          <p:nvPr/>
        </p:nvCxnSpPr>
        <p:spPr bwMode="auto">
          <a:xfrm>
            <a:off x="2603500" y="3638550"/>
            <a:ext cx="1955800" cy="1371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3568700" y="4152900"/>
            <a:ext cx="10541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Student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 animBg="1"/>
      <p:bldP spid="77833" grpId="0" animBg="1"/>
      <p:bldP spid="77834" grpId="0" animBg="1"/>
      <p:bldP spid="77835" grpId="0" animBg="1"/>
      <p:bldP spid="77836" grpId="0"/>
      <p:bldP spid="77837" grpId="0"/>
      <p:bldP spid="77838" grpId="0"/>
      <p:bldP spid="77839" grpId="0"/>
      <p:bldP spid="778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JT’s Extra: Color This Graph</a:t>
            </a:r>
          </a:p>
        </p:txBody>
      </p:sp>
      <p:sp>
        <p:nvSpPr>
          <p:cNvPr id="38914" name="Oval 3"/>
          <p:cNvSpPr>
            <a:spLocks noChangeArrowheads="1"/>
          </p:cNvSpPr>
          <p:nvPr/>
        </p:nvSpPr>
        <p:spPr bwMode="auto">
          <a:xfrm>
            <a:off x="5467350" y="419100"/>
            <a:ext cx="7620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6762750" y="2400300"/>
            <a:ext cx="7620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1733550" y="2476500"/>
            <a:ext cx="7620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3257550" y="419100"/>
            <a:ext cx="7620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3257550" y="4229100"/>
            <a:ext cx="7620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>
            <a:off x="5467350" y="4229100"/>
            <a:ext cx="7620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Verdana" pitchFamily="34" charset="0"/>
            </a:endParaRPr>
          </a:p>
        </p:txBody>
      </p:sp>
      <p:cxnSp>
        <p:nvCxnSpPr>
          <p:cNvPr id="38920" name="AutoShape 9"/>
          <p:cNvCxnSpPr>
            <a:cxnSpLocks noChangeShapeType="1"/>
            <a:stCxn id="38917" idx="6"/>
            <a:endCxn id="38914" idx="2"/>
          </p:cNvCxnSpPr>
          <p:nvPr/>
        </p:nvCxnSpPr>
        <p:spPr bwMode="auto">
          <a:xfrm>
            <a:off x="4038600" y="685800"/>
            <a:ext cx="1409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1" name="AutoShape 10"/>
          <p:cNvCxnSpPr>
            <a:cxnSpLocks noChangeShapeType="1"/>
            <a:stCxn id="38916" idx="0"/>
            <a:endCxn id="38917" idx="3"/>
          </p:cNvCxnSpPr>
          <p:nvPr/>
        </p:nvCxnSpPr>
        <p:spPr bwMode="auto">
          <a:xfrm flipV="1">
            <a:off x="2114550" y="893763"/>
            <a:ext cx="1254125" cy="156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2" name="AutoShape 11"/>
          <p:cNvCxnSpPr>
            <a:cxnSpLocks noChangeShapeType="1"/>
            <a:stCxn id="38917" idx="4"/>
            <a:endCxn id="38918" idx="0"/>
          </p:cNvCxnSpPr>
          <p:nvPr/>
        </p:nvCxnSpPr>
        <p:spPr bwMode="auto">
          <a:xfrm>
            <a:off x="3638550" y="971550"/>
            <a:ext cx="0" cy="3238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3" name="AutoShape 12"/>
          <p:cNvCxnSpPr>
            <a:cxnSpLocks noChangeShapeType="1"/>
            <a:stCxn id="38919" idx="0"/>
            <a:endCxn id="38914" idx="4"/>
          </p:cNvCxnSpPr>
          <p:nvPr/>
        </p:nvCxnSpPr>
        <p:spPr bwMode="auto">
          <a:xfrm flipV="1">
            <a:off x="5848350" y="971550"/>
            <a:ext cx="0" cy="3238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4" name="AutoShape 13"/>
          <p:cNvCxnSpPr>
            <a:cxnSpLocks noChangeShapeType="1"/>
            <a:stCxn id="38916" idx="7"/>
            <a:endCxn id="38914" idx="3"/>
          </p:cNvCxnSpPr>
          <p:nvPr/>
        </p:nvCxnSpPr>
        <p:spPr bwMode="auto">
          <a:xfrm flipV="1">
            <a:off x="2384425" y="893763"/>
            <a:ext cx="3194050" cy="1641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5" name="AutoShape 14"/>
          <p:cNvCxnSpPr>
            <a:cxnSpLocks noChangeShapeType="1"/>
            <a:stCxn id="38917" idx="5"/>
            <a:endCxn id="38915" idx="1"/>
          </p:cNvCxnSpPr>
          <p:nvPr/>
        </p:nvCxnSpPr>
        <p:spPr bwMode="auto">
          <a:xfrm>
            <a:off x="3908425" y="893763"/>
            <a:ext cx="2965450" cy="156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6" name="AutoShape 15"/>
          <p:cNvCxnSpPr>
            <a:cxnSpLocks noChangeShapeType="1"/>
            <a:stCxn id="38914" idx="5"/>
            <a:endCxn id="38915" idx="0"/>
          </p:cNvCxnSpPr>
          <p:nvPr/>
        </p:nvCxnSpPr>
        <p:spPr bwMode="auto">
          <a:xfrm>
            <a:off x="6118225" y="893763"/>
            <a:ext cx="1025525" cy="1487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7" name="AutoShape 16"/>
          <p:cNvCxnSpPr>
            <a:cxnSpLocks noChangeShapeType="1"/>
            <a:stCxn id="38919" idx="7"/>
            <a:endCxn id="38915" idx="4"/>
          </p:cNvCxnSpPr>
          <p:nvPr/>
        </p:nvCxnSpPr>
        <p:spPr bwMode="auto">
          <a:xfrm flipV="1">
            <a:off x="6118225" y="2952750"/>
            <a:ext cx="1025525" cy="1335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8" name="AutoShape 17"/>
          <p:cNvCxnSpPr>
            <a:cxnSpLocks noChangeShapeType="1"/>
            <a:stCxn id="38918" idx="7"/>
            <a:endCxn id="38915" idx="3"/>
          </p:cNvCxnSpPr>
          <p:nvPr/>
        </p:nvCxnSpPr>
        <p:spPr bwMode="auto">
          <a:xfrm flipV="1">
            <a:off x="3908425" y="2874963"/>
            <a:ext cx="2965450" cy="141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9" name="AutoShape 18"/>
          <p:cNvCxnSpPr>
            <a:cxnSpLocks noChangeShapeType="1"/>
            <a:stCxn id="38918" idx="6"/>
            <a:endCxn id="38919" idx="2"/>
          </p:cNvCxnSpPr>
          <p:nvPr/>
        </p:nvCxnSpPr>
        <p:spPr bwMode="auto">
          <a:xfrm>
            <a:off x="4038600" y="4495800"/>
            <a:ext cx="1409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0" name="AutoShape 19"/>
          <p:cNvCxnSpPr>
            <a:cxnSpLocks noChangeShapeType="1"/>
            <a:stCxn id="38916" idx="5"/>
            <a:endCxn id="38919" idx="1"/>
          </p:cNvCxnSpPr>
          <p:nvPr/>
        </p:nvCxnSpPr>
        <p:spPr bwMode="auto">
          <a:xfrm>
            <a:off x="2384425" y="2951163"/>
            <a:ext cx="3194050" cy="133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1" name="AutoShape 20"/>
          <p:cNvCxnSpPr>
            <a:cxnSpLocks noChangeShapeType="1"/>
            <a:stCxn id="38916" idx="4"/>
            <a:endCxn id="38918" idx="1"/>
          </p:cNvCxnSpPr>
          <p:nvPr/>
        </p:nvCxnSpPr>
        <p:spPr bwMode="auto">
          <a:xfrm>
            <a:off x="2114550" y="3028950"/>
            <a:ext cx="1254125" cy="1258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Graph Model of Conflicting Turns</a:t>
            </a:r>
            <a:endParaRPr lang="en-US" dirty="0"/>
          </a:p>
        </p:txBody>
      </p:sp>
      <p:sp>
        <p:nvSpPr>
          <p:cNvPr id="39938" name="Slide Number Placeholder 8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307016-5195-488D-BAFD-668DFE0B46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  <p:cxnSp>
        <p:nvCxnSpPr>
          <p:cNvPr id="112" name="Straight Connector 111"/>
          <p:cNvCxnSpPr>
            <a:stCxn id="23" idx="4"/>
            <a:endCxn id="27" idx="1"/>
          </p:cNvCxnSpPr>
          <p:nvPr/>
        </p:nvCxnSpPr>
        <p:spPr>
          <a:xfrm rot="16200000" flipH="1">
            <a:off x="2495550" y="514350"/>
            <a:ext cx="992188" cy="31638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0" name="Group 82"/>
          <p:cNvGrpSpPr>
            <a:grpSpLocks/>
          </p:cNvGrpSpPr>
          <p:nvPr/>
        </p:nvGrpSpPr>
        <p:grpSpPr bwMode="auto">
          <a:xfrm>
            <a:off x="4800600" y="1600200"/>
            <a:ext cx="3810000" cy="3810000"/>
            <a:chOff x="1371600" y="838200"/>
            <a:chExt cx="5334000" cy="41910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505676" y="1066642"/>
              <a:ext cx="2057083" cy="1600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647724" y="1524001"/>
              <a:ext cx="1753235" cy="14468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800918" y="3124042"/>
              <a:ext cx="1904682" cy="60944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496435" y="3733483"/>
              <a:ext cx="1904683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176" y="3847942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248376" y="3619184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905000" y="2362677"/>
              <a:ext cx="1829118" cy="5326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371600" y="2895283"/>
              <a:ext cx="2058035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4190683" y="1905159"/>
              <a:ext cx="838200" cy="6845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2438400" y="2743359"/>
              <a:ext cx="1142365" cy="3038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266486" y="1447879"/>
              <a:ext cx="1524477" cy="122015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3" name="TextBox 68"/>
            <p:cNvSpPr txBox="1">
              <a:spLocks noChangeArrowheads="1"/>
            </p:cNvSpPr>
            <p:nvPr/>
          </p:nvSpPr>
          <p:spPr bwMode="auto">
            <a:xfrm>
              <a:off x="5334000" y="137160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4496277" y="2132806"/>
              <a:ext cx="838200" cy="686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744231" y="3733563"/>
              <a:ext cx="1370806" cy="106680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6" name="TextBox 71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B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10800000">
              <a:off x="4952048" y="3352800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76483" y="3733483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39995" idx="3"/>
            </p:cNvCxnSpPr>
            <p:nvPr/>
          </p:nvCxnSpPr>
          <p:spPr>
            <a:xfrm>
              <a:off x="4647565" y="3429635"/>
              <a:ext cx="1866900" cy="56578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524953" y="2666524"/>
              <a:ext cx="2055812" cy="534353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91" name="TextBox 76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C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0800000">
              <a:off x="2285048" y="3047207"/>
              <a:ext cx="1144587" cy="3055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704545" y="3772298"/>
              <a:ext cx="990123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3162379" y="3924222"/>
              <a:ext cx="990124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95" name="TextBox 80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A</a:t>
              </a:r>
            </a:p>
          </p:txBody>
        </p:sp>
      </p:grpSp>
      <p:cxnSp>
        <p:nvCxnSpPr>
          <p:cNvPr id="89" name="Straight Connector 88"/>
          <p:cNvCxnSpPr>
            <a:stCxn id="23" idx="4"/>
            <a:endCxn id="28" idx="1"/>
          </p:cNvCxnSpPr>
          <p:nvPr/>
        </p:nvCxnSpPr>
        <p:spPr>
          <a:xfrm rot="16200000" flipH="1">
            <a:off x="3072606" y="-62706"/>
            <a:ext cx="992188" cy="431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3" idx="4"/>
            <a:endCxn id="32" idx="0"/>
          </p:cNvCxnSpPr>
          <p:nvPr/>
        </p:nvCxnSpPr>
        <p:spPr>
          <a:xfrm rot="16200000" flipH="1">
            <a:off x="323850" y="2686050"/>
            <a:ext cx="22098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23" idx="4"/>
            <a:endCxn id="33" idx="0"/>
          </p:cNvCxnSpPr>
          <p:nvPr/>
        </p:nvCxnSpPr>
        <p:spPr>
          <a:xfrm rot="16200000" flipH="1">
            <a:off x="895350" y="2114550"/>
            <a:ext cx="2209800" cy="1181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4" idx="4"/>
            <a:endCxn id="27" idx="1"/>
          </p:cNvCxnSpPr>
          <p:nvPr/>
        </p:nvCxnSpPr>
        <p:spPr>
          <a:xfrm rot="16200000" flipH="1">
            <a:off x="3067050" y="1085850"/>
            <a:ext cx="992188" cy="20208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4" idx="4"/>
            <a:endCxn id="28" idx="1"/>
          </p:cNvCxnSpPr>
          <p:nvPr/>
        </p:nvCxnSpPr>
        <p:spPr>
          <a:xfrm rot="16200000" flipH="1">
            <a:off x="3644106" y="508794"/>
            <a:ext cx="992188" cy="3175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4" idx="4"/>
            <a:endCxn id="33" idx="0"/>
          </p:cNvCxnSpPr>
          <p:nvPr/>
        </p:nvCxnSpPr>
        <p:spPr>
          <a:xfrm rot="16200000" flipH="1">
            <a:off x="1466850" y="2686050"/>
            <a:ext cx="22098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4" idx="4"/>
            <a:endCxn id="34" idx="0"/>
          </p:cNvCxnSpPr>
          <p:nvPr/>
        </p:nvCxnSpPr>
        <p:spPr>
          <a:xfrm rot="16200000" flipH="1">
            <a:off x="2038350" y="2114550"/>
            <a:ext cx="2209800" cy="1181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4" idx="4"/>
            <a:endCxn id="32" idx="0"/>
          </p:cNvCxnSpPr>
          <p:nvPr/>
        </p:nvCxnSpPr>
        <p:spPr>
          <a:xfrm rot="5400000">
            <a:off x="895350" y="2152650"/>
            <a:ext cx="2209800" cy="11049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25" idx="5"/>
            <a:endCxn id="28" idx="1"/>
          </p:cNvCxnSpPr>
          <p:nvPr/>
        </p:nvCxnSpPr>
        <p:spPr>
          <a:xfrm rot="16200000" flipH="1">
            <a:off x="4303712" y="1168401"/>
            <a:ext cx="1069975" cy="177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6" idx="3"/>
            <a:endCxn id="32" idx="0"/>
          </p:cNvCxnSpPr>
          <p:nvPr/>
        </p:nvCxnSpPr>
        <p:spPr>
          <a:xfrm rot="5400000">
            <a:off x="2019300" y="2398713"/>
            <a:ext cx="839787" cy="19827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58" idx="4"/>
            <a:endCxn id="32" idx="0"/>
          </p:cNvCxnSpPr>
          <p:nvPr/>
        </p:nvCxnSpPr>
        <p:spPr>
          <a:xfrm rot="5400000">
            <a:off x="3314700" y="1181100"/>
            <a:ext cx="762000" cy="449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7" idx="4"/>
            <a:endCxn id="33" idx="0"/>
          </p:cNvCxnSpPr>
          <p:nvPr/>
        </p:nvCxnSpPr>
        <p:spPr>
          <a:xfrm rot="5400000">
            <a:off x="3295650" y="2343150"/>
            <a:ext cx="762000" cy="2171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27" idx="4"/>
            <a:endCxn id="34" idx="0"/>
          </p:cNvCxnSpPr>
          <p:nvPr/>
        </p:nvCxnSpPr>
        <p:spPr>
          <a:xfrm rot="5400000">
            <a:off x="3867150" y="2914650"/>
            <a:ext cx="762000" cy="1028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AB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AC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3429000" y="1066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AD</a:t>
            </a:r>
            <a:endParaRPr lang="en-US" sz="1100" dirty="0"/>
          </a:p>
        </p:txBody>
      </p:sp>
      <p:sp>
        <p:nvSpPr>
          <p:cNvPr id="26" name="Oval 25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BA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BC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BD</a:t>
            </a:r>
            <a:endParaRPr lang="en-US" sz="1100" dirty="0"/>
          </a:p>
        </p:txBody>
      </p:sp>
      <p:sp>
        <p:nvSpPr>
          <p:cNvPr id="32" name="Oval 31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DA</a:t>
            </a:r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DB</a:t>
            </a:r>
            <a:endParaRPr lang="en-US" sz="1100" dirty="0"/>
          </a:p>
        </p:txBody>
      </p:sp>
      <p:sp>
        <p:nvSpPr>
          <p:cNvPr id="34" name="Oval 33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DC</a:t>
            </a:r>
            <a:endParaRPr lang="en-US" sz="1100" dirty="0"/>
          </a:p>
        </p:txBody>
      </p:sp>
      <p:sp>
        <p:nvSpPr>
          <p:cNvPr id="51" name="Oval 50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46463" y="1066800"/>
            <a:ext cx="574675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DC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82" grpId="0" animBg="1"/>
      <p:bldP spid="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Graph Model of Conflicting Turns</a:t>
            </a:r>
            <a:endParaRPr lang="en-US" dirty="0"/>
          </a:p>
        </p:txBody>
      </p:sp>
      <p:sp>
        <p:nvSpPr>
          <p:cNvPr id="40962" name="Slide Number Placeholder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E5C127-2FF3-4D64-AC43-D3CAA9B52C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  <p:grpSp>
        <p:nvGrpSpPr>
          <p:cNvPr id="40963" name="Group 82"/>
          <p:cNvGrpSpPr>
            <a:grpSpLocks/>
          </p:cNvGrpSpPr>
          <p:nvPr/>
        </p:nvGrpSpPr>
        <p:grpSpPr bwMode="auto">
          <a:xfrm>
            <a:off x="4800600" y="1600200"/>
            <a:ext cx="3810000" cy="3810000"/>
            <a:chOff x="1371600" y="838200"/>
            <a:chExt cx="5334000" cy="41910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505676" y="1066642"/>
              <a:ext cx="2057083" cy="1600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647724" y="1524001"/>
              <a:ext cx="1753235" cy="14468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800918" y="3124042"/>
              <a:ext cx="1904682" cy="60944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496435" y="3733483"/>
              <a:ext cx="1904683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176" y="3847942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248376" y="3619184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905000" y="2362677"/>
              <a:ext cx="1829118" cy="5326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371600" y="2895283"/>
              <a:ext cx="2058035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4190683" y="1905159"/>
              <a:ext cx="838200" cy="6845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2438400" y="2743359"/>
              <a:ext cx="1142365" cy="3038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266486" y="1447879"/>
              <a:ext cx="1524477" cy="122015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3" name="TextBox 68"/>
            <p:cNvSpPr txBox="1">
              <a:spLocks noChangeArrowheads="1"/>
            </p:cNvSpPr>
            <p:nvPr/>
          </p:nvSpPr>
          <p:spPr bwMode="auto">
            <a:xfrm>
              <a:off x="5334000" y="137160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4496277" y="2132806"/>
              <a:ext cx="838200" cy="686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744231" y="3733563"/>
              <a:ext cx="1370806" cy="106680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6" name="TextBox 71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B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10800000">
              <a:off x="4952048" y="3352800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76483" y="3733483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41005" idx="3"/>
            </p:cNvCxnSpPr>
            <p:nvPr/>
          </p:nvCxnSpPr>
          <p:spPr>
            <a:xfrm>
              <a:off x="4647565" y="3429635"/>
              <a:ext cx="1866900" cy="56578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524953" y="2666524"/>
              <a:ext cx="2055812" cy="534353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01" name="TextBox 76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C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0800000">
              <a:off x="2285048" y="3047207"/>
              <a:ext cx="1144587" cy="3055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704545" y="3772298"/>
              <a:ext cx="990123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3162379" y="3924222"/>
              <a:ext cx="990124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05" name="TextBox 80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AB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AC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3429000" y="1066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AD</a:t>
            </a:r>
            <a:endParaRPr lang="en-US" sz="1100" dirty="0"/>
          </a:p>
        </p:txBody>
      </p:sp>
      <p:sp>
        <p:nvSpPr>
          <p:cNvPr id="26" name="Oval 25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BA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BC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BD</a:t>
            </a:r>
            <a:endParaRPr lang="en-US" sz="1100" dirty="0"/>
          </a:p>
        </p:txBody>
      </p:sp>
      <p:sp>
        <p:nvSpPr>
          <p:cNvPr id="32" name="Oval 31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DA</a:t>
            </a:r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DB</a:t>
            </a:r>
            <a:endParaRPr lang="en-US" sz="1100" dirty="0"/>
          </a:p>
        </p:txBody>
      </p:sp>
      <p:sp>
        <p:nvSpPr>
          <p:cNvPr id="34" name="Oval 33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DC</a:t>
            </a:r>
            <a:endParaRPr lang="en-US" sz="1100" dirty="0"/>
          </a:p>
        </p:txBody>
      </p:sp>
      <p:sp>
        <p:nvSpPr>
          <p:cNvPr id="51" name="Oval 50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46463" y="1066800"/>
            <a:ext cx="574675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352800" y="25146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495800" y="2514600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638800" y="2514600"/>
            <a:ext cx="6096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DC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Graph Model of Conflicting Turns</a:t>
            </a:r>
            <a:endParaRPr lang="en-US" dirty="0"/>
          </a:p>
        </p:txBody>
      </p:sp>
      <p:sp>
        <p:nvSpPr>
          <p:cNvPr id="41986" name="Slide Number Placeholder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B4D08F-D9AC-4773-8DE5-A7B74C6EFEB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  <p:grpSp>
        <p:nvGrpSpPr>
          <p:cNvPr id="41987" name="Group 82"/>
          <p:cNvGrpSpPr>
            <a:grpSpLocks/>
          </p:cNvGrpSpPr>
          <p:nvPr/>
        </p:nvGrpSpPr>
        <p:grpSpPr bwMode="auto">
          <a:xfrm>
            <a:off x="4800600" y="1600200"/>
            <a:ext cx="3810000" cy="3810000"/>
            <a:chOff x="1371600" y="838200"/>
            <a:chExt cx="5334000" cy="41910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505676" y="1066642"/>
              <a:ext cx="2057083" cy="1600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647724" y="1524001"/>
              <a:ext cx="1753235" cy="14468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4800918" y="3124042"/>
              <a:ext cx="1904682" cy="60944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496435" y="3733483"/>
              <a:ext cx="1904683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176" y="3847942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248376" y="3619184"/>
              <a:ext cx="1295718" cy="1066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905000" y="2362677"/>
              <a:ext cx="1829118" cy="5326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371600" y="2895283"/>
              <a:ext cx="2058035" cy="6094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4190683" y="1905159"/>
              <a:ext cx="838200" cy="6845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2438400" y="2743359"/>
              <a:ext cx="1142365" cy="3038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266486" y="1447879"/>
              <a:ext cx="1524477" cy="122015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7" name="TextBox 68"/>
            <p:cNvSpPr txBox="1">
              <a:spLocks noChangeArrowheads="1"/>
            </p:cNvSpPr>
            <p:nvPr/>
          </p:nvSpPr>
          <p:spPr bwMode="auto">
            <a:xfrm>
              <a:off x="5334000" y="137160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4496277" y="2132806"/>
              <a:ext cx="838200" cy="686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744231" y="3733563"/>
              <a:ext cx="1370806" cy="106680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20" name="TextBox 71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B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10800000">
              <a:off x="4952048" y="3352800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76483" y="3733483"/>
              <a:ext cx="991235" cy="305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42029" idx="3"/>
            </p:cNvCxnSpPr>
            <p:nvPr/>
          </p:nvCxnSpPr>
          <p:spPr>
            <a:xfrm>
              <a:off x="4647565" y="3429635"/>
              <a:ext cx="1866900" cy="565785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524953" y="2666524"/>
              <a:ext cx="2055812" cy="534353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25" name="TextBox 76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C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0800000">
              <a:off x="2285048" y="3047207"/>
              <a:ext cx="1144587" cy="3055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704545" y="3772298"/>
              <a:ext cx="990123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3162379" y="3924222"/>
              <a:ext cx="990124" cy="762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29" name="TextBox 80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34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AB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AC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3429000" y="1066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AD</a:t>
            </a:r>
            <a:endParaRPr lang="en-US" sz="1100" dirty="0"/>
          </a:p>
        </p:txBody>
      </p:sp>
      <p:sp>
        <p:nvSpPr>
          <p:cNvPr id="26" name="Oval 25"/>
          <p:cNvSpPr/>
          <p:nvPr/>
        </p:nvSpPr>
        <p:spPr>
          <a:xfrm>
            <a:off x="1143000" y="2438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BA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2286000" y="2438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BC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3429000" y="2438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BD</a:t>
            </a:r>
            <a:endParaRPr lang="en-US" sz="1100" dirty="0"/>
          </a:p>
        </p:txBody>
      </p:sp>
      <p:sp>
        <p:nvSpPr>
          <p:cNvPr id="32" name="Oval 31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DA</a:t>
            </a:r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DB</a:t>
            </a:r>
            <a:endParaRPr lang="en-US" sz="1100" dirty="0"/>
          </a:p>
        </p:txBody>
      </p:sp>
      <p:sp>
        <p:nvSpPr>
          <p:cNvPr id="34" name="Oval 33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DC</a:t>
            </a:r>
            <a:endParaRPr lang="en-US" sz="1100" dirty="0"/>
          </a:p>
        </p:txBody>
      </p:sp>
      <p:sp>
        <p:nvSpPr>
          <p:cNvPr id="51" name="Oval 50"/>
          <p:cNvSpPr/>
          <p:nvPr/>
        </p:nvSpPr>
        <p:spPr>
          <a:xfrm>
            <a:off x="1143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86000" y="106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46463" y="1066800"/>
            <a:ext cx="574675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43000" y="24384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286000" y="2438400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429000" y="2438400"/>
            <a:ext cx="6096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143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286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429000" y="3810000"/>
            <a:ext cx="609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DC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Complex Intersection</a:t>
            </a:r>
            <a:endParaRPr lang="en-US" dirty="0"/>
          </a:p>
        </p:txBody>
      </p:sp>
      <p:sp>
        <p:nvSpPr>
          <p:cNvPr id="43010" name="Slide Number Placeholder 3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942785-8EC3-4030-A643-DDED3517A6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3400" y="4495800"/>
            <a:ext cx="8183563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From </a:t>
            </a:r>
            <a:r>
              <a:rPr lang="en-US" sz="1200" dirty="0" err="1">
                <a:latin typeface="+mn-lt"/>
                <a:cs typeface="+mn-cs"/>
              </a:rPr>
              <a:t>Aho</a:t>
            </a:r>
            <a:r>
              <a:rPr lang="en-US" sz="1200" dirty="0">
                <a:latin typeface="+mn-lt"/>
                <a:cs typeface="+mn-cs"/>
              </a:rPr>
              <a:t>, </a:t>
            </a:r>
            <a:r>
              <a:rPr lang="en-US" sz="1200" dirty="0" err="1">
                <a:latin typeface="+mn-lt"/>
                <a:cs typeface="+mn-cs"/>
              </a:rPr>
              <a:t>Hopcroft</a:t>
            </a:r>
            <a:r>
              <a:rPr lang="en-US" sz="1200" dirty="0">
                <a:latin typeface="+mn-lt"/>
                <a:cs typeface="+mn-cs"/>
              </a:rPr>
              <a:t>, and </a:t>
            </a:r>
            <a:r>
              <a:rPr lang="en-US" sz="1200" dirty="0" err="1">
                <a:latin typeface="+mn-lt"/>
                <a:cs typeface="+mn-cs"/>
              </a:rPr>
              <a:t>Ullman</a:t>
            </a:r>
            <a:r>
              <a:rPr lang="en-US" sz="1200" i="1" dirty="0">
                <a:latin typeface="+mn-lt"/>
                <a:cs typeface="+mn-cs"/>
              </a:rPr>
              <a:t>, Data Structures and Algorithms, </a:t>
            </a:r>
            <a:r>
              <a:rPr lang="en-US" sz="1200" dirty="0">
                <a:latin typeface="+mn-lt"/>
                <a:cs typeface="+mn-cs"/>
              </a:rPr>
              <a:t>Addison-Wesley</a:t>
            </a:r>
            <a:endParaRPr lang="en-US" sz="1200" i="1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191000" y="990600"/>
            <a:ext cx="17526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3171825" y="1409700"/>
            <a:ext cx="18288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8200" y="1524000"/>
            <a:ext cx="17526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800600" y="31242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495800" y="37338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14700" y="38481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47900" y="36195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2476500" y="1638300"/>
            <a:ext cx="1828800" cy="685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828800" y="2667000"/>
            <a:ext cx="190500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295400" y="3200400"/>
            <a:ext cx="213360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2" name="TextBox 25"/>
          <p:cNvSpPr txBox="1">
            <a:spLocks noChangeArrowheads="1"/>
          </p:cNvSpPr>
          <p:nvPr/>
        </p:nvSpPr>
        <p:spPr bwMode="auto">
          <a:xfrm>
            <a:off x="3352800" y="1295400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4343400" y="19050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438400" y="2895600"/>
            <a:ext cx="1143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419600" y="1447800"/>
            <a:ext cx="1524000" cy="1219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6" name="TextBox 26"/>
          <p:cNvSpPr txBox="1">
            <a:spLocks noChangeArrowheads="1"/>
          </p:cNvSpPr>
          <p:nvPr/>
        </p:nvSpPr>
        <p:spPr bwMode="auto">
          <a:xfrm>
            <a:off x="5334000" y="13716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648200" y="21336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743200" y="3733800"/>
            <a:ext cx="1371600" cy="10668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9" name="TextBox 23"/>
          <p:cNvSpPr txBox="1">
            <a:spLocks noChangeArrowheads="1"/>
          </p:cNvSpPr>
          <p:nvPr/>
        </p:nvSpPr>
        <p:spPr bwMode="auto">
          <a:xfrm>
            <a:off x="2971800" y="43434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4953000" y="3352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76800" y="3733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3039" idx="3"/>
          </p:cNvCxnSpPr>
          <p:nvPr/>
        </p:nvCxnSpPr>
        <p:spPr>
          <a:xfrm>
            <a:off x="4648200" y="3429000"/>
            <a:ext cx="1865313" cy="5651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3581400" y="1828800"/>
            <a:ext cx="914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00200" y="2971800"/>
            <a:ext cx="1981200" cy="2286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5" name="TextBox 24"/>
          <p:cNvSpPr txBox="1">
            <a:spLocks noChangeArrowheads="1"/>
          </p:cNvSpPr>
          <p:nvPr/>
        </p:nvSpPr>
        <p:spPr bwMode="auto">
          <a:xfrm>
            <a:off x="1828800" y="2819400"/>
            <a:ext cx="34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2286000" y="3200400"/>
            <a:ext cx="1143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705100" y="37719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162300" y="39243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9" name="TextBox 22"/>
          <p:cNvSpPr txBox="1">
            <a:spLocks noChangeArrowheads="1"/>
          </p:cNvSpPr>
          <p:nvPr/>
        </p:nvSpPr>
        <p:spPr bwMode="auto">
          <a:xfrm>
            <a:off x="6172200" y="38100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  <p:cxnSp>
        <p:nvCxnSpPr>
          <p:cNvPr id="67" name="Straight Connector 66"/>
          <p:cNvCxnSpPr/>
          <p:nvPr/>
        </p:nvCxnSpPr>
        <p:spPr>
          <a:xfrm rot="16200000" flipV="1">
            <a:off x="3124200" y="1676400"/>
            <a:ext cx="1371600" cy="457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3232150" y="1943100"/>
            <a:ext cx="914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Graph Coloring Applications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Scheduling</a:t>
            </a:r>
          </a:p>
          <a:p>
            <a:r>
              <a:rPr lang="en-US" smtClean="0">
                <a:ea typeface="ＭＳ Ｐゴシック" pitchFamily="34" charset="-128"/>
              </a:rPr>
              <a:t>Mobile radio frequency assignment</a:t>
            </a:r>
          </a:p>
          <a:p>
            <a:r>
              <a:rPr lang="en-US" smtClean="0">
                <a:ea typeface="ＭＳ Ｐゴシック" pitchFamily="34" charset="-128"/>
              </a:rPr>
              <a:t>Sudoku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Complex Graphs Requiring Only 4 Colors</a:t>
            </a:r>
          </a:p>
        </p:txBody>
      </p:sp>
      <p:pic>
        <p:nvPicPr>
          <p:cNvPr id="46082" name="Picture 3" descr="us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381000"/>
            <a:ext cx="6934200" cy="432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Complex Graphs Requiring Only 4 Colors</a:t>
            </a:r>
          </a:p>
        </p:txBody>
      </p:sp>
      <p:pic>
        <p:nvPicPr>
          <p:cNvPr id="47106" name="Picture 3" descr="180px-Four_Colour_Map_Example_sv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3810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 pitchFamily="34" charset="-128"/>
              </a:rPr>
              <a:t>A popular special case of graphs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59DAD7-C2BD-4041-909B-9BE912F568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117E09-2BF2-48DD-9DFE-3C9507AF87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At the end of this section, the student will be able to: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Identify when a graph is a tree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Use tree terminology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Identify different applications of trees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binary trees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Science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Trees are a special case of graphs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i="1" dirty="0" smtClean="0"/>
              <a:t>tree</a:t>
            </a:r>
            <a:r>
              <a:rPr lang="en-US" dirty="0" smtClean="0"/>
              <a:t> is a (directed) graph with the properties: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There is a designated vertex, called the </a:t>
            </a:r>
            <a:r>
              <a:rPr lang="en-US" i="1" dirty="0" smtClean="0"/>
              <a:t>root</a:t>
            </a:r>
            <a:r>
              <a:rPr lang="en-US" dirty="0" smtClean="0"/>
              <a:t> of the tree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There is a unique directed path from the root to every other vertex in the tree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Grow downwards!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07BC56-4665-4F07-8125-1D9E6306A8A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  <p:sp>
        <p:nvSpPr>
          <p:cNvPr id="5" name="Tree"/>
          <p:cNvSpPr>
            <a:spLocks noEditPoints="1" noChangeArrowheads="1"/>
          </p:cNvSpPr>
          <p:nvPr/>
        </p:nvSpPr>
        <p:spPr bwMode="auto">
          <a:xfrm rot="10800000">
            <a:off x="4495800" y="4343400"/>
            <a:ext cx="904875" cy="1047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Tree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86200" y="91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2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8862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816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096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781800" y="464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8862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7432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29" name="Straight Connector 28"/>
          <p:cNvCxnSpPr>
            <a:stCxn id="19" idx="4"/>
            <a:endCxn id="20" idx="7"/>
          </p:cNvCxnSpPr>
          <p:nvPr/>
        </p:nvCxnSpPr>
        <p:spPr>
          <a:xfrm rot="5400000">
            <a:off x="3554413" y="1657350"/>
            <a:ext cx="655638" cy="846137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4"/>
            <a:endCxn id="23" idx="1"/>
          </p:cNvCxnSpPr>
          <p:nvPr/>
        </p:nvCxnSpPr>
        <p:spPr>
          <a:xfrm rot="16200000" flipH="1">
            <a:off x="4476750" y="1581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4"/>
            <a:endCxn id="22" idx="0"/>
          </p:cNvCxnSpPr>
          <p:nvPr/>
        </p:nvCxnSpPr>
        <p:spPr>
          <a:xfrm rot="5400000">
            <a:off x="4038601" y="2019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2" idx="4"/>
            <a:endCxn id="27" idx="0"/>
          </p:cNvCxnSpPr>
          <p:nvPr/>
        </p:nvCxnSpPr>
        <p:spPr>
          <a:xfrm rot="5400000">
            <a:off x="4114801" y="3314700"/>
            <a:ext cx="381000" cy="3175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4"/>
            <a:endCxn id="28" idx="0"/>
          </p:cNvCxnSpPr>
          <p:nvPr/>
        </p:nvCxnSpPr>
        <p:spPr>
          <a:xfrm rot="5400000">
            <a:off x="3543300" y="2743200"/>
            <a:ext cx="381000" cy="1143000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5"/>
            <a:endCxn id="24" idx="0"/>
          </p:cNvCxnSpPr>
          <p:nvPr/>
        </p:nvCxnSpPr>
        <p:spPr>
          <a:xfrm rot="16200000" flipH="1">
            <a:off x="5954713" y="2944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5"/>
            <a:endCxn id="26" idx="0"/>
          </p:cNvCxnSpPr>
          <p:nvPr/>
        </p:nvCxnSpPr>
        <p:spPr>
          <a:xfrm rot="16200000" flipH="1">
            <a:off x="6792913" y="4240213"/>
            <a:ext cx="427037" cy="388937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7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BB4372-BD98-46C3-8543-7040F3796FD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Tree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tree always “grows” downward</a:t>
            </a:r>
          </a:p>
          <a:p>
            <a:r>
              <a:rPr lang="en-US" smtClean="0">
                <a:ea typeface="ＭＳ Ｐゴシック" pitchFamily="34" charset="-128"/>
              </a:rPr>
              <a:t>We omit the arrows</a:t>
            </a:r>
          </a:p>
        </p:txBody>
      </p:sp>
      <p:sp>
        <p:nvSpPr>
          <p:cNvPr id="4" name="Oval 3"/>
          <p:cNvSpPr/>
          <p:nvPr/>
        </p:nvSpPr>
        <p:spPr>
          <a:xfrm>
            <a:off x="4953000" y="1295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0" y="2667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53000" y="2667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48400" y="2667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1628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848600" y="5029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9530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100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2" name="Straight Connector 11"/>
          <p:cNvCxnSpPr>
            <a:stCxn id="4" idx="4"/>
            <a:endCxn id="5" idx="7"/>
          </p:cNvCxnSpPr>
          <p:nvPr/>
        </p:nvCxnSpPr>
        <p:spPr>
          <a:xfrm rot="5400000">
            <a:off x="4621213" y="2038350"/>
            <a:ext cx="655638" cy="8461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7" idx="1"/>
          </p:cNvCxnSpPr>
          <p:nvPr/>
        </p:nvCxnSpPr>
        <p:spPr>
          <a:xfrm rot="16200000" flipH="1">
            <a:off x="5543550" y="1962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4"/>
            <a:endCxn id="6" idx="0"/>
          </p:cNvCxnSpPr>
          <p:nvPr/>
        </p:nvCxnSpPr>
        <p:spPr>
          <a:xfrm rot="5400000">
            <a:off x="5105401" y="2400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10" idx="0"/>
          </p:cNvCxnSpPr>
          <p:nvPr/>
        </p:nvCxnSpPr>
        <p:spPr>
          <a:xfrm rot="5400000">
            <a:off x="5181601" y="3695700"/>
            <a:ext cx="3810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4"/>
            <a:endCxn id="11" idx="0"/>
          </p:cNvCxnSpPr>
          <p:nvPr/>
        </p:nvCxnSpPr>
        <p:spPr>
          <a:xfrm rot="5400000">
            <a:off x="4610100" y="3124200"/>
            <a:ext cx="381000" cy="1143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8" idx="0"/>
          </p:cNvCxnSpPr>
          <p:nvPr/>
        </p:nvCxnSpPr>
        <p:spPr>
          <a:xfrm rot="16200000" flipH="1">
            <a:off x="7021513" y="3325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9" idx="0"/>
          </p:cNvCxnSpPr>
          <p:nvPr/>
        </p:nvCxnSpPr>
        <p:spPr>
          <a:xfrm rot="16200000" flipH="1">
            <a:off x="7859713" y="4621213"/>
            <a:ext cx="427037" cy="3889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2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CEE00C-CE3D-4C43-8ADC-17EA2537DB2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Tree Terminology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Root</a:t>
            </a:r>
          </a:p>
          <a:p>
            <a:r>
              <a:rPr lang="en-US" smtClean="0">
                <a:ea typeface="ＭＳ Ｐゴシック" pitchFamily="34" charset="-128"/>
              </a:rPr>
              <a:t>Child</a:t>
            </a:r>
          </a:p>
          <a:p>
            <a:r>
              <a:rPr lang="en-US" smtClean="0">
                <a:ea typeface="ＭＳ Ｐゴシック" pitchFamily="34" charset="-128"/>
              </a:rPr>
              <a:t>Parent</a:t>
            </a:r>
          </a:p>
          <a:p>
            <a:r>
              <a:rPr lang="en-US" smtClean="0">
                <a:ea typeface="ＭＳ Ｐゴシック" pitchFamily="34" charset="-128"/>
              </a:rPr>
              <a:t>Ancestor</a:t>
            </a:r>
          </a:p>
          <a:p>
            <a:r>
              <a:rPr lang="en-US" smtClean="0">
                <a:ea typeface="ＭＳ Ｐゴシック" pitchFamily="34" charset="-128"/>
              </a:rPr>
              <a:t>Descendant</a:t>
            </a:r>
          </a:p>
          <a:p>
            <a:r>
              <a:rPr lang="en-US" smtClean="0">
                <a:ea typeface="ＭＳ Ｐゴシック" pitchFamily="34" charset="-128"/>
              </a:rPr>
              <a:t>Distance</a:t>
            </a:r>
          </a:p>
          <a:p>
            <a:r>
              <a:rPr lang="en-US" smtClean="0">
                <a:ea typeface="ＭＳ Ｐゴシック" pitchFamily="34" charset="-128"/>
              </a:rPr>
              <a:t>Siblings</a:t>
            </a:r>
          </a:p>
          <a:p>
            <a:r>
              <a:rPr lang="en-US" smtClean="0">
                <a:ea typeface="ＭＳ Ｐゴシック" pitchFamily="34" charset="-128"/>
              </a:rPr>
              <a:t>Leaf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91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530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484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1628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848600" y="464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53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10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4" name="Straight Connector 13"/>
          <p:cNvCxnSpPr>
            <a:stCxn id="5" idx="4"/>
            <a:endCxn id="6" idx="7"/>
          </p:cNvCxnSpPr>
          <p:nvPr/>
        </p:nvCxnSpPr>
        <p:spPr>
          <a:xfrm rot="5400000">
            <a:off x="4621213" y="1657350"/>
            <a:ext cx="655638" cy="8461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5543550" y="1581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5400000">
            <a:off x="5105401" y="2019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11" idx="0"/>
          </p:cNvCxnSpPr>
          <p:nvPr/>
        </p:nvCxnSpPr>
        <p:spPr>
          <a:xfrm rot="5400000">
            <a:off x="5181601" y="3314700"/>
            <a:ext cx="3810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2" idx="0"/>
          </p:cNvCxnSpPr>
          <p:nvPr/>
        </p:nvCxnSpPr>
        <p:spPr>
          <a:xfrm rot="5400000">
            <a:off x="4610100" y="2743200"/>
            <a:ext cx="381000" cy="1143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5"/>
            <a:endCxn id="9" idx="0"/>
          </p:cNvCxnSpPr>
          <p:nvPr/>
        </p:nvCxnSpPr>
        <p:spPr>
          <a:xfrm rot="16200000" flipH="1">
            <a:off x="7021513" y="2944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5"/>
            <a:endCxn id="10" idx="0"/>
          </p:cNvCxnSpPr>
          <p:nvPr/>
        </p:nvCxnSpPr>
        <p:spPr>
          <a:xfrm rot="16200000" flipH="1">
            <a:off x="7859713" y="4240213"/>
            <a:ext cx="427037" cy="3889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6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663B2D-75D4-4D97-8C5A-59F82C1113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A50BC4-21C0-466C-9BAE-61362694F50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06675" y="457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1463675" y="1828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606675" y="1828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3902075" y="1828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816475" y="3048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5502275" y="4191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</a:p>
        </p:txBody>
      </p:sp>
      <p:sp>
        <p:nvSpPr>
          <p:cNvPr id="11" name="Oval 10"/>
          <p:cNvSpPr/>
          <p:nvPr/>
        </p:nvSpPr>
        <p:spPr>
          <a:xfrm>
            <a:off x="2606675" y="3048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1463675" y="3048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</a:p>
        </p:txBody>
      </p:sp>
      <p:cxnSp>
        <p:nvCxnSpPr>
          <p:cNvPr id="13" name="Straight Connector 12"/>
          <p:cNvCxnSpPr>
            <a:stCxn id="5" idx="4"/>
            <a:endCxn id="6" idx="7"/>
          </p:cNvCxnSpPr>
          <p:nvPr/>
        </p:nvCxnSpPr>
        <p:spPr>
          <a:xfrm rot="5400000">
            <a:off x="2274888" y="1200150"/>
            <a:ext cx="655638" cy="8461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4"/>
            <a:endCxn id="8" idx="1"/>
          </p:cNvCxnSpPr>
          <p:nvPr/>
        </p:nvCxnSpPr>
        <p:spPr>
          <a:xfrm rot="16200000" flipH="1">
            <a:off x="3197225" y="11239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>
          <a:xfrm rot="5400000">
            <a:off x="2759076" y="15621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5400000">
            <a:off x="2835276" y="2857500"/>
            <a:ext cx="3810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2" idx="0"/>
          </p:cNvCxnSpPr>
          <p:nvPr/>
        </p:nvCxnSpPr>
        <p:spPr>
          <a:xfrm rot="5400000">
            <a:off x="2263775" y="2286000"/>
            <a:ext cx="381000" cy="1143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9" idx="0"/>
          </p:cNvCxnSpPr>
          <p:nvPr/>
        </p:nvCxnSpPr>
        <p:spPr>
          <a:xfrm rot="16200000" flipH="1">
            <a:off x="4675188" y="24876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5"/>
            <a:endCxn id="10" idx="0"/>
          </p:cNvCxnSpPr>
          <p:nvPr/>
        </p:nvCxnSpPr>
        <p:spPr>
          <a:xfrm rot="16200000" flipH="1">
            <a:off x="5513388" y="3783013"/>
            <a:ext cx="427037" cy="3889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0" name="TextBox 19"/>
          <p:cNvSpPr txBox="1">
            <a:spLocks noChangeArrowheads="1"/>
          </p:cNvSpPr>
          <p:nvPr/>
        </p:nvSpPr>
        <p:spPr bwMode="auto">
          <a:xfrm>
            <a:off x="3522663" y="487363"/>
            <a:ext cx="3719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Verdana" pitchFamily="34" charset="0"/>
              </a:rPr>
              <a:t>Vertex ‘A’ is the root of the tree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Parent-Child (Above/Below), Ancestor-Descendant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3763962" cy="48037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is the parent of  B, C, D.</a:t>
            </a:r>
          </a:p>
          <a:p>
            <a:r>
              <a:rPr lang="en-US" smtClean="0">
                <a:ea typeface="ＭＳ Ｐゴシック" pitchFamily="34" charset="-128"/>
              </a:rPr>
              <a:t>B, C, D are the children of A.</a:t>
            </a:r>
          </a:p>
          <a:p>
            <a:r>
              <a:rPr lang="en-US" smtClean="0">
                <a:ea typeface="ＭＳ Ｐゴシック" pitchFamily="34" charset="-128"/>
              </a:rPr>
              <a:t>B,C,D,E are descendants of A.</a:t>
            </a:r>
          </a:p>
          <a:p>
            <a:r>
              <a:rPr lang="en-US" smtClean="0">
                <a:ea typeface="ＭＳ Ｐゴシック" pitchFamily="34" charset="-128"/>
              </a:rPr>
              <a:t>A is ancestor of B, C, D, E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50A4D-8EAF-49AB-9C14-E9610F43A9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78513" y="762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735513" y="21336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5878513" y="21336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173913" y="21336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cxnSp>
        <p:nvCxnSpPr>
          <p:cNvPr id="13" name="Straight Connector 12"/>
          <p:cNvCxnSpPr>
            <a:stCxn id="5" idx="4"/>
            <a:endCxn id="6" idx="7"/>
          </p:cNvCxnSpPr>
          <p:nvPr/>
        </p:nvCxnSpPr>
        <p:spPr>
          <a:xfrm rot="5400000">
            <a:off x="5546725" y="1504950"/>
            <a:ext cx="655638" cy="8461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4"/>
            <a:endCxn id="21" idx="0"/>
          </p:cNvCxnSpPr>
          <p:nvPr/>
        </p:nvCxnSpPr>
        <p:spPr>
          <a:xfrm flipH="1">
            <a:off x="6292850" y="2971800"/>
            <a:ext cx="4763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>
          <a:xfrm rot="5400000">
            <a:off x="6030913" y="18669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873750" y="3581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24" name="Straight Connector 23"/>
          <p:cNvCxnSpPr>
            <a:stCxn id="5" idx="4"/>
            <a:endCxn id="8" idx="0"/>
          </p:cNvCxnSpPr>
          <p:nvPr/>
        </p:nvCxnSpPr>
        <p:spPr>
          <a:xfrm>
            <a:off x="6297613" y="1600200"/>
            <a:ext cx="12954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Parent-Child</a:t>
            </a: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All vertices have exactly one parent except for the root (which has none).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smtClean="0">
                <a:ea typeface="ＭＳ Ｐゴシック" pitchFamily="34" charset="-128"/>
              </a:rPr>
              <a:t>JT: (by definition – the root is at the ‘top’ and because there are no vertices that aren’t part of the tree).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B85E27-748A-4A0A-9F82-3A1DF57E90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Siblings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4879975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Siblings have the same parent.</a:t>
            </a:r>
          </a:p>
          <a:p>
            <a:r>
              <a:rPr lang="en-US" smtClean="0">
                <a:ea typeface="ＭＳ Ｐゴシック" pitchFamily="34" charset="-128"/>
              </a:rPr>
              <a:t>B,C,D are siblings</a:t>
            </a:r>
          </a:p>
          <a:p>
            <a:r>
              <a:rPr lang="en-US" smtClean="0">
                <a:ea typeface="ＭＳ Ｐゴシック" pitchFamily="34" charset="-128"/>
              </a:rPr>
              <a:t>E, F are siblings</a:t>
            </a:r>
          </a:p>
          <a:p>
            <a:r>
              <a:rPr lang="en-US" smtClean="0">
                <a:ea typeface="ＭＳ Ｐゴシック" pitchFamily="34" charset="-128"/>
              </a:rPr>
              <a:t>A, G have no siblings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4E927A-D3D3-4DA7-ABB1-EBA62F9E5B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26213" y="53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3832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5262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8216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cxnSp>
        <p:nvCxnSpPr>
          <p:cNvPr id="9" name="Straight Connector 8"/>
          <p:cNvCxnSpPr>
            <a:stCxn id="5" idx="4"/>
            <a:endCxn id="6" idx="7"/>
          </p:cNvCxnSpPr>
          <p:nvPr/>
        </p:nvCxnSpPr>
        <p:spPr>
          <a:xfrm rot="5400000">
            <a:off x="6194425" y="1276350"/>
            <a:ext cx="655638" cy="8461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4"/>
            <a:endCxn id="12" idx="0"/>
          </p:cNvCxnSpPr>
          <p:nvPr/>
        </p:nvCxnSpPr>
        <p:spPr>
          <a:xfrm flipH="1">
            <a:off x="4838700" y="2743200"/>
            <a:ext cx="963613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7" idx="0"/>
          </p:cNvCxnSpPr>
          <p:nvPr/>
        </p:nvCxnSpPr>
        <p:spPr>
          <a:xfrm rot="5400000">
            <a:off x="6678613" y="1638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19600" y="3352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4"/>
            <a:endCxn id="8" idx="0"/>
          </p:cNvCxnSpPr>
          <p:nvPr/>
        </p:nvCxnSpPr>
        <p:spPr>
          <a:xfrm>
            <a:off x="6945313" y="1371600"/>
            <a:ext cx="12954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4"/>
            <a:endCxn id="19" idx="0"/>
          </p:cNvCxnSpPr>
          <p:nvPr/>
        </p:nvCxnSpPr>
        <p:spPr>
          <a:xfrm>
            <a:off x="5802313" y="2743200"/>
            <a:ext cx="692150" cy="7223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75363" y="346551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</a:p>
        </p:txBody>
      </p:sp>
      <p:cxnSp>
        <p:nvCxnSpPr>
          <p:cNvPr id="22" name="Straight Connector 21"/>
          <p:cNvCxnSpPr>
            <a:stCxn id="8" idx="4"/>
            <a:endCxn id="23" idx="0"/>
          </p:cNvCxnSpPr>
          <p:nvPr/>
        </p:nvCxnSpPr>
        <p:spPr>
          <a:xfrm flipH="1">
            <a:off x="8181975" y="2743200"/>
            <a:ext cx="58738" cy="7223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62875" y="346551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Leaf</a:t>
            </a:r>
            <a:endParaRPr lang="en-US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3535362" cy="41941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Leaves are vertices with no children</a:t>
            </a:r>
          </a:p>
          <a:p>
            <a:r>
              <a:rPr lang="en-US" smtClean="0">
                <a:ea typeface="ＭＳ Ｐゴシック" pitchFamily="34" charset="-128"/>
              </a:rPr>
              <a:t>B, D, E are leaves</a:t>
            </a:r>
          </a:p>
          <a:p>
            <a:r>
              <a:rPr lang="en-US" smtClean="0">
                <a:ea typeface="ＭＳ Ｐゴシック" pitchFamily="34" charset="-128"/>
              </a:rPr>
              <a:t>“Bottom level”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4E144E-B68B-490A-AEF8-3CEB336B354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26213" y="53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3832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5262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821613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cxnSp>
        <p:nvCxnSpPr>
          <p:cNvPr id="9" name="Straight Connector 8"/>
          <p:cNvCxnSpPr>
            <a:stCxn id="5" idx="4"/>
            <a:endCxn id="6" idx="7"/>
          </p:cNvCxnSpPr>
          <p:nvPr/>
        </p:nvCxnSpPr>
        <p:spPr>
          <a:xfrm rot="5400000">
            <a:off x="6194425" y="1276350"/>
            <a:ext cx="655638" cy="8461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12" idx="0"/>
          </p:cNvCxnSpPr>
          <p:nvPr/>
        </p:nvCxnSpPr>
        <p:spPr>
          <a:xfrm flipH="1">
            <a:off x="6940550" y="2743200"/>
            <a:ext cx="4763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7" idx="0"/>
          </p:cNvCxnSpPr>
          <p:nvPr/>
        </p:nvCxnSpPr>
        <p:spPr>
          <a:xfrm rot="5400000">
            <a:off x="6678613" y="1638300"/>
            <a:ext cx="5334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21450" y="3352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4"/>
            <a:endCxn id="8" idx="0"/>
          </p:cNvCxnSpPr>
          <p:nvPr/>
        </p:nvCxnSpPr>
        <p:spPr>
          <a:xfrm>
            <a:off x="6945313" y="1371600"/>
            <a:ext cx="12954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At the end of this section, you will be able to: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Understand (once more) how graphs are used to represent data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Learn the graph coloring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Apply graph coloring to solve for various scheduling problems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88937B-9CF4-46F3-89BE-B4F41056A8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3382962" cy="41941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distance from the root to a vertex is the number of intervening edges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D03F20-DDBA-4137-8D07-168CE4F695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4825" y="5334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711825" y="19050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854825" y="19050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8150225" y="19050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cxnSp>
        <p:nvCxnSpPr>
          <p:cNvPr id="9" name="Straight Connector 8"/>
          <p:cNvCxnSpPr>
            <a:stCxn id="5" idx="4"/>
            <a:endCxn id="6" idx="7"/>
          </p:cNvCxnSpPr>
          <p:nvPr/>
        </p:nvCxnSpPr>
        <p:spPr>
          <a:xfrm flipH="1">
            <a:off x="6256338" y="1219200"/>
            <a:ext cx="917575" cy="7858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12" idx="0"/>
          </p:cNvCxnSpPr>
          <p:nvPr/>
        </p:nvCxnSpPr>
        <p:spPr>
          <a:xfrm flipH="1">
            <a:off x="7169150" y="2590800"/>
            <a:ext cx="4763" cy="762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7" idx="0"/>
          </p:cNvCxnSpPr>
          <p:nvPr/>
        </p:nvCxnSpPr>
        <p:spPr>
          <a:xfrm>
            <a:off x="7173913" y="1219200"/>
            <a:ext cx="0" cy="68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51650" y="3352800"/>
            <a:ext cx="63658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</a:p>
        </p:txBody>
      </p:sp>
      <p:cxnSp>
        <p:nvCxnSpPr>
          <p:cNvPr id="13" name="Straight Connector 12"/>
          <p:cNvCxnSpPr>
            <a:stCxn id="5" idx="4"/>
            <a:endCxn id="8" idx="0"/>
          </p:cNvCxnSpPr>
          <p:nvPr/>
        </p:nvCxnSpPr>
        <p:spPr>
          <a:xfrm>
            <a:off x="7173913" y="1219200"/>
            <a:ext cx="1295400" cy="68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5029200" y="1066800"/>
            <a:ext cx="1219200" cy="838200"/>
          </a:xfrm>
          <a:prstGeom prst="leftBrac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15"/>
          <p:cNvSpPr txBox="1">
            <a:spLocks noChangeArrowheads="1"/>
          </p:cNvSpPr>
          <p:nvPr/>
        </p:nvSpPr>
        <p:spPr bwMode="auto">
          <a:xfrm>
            <a:off x="4495800" y="2819400"/>
            <a:ext cx="130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Distance</a:t>
            </a:r>
          </a:p>
        </p:txBody>
      </p:sp>
      <p:sp>
        <p:nvSpPr>
          <p:cNvPr id="60431" name="TextBox 16"/>
          <p:cNvSpPr txBox="1">
            <a:spLocks noChangeArrowheads="1"/>
          </p:cNvSpPr>
          <p:nvPr/>
        </p:nvSpPr>
        <p:spPr bwMode="auto">
          <a:xfrm>
            <a:off x="3810000" y="1295400"/>
            <a:ext cx="1263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Distance</a:t>
            </a:r>
          </a:p>
        </p:txBody>
      </p:sp>
      <p:sp>
        <p:nvSpPr>
          <p:cNvPr id="18" name="Left Brace 17"/>
          <p:cNvSpPr/>
          <p:nvPr/>
        </p:nvSpPr>
        <p:spPr>
          <a:xfrm>
            <a:off x="5791200" y="2590800"/>
            <a:ext cx="1219200" cy="838200"/>
          </a:xfrm>
          <a:prstGeom prst="leftBrac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3" name="TextBox 18"/>
          <p:cNvSpPr txBox="1">
            <a:spLocks noChangeArrowheads="1"/>
          </p:cNvSpPr>
          <p:nvPr/>
        </p:nvSpPr>
        <p:spPr bwMode="auto">
          <a:xfrm>
            <a:off x="990600" y="3810000"/>
            <a:ext cx="175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latin typeface="Verdana" pitchFamily="34" charset="0"/>
              </a:rPr>
              <a:t>Distances</a:t>
            </a:r>
          </a:p>
          <a:p>
            <a:pPr>
              <a:buFont typeface="Arial" charset="0"/>
              <a:buChar char="•"/>
            </a:pPr>
            <a:r>
              <a:rPr lang="en-CA" sz="2000">
                <a:latin typeface="Verdana" pitchFamily="34" charset="0"/>
              </a:rPr>
              <a:t>A to B = 1</a:t>
            </a:r>
          </a:p>
          <a:p>
            <a:pPr>
              <a:buFont typeface="Arial" charset="0"/>
              <a:buChar char="•"/>
            </a:pPr>
            <a:r>
              <a:rPr lang="en-CA" sz="2000">
                <a:latin typeface="Verdana" pitchFamily="34" charset="0"/>
              </a:rPr>
              <a:t>A to E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Organizational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33600" y="533400"/>
            <a:ext cx="3352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President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95400" y="1905000"/>
            <a:ext cx="1524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R&amp;D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4200" y="1905000"/>
            <a:ext cx="2209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VP Finance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48400" y="1905000"/>
            <a:ext cx="2514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Marketing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05400" y="3505200"/>
            <a:ext cx="2895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Accounting Director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248400" y="4876800"/>
            <a:ext cx="243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Director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14600" y="3505200"/>
            <a:ext cx="243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Development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Director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33400" y="3505200"/>
            <a:ext cx="1905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Research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Director</a:t>
            </a:r>
            <a:endParaRPr lang="en-US" dirty="0"/>
          </a:p>
        </p:txBody>
      </p:sp>
      <p:cxnSp>
        <p:nvCxnSpPr>
          <p:cNvPr id="14" name="Straight Connector 13"/>
          <p:cNvCxnSpPr>
            <a:stCxn id="5" idx="4"/>
            <a:endCxn id="6" idx="7"/>
          </p:cNvCxnSpPr>
          <p:nvPr/>
        </p:nvCxnSpPr>
        <p:spPr>
          <a:xfrm rot="5400000">
            <a:off x="2874963" y="1092200"/>
            <a:ext cx="655638" cy="12144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4885531" y="296069"/>
            <a:ext cx="655638" cy="2806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3752850" y="1428750"/>
            <a:ext cx="533400" cy="419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11" idx="0"/>
          </p:cNvCxnSpPr>
          <p:nvPr/>
        </p:nvCxnSpPr>
        <p:spPr>
          <a:xfrm rot="16200000" flipH="1">
            <a:off x="2514600" y="2286000"/>
            <a:ext cx="762000" cy="1676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2" idx="0"/>
          </p:cNvCxnSpPr>
          <p:nvPr/>
        </p:nvCxnSpPr>
        <p:spPr>
          <a:xfrm rot="5400000">
            <a:off x="1390650" y="2838450"/>
            <a:ext cx="762000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4"/>
            <a:endCxn id="9" idx="0"/>
          </p:cNvCxnSpPr>
          <p:nvPr/>
        </p:nvCxnSpPr>
        <p:spPr>
          <a:xfrm rot="16200000" flipH="1">
            <a:off x="5010150" y="1962150"/>
            <a:ext cx="762000" cy="2324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5"/>
            <a:endCxn id="10" idx="0"/>
          </p:cNvCxnSpPr>
          <p:nvPr/>
        </p:nvCxnSpPr>
        <p:spPr>
          <a:xfrm rot="5400000">
            <a:off x="6803231" y="3285332"/>
            <a:ext cx="2255837" cy="927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1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F7A86-9426-4C00-91AC-DD475A66A1B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Game Trees</a:t>
            </a:r>
            <a:br>
              <a:rPr lang="en-US" dirty="0" smtClean="0"/>
            </a:br>
            <a:r>
              <a:rPr lang="en-US" dirty="0" smtClean="0"/>
              <a:t>Paper-Rock-Scissors</a:t>
            </a:r>
            <a:endParaRPr lang="en-US" dirty="0"/>
          </a:p>
        </p:txBody>
      </p:sp>
      <p:sp>
        <p:nvSpPr>
          <p:cNvPr id="63490" name="Content Placeholder 19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53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6800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91000" y="1828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315200" y="1905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1P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04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2S</a:t>
            </a:r>
            <a:endParaRPr lang="en-US" dirty="0"/>
          </a:p>
        </p:txBody>
      </p:sp>
      <p:cxnSp>
        <p:nvCxnSpPr>
          <p:cNvPr id="14" name="Straight Connector 13"/>
          <p:cNvCxnSpPr>
            <a:stCxn id="5" idx="4"/>
            <a:endCxn id="6" idx="7"/>
          </p:cNvCxnSpPr>
          <p:nvPr/>
        </p:nvCxnSpPr>
        <p:spPr>
          <a:xfrm rot="5400000">
            <a:off x="2868613" y="285750"/>
            <a:ext cx="655638" cy="28273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5695950" y="285750"/>
            <a:ext cx="655638" cy="2827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5400000">
            <a:off x="4381501" y="1600200"/>
            <a:ext cx="457200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11" idx="0"/>
          </p:cNvCxnSpPr>
          <p:nvPr/>
        </p:nvCxnSpPr>
        <p:spPr>
          <a:xfrm rot="5400000">
            <a:off x="4152900" y="3048000"/>
            <a:ext cx="838200" cy="7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2" idx="0"/>
          </p:cNvCxnSpPr>
          <p:nvPr/>
        </p:nvCxnSpPr>
        <p:spPr>
          <a:xfrm rot="5400000">
            <a:off x="3695700" y="2590800"/>
            <a:ext cx="838200" cy="990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048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1S 2S</a:t>
            </a:r>
            <a:endParaRPr lang="en-US" dirty="0"/>
          </a:p>
        </p:txBody>
      </p:sp>
      <p:cxnSp>
        <p:nvCxnSpPr>
          <p:cNvPr id="46" name="Straight Connector 45"/>
          <p:cNvCxnSpPr>
            <a:stCxn id="6" idx="4"/>
            <a:endCxn id="45" idx="0"/>
          </p:cNvCxnSpPr>
          <p:nvPr/>
        </p:nvCxnSpPr>
        <p:spPr>
          <a:xfrm rot="5400000">
            <a:off x="723900" y="2743200"/>
            <a:ext cx="762000" cy="762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2192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1S 2R</a:t>
            </a:r>
            <a:endParaRPr lang="en-US" dirty="0"/>
          </a:p>
        </p:txBody>
      </p:sp>
      <p:cxnSp>
        <p:nvCxnSpPr>
          <p:cNvPr id="51" name="Straight Connector 50"/>
          <p:cNvCxnSpPr>
            <a:stCxn id="6" idx="4"/>
            <a:endCxn id="50" idx="0"/>
          </p:cNvCxnSpPr>
          <p:nvPr/>
        </p:nvCxnSpPr>
        <p:spPr>
          <a:xfrm rot="16200000" flipH="1">
            <a:off x="1181100" y="3048000"/>
            <a:ext cx="762000" cy="152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1336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1S 2P</a:t>
            </a:r>
            <a:endParaRPr lang="en-US" dirty="0"/>
          </a:p>
        </p:txBody>
      </p:sp>
      <p:cxnSp>
        <p:nvCxnSpPr>
          <p:cNvPr id="56" name="Straight Connector 55"/>
          <p:cNvCxnSpPr>
            <a:stCxn id="6" idx="4"/>
            <a:endCxn id="55" idx="0"/>
          </p:cNvCxnSpPr>
          <p:nvPr/>
        </p:nvCxnSpPr>
        <p:spPr>
          <a:xfrm rot="16200000" flipH="1">
            <a:off x="1638300" y="2590800"/>
            <a:ext cx="762000" cy="1066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1054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2P</a:t>
            </a:r>
            <a:endParaRPr lang="en-US" dirty="0"/>
          </a:p>
        </p:txBody>
      </p:sp>
      <p:cxnSp>
        <p:nvCxnSpPr>
          <p:cNvPr id="59" name="Straight Connector 58"/>
          <p:cNvCxnSpPr>
            <a:stCxn id="7" idx="4"/>
            <a:endCxn id="58" idx="0"/>
          </p:cNvCxnSpPr>
          <p:nvPr/>
        </p:nvCxnSpPr>
        <p:spPr>
          <a:xfrm rot="16200000" flipH="1">
            <a:off x="4648200" y="2628900"/>
            <a:ext cx="838200" cy="914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0866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2R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1722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2S</a:t>
            </a:r>
            <a:endParaRPr lang="en-US" dirty="0"/>
          </a:p>
        </p:txBody>
      </p:sp>
      <p:cxnSp>
        <p:nvCxnSpPr>
          <p:cNvPr id="65" name="Straight Connector 64"/>
          <p:cNvCxnSpPr>
            <a:stCxn id="8" idx="4"/>
            <a:endCxn id="63" idx="0"/>
          </p:cNvCxnSpPr>
          <p:nvPr/>
        </p:nvCxnSpPr>
        <p:spPr>
          <a:xfrm rot="5400000">
            <a:off x="7239000" y="3009900"/>
            <a:ext cx="762000" cy="228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4"/>
            <a:endCxn id="64" idx="0"/>
          </p:cNvCxnSpPr>
          <p:nvPr/>
        </p:nvCxnSpPr>
        <p:spPr>
          <a:xfrm rot="5400000">
            <a:off x="6781800" y="2552700"/>
            <a:ext cx="762000" cy="1143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8001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2P</a:t>
            </a:r>
            <a:endParaRPr lang="en-US" dirty="0"/>
          </a:p>
        </p:txBody>
      </p:sp>
      <p:cxnSp>
        <p:nvCxnSpPr>
          <p:cNvPr id="68" name="Straight Connector 67"/>
          <p:cNvCxnSpPr>
            <a:stCxn id="8" idx="4"/>
            <a:endCxn id="67" idx="0"/>
          </p:cNvCxnSpPr>
          <p:nvPr/>
        </p:nvCxnSpPr>
        <p:spPr>
          <a:xfrm rot="16200000" flipH="1">
            <a:off x="7696200" y="2781300"/>
            <a:ext cx="762000" cy="68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8153400" y="43434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draw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1628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1 wins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15315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2 wins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1054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2 wins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203700" y="43434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draw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2766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1 wins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1336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1 wins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219200" y="43434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2 wins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81000" y="43434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draw</a:t>
            </a:r>
          </a:p>
        </p:txBody>
      </p:sp>
      <p:sp>
        <p:nvSpPr>
          <p:cNvPr id="63525" name="Slide Number Placeholder 3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AA1FD0-08AC-4CAF-BA67-AF77CAA54B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1" grpId="0" animBg="1"/>
      <p:bldP spid="12" grpId="0" animBg="1"/>
      <p:bldP spid="45" grpId="0" animBg="1"/>
      <p:bldP spid="50" grpId="0" animBg="1"/>
      <p:bldP spid="55" grpId="0" animBg="1"/>
      <p:bldP spid="58" grpId="0" animBg="1"/>
      <p:bldP spid="63" grpId="0" animBg="1"/>
      <p:bldP spid="64" grpId="0" animBg="1"/>
      <p:bldP spid="67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Game Trees</a:t>
            </a:r>
            <a:br>
              <a:rPr lang="en-US" dirty="0" smtClean="0"/>
            </a:br>
            <a:r>
              <a:rPr lang="en-US" dirty="0" smtClean="0"/>
              <a:t>Tic-</a:t>
            </a:r>
            <a:r>
              <a:rPr lang="en-US" dirty="0" err="1" smtClean="0"/>
              <a:t>Tac</a:t>
            </a:r>
            <a:r>
              <a:rPr lang="en-US" dirty="0" smtClean="0"/>
              <a:t>-Toe</a:t>
            </a:r>
            <a:endParaRPr lang="en-US" dirty="0"/>
          </a:p>
        </p:txBody>
      </p:sp>
      <p:grpSp>
        <p:nvGrpSpPr>
          <p:cNvPr id="64514" name="Group 31"/>
          <p:cNvGrpSpPr>
            <a:grpSpLocks/>
          </p:cNvGrpSpPr>
          <p:nvPr/>
        </p:nvGrpSpPr>
        <p:grpSpPr bwMode="auto">
          <a:xfrm>
            <a:off x="4114800" y="838200"/>
            <a:ext cx="914400" cy="914400"/>
            <a:chOff x="3505200" y="838200"/>
            <a:chExt cx="914400" cy="9144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354388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>
            <a:endCxn id="64579" idx="0"/>
          </p:cNvCxnSpPr>
          <p:nvPr/>
        </p:nvCxnSpPr>
        <p:spPr>
          <a:xfrm rot="10800000" flipV="1">
            <a:off x="904875" y="1752600"/>
            <a:ext cx="3590925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16" name="Group 116"/>
          <p:cNvGrpSpPr>
            <a:grpSpLocks/>
          </p:cNvGrpSpPr>
          <p:nvPr/>
        </p:nvGrpSpPr>
        <p:grpSpPr bwMode="auto">
          <a:xfrm>
            <a:off x="533400" y="2667000"/>
            <a:ext cx="914400" cy="955675"/>
            <a:chOff x="4724400" y="4302368"/>
            <a:chExt cx="914400" cy="955432"/>
          </a:xfrm>
        </p:grpSpPr>
        <p:grpSp>
          <p:nvGrpSpPr>
            <p:cNvPr id="64578" name="Group 10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64580" name="Group 10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3354504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>
                  <a:off x="3658510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3505200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505200" y="1447878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Oval 110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4579" name="TextBox 115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b="1">
                <a:solidFill>
                  <a:srgbClr val="00B0F0"/>
                </a:solidFill>
                <a:latin typeface="Verdana" pitchFamily="34" charset="0"/>
              </a:endParaRPr>
            </a:p>
          </p:txBody>
        </p:sp>
      </p:grpSp>
      <p:grpSp>
        <p:nvGrpSpPr>
          <p:cNvPr id="64517" name="Group 120"/>
          <p:cNvGrpSpPr>
            <a:grpSpLocks/>
          </p:cNvGrpSpPr>
          <p:nvPr/>
        </p:nvGrpSpPr>
        <p:grpSpPr bwMode="auto">
          <a:xfrm rot="-5400000">
            <a:off x="1641475" y="2667000"/>
            <a:ext cx="914400" cy="914400"/>
            <a:chOff x="3505200" y="838200"/>
            <a:chExt cx="914400" cy="914400"/>
          </a:xfrm>
        </p:grpSpPr>
        <p:cxnSp>
          <p:nvCxnSpPr>
            <p:cNvPr id="123" name="Straight Connector 122"/>
            <p:cNvCxnSpPr/>
            <p:nvPr/>
          </p:nvCxnSpPr>
          <p:spPr>
            <a:xfrm rot="5400000">
              <a:off x="3355975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3659981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Oval 121"/>
          <p:cNvSpPr/>
          <p:nvPr/>
        </p:nvSpPr>
        <p:spPr>
          <a:xfrm rot="16200000">
            <a:off x="2286000" y="2716213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519" name="TextBox 119"/>
          <p:cNvSpPr txBox="1">
            <a:spLocks noChangeArrowheads="1"/>
          </p:cNvSpPr>
          <p:nvPr/>
        </p:nvSpPr>
        <p:spPr bwMode="auto">
          <a:xfrm rot="-5400000">
            <a:off x="1693069" y="2937669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 b="1">
              <a:solidFill>
                <a:srgbClr val="00B0F0"/>
              </a:solidFill>
              <a:latin typeface="Verdana" pitchFamily="34" charset="0"/>
            </a:endParaRPr>
          </a:p>
        </p:txBody>
      </p:sp>
      <p:grpSp>
        <p:nvGrpSpPr>
          <p:cNvPr id="64520" name="Group 129"/>
          <p:cNvGrpSpPr>
            <a:grpSpLocks/>
          </p:cNvGrpSpPr>
          <p:nvPr/>
        </p:nvGrpSpPr>
        <p:grpSpPr bwMode="auto">
          <a:xfrm rot="5400000">
            <a:off x="2743200" y="2667000"/>
            <a:ext cx="914400" cy="914400"/>
            <a:chOff x="3505200" y="838200"/>
            <a:chExt cx="914400" cy="914400"/>
          </a:xfrm>
        </p:grpSpPr>
        <p:cxnSp>
          <p:nvCxnSpPr>
            <p:cNvPr id="132" name="Straight Connector 131"/>
            <p:cNvCxnSpPr/>
            <p:nvPr/>
          </p:nvCxnSpPr>
          <p:spPr>
            <a:xfrm rot="5400000">
              <a:off x="3354388" y="1296987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505200" y="1144587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3505200" y="1449387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/>
          <p:cNvSpPr/>
          <p:nvPr/>
        </p:nvSpPr>
        <p:spPr>
          <a:xfrm rot="5400000">
            <a:off x="3097213" y="3294063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4522" name="Group 138"/>
          <p:cNvGrpSpPr>
            <a:grpSpLocks/>
          </p:cNvGrpSpPr>
          <p:nvPr/>
        </p:nvGrpSpPr>
        <p:grpSpPr bwMode="auto">
          <a:xfrm flipV="1">
            <a:off x="3886200" y="2667000"/>
            <a:ext cx="914400" cy="914400"/>
            <a:chOff x="3505200" y="838200"/>
            <a:chExt cx="914400" cy="914400"/>
          </a:xfrm>
        </p:grpSpPr>
        <p:cxnSp>
          <p:nvCxnSpPr>
            <p:cNvPr id="141" name="Straight Connector 140"/>
            <p:cNvCxnSpPr/>
            <p:nvPr/>
          </p:nvCxnSpPr>
          <p:spPr>
            <a:xfrm rot="5400000">
              <a:off x="3354387" y="1295399"/>
              <a:ext cx="9128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3505200" y="1143000"/>
              <a:ext cx="914400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3505200" y="1447800"/>
              <a:ext cx="914400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Oval 139"/>
          <p:cNvSpPr/>
          <p:nvPr/>
        </p:nvSpPr>
        <p:spPr>
          <a:xfrm flipV="1">
            <a:off x="4249738" y="2725738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 rot="10800000" flipV="1">
            <a:off x="2133600" y="1752600"/>
            <a:ext cx="2362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3200400" y="17526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3924300" y="2171700"/>
            <a:ext cx="990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27" name="Group 163"/>
          <p:cNvGrpSpPr>
            <a:grpSpLocks/>
          </p:cNvGrpSpPr>
          <p:nvPr/>
        </p:nvGrpSpPr>
        <p:grpSpPr bwMode="auto">
          <a:xfrm>
            <a:off x="4984750" y="2667000"/>
            <a:ext cx="914400" cy="914400"/>
            <a:chOff x="3505200" y="838200"/>
            <a:chExt cx="914400" cy="914400"/>
          </a:xfrm>
        </p:grpSpPr>
        <p:cxnSp>
          <p:nvCxnSpPr>
            <p:cNvPr id="166" name="Straight Connector 165"/>
            <p:cNvCxnSpPr/>
            <p:nvPr/>
          </p:nvCxnSpPr>
          <p:spPr>
            <a:xfrm rot="5400000">
              <a:off x="3354388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Oval 164"/>
          <p:cNvSpPr/>
          <p:nvPr/>
        </p:nvSpPr>
        <p:spPr>
          <a:xfrm>
            <a:off x="5029200" y="301625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4529" name="Group 174"/>
          <p:cNvGrpSpPr>
            <a:grpSpLocks/>
          </p:cNvGrpSpPr>
          <p:nvPr/>
        </p:nvGrpSpPr>
        <p:grpSpPr bwMode="auto">
          <a:xfrm rot="5400000">
            <a:off x="6019800" y="2667000"/>
            <a:ext cx="914400" cy="914400"/>
            <a:chOff x="3505200" y="838200"/>
            <a:chExt cx="914400" cy="914400"/>
          </a:xfrm>
        </p:grpSpPr>
        <p:cxnSp>
          <p:nvCxnSpPr>
            <p:cNvPr id="177" name="Straight Connector 176"/>
            <p:cNvCxnSpPr/>
            <p:nvPr/>
          </p:nvCxnSpPr>
          <p:spPr>
            <a:xfrm rot="5400000">
              <a:off x="3354388" y="1296987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3505200" y="1144587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3505200" y="1449387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Oval 175"/>
          <p:cNvSpPr/>
          <p:nvPr/>
        </p:nvSpPr>
        <p:spPr>
          <a:xfrm rot="5400000">
            <a:off x="6705600" y="3013075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9" name="Straight Connector 198"/>
          <p:cNvCxnSpPr/>
          <p:nvPr/>
        </p:nvCxnSpPr>
        <p:spPr>
          <a:xfrm rot="16200000" flipH="1">
            <a:off x="4533900" y="1790700"/>
            <a:ext cx="914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572000" y="1752600"/>
            <a:ext cx="1905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4648200" y="1752600"/>
            <a:ext cx="2819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648200" y="1752600"/>
            <a:ext cx="3962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35" name="TextBox 249"/>
          <p:cNvSpPr txBox="1">
            <a:spLocks noChangeArrowheads="1"/>
          </p:cNvSpPr>
          <p:nvPr/>
        </p:nvSpPr>
        <p:spPr bwMode="auto">
          <a:xfrm>
            <a:off x="7467600" y="2743200"/>
            <a:ext cx="646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Verdana" pitchFamily="34" charset="0"/>
              </a:rPr>
              <a:t>…</a:t>
            </a:r>
          </a:p>
        </p:txBody>
      </p:sp>
      <p:grpSp>
        <p:nvGrpSpPr>
          <p:cNvPr id="64536" name="Group 126"/>
          <p:cNvGrpSpPr>
            <a:grpSpLocks/>
          </p:cNvGrpSpPr>
          <p:nvPr/>
        </p:nvGrpSpPr>
        <p:grpSpPr bwMode="auto">
          <a:xfrm>
            <a:off x="533400" y="4191000"/>
            <a:ext cx="914400" cy="955675"/>
            <a:chOff x="4724400" y="4302368"/>
            <a:chExt cx="914400" cy="955432"/>
          </a:xfrm>
        </p:grpSpPr>
        <p:grpSp>
          <p:nvGrpSpPr>
            <p:cNvPr id="64550" name="Group 10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64552" name="Group 10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3354504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>
                  <a:off x="3658510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V="1">
                  <a:off x="3505200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3505200" y="1447878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Oval 136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4551" name="TextBox 129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64537" name="Group 148"/>
          <p:cNvGrpSpPr>
            <a:grpSpLocks/>
          </p:cNvGrpSpPr>
          <p:nvPr/>
        </p:nvGrpSpPr>
        <p:grpSpPr bwMode="auto">
          <a:xfrm rot="-5400000">
            <a:off x="1620838" y="4170362"/>
            <a:ext cx="914400" cy="955675"/>
            <a:chOff x="4724400" y="4302368"/>
            <a:chExt cx="914400" cy="955432"/>
          </a:xfrm>
        </p:grpSpPr>
        <p:grpSp>
          <p:nvGrpSpPr>
            <p:cNvPr id="64542" name="Group 11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64544" name="Group 120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rot="5400000">
                  <a:off x="3356091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>
                  <a:off x="3660097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flipV="1">
                  <a:off x="3505200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3505200" y="1447877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Oval 153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4543" name="TextBox 151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cxnSp>
        <p:nvCxnSpPr>
          <p:cNvPr id="160" name="Straight Connector 159"/>
          <p:cNvCxnSpPr/>
          <p:nvPr/>
        </p:nvCxnSpPr>
        <p:spPr>
          <a:xfrm rot="5400000">
            <a:off x="723901" y="3848100"/>
            <a:ext cx="533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90600" y="3581400"/>
            <a:ext cx="1066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40" name="TextBox 172"/>
          <p:cNvSpPr txBox="1">
            <a:spLocks noChangeArrowheads="1"/>
          </p:cNvSpPr>
          <p:nvPr/>
        </p:nvSpPr>
        <p:spPr bwMode="auto">
          <a:xfrm>
            <a:off x="2819400" y="4191000"/>
            <a:ext cx="646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64541" name="Slide Number Placeholder 7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B09FD8-2E96-4AB5-8616-CC539758FE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Game Trees</a:t>
            </a:r>
            <a:endParaRPr lang="en-US" dirty="0"/>
          </a:p>
        </p:txBody>
      </p:sp>
      <p:grpSp>
        <p:nvGrpSpPr>
          <p:cNvPr id="65538" name="Group 31"/>
          <p:cNvGrpSpPr>
            <a:grpSpLocks/>
          </p:cNvGrpSpPr>
          <p:nvPr/>
        </p:nvGrpSpPr>
        <p:grpSpPr bwMode="auto">
          <a:xfrm>
            <a:off x="4114800" y="838200"/>
            <a:ext cx="914400" cy="914400"/>
            <a:chOff x="3505200" y="838200"/>
            <a:chExt cx="914400" cy="9144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354388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4454525" y="1184275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5" name="Straight Connector 104"/>
          <p:cNvCxnSpPr>
            <a:endCxn id="65649" idx="0"/>
          </p:cNvCxnSpPr>
          <p:nvPr/>
        </p:nvCxnSpPr>
        <p:spPr>
          <a:xfrm rot="10800000" flipV="1">
            <a:off x="992188" y="1752600"/>
            <a:ext cx="350361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41" name="Group 116"/>
          <p:cNvGrpSpPr>
            <a:grpSpLocks/>
          </p:cNvGrpSpPr>
          <p:nvPr/>
        </p:nvGrpSpPr>
        <p:grpSpPr bwMode="auto">
          <a:xfrm>
            <a:off x="533400" y="2667000"/>
            <a:ext cx="914400" cy="955675"/>
            <a:chOff x="4724400" y="4302368"/>
            <a:chExt cx="914400" cy="955432"/>
          </a:xfrm>
        </p:grpSpPr>
        <p:grpSp>
          <p:nvGrpSpPr>
            <p:cNvPr id="65648" name="Group 10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65650" name="Group 10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3354504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>
                  <a:off x="3658510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3505200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505200" y="1447878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Oval 110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649" name="TextBox 115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65542" name="Group 117"/>
          <p:cNvGrpSpPr>
            <a:grpSpLocks/>
          </p:cNvGrpSpPr>
          <p:nvPr/>
        </p:nvGrpSpPr>
        <p:grpSpPr bwMode="auto">
          <a:xfrm rot="-5400000">
            <a:off x="1620838" y="2646362"/>
            <a:ext cx="914400" cy="955675"/>
            <a:chOff x="4724400" y="4302368"/>
            <a:chExt cx="914400" cy="955432"/>
          </a:xfrm>
        </p:grpSpPr>
        <p:grpSp>
          <p:nvGrpSpPr>
            <p:cNvPr id="65640" name="Group 118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65642" name="Group 120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 rot="5400000">
                  <a:off x="3356091" y="1295516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>
                  <a:off x="3660097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V="1">
                  <a:off x="3505199" y="114315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3505199" y="1447877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Oval 121"/>
              <p:cNvSpPr/>
              <p:nvPr/>
            </p:nvSpPr>
            <p:spPr>
              <a:xfrm>
                <a:off x="3317874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641" name="TextBox 119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65543" name="Group 126"/>
          <p:cNvGrpSpPr>
            <a:grpSpLocks/>
          </p:cNvGrpSpPr>
          <p:nvPr/>
        </p:nvGrpSpPr>
        <p:grpSpPr bwMode="auto">
          <a:xfrm rot="5400000">
            <a:off x="2763838" y="2646362"/>
            <a:ext cx="914400" cy="955675"/>
            <a:chOff x="4724400" y="4302368"/>
            <a:chExt cx="914400" cy="955432"/>
          </a:xfrm>
        </p:grpSpPr>
        <p:grpSp>
          <p:nvGrpSpPr>
            <p:cNvPr id="65632" name="Group 127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65634" name="Group 12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3354505" y="1297103"/>
                  <a:ext cx="912579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3658511" y="1294723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3505201" y="1144742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3505201" y="1449465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Oval 130"/>
              <p:cNvSpPr/>
              <p:nvPr/>
            </p:nvSpPr>
            <p:spPr>
              <a:xfrm>
                <a:off x="3317875" y="2168672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633" name="TextBox 128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65544" name="Group 135"/>
          <p:cNvGrpSpPr>
            <a:grpSpLocks/>
          </p:cNvGrpSpPr>
          <p:nvPr/>
        </p:nvGrpSpPr>
        <p:grpSpPr bwMode="auto">
          <a:xfrm flipV="1">
            <a:off x="3886200" y="2667000"/>
            <a:ext cx="914400" cy="955675"/>
            <a:chOff x="4724400" y="4302368"/>
            <a:chExt cx="914400" cy="955432"/>
          </a:xfrm>
        </p:grpSpPr>
        <p:grpSp>
          <p:nvGrpSpPr>
            <p:cNvPr id="65624" name="Group 136"/>
            <p:cNvGrpSpPr>
              <a:grpSpLocks/>
            </p:cNvGrpSpPr>
            <p:nvPr/>
          </p:nvGrpSpPr>
          <p:grpSpPr bwMode="auto">
            <a:xfrm>
              <a:off x="4724400" y="4343400"/>
              <a:ext cx="914400" cy="914400"/>
              <a:chOff x="2971800" y="1828800"/>
              <a:chExt cx="914400" cy="914400"/>
            </a:xfrm>
          </p:grpSpPr>
          <p:grpSp>
            <p:nvGrpSpPr>
              <p:cNvPr id="65626" name="Group 138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3354503" y="1295515"/>
                  <a:ext cx="91258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5400000">
                  <a:off x="3658510" y="1294722"/>
                  <a:ext cx="914167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3505200" y="1143155"/>
                  <a:ext cx="914400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V="1">
                  <a:off x="3505200" y="1447878"/>
                  <a:ext cx="914400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Oval 139"/>
              <p:cNvSpPr/>
              <p:nvPr/>
            </p:nvSpPr>
            <p:spPr>
              <a:xfrm>
                <a:off x="3317875" y="2168671"/>
                <a:ext cx="228600" cy="22854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625" name="TextBox 137"/>
            <p:cNvSpPr txBox="1">
              <a:spLocks noChangeArrowheads="1"/>
            </p:cNvSpPr>
            <p:nvPr/>
          </p:nvSpPr>
          <p:spPr bwMode="auto">
            <a:xfrm>
              <a:off x="5002824" y="43023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cxnSp>
        <p:nvCxnSpPr>
          <p:cNvPr id="147" name="Straight Connector 146"/>
          <p:cNvCxnSpPr/>
          <p:nvPr/>
        </p:nvCxnSpPr>
        <p:spPr>
          <a:xfrm rot="10800000" flipV="1">
            <a:off x="2133600" y="1752600"/>
            <a:ext cx="2362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3200400" y="17526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3924300" y="2171700"/>
            <a:ext cx="990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48" name="Group 170"/>
          <p:cNvGrpSpPr>
            <a:grpSpLocks/>
          </p:cNvGrpSpPr>
          <p:nvPr/>
        </p:nvGrpSpPr>
        <p:grpSpPr bwMode="auto">
          <a:xfrm>
            <a:off x="4953000" y="2667000"/>
            <a:ext cx="946150" cy="914400"/>
            <a:chOff x="4996960" y="2667000"/>
            <a:chExt cx="946640" cy="914400"/>
          </a:xfrm>
        </p:grpSpPr>
        <p:grpSp>
          <p:nvGrpSpPr>
            <p:cNvPr id="65616" name="Group 162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65618" name="Group 163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 rot="5400000">
                  <a:off x="3354073" y="1295400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>
                  <a:off x="3658237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3504727" y="1143000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3504727" y="1447800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Oval 164"/>
              <p:cNvSpPr/>
              <p:nvPr/>
            </p:nvSpPr>
            <p:spPr>
              <a:xfrm>
                <a:off x="3317581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617" name="TextBox 169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65549" name="Group 171"/>
          <p:cNvGrpSpPr>
            <a:grpSpLocks/>
          </p:cNvGrpSpPr>
          <p:nvPr/>
        </p:nvGrpSpPr>
        <p:grpSpPr bwMode="auto">
          <a:xfrm rot="5400000">
            <a:off x="6003925" y="2651125"/>
            <a:ext cx="946150" cy="914400"/>
            <a:chOff x="4996960" y="2667000"/>
            <a:chExt cx="946640" cy="914400"/>
          </a:xfrm>
        </p:grpSpPr>
        <p:grpSp>
          <p:nvGrpSpPr>
            <p:cNvPr id="65608" name="Group 172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65610" name="Group 174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3354072" y="1296987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5400000">
                  <a:off x="3658236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3504726" y="1144588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3504726" y="1449388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Oval 175"/>
              <p:cNvSpPr/>
              <p:nvPr/>
            </p:nvSpPr>
            <p:spPr>
              <a:xfrm>
                <a:off x="3317580" y="2168526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609" name="TextBox 173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65550" name="Group 180"/>
          <p:cNvGrpSpPr>
            <a:grpSpLocks/>
          </p:cNvGrpSpPr>
          <p:nvPr/>
        </p:nvGrpSpPr>
        <p:grpSpPr bwMode="auto">
          <a:xfrm rot="10800000">
            <a:off x="7070725" y="2674938"/>
            <a:ext cx="946150" cy="914400"/>
            <a:chOff x="4996960" y="2667000"/>
            <a:chExt cx="946640" cy="914400"/>
          </a:xfrm>
        </p:grpSpPr>
        <p:grpSp>
          <p:nvGrpSpPr>
            <p:cNvPr id="65600" name="Group 181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65602" name="Group 183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3355661" y="1300162"/>
                  <a:ext cx="912813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5400000">
                  <a:off x="3659824" y="1297781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3504727" y="1147763"/>
                  <a:ext cx="914873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3504727" y="1452563"/>
                  <a:ext cx="914873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" name="Oval 184"/>
              <p:cNvSpPr/>
              <p:nvPr/>
            </p:nvSpPr>
            <p:spPr>
              <a:xfrm>
                <a:off x="3317581" y="2171700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601" name="TextBox 182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65551" name="Group 189"/>
          <p:cNvGrpSpPr>
            <a:grpSpLocks/>
          </p:cNvGrpSpPr>
          <p:nvPr/>
        </p:nvGrpSpPr>
        <p:grpSpPr bwMode="auto">
          <a:xfrm rot="10800000" flipH="1">
            <a:off x="8077200" y="2667000"/>
            <a:ext cx="946150" cy="914400"/>
            <a:chOff x="4996960" y="2667000"/>
            <a:chExt cx="946640" cy="914400"/>
          </a:xfrm>
        </p:grpSpPr>
        <p:grpSp>
          <p:nvGrpSpPr>
            <p:cNvPr id="65592" name="Group 190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65594" name="Group 192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3352485" y="1296988"/>
                  <a:ext cx="91281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5400000">
                  <a:off x="3656649" y="1294607"/>
                  <a:ext cx="9144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3504727" y="11445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flipV="1">
                  <a:off x="3504727" y="14493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Oval 193"/>
              <p:cNvSpPr/>
              <p:nvPr/>
            </p:nvSpPr>
            <p:spPr>
              <a:xfrm>
                <a:off x="3317581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593" name="TextBox 191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6200000" flipH="1">
            <a:off x="4533900" y="1790700"/>
            <a:ext cx="914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572000" y="1752600"/>
            <a:ext cx="1905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4648200" y="1752600"/>
            <a:ext cx="2819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648200" y="1752600"/>
            <a:ext cx="3962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56" name="Group 208"/>
          <p:cNvGrpSpPr>
            <a:grpSpLocks/>
          </p:cNvGrpSpPr>
          <p:nvPr/>
        </p:nvGrpSpPr>
        <p:grpSpPr bwMode="auto">
          <a:xfrm rot="10800000">
            <a:off x="7086600" y="4114800"/>
            <a:ext cx="946150" cy="914400"/>
            <a:chOff x="4996960" y="2667000"/>
            <a:chExt cx="946640" cy="914400"/>
          </a:xfrm>
        </p:grpSpPr>
        <p:grpSp>
          <p:nvGrpSpPr>
            <p:cNvPr id="65584" name="Group 209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65586" name="Group 211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 rot="5400000">
                  <a:off x="3355661" y="1296987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5400000">
                  <a:off x="3659824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3504727" y="11445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flipV="1">
                  <a:off x="3504727" y="14493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3" name="Oval 212"/>
              <p:cNvSpPr/>
              <p:nvPr/>
            </p:nvSpPr>
            <p:spPr>
              <a:xfrm>
                <a:off x="3317581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585" name="TextBox 210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218" name="Oval 217"/>
          <p:cNvSpPr/>
          <p:nvPr/>
        </p:nvSpPr>
        <p:spPr>
          <a:xfrm>
            <a:off x="7086600" y="41148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9" name="Straight Connector 218"/>
          <p:cNvCxnSpPr/>
          <p:nvPr/>
        </p:nvCxnSpPr>
        <p:spPr>
          <a:xfrm rot="5400000">
            <a:off x="7239001" y="3886200"/>
            <a:ext cx="609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59" name="Group 221"/>
          <p:cNvGrpSpPr>
            <a:grpSpLocks/>
          </p:cNvGrpSpPr>
          <p:nvPr/>
        </p:nvGrpSpPr>
        <p:grpSpPr bwMode="auto">
          <a:xfrm rot="10800000">
            <a:off x="5715000" y="4114800"/>
            <a:ext cx="946150" cy="914400"/>
            <a:chOff x="4996960" y="2667000"/>
            <a:chExt cx="946640" cy="914400"/>
          </a:xfrm>
        </p:grpSpPr>
        <p:grpSp>
          <p:nvGrpSpPr>
            <p:cNvPr id="65576" name="Group 222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65578" name="Group 224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rot="5400000">
                  <a:off x="3358837" y="1296987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5400000">
                  <a:off x="3663001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3507903" y="11445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3507903" y="14493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6" name="Oval 225"/>
              <p:cNvSpPr/>
              <p:nvPr/>
            </p:nvSpPr>
            <p:spPr>
              <a:xfrm>
                <a:off x="3320758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577" name="TextBox 223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231" name="Oval 230"/>
          <p:cNvSpPr/>
          <p:nvPr/>
        </p:nvSpPr>
        <p:spPr>
          <a:xfrm>
            <a:off x="6054725" y="41148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2" name="Straight Connector 231"/>
          <p:cNvCxnSpPr/>
          <p:nvPr/>
        </p:nvCxnSpPr>
        <p:spPr>
          <a:xfrm rot="10800000" flipV="1">
            <a:off x="6248400" y="3581400"/>
            <a:ext cx="1295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62" name="Group 236"/>
          <p:cNvGrpSpPr>
            <a:grpSpLocks/>
          </p:cNvGrpSpPr>
          <p:nvPr/>
        </p:nvGrpSpPr>
        <p:grpSpPr bwMode="auto">
          <a:xfrm rot="10800000">
            <a:off x="5715000" y="5486400"/>
            <a:ext cx="946150" cy="914400"/>
            <a:chOff x="4996960" y="2667000"/>
            <a:chExt cx="946640" cy="914400"/>
          </a:xfrm>
        </p:grpSpPr>
        <p:grpSp>
          <p:nvGrpSpPr>
            <p:cNvPr id="65568" name="Group 237"/>
            <p:cNvGrpSpPr>
              <a:grpSpLocks/>
            </p:cNvGrpSpPr>
            <p:nvPr/>
          </p:nvGrpSpPr>
          <p:grpSpPr bwMode="auto">
            <a:xfrm>
              <a:off x="5029200" y="2667000"/>
              <a:ext cx="914400" cy="914400"/>
              <a:chOff x="2971800" y="1828800"/>
              <a:chExt cx="914400" cy="914400"/>
            </a:xfrm>
          </p:grpSpPr>
          <p:grpSp>
            <p:nvGrpSpPr>
              <p:cNvPr id="65570" name="Group 239"/>
              <p:cNvGrpSpPr>
                <a:grpSpLocks/>
              </p:cNvGrpSpPr>
              <p:nvPr/>
            </p:nvGrpSpPr>
            <p:grpSpPr bwMode="auto">
              <a:xfrm>
                <a:off x="2971800" y="18288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42" name="Straight Connector 241"/>
                <p:cNvCxnSpPr/>
                <p:nvPr/>
              </p:nvCxnSpPr>
              <p:spPr>
                <a:xfrm rot="5400000">
                  <a:off x="3358837" y="1296987"/>
                  <a:ext cx="91281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>
                  <a:off x="3663001" y="1294606"/>
                  <a:ext cx="914400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flipV="1">
                  <a:off x="3507903" y="11445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3507903" y="1449387"/>
                  <a:ext cx="914873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1" name="Oval 240"/>
              <p:cNvSpPr/>
              <p:nvPr/>
            </p:nvSpPr>
            <p:spPr>
              <a:xfrm>
                <a:off x="3320758" y="2168525"/>
                <a:ext cx="228718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5569" name="TextBox 238"/>
            <p:cNvSpPr txBox="1">
              <a:spLocks noChangeArrowheads="1"/>
            </p:cNvSpPr>
            <p:nvPr/>
          </p:nvSpPr>
          <p:spPr bwMode="auto">
            <a:xfrm>
              <a:off x="499696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246" name="Oval 245"/>
          <p:cNvSpPr/>
          <p:nvPr/>
        </p:nvSpPr>
        <p:spPr>
          <a:xfrm>
            <a:off x="6054725" y="54864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564" name="TextBox 247"/>
          <p:cNvSpPr txBox="1">
            <a:spLocks noChangeArrowheads="1"/>
          </p:cNvSpPr>
          <p:nvPr/>
        </p:nvSpPr>
        <p:spPr bwMode="auto">
          <a:xfrm>
            <a:off x="5981700" y="6029325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Verdana" pitchFamily="34" charset="0"/>
              </a:rPr>
              <a:t>X</a:t>
            </a:r>
          </a:p>
        </p:txBody>
      </p:sp>
      <p:cxnSp>
        <p:nvCxnSpPr>
          <p:cNvPr id="249" name="Straight Connector 248"/>
          <p:cNvCxnSpPr/>
          <p:nvPr/>
        </p:nvCxnSpPr>
        <p:spPr>
          <a:xfrm rot="5400000">
            <a:off x="5853907" y="5104606"/>
            <a:ext cx="609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6" name="TextBox 249"/>
          <p:cNvSpPr txBox="1">
            <a:spLocks noChangeArrowheads="1"/>
          </p:cNvSpPr>
          <p:nvPr/>
        </p:nvSpPr>
        <p:spPr bwMode="auto">
          <a:xfrm>
            <a:off x="1905000" y="4114800"/>
            <a:ext cx="646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65567" name="Slide Number Placeholder 12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7EB162-58D9-4D7A-86A3-C84C61A255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31"/>
          <p:cNvGrpSpPr>
            <a:grpSpLocks/>
          </p:cNvGrpSpPr>
          <p:nvPr/>
        </p:nvGrpSpPr>
        <p:grpSpPr bwMode="auto">
          <a:xfrm>
            <a:off x="4114800" y="539750"/>
            <a:ext cx="914400" cy="914400"/>
            <a:chOff x="3505200" y="838200"/>
            <a:chExt cx="914400" cy="9144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354388" y="1295400"/>
              <a:ext cx="91281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658394" y="1294606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505200" y="11430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505200" y="144780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4454525" y="885825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 rot="10800000" flipV="1">
            <a:off x="2667000" y="1454150"/>
            <a:ext cx="1828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4344194" y="168195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572000" y="1454150"/>
            <a:ext cx="1447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6" name="TextBox 108"/>
          <p:cNvSpPr txBox="1">
            <a:spLocks noChangeArrowheads="1"/>
          </p:cNvSpPr>
          <p:nvPr/>
        </p:nvSpPr>
        <p:spPr bwMode="auto">
          <a:xfrm>
            <a:off x="4114800" y="539750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66567" name="TextBox 109"/>
          <p:cNvSpPr txBox="1">
            <a:spLocks noChangeArrowheads="1"/>
          </p:cNvSpPr>
          <p:nvPr/>
        </p:nvSpPr>
        <p:spPr bwMode="auto">
          <a:xfrm>
            <a:off x="4384675" y="533400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117" name="Oval 116"/>
          <p:cNvSpPr/>
          <p:nvPr/>
        </p:nvSpPr>
        <p:spPr>
          <a:xfrm>
            <a:off x="4773613" y="581025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446588" y="1198563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570" name="TextBox 118"/>
          <p:cNvSpPr txBox="1">
            <a:spLocks noChangeArrowheads="1"/>
          </p:cNvSpPr>
          <p:nvPr/>
        </p:nvSpPr>
        <p:spPr bwMode="auto">
          <a:xfrm>
            <a:off x="4679950" y="1114425"/>
            <a:ext cx="361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Verdana" pitchFamily="34" charset="0"/>
              </a:rPr>
              <a:t>X</a:t>
            </a:r>
          </a:p>
        </p:txBody>
      </p:sp>
      <p:grpSp>
        <p:nvGrpSpPr>
          <p:cNvPr id="3" name="Group 201"/>
          <p:cNvGrpSpPr>
            <a:grpSpLocks/>
          </p:cNvGrpSpPr>
          <p:nvPr/>
        </p:nvGrpSpPr>
        <p:grpSpPr bwMode="auto">
          <a:xfrm>
            <a:off x="1663700" y="2063750"/>
            <a:ext cx="927100" cy="957263"/>
            <a:chOff x="1295400" y="2737284"/>
            <a:chExt cx="926636" cy="958472"/>
          </a:xfrm>
        </p:grpSpPr>
        <p:grpSp>
          <p:nvGrpSpPr>
            <p:cNvPr id="66703" name="Group 31"/>
            <p:cNvGrpSpPr>
              <a:grpSpLocks/>
            </p:cNvGrpSpPr>
            <p:nvPr/>
          </p:nvGrpSpPr>
          <p:grpSpPr bwMode="auto">
            <a:xfrm>
              <a:off x="1295400" y="2743200"/>
              <a:ext cx="914400" cy="914400"/>
              <a:chOff x="3505200" y="838200"/>
              <a:chExt cx="914400" cy="914400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>
                <a:off x="3353658" y="1294831"/>
                <a:ext cx="913965" cy="1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>
                <a:off x="3658305" y="1294831"/>
                <a:ext cx="913965" cy="1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3505200" y="1143826"/>
                <a:ext cx="913942" cy="159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3505200" y="1447422"/>
                <a:ext cx="913942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Oval 136"/>
            <p:cNvSpPr/>
            <p:nvPr/>
          </p:nvSpPr>
          <p:spPr>
            <a:xfrm>
              <a:off x="1634955" y="3088565"/>
              <a:ext cx="228486" cy="2288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705" name="TextBox 138"/>
            <p:cNvSpPr txBox="1">
              <a:spLocks noChangeArrowheads="1"/>
            </p:cNvSpPr>
            <p:nvPr/>
          </p:nvSpPr>
          <p:spPr bwMode="auto">
            <a:xfrm>
              <a:off x="1295400" y="27432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66706" name="TextBox 144"/>
            <p:cNvSpPr txBox="1">
              <a:spLocks noChangeArrowheads="1"/>
            </p:cNvSpPr>
            <p:nvPr/>
          </p:nvSpPr>
          <p:spPr bwMode="auto">
            <a:xfrm>
              <a:off x="1565032" y="2737284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146" name="Oval 145"/>
            <p:cNvSpPr/>
            <p:nvPr/>
          </p:nvSpPr>
          <p:spPr>
            <a:xfrm>
              <a:off x="1955469" y="2784969"/>
              <a:ext cx="228486" cy="227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627022" y="3403287"/>
              <a:ext cx="228486" cy="22729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709" name="TextBox 148"/>
            <p:cNvSpPr txBox="1">
              <a:spLocks noChangeArrowheads="1"/>
            </p:cNvSpPr>
            <p:nvPr/>
          </p:nvSpPr>
          <p:spPr bwMode="auto">
            <a:xfrm>
              <a:off x="1861040" y="331763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66710" name="TextBox 150"/>
            <p:cNvSpPr txBox="1">
              <a:spLocks noChangeArrowheads="1"/>
            </p:cNvSpPr>
            <p:nvPr/>
          </p:nvSpPr>
          <p:spPr bwMode="auto">
            <a:xfrm>
              <a:off x="1298328" y="3326424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173538" y="2022475"/>
            <a:ext cx="931862" cy="949325"/>
            <a:chOff x="3768968" y="2696252"/>
            <a:chExt cx="932500" cy="949680"/>
          </a:xfrm>
        </p:grpSpPr>
        <p:grpSp>
          <p:nvGrpSpPr>
            <p:cNvPr id="66691" name="Group 31"/>
            <p:cNvGrpSpPr>
              <a:grpSpLocks/>
            </p:cNvGrpSpPr>
            <p:nvPr/>
          </p:nvGrpSpPr>
          <p:grpSpPr bwMode="auto">
            <a:xfrm>
              <a:off x="3774832" y="2702168"/>
              <a:ext cx="914400" cy="914400"/>
              <a:chOff x="3505200" y="838200"/>
              <a:chExt cx="914400" cy="91440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rot="5400000">
                <a:off x="3354122" y="1296802"/>
                <a:ext cx="91315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>
                <a:off x="3657542" y="1295213"/>
                <a:ext cx="914742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3505690" y="1143550"/>
                <a:ext cx="913437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3505690" y="1448464"/>
                <a:ext cx="913437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Oval 156"/>
            <p:cNvSpPr/>
            <p:nvPr/>
          </p:nvSpPr>
          <p:spPr>
            <a:xfrm>
              <a:off x="4115280" y="3047221"/>
              <a:ext cx="228757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693" name="TextBox 157"/>
            <p:cNvSpPr txBox="1">
              <a:spLocks noChangeArrowheads="1"/>
            </p:cNvSpPr>
            <p:nvPr/>
          </p:nvSpPr>
          <p:spPr bwMode="auto">
            <a:xfrm>
              <a:off x="3774832" y="2702168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66694" name="TextBox 159"/>
            <p:cNvSpPr txBox="1">
              <a:spLocks noChangeArrowheads="1"/>
            </p:cNvSpPr>
            <p:nvPr/>
          </p:nvSpPr>
          <p:spPr bwMode="auto">
            <a:xfrm>
              <a:off x="4044464" y="269625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161" name="Oval 160"/>
            <p:cNvSpPr/>
            <p:nvPr/>
          </p:nvSpPr>
          <p:spPr>
            <a:xfrm>
              <a:off x="4434585" y="2743895"/>
              <a:ext cx="228757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105748" y="3361664"/>
              <a:ext cx="228757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697" name="TextBox 162"/>
            <p:cNvSpPr txBox="1">
              <a:spLocks noChangeArrowheads="1"/>
            </p:cNvSpPr>
            <p:nvPr/>
          </p:nvSpPr>
          <p:spPr bwMode="auto">
            <a:xfrm>
              <a:off x="4340472" y="32766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66698" name="TextBox 163"/>
            <p:cNvSpPr txBox="1">
              <a:spLocks noChangeArrowheads="1"/>
            </p:cNvSpPr>
            <p:nvPr/>
          </p:nvSpPr>
          <p:spPr bwMode="auto">
            <a:xfrm>
              <a:off x="3768968" y="29718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7" name="Group 205"/>
          <p:cNvGrpSpPr>
            <a:grpSpLocks/>
          </p:cNvGrpSpPr>
          <p:nvPr/>
        </p:nvGrpSpPr>
        <p:grpSpPr bwMode="auto">
          <a:xfrm>
            <a:off x="6248400" y="1987550"/>
            <a:ext cx="927100" cy="949325"/>
            <a:chOff x="6248400" y="2661084"/>
            <a:chExt cx="926636" cy="949680"/>
          </a:xfrm>
        </p:grpSpPr>
        <p:grpSp>
          <p:nvGrpSpPr>
            <p:cNvPr id="66679" name="Group 31"/>
            <p:cNvGrpSpPr>
              <a:grpSpLocks/>
            </p:cNvGrpSpPr>
            <p:nvPr/>
          </p:nvGrpSpPr>
          <p:grpSpPr bwMode="auto">
            <a:xfrm>
              <a:off x="6248400" y="2667000"/>
              <a:ext cx="914400" cy="914400"/>
              <a:chOff x="3505200" y="838200"/>
              <a:chExt cx="914400" cy="914400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 rot="5400000">
                <a:off x="3354064" y="1296008"/>
                <a:ext cx="913154" cy="1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>
                <a:off x="3657917" y="1295214"/>
                <a:ext cx="914742" cy="1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3505200" y="1143550"/>
                <a:ext cx="913942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V="1">
                <a:off x="3505200" y="1448464"/>
                <a:ext cx="913942" cy="15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Oval 181"/>
            <p:cNvSpPr/>
            <p:nvPr/>
          </p:nvSpPr>
          <p:spPr>
            <a:xfrm>
              <a:off x="6587955" y="3012053"/>
              <a:ext cx="22848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681" name="TextBox 183"/>
            <p:cNvSpPr txBox="1">
              <a:spLocks noChangeArrowheads="1"/>
            </p:cNvSpPr>
            <p:nvPr/>
          </p:nvSpPr>
          <p:spPr bwMode="auto">
            <a:xfrm>
              <a:off x="6248400" y="266700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66682" name="TextBox 189"/>
            <p:cNvSpPr txBox="1">
              <a:spLocks noChangeArrowheads="1"/>
            </p:cNvSpPr>
            <p:nvPr/>
          </p:nvSpPr>
          <p:spPr bwMode="auto">
            <a:xfrm>
              <a:off x="6518032" y="2661084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191" name="Oval 190"/>
            <p:cNvSpPr/>
            <p:nvPr/>
          </p:nvSpPr>
          <p:spPr>
            <a:xfrm>
              <a:off x="6908469" y="2708727"/>
              <a:ext cx="22848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6580022" y="3326496"/>
              <a:ext cx="22848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685" name="TextBox 199"/>
            <p:cNvSpPr txBox="1">
              <a:spLocks noChangeArrowheads="1"/>
            </p:cNvSpPr>
            <p:nvPr/>
          </p:nvSpPr>
          <p:spPr bwMode="auto">
            <a:xfrm>
              <a:off x="6814040" y="324143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66686" name="TextBox 200"/>
            <p:cNvSpPr txBox="1">
              <a:spLocks noChangeArrowheads="1"/>
            </p:cNvSpPr>
            <p:nvPr/>
          </p:nvSpPr>
          <p:spPr bwMode="auto">
            <a:xfrm>
              <a:off x="6814040" y="2921976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cxnSp>
        <p:nvCxnSpPr>
          <p:cNvPr id="230" name="Straight Connector 229"/>
          <p:cNvCxnSpPr/>
          <p:nvPr/>
        </p:nvCxnSpPr>
        <p:spPr>
          <a:xfrm rot="5400000">
            <a:off x="4306094" y="324405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51"/>
          <p:cNvGrpSpPr>
            <a:grpSpLocks/>
          </p:cNvGrpSpPr>
          <p:nvPr/>
        </p:nvGrpSpPr>
        <p:grpSpPr bwMode="auto">
          <a:xfrm>
            <a:off x="4114800" y="3511550"/>
            <a:ext cx="931863" cy="949325"/>
            <a:chOff x="4114800" y="4191000"/>
            <a:chExt cx="932500" cy="949680"/>
          </a:xfrm>
        </p:grpSpPr>
        <p:grpSp>
          <p:nvGrpSpPr>
            <p:cNvPr id="66665" name="Group 208"/>
            <p:cNvGrpSpPr>
              <a:grpSpLocks/>
            </p:cNvGrpSpPr>
            <p:nvPr/>
          </p:nvGrpSpPr>
          <p:grpSpPr bwMode="auto">
            <a:xfrm>
              <a:off x="4114800" y="4191000"/>
              <a:ext cx="932500" cy="949680"/>
              <a:chOff x="3768968" y="2696252"/>
              <a:chExt cx="932500" cy="949680"/>
            </a:xfrm>
          </p:grpSpPr>
          <p:grpSp>
            <p:nvGrpSpPr>
              <p:cNvPr id="66667" name="Group 31"/>
              <p:cNvGrpSpPr>
                <a:grpSpLocks/>
              </p:cNvGrpSpPr>
              <p:nvPr/>
            </p:nvGrpSpPr>
            <p:grpSpPr bwMode="auto">
              <a:xfrm>
                <a:off x="3774832" y="2702168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26" name="Straight Connector 225"/>
                <p:cNvCxnSpPr/>
                <p:nvPr/>
              </p:nvCxnSpPr>
              <p:spPr>
                <a:xfrm rot="5400000">
                  <a:off x="3354122" y="1296802"/>
                  <a:ext cx="91315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5400000">
                  <a:off x="3657543" y="1295213"/>
                  <a:ext cx="91474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V="1">
                  <a:off x="3505690" y="1143550"/>
                  <a:ext cx="913437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3505690" y="1448464"/>
                  <a:ext cx="913437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2" name="Oval 211"/>
              <p:cNvSpPr/>
              <p:nvPr/>
            </p:nvSpPr>
            <p:spPr>
              <a:xfrm>
                <a:off x="4115280" y="3047221"/>
                <a:ext cx="22875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669" name="TextBox 219"/>
              <p:cNvSpPr txBox="1">
                <a:spLocks noChangeArrowheads="1"/>
              </p:cNvSpPr>
              <p:nvPr/>
            </p:nvSpPr>
            <p:spPr bwMode="auto">
              <a:xfrm>
                <a:off x="3774832" y="2702168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66670" name="TextBox 220"/>
              <p:cNvSpPr txBox="1">
                <a:spLocks noChangeArrowheads="1"/>
              </p:cNvSpPr>
              <p:nvPr/>
            </p:nvSpPr>
            <p:spPr bwMode="auto">
              <a:xfrm>
                <a:off x="4044464" y="269625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434586" y="2743895"/>
                <a:ext cx="22875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105748" y="3361664"/>
                <a:ext cx="22875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673" name="TextBox 223"/>
              <p:cNvSpPr txBox="1">
                <a:spLocks noChangeArrowheads="1"/>
              </p:cNvSpPr>
              <p:nvPr/>
            </p:nvSpPr>
            <p:spPr bwMode="auto">
              <a:xfrm>
                <a:off x="4340472" y="32766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66674" name="TextBox 224"/>
              <p:cNvSpPr txBox="1">
                <a:spLocks noChangeArrowheads="1"/>
              </p:cNvSpPr>
              <p:nvPr/>
            </p:nvSpPr>
            <p:spPr bwMode="auto">
              <a:xfrm>
                <a:off x="3768968" y="29718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233" name="Oval 232"/>
            <p:cNvSpPr/>
            <p:nvPr/>
          </p:nvSpPr>
          <p:spPr>
            <a:xfrm>
              <a:off x="4149749" y="4859588"/>
              <a:ext cx="22875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36" name="Straight Connector 235"/>
          <p:cNvCxnSpPr/>
          <p:nvPr/>
        </p:nvCxnSpPr>
        <p:spPr>
          <a:xfrm rot="5400000">
            <a:off x="6439694" y="324405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50"/>
          <p:cNvGrpSpPr>
            <a:grpSpLocks/>
          </p:cNvGrpSpPr>
          <p:nvPr/>
        </p:nvGrpSpPr>
        <p:grpSpPr bwMode="auto">
          <a:xfrm>
            <a:off x="6324600" y="3511550"/>
            <a:ext cx="927100" cy="949325"/>
            <a:chOff x="6324600" y="4267200"/>
            <a:chExt cx="926636" cy="949680"/>
          </a:xfrm>
        </p:grpSpPr>
        <p:grpSp>
          <p:nvGrpSpPr>
            <p:cNvPr id="66651" name="Group 236"/>
            <p:cNvGrpSpPr>
              <a:grpSpLocks/>
            </p:cNvGrpSpPr>
            <p:nvPr/>
          </p:nvGrpSpPr>
          <p:grpSpPr bwMode="auto">
            <a:xfrm>
              <a:off x="6324600" y="4267200"/>
              <a:ext cx="926636" cy="949680"/>
              <a:chOff x="6248400" y="2661084"/>
              <a:chExt cx="926636" cy="949680"/>
            </a:xfrm>
          </p:grpSpPr>
          <p:grpSp>
            <p:nvGrpSpPr>
              <p:cNvPr id="66653" name="Group 31"/>
              <p:cNvGrpSpPr>
                <a:grpSpLocks/>
              </p:cNvGrpSpPr>
              <p:nvPr/>
            </p:nvGrpSpPr>
            <p:grpSpPr bwMode="auto">
              <a:xfrm>
                <a:off x="6248400" y="26670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 rot="5400000">
                  <a:off x="3354064" y="1296008"/>
                  <a:ext cx="913154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5400000">
                  <a:off x="3657917" y="1295214"/>
                  <a:ext cx="914742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3505200" y="1143550"/>
                  <a:ext cx="91394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V="1">
                  <a:off x="3505200" y="1448464"/>
                  <a:ext cx="91394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9" name="Oval 238"/>
              <p:cNvSpPr/>
              <p:nvPr/>
            </p:nvSpPr>
            <p:spPr>
              <a:xfrm>
                <a:off x="6587955" y="3012053"/>
                <a:ext cx="22848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655" name="TextBox 239"/>
              <p:cNvSpPr txBox="1">
                <a:spLocks noChangeArrowheads="1"/>
              </p:cNvSpPr>
              <p:nvPr/>
            </p:nvSpPr>
            <p:spPr bwMode="auto">
              <a:xfrm>
                <a:off x="6248400" y="26670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66656" name="TextBox 240"/>
              <p:cNvSpPr txBox="1">
                <a:spLocks noChangeArrowheads="1"/>
              </p:cNvSpPr>
              <p:nvPr/>
            </p:nvSpPr>
            <p:spPr bwMode="auto">
              <a:xfrm>
                <a:off x="6518032" y="266108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908469" y="2708727"/>
                <a:ext cx="22848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580022" y="3326496"/>
                <a:ext cx="228486" cy="2286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659" name="TextBox 243"/>
              <p:cNvSpPr txBox="1">
                <a:spLocks noChangeArrowheads="1"/>
              </p:cNvSpPr>
              <p:nvPr/>
            </p:nvSpPr>
            <p:spPr bwMode="auto">
              <a:xfrm>
                <a:off x="6814040" y="324143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66660" name="TextBox 244"/>
              <p:cNvSpPr txBox="1">
                <a:spLocks noChangeArrowheads="1"/>
              </p:cNvSpPr>
              <p:nvPr/>
            </p:nvSpPr>
            <p:spPr bwMode="auto">
              <a:xfrm>
                <a:off x="6814040" y="2921976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250" name="Oval 249"/>
            <p:cNvSpPr/>
            <p:nvPr/>
          </p:nvSpPr>
          <p:spPr>
            <a:xfrm>
              <a:off x="6342054" y="4911966"/>
              <a:ext cx="228486" cy="2286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73" name="Straight Connector 272"/>
          <p:cNvCxnSpPr/>
          <p:nvPr/>
        </p:nvCxnSpPr>
        <p:spPr>
          <a:xfrm rot="10800000" flipV="1">
            <a:off x="1066800" y="305435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89"/>
          <p:cNvGrpSpPr>
            <a:grpSpLocks/>
          </p:cNvGrpSpPr>
          <p:nvPr/>
        </p:nvGrpSpPr>
        <p:grpSpPr bwMode="auto">
          <a:xfrm>
            <a:off x="609600" y="3587750"/>
            <a:ext cx="927100" cy="957263"/>
            <a:chOff x="609600" y="4267200"/>
            <a:chExt cx="926636" cy="958472"/>
          </a:xfrm>
        </p:grpSpPr>
        <p:grpSp>
          <p:nvGrpSpPr>
            <p:cNvPr id="66637" name="Group 274"/>
            <p:cNvGrpSpPr>
              <a:grpSpLocks/>
            </p:cNvGrpSpPr>
            <p:nvPr/>
          </p:nvGrpSpPr>
          <p:grpSpPr bwMode="auto">
            <a:xfrm>
              <a:off x="609600" y="4267200"/>
              <a:ext cx="926636" cy="958472"/>
              <a:chOff x="1295400" y="2737284"/>
              <a:chExt cx="926636" cy="958472"/>
            </a:xfrm>
          </p:grpSpPr>
          <p:grpSp>
            <p:nvGrpSpPr>
              <p:cNvPr id="66639" name="Group 31"/>
              <p:cNvGrpSpPr>
                <a:grpSpLocks/>
              </p:cNvGrpSpPr>
              <p:nvPr/>
            </p:nvGrpSpPr>
            <p:grpSpPr bwMode="auto">
              <a:xfrm>
                <a:off x="1295400" y="27432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 rot="5400000">
                  <a:off x="3353658" y="1294831"/>
                  <a:ext cx="913965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5400000">
                  <a:off x="3658305" y="1294831"/>
                  <a:ext cx="913965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V="1">
                  <a:off x="3505200" y="1143826"/>
                  <a:ext cx="913942" cy="159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3505200" y="1447422"/>
                  <a:ext cx="913942" cy="158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7" name="Oval 276"/>
              <p:cNvSpPr/>
              <p:nvPr/>
            </p:nvSpPr>
            <p:spPr>
              <a:xfrm>
                <a:off x="1634955" y="3088565"/>
                <a:ext cx="228486" cy="22888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641" name="TextBox 277"/>
              <p:cNvSpPr txBox="1">
                <a:spLocks noChangeArrowheads="1"/>
              </p:cNvSpPr>
              <p:nvPr/>
            </p:nvSpPr>
            <p:spPr bwMode="auto">
              <a:xfrm>
                <a:off x="1295400" y="27432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66642" name="TextBox 278"/>
              <p:cNvSpPr txBox="1">
                <a:spLocks noChangeArrowheads="1"/>
              </p:cNvSpPr>
              <p:nvPr/>
            </p:nvSpPr>
            <p:spPr bwMode="auto">
              <a:xfrm>
                <a:off x="1565032" y="273728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1955469" y="2784969"/>
                <a:ext cx="228486" cy="2273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1627022" y="3403287"/>
                <a:ext cx="228486" cy="22729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645" name="TextBox 281"/>
              <p:cNvSpPr txBox="1">
                <a:spLocks noChangeArrowheads="1"/>
              </p:cNvSpPr>
              <p:nvPr/>
            </p:nvSpPr>
            <p:spPr bwMode="auto">
              <a:xfrm>
                <a:off x="1861040" y="331763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66646" name="TextBox 282"/>
              <p:cNvSpPr txBox="1">
                <a:spLocks noChangeArrowheads="1"/>
              </p:cNvSpPr>
              <p:nvPr/>
            </p:nvSpPr>
            <p:spPr bwMode="auto">
              <a:xfrm>
                <a:off x="1298328" y="332642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288" name="Oval 287"/>
            <p:cNvSpPr/>
            <p:nvPr/>
          </p:nvSpPr>
          <p:spPr>
            <a:xfrm>
              <a:off x="636574" y="4607354"/>
              <a:ext cx="228486" cy="2288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305" name="Straight Connector 304"/>
          <p:cNvCxnSpPr/>
          <p:nvPr/>
        </p:nvCxnSpPr>
        <p:spPr>
          <a:xfrm>
            <a:off x="2133600" y="3054350"/>
            <a:ext cx="609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11"/>
          <p:cNvGrpSpPr>
            <a:grpSpLocks/>
          </p:cNvGrpSpPr>
          <p:nvPr/>
        </p:nvGrpSpPr>
        <p:grpSpPr bwMode="auto">
          <a:xfrm>
            <a:off x="2286000" y="3619500"/>
            <a:ext cx="927100" cy="958850"/>
            <a:chOff x="2286000" y="4299328"/>
            <a:chExt cx="926636" cy="958472"/>
          </a:xfrm>
        </p:grpSpPr>
        <p:grpSp>
          <p:nvGrpSpPr>
            <p:cNvPr id="66623" name="Group 290"/>
            <p:cNvGrpSpPr>
              <a:grpSpLocks/>
            </p:cNvGrpSpPr>
            <p:nvPr/>
          </p:nvGrpSpPr>
          <p:grpSpPr bwMode="auto">
            <a:xfrm>
              <a:off x="2286000" y="4299328"/>
              <a:ext cx="926636" cy="958472"/>
              <a:chOff x="1295400" y="2737284"/>
              <a:chExt cx="926636" cy="958472"/>
            </a:xfrm>
          </p:grpSpPr>
          <p:grpSp>
            <p:nvGrpSpPr>
              <p:cNvPr id="66625" name="Group 31"/>
              <p:cNvGrpSpPr>
                <a:grpSpLocks/>
              </p:cNvGrpSpPr>
              <p:nvPr/>
            </p:nvGrpSpPr>
            <p:grpSpPr bwMode="auto">
              <a:xfrm>
                <a:off x="1295400" y="2743200"/>
                <a:ext cx="914400" cy="914400"/>
                <a:chOff x="3505200" y="838200"/>
                <a:chExt cx="914400" cy="914400"/>
              </a:xfrm>
            </p:grpSpPr>
            <p:cxnSp>
              <p:nvCxnSpPr>
                <p:cNvPr id="300" name="Straight Connector 299"/>
                <p:cNvCxnSpPr/>
                <p:nvPr/>
              </p:nvCxnSpPr>
              <p:spPr>
                <a:xfrm rot="5400000">
                  <a:off x="3354415" y="1295651"/>
                  <a:ext cx="912452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5400000">
                  <a:off x="3658269" y="1294858"/>
                  <a:ext cx="914039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flipV="1">
                  <a:off x="3505200" y="1143312"/>
                  <a:ext cx="913942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3505200" y="1447991"/>
                  <a:ext cx="913942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3" name="Oval 292"/>
              <p:cNvSpPr/>
              <p:nvPr/>
            </p:nvSpPr>
            <p:spPr>
              <a:xfrm>
                <a:off x="1634955" y="3089570"/>
                <a:ext cx="228486" cy="22851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627" name="TextBox 293"/>
              <p:cNvSpPr txBox="1">
                <a:spLocks noChangeArrowheads="1"/>
              </p:cNvSpPr>
              <p:nvPr/>
            </p:nvSpPr>
            <p:spPr bwMode="auto">
              <a:xfrm>
                <a:off x="1295400" y="2743200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66628" name="TextBox 294"/>
              <p:cNvSpPr txBox="1">
                <a:spLocks noChangeArrowheads="1"/>
              </p:cNvSpPr>
              <p:nvPr/>
            </p:nvSpPr>
            <p:spPr bwMode="auto">
              <a:xfrm>
                <a:off x="1565032" y="273728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1955469" y="2784890"/>
                <a:ext cx="228486" cy="22851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1627022" y="3402185"/>
                <a:ext cx="228486" cy="22851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631" name="TextBox 297"/>
              <p:cNvSpPr txBox="1">
                <a:spLocks noChangeArrowheads="1"/>
              </p:cNvSpPr>
              <p:nvPr/>
            </p:nvSpPr>
            <p:spPr bwMode="auto">
              <a:xfrm>
                <a:off x="1861040" y="331763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66632" name="TextBox 298"/>
              <p:cNvSpPr txBox="1">
                <a:spLocks noChangeArrowheads="1"/>
              </p:cNvSpPr>
              <p:nvPr/>
            </p:nvSpPr>
            <p:spPr bwMode="auto">
              <a:xfrm>
                <a:off x="1298328" y="3326424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  <p:sp>
          <p:nvSpPr>
            <p:cNvPr id="311" name="Oval 310"/>
            <p:cNvSpPr/>
            <p:nvPr/>
          </p:nvSpPr>
          <p:spPr>
            <a:xfrm>
              <a:off x="2922269" y="4648440"/>
              <a:ext cx="228486" cy="2285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316" name="Straight Connector 315"/>
          <p:cNvCxnSpPr/>
          <p:nvPr/>
        </p:nvCxnSpPr>
        <p:spPr>
          <a:xfrm rot="5400000">
            <a:off x="915194" y="472995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333"/>
          <p:cNvGrpSpPr>
            <a:grpSpLocks/>
          </p:cNvGrpSpPr>
          <p:nvPr/>
        </p:nvGrpSpPr>
        <p:grpSpPr bwMode="auto">
          <a:xfrm>
            <a:off x="609600" y="4959350"/>
            <a:ext cx="927100" cy="957263"/>
            <a:chOff x="609600" y="5257800"/>
            <a:chExt cx="926636" cy="958472"/>
          </a:xfrm>
        </p:grpSpPr>
        <p:grpSp>
          <p:nvGrpSpPr>
            <p:cNvPr id="66607" name="Group 317"/>
            <p:cNvGrpSpPr>
              <a:grpSpLocks/>
            </p:cNvGrpSpPr>
            <p:nvPr/>
          </p:nvGrpSpPr>
          <p:grpSpPr bwMode="auto">
            <a:xfrm>
              <a:off x="609600" y="5257800"/>
              <a:ext cx="926636" cy="958472"/>
              <a:chOff x="609600" y="4267200"/>
              <a:chExt cx="926636" cy="958472"/>
            </a:xfrm>
          </p:grpSpPr>
          <p:grpSp>
            <p:nvGrpSpPr>
              <p:cNvPr id="66609" name="Group 318"/>
              <p:cNvGrpSpPr>
                <a:grpSpLocks/>
              </p:cNvGrpSpPr>
              <p:nvPr/>
            </p:nvGrpSpPr>
            <p:grpSpPr bwMode="auto">
              <a:xfrm>
                <a:off x="609600" y="4267200"/>
                <a:ext cx="926636" cy="958472"/>
                <a:chOff x="1295400" y="2737284"/>
                <a:chExt cx="926636" cy="958472"/>
              </a:xfrm>
            </p:grpSpPr>
            <p:grpSp>
              <p:nvGrpSpPr>
                <p:cNvPr id="66611" name="Group 31"/>
                <p:cNvGrpSpPr>
                  <a:grpSpLocks/>
                </p:cNvGrpSpPr>
                <p:nvPr/>
              </p:nvGrpSpPr>
              <p:grpSpPr bwMode="auto">
                <a:xfrm>
                  <a:off x="1295400" y="2743200"/>
                  <a:ext cx="914400" cy="914400"/>
                  <a:chOff x="3505200" y="838200"/>
                  <a:chExt cx="914400" cy="914400"/>
                </a:xfrm>
              </p:grpSpPr>
              <p:cxnSp>
                <p:nvCxnSpPr>
                  <p:cNvPr id="329" name="Straight Connector 328"/>
                  <p:cNvCxnSpPr/>
                  <p:nvPr/>
                </p:nvCxnSpPr>
                <p:spPr>
                  <a:xfrm rot="5400000">
                    <a:off x="3353658" y="1294831"/>
                    <a:ext cx="913965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rot="5400000">
                    <a:off x="3658305" y="1294831"/>
                    <a:ext cx="913965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 flipV="1">
                    <a:off x="3505200" y="1143826"/>
                    <a:ext cx="913942" cy="159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/>
                  <p:cNvCxnSpPr/>
                  <p:nvPr/>
                </p:nvCxnSpPr>
                <p:spPr>
                  <a:xfrm flipV="1">
                    <a:off x="3505200" y="1447422"/>
                    <a:ext cx="913942" cy="1589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2" name="Oval 321"/>
                <p:cNvSpPr/>
                <p:nvPr/>
              </p:nvSpPr>
              <p:spPr>
                <a:xfrm>
                  <a:off x="1634955" y="3088565"/>
                  <a:ext cx="228486" cy="22888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613" name="TextBox 322"/>
                <p:cNvSpPr txBox="1">
                  <a:spLocks noChangeArrowheads="1"/>
                </p:cNvSpPr>
                <p:nvPr/>
              </p:nvSpPr>
              <p:spPr bwMode="auto">
                <a:xfrm>
                  <a:off x="1295400" y="2743200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66614" name="TextBox 323"/>
                <p:cNvSpPr txBox="1">
                  <a:spLocks noChangeArrowheads="1"/>
                </p:cNvSpPr>
                <p:nvPr/>
              </p:nvSpPr>
              <p:spPr bwMode="auto">
                <a:xfrm>
                  <a:off x="1565032" y="2737284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1955469" y="2784969"/>
                  <a:ext cx="228486" cy="2273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1627022" y="3403287"/>
                  <a:ext cx="228486" cy="22729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617" name="TextBox 326"/>
                <p:cNvSpPr txBox="1">
                  <a:spLocks noChangeArrowheads="1"/>
                </p:cNvSpPr>
                <p:nvPr/>
              </p:nvSpPr>
              <p:spPr bwMode="auto">
                <a:xfrm>
                  <a:off x="1861040" y="3317632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66618" name="TextBox 327"/>
                <p:cNvSpPr txBox="1">
                  <a:spLocks noChangeArrowheads="1"/>
                </p:cNvSpPr>
                <p:nvPr/>
              </p:nvSpPr>
              <p:spPr bwMode="auto">
                <a:xfrm>
                  <a:off x="1298328" y="3326424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</p:grpSp>
          <p:sp>
            <p:nvSpPr>
              <p:cNvPr id="320" name="Oval 319"/>
              <p:cNvSpPr/>
              <p:nvPr/>
            </p:nvSpPr>
            <p:spPr>
              <a:xfrm>
                <a:off x="636574" y="4607354"/>
                <a:ext cx="228486" cy="22888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6608" name="TextBox 332"/>
            <p:cNvSpPr txBox="1">
              <a:spLocks noChangeArrowheads="1"/>
            </p:cNvSpPr>
            <p:nvPr/>
          </p:nvSpPr>
          <p:spPr bwMode="auto">
            <a:xfrm>
              <a:off x="1169376" y="552743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335" name="TextBox 334"/>
          <p:cNvSpPr txBox="1">
            <a:spLocks noChangeArrowheads="1"/>
          </p:cNvSpPr>
          <p:nvPr/>
        </p:nvSpPr>
        <p:spPr bwMode="auto">
          <a:xfrm>
            <a:off x="381000" y="5873750"/>
            <a:ext cx="145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Leaf: Draw</a:t>
            </a:r>
          </a:p>
        </p:txBody>
      </p:sp>
      <p:cxnSp>
        <p:nvCxnSpPr>
          <p:cNvPr id="351" name="Straight Connector 350"/>
          <p:cNvCxnSpPr/>
          <p:nvPr/>
        </p:nvCxnSpPr>
        <p:spPr>
          <a:xfrm rot="5400000">
            <a:off x="2591594" y="472995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352"/>
          <p:cNvGrpSpPr>
            <a:grpSpLocks/>
          </p:cNvGrpSpPr>
          <p:nvPr/>
        </p:nvGrpSpPr>
        <p:grpSpPr bwMode="auto">
          <a:xfrm>
            <a:off x="2286000" y="4959350"/>
            <a:ext cx="927100" cy="957263"/>
            <a:chOff x="2286000" y="5257800"/>
            <a:chExt cx="926636" cy="958472"/>
          </a:xfrm>
        </p:grpSpPr>
        <p:grpSp>
          <p:nvGrpSpPr>
            <p:cNvPr id="66591" name="Group 335"/>
            <p:cNvGrpSpPr>
              <a:grpSpLocks/>
            </p:cNvGrpSpPr>
            <p:nvPr/>
          </p:nvGrpSpPr>
          <p:grpSpPr bwMode="auto">
            <a:xfrm>
              <a:off x="2286000" y="5257800"/>
              <a:ext cx="926636" cy="958472"/>
              <a:chOff x="2286000" y="4299328"/>
              <a:chExt cx="926636" cy="958472"/>
            </a:xfrm>
          </p:grpSpPr>
          <p:grpSp>
            <p:nvGrpSpPr>
              <p:cNvPr id="66593" name="Group 336"/>
              <p:cNvGrpSpPr>
                <a:grpSpLocks/>
              </p:cNvGrpSpPr>
              <p:nvPr/>
            </p:nvGrpSpPr>
            <p:grpSpPr bwMode="auto">
              <a:xfrm>
                <a:off x="2286000" y="4299328"/>
                <a:ext cx="926636" cy="958472"/>
                <a:chOff x="1295400" y="2737284"/>
                <a:chExt cx="926636" cy="958472"/>
              </a:xfrm>
            </p:grpSpPr>
            <p:grpSp>
              <p:nvGrpSpPr>
                <p:cNvPr id="66595" name="Group 31"/>
                <p:cNvGrpSpPr>
                  <a:grpSpLocks/>
                </p:cNvGrpSpPr>
                <p:nvPr/>
              </p:nvGrpSpPr>
              <p:grpSpPr bwMode="auto">
                <a:xfrm>
                  <a:off x="1295400" y="2743200"/>
                  <a:ext cx="914400" cy="914400"/>
                  <a:chOff x="3505200" y="838200"/>
                  <a:chExt cx="914400" cy="914400"/>
                </a:xfrm>
              </p:grpSpPr>
              <p:cxnSp>
                <p:nvCxnSpPr>
                  <p:cNvPr id="347" name="Straight Connector 346"/>
                  <p:cNvCxnSpPr/>
                  <p:nvPr/>
                </p:nvCxnSpPr>
                <p:spPr>
                  <a:xfrm rot="5400000">
                    <a:off x="3353658" y="1294831"/>
                    <a:ext cx="913965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/>
                  <p:cNvCxnSpPr/>
                  <p:nvPr/>
                </p:nvCxnSpPr>
                <p:spPr>
                  <a:xfrm rot="5400000">
                    <a:off x="3658305" y="1294831"/>
                    <a:ext cx="913965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 flipV="1">
                    <a:off x="3505200" y="1143826"/>
                    <a:ext cx="913942" cy="159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Straight Connector 349"/>
                  <p:cNvCxnSpPr/>
                  <p:nvPr/>
                </p:nvCxnSpPr>
                <p:spPr>
                  <a:xfrm flipV="1">
                    <a:off x="3505200" y="1447422"/>
                    <a:ext cx="913942" cy="1589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0" name="Oval 339"/>
                <p:cNvSpPr/>
                <p:nvPr/>
              </p:nvSpPr>
              <p:spPr>
                <a:xfrm>
                  <a:off x="1634955" y="3088565"/>
                  <a:ext cx="228486" cy="22888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597" name="TextBox 340"/>
                <p:cNvSpPr txBox="1">
                  <a:spLocks noChangeArrowheads="1"/>
                </p:cNvSpPr>
                <p:nvPr/>
              </p:nvSpPr>
              <p:spPr bwMode="auto">
                <a:xfrm>
                  <a:off x="1295400" y="2743200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66598" name="TextBox 341"/>
                <p:cNvSpPr txBox="1">
                  <a:spLocks noChangeArrowheads="1"/>
                </p:cNvSpPr>
                <p:nvPr/>
              </p:nvSpPr>
              <p:spPr bwMode="auto">
                <a:xfrm>
                  <a:off x="1565032" y="2737284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1955469" y="2784969"/>
                  <a:ext cx="228486" cy="2273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4" name="Oval 343"/>
                <p:cNvSpPr/>
                <p:nvPr/>
              </p:nvSpPr>
              <p:spPr>
                <a:xfrm>
                  <a:off x="1627022" y="3403287"/>
                  <a:ext cx="228486" cy="22729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601" name="TextBox 344"/>
                <p:cNvSpPr txBox="1">
                  <a:spLocks noChangeArrowheads="1"/>
                </p:cNvSpPr>
                <p:nvPr/>
              </p:nvSpPr>
              <p:spPr bwMode="auto">
                <a:xfrm>
                  <a:off x="1861040" y="3317632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  <p:sp>
              <p:nvSpPr>
                <p:cNvPr id="66602" name="TextBox 345"/>
                <p:cNvSpPr txBox="1">
                  <a:spLocks noChangeArrowheads="1"/>
                </p:cNvSpPr>
                <p:nvPr/>
              </p:nvSpPr>
              <p:spPr bwMode="auto">
                <a:xfrm>
                  <a:off x="1298328" y="3326424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B0F0"/>
                      </a:solidFill>
                      <a:latin typeface="Verdana" pitchFamily="34" charset="0"/>
                    </a:rPr>
                    <a:t>X</a:t>
                  </a:r>
                </a:p>
              </p:txBody>
            </p:sp>
          </p:grpSp>
          <p:sp>
            <p:nvSpPr>
              <p:cNvPr id="338" name="Oval 337"/>
              <p:cNvSpPr/>
              <p:nvPr/>
            </p:nvSpPr>
            <p:spPr>
              <a:xfrm>
                <a:off x="2922269" y="4647430"/>
                <a:ext cx="228486" cy="22888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6592" name="TextBox 351"/>
            <p:cNvSpPr txBox="1">
              <a:spLocks noChangeArrowheads="1"/>
            </p:cNvSpPr>
            <p:nvPr/>
          </p:nvSpPr>
          <p:spPr bwMode="auto">
            <a:xfrm>
              <a:off x="2286000" y="553036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  <a:latin typeface="Verdana" pitchFamily="34" charset="0"/>
                </a:rPr>
                <a:t>X</a:t>
              </a:r>
            </a:p>
          </p:txBody>
        </p:sp>
      </p:grpSp>
      <p:sp>
        <p:nvSpPr>
          <p:cNvPr id="357" name="TextBox 356"/>
          <p:cNvSpPr txBox="1">
            <a:spLocks noChangeArrowheads="1"/>
          </p:cNvSpPr>
          <p:nvPr/>
        </p:nvSpPr>
        <p:spPr bwMode="auto">
          <a:xfrm>
            <a:off x="3886200" y="4425950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Leaf: O Wins</a:t>
            </a:r>
          </a:p>
        </p:txBody>
      </p:sp>
      <p:sp>
        <p:nvSpPr>
          <p:cNvPr id="358" name="TextBox 357"/>
          <p:cNvSpPr txBox="1">
            <a:spLocks noChangeArrowheads="1"/>
          </p:cNvSpPr>
          <p:nvPr/>
        </p:nvSpPr>
        <p:spPr bwMode="auto">
          <a:xfrm>
            <a:off x="6096000" y="4425950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Leaf: O Wins</a:t>
            </a:r>
          </a:p>
        </p:txBody>
      </p:sp>
      <p:sp>
        <p:nvSpPr>
          <p:cNvPr id="359" name="TextBox 358"/>
          <p:cNvSpPr txBox="1">
            <a:spLocks noChangeArrowheads="1"/>
          </p:cNvSpPr>
          <p:nvPr/>
        </p:nvSpPr>
        <p:spPr bwMode="auto">
          <a:xfrm>
            <a:off x="1905000" y="5873750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Leaf: X Wins</a:t>
            </a:r>
          </a:p>
        </p:txBody>
      </p:sp>
      <p:sp>
        <p:nvSpPr>
          <p:cNvPr id="66590" name="Slide Number Placeholder 16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93D11E-3EE1-422D-8E1C-74B1B752B3B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57" grpId="0"/>
      <p:bldP spid="358" grpId="0"/>
      <p:bldP spid="3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binary tree is a tree with the following properties: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The edges are labeled with the labels </a:t>
            </a:r>
            <a:r>
              <a:rPr lang="en-US" i="1" dirty="0" smtClean="0"/>
              <a:t>left</a:t>
            </a:r>
            <a:r>
              <a:rPr lang="en-US" dirty="0" smtClean="0"/>
              <a:t> or </a:t>
            </a:r>
            <a:r>
              <a:rPr lang="en-US" i="1" dirty="0" smtClean="0"/>
              <a:t>right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Every vertex has at most two children; if both children exist, then one edge must be labeled with </a:t>
            </a:r>
            <a:r>
              <a:rPr lang="en-US" i="1" dirty="0" smtClean="0"/>
              <a:t>left</a:t>
            </a:r>
            <a:r>
              <a:rPr lang="en-US" dirty="0" smtClean="0"/>
              <a:t> and the other </a:t>
            </a:r>
            <a:r>
              <a:rPr lang="en-US" i="1" dirty="0" smtClean="0"/>
              <a:t>right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ECCF81-DF8B-4A29-BC90-735C395232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Binary Tree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86200" y="91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1800" y="2438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257800" y="472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5814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384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4476750" y="1581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5400000">
            <a:off x="3505200" y="1638300"/>
            <a:ext cx="685800" cy="914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11" idx="0"/>
          </p:cNvCxnSpPr>
          <p:nvPr/>
        </p:nvCxnSpPr>
        <p:spPr>
          <a:xfrm rot="16200000" flipH="1">
            <a:off x="3390900" y="3276600"/>
            <a:ext cx="609600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2" idx="0"/>
          </p:cNvCxnSpPr>
          <p:nvPr/>
        </p:nvCxnSpPr>
        <p:spPr>
          <a:xfrm rot="5400000">
            <a:off x="2819400" y="3314700"/>
            <a:ext cx="6096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5"/>
            <a:endCxn id="9" idx="0"/>
          </p:cNvCxnSpPr>
          <p:nvPr/>
        </p:nvCxnSpPr>
        <p:spPr>
          <a:xfrm rot="16200000" flipH="1">
            <a:off x="5954713" y="2944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4"/>
            <a:endCxn id="10" idx="0"/>
          </p:cNvCxnSpPr>
          <p:nvPr/>
        </p:nvCxnSpPr>
        <p:spPr>
          <a:xfrm rot="5400000">
            <a:off x="5905500" y="4114800"/>
            <a:ext cx="381000" cy="838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3" name="TextBox 22"/>
          <p:cNvSpPr txBox="1">
            <a:spLocks noChangeArrowheads="1"/>
          </p:cNvSpPr>
          <p:nvPr/>
        </p:nvSpPr>
        <p:spPr bwMode="auto">
          <a:xfrm>
            <a:off x="3352800" y="1752600"/>
            <a:ext cx="56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left</a:t>
            </a:r>
          </a:p>
        </p:txBody>
      </p:sp>
      <p:sp>
        <p:nvSpPr>
          <p:cNvPr id="68624" name="TextBox 23"/>
          <p:cNvSpPr txBox="1">
            <a:spLocks noChangeArrowheads="1"/>
          </p:cNvSpPr>
          <p:nvPr/>
        </p:nvSpPr>
        <p:spPr bwMode="auto">
          <a:xfrm>
            <a:off x="2667000" y="3276600"/>
            <a:ext cx="56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left</a:t>
            </a:r>
          </a:p>
        </p:txBody>
      </p:sp>
      <p:sp>
        <p:nvSpPr>
          <p:cNvPr id="68625" name="TextBox 25"/>
          <p:cNvSpPr txBox="1">
            <a:spLocks noChangeArrowheads="1"/>
          </p:cNvSpPr>
          <p:nvPr/>
        </p:nvSpPr>
        <p:spPr bwMode="auto">
          <a:xfrm>
            <a:off x="5638800" y="4191000"/>
            <a:ext cx="56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left</a:t>
            </a:r>
          </a:p>
        </p:txBody>
      </p:sp>
      <p:sp>
        <p:nvSpPr>
          <p:cNvPr id="68626" name="TextBox 26"/>
          <p:cNvSpPr txBox="1">
            <a:spLocks noChangeArrowheads="1"/>
          </p:cNvSpPr>
          <p:nvPr/>
        </p:nvSpPr>
        <p:spPr bwMode="auto">
          <a:xfrm>
            <a:off x="4800600" y="1752600"/>
            <a:ext cx="72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right</a:t>
            </a:r>
          </a:p>
        </p:txBody>
      </p:sp>
      <p:sp>
        <p:nvSpPr>
          <p:cNvPr id="68627" name="TextBox 27"/>
          <p:cNvSpPr txBox="1">
            <a:spLocks noChangeArrowheads="1"/>
          </p:cNvSpPr>
          <p:nvPr/>
        </p:nvSpPr>
        <p:spPr bwMode="auto">
          <a:xfrm>
            <a:off x="3733800" y="3352800"/>
            <a:ext cx="72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right</a:t>
            </a:r>
          </a:p>
        </p:txBody>
      </p:sp>
      <p:sp>
        <p:nvSpPr>
          <p:cNvPr id="68628" name="TextBox 28"/>
          <p:cNvSpPr txBox="1">
            <a:spLocks noChangeArrowheads="1"/>
          </p:cNvSpPr>
          <p:nvPr/>
        </p:nvSpPr>
        <p:spPr bwMode="auto">
          <a:xfrm>
            <a:off x="6096000" y="2971800"/>
            <a:ext cx="72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right</a:t>
            </a:r>
          </a:p>
        </p:txBody>
      </p:sp>
      <p:sp>
        <p:nvSpPr>
          <p:cNvPr id="68629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3652F-EB6A-4AE6-AC40-AE17483757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Binary Tree</a:t>
            </a:r>
            <a:endParaRPr lang="en-US" dirty="0"/>
          </a:p>
        </p:txBody>
      </p:sp>
      <p:sp>
        <p:nvSpPr>
          <p:cNvPr id="69634" name="Content Placeholder 2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Drop the labels, if the tree is drawn with no confusion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91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1800" y="2438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257800" y="4724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5814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38400" y="3886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4"/>
            <a:endCxn id="8" idx="1"/>
          </p:cNvCxnSpPr>
          <p:nvPr/>
        </p:nvCxnSpPr>
        <p:spPr>
          <a:xfrm rot="16200000" flipH="1">
            <a:off x="4476750" y="1581150"/>
            <a:ext cx="655638" cy="9985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5400000">
            <a:off x="3505200" y="1638300"/>
            <a:ext cx="685800" cy="914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11" idx="0"/>
          </p:cNvCxnSpPr>
          <p:nvPr/>
        </p:nvCxnSpPr>
        <p:spPr>
          <a:xfrm rot="16200000" flipH="1">
            <a:off x="3390900" y="3276600"/>
            <a:ext cx="609600" cy="609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2" idx="0"/>
          </p:cNvCxnSpPr>
          <p:nvPr/>
        </p:nvCxnSpPr>
        <p:spPr>
          <a:xfrm rot="5400000">
            <a:off x="2819400" y="3314700"/>
            <a:ext cx="6096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5"/>
            <a:endCxn id="9" idx="0"/>
          </p:cNvCxnSpPr>
          <p:nvPr/>
        </p:nvCxnSpPr>
        <p:spPr>
          <a:xfrm rot="16200000" flipH="1">
            <a:off x="5954713" y="2944813"/>
            <a:ext cx="503237" cy="6175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4"/>
            <a:endCxn id="10" idx="0"/>
          </p:cNvCxnSpPr>
          <p:nvPr/>
        </p:nvCxnSpPr>
        <p:spPr>
          <a:xfrm rot="5400000">
            <a:off x="5905500" y="4114800"/>
            <a:ext cx="381000" cy="838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00200" y="3505200"/>
            <a:ext cx="838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19200" y="320040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C’s</a:t>
            </a:r>
          </a:p>
          <a:p>
            <a:r>
              <a:rPr lang="en-US">
                <a:latin typeface="Verdana" pitchFamily="34" charset="0"/>
              </a:rPr>
              <a:t>Left Child</a:t>
            </a:r>
          </a:p>
        </p:txBody>
      </p:sp>
      <p:cxnSp>
        <p:nvCxnSpPr>
          <p:cNvPr id="38" name="Straight Arrow Connector 37"/>
          <p:cNvCxnSpPr>
            <a:endCxn id="11" idx="1"/>
          </p:cNvCxnSpPr>
          <p:nvPr/>
        </p:nvCxnSpPr>
        <p:spPr>
          <a:xfrm>
            <a:off x="1828800" y="2133600"/>
            <a:ext cx="1874838" cy="18748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447800" y="1828800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C’s</a:t>
            </a:r>
          </a:p>
          <a:p>
            <a:r>
              <a:rPr lang="en-US">
                <a:latin typeface="Verdana" pitchFamily="34" charset="0"/>
              </a:rPr>
              <a:t>Right Child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6286500" y="2095500"/>
            <a:ext cx="17526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162800" y="1066800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D’s</a:t>
            </a:r>
          </a:p>
          <a:p>
            <a:r>
              <a:rPr lang="en-US">
                <a:latin typeface="Verdana" pitchFamily="34" charset="0"/>
              </a:rPr>
              <a:t>Right Child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304800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D has no</a:t>
            </a:r>
          </a:p>
          <a:p>
            <a:r>
              <a:rPr lang="en-US">
                <a:latin typeface="Verdana" pitchFamily="34" charset="0"/>
              </a:rPr>
              <a:t>Left Child</a:t>
            </a:r>
          </a:p>
        </p:txBody>
      </p:sp>
      <p:sp>
        <p:nvSpPr>
          <p:cNvPr id="69655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8843D6-0BFA-4FAE-B382-C58DB6E025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Recall: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When color is used to draw attention or otherwise used to communicate information the number of colors used should be minimized.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E7C46-3110-45CB-B431-8E3889F894B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264318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819400"/>
            <a:ext cx="28749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4343400" y="3733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183563" cy="1052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JT’s Extra: A Subset Of Canada: Color The Map Using As Few Colors As Possible And No Adjacent Colors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/>
              <a:cs typeface="ＭＳ Ｐゴシック"/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CA064-6F5A-471E-B077-40CF9F3CFA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 l="37148" t="35135" r="27432" b="16969"/>
          <a:stretch>
            <a:fillRect/>
          </a:stretch>
        </p:blipFill>
        <p:spPr bwMode="auto">
          <a:xfrm>
            <a:off x="2057400" y="557213"/>
            <a:ext cx="48006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JT’s Extra: Canada (As A Graph)</a:t>
            </a:r>
            <a:endParaRPr lang="en-US" dirty="0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70C8EE-A0B4-44C0-846F-36251A0BBB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3875" y="1282700"/>
            <a:ext cx="1524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YK</a:t>
            </a:r>
          </a:p>
        </p:txBody>
      </p:sp>
      <p:sp>
        <p:nvSpPr>
          <p:cNvPr id="6" name="Oval 5"/>
          <p:cNvSpPr/>
          <p:nvPr/>
        </p:nvSpPr>
        <p:spPr>
          <a:xfrm>
            <a:off x="2738438" y="1274763"/>
            <a:ext cx="1524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NWT</a:t>
            </a:r>
          </a:p>
        </p:txBody>
      </p:sp>
      <p:sp>
        <p:nvSpPr>
          <p:cNvPr id="7" name="Oval 6"/>
          <p:cNvSpPr/>
          <p:nvPr/>
        </p:nvSpPr>
        <p:spPr>
          <a:xfrm>
            <a:off x="5703888" y="1262063"/>
            <a:ext cx="1524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NU</a:t>
            </a:r>
          </a:p>
        </p:txBody>
      </p:sp>
      <p:sp>
        <p:nvSpPr>
          <p:cNvPr id="8" name="Oval 7"/>
          <p:cNvSpPr/>
          <p:nvPr/>
        </p:nvSpPr>
        <p:spPr>
          <a:xfrm>
            <a:off x="452438" y="3941763"/>
            <a:ext cx="1524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9" name="Oval 8"/>
          <p:cNvSpPr/>
          <p:nvPr/>
        </p:nvSpPr>
        <p:spPr>
          <a:xfrm>
            <a:off x="2586038" y="3962400"/>
            <a:ext cx="1524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10" name="Oval 9"/>
          <p:cNvSpPr/>
          <p:nvPr/>
        </p:nvSpPr>
        <p:spPr>
          <a:xfrm>
            <a:off x="4722813" y="3962400"/>
            <a:ext cx="1524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SK</a:t>
            </a:r>
          </a:p>
        </p:txBody>
      </p:sp>
      <p:sp>
        <p:nvSpPr>
          <p:cNvPr id="11" name="Oval 10"/>
          <p:cNvSpPr/>
          <p:nvPr/>
        </p:nvSpPr>
        <p:spPr>
          <a:xfrm>
            <a:off x="7158038" y="3962400"/>
            <a:ext cx="1524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MB</a:t>
            </a:r>
          </a:p>
        </p:txBody>
      </p:sp>
      <p:cxnSp>
        <p:nvCxnSpPr>
          <p:cNvPr id="12" name="Straight Connector 11"/>
          <p:cNvCxnSpPr>
            <a:stCxn id="5" idx="4"/>
            <a:endCxn id="8" idx="0"/>
          </p:cNvCxnSpPr>
          <p:nvPr/>
        </p:nvCxnSpPr>
        <p:spPr>
          <a:xfrm flipH="1">
            <a:off x="1214438" y="2273300"/>
            <a:ext cx="71437" cy="1668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V="1">
            <a:off x="2047875" y="1770063"/>
            <a:ext cx="690563" cy="7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8" idx="7"/>
          </p:cNvCxnSpPr>
          <p:nvPr/>
        </p:nvCxnSpPr>
        <p:spPr>
          <a:xfrm flipH="1">
            <a:off x="1752600" y="2120900"/>
            <a:ext cx="1208088" cy="196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9" idx="0"/>
          </p:cNvCxnSpPr>
          <p:nvPr/>
        </p:nvCxnSpPr>
        <p:spPr>
          <a:xfrm flipH="1">
            <a:off x="3348038" y="2265363"/>
            <a:ext cx="152400" cy="16970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0" idx="1"/>
          </p:cNvCxnSpPr>
          <p:nvPr/>
        </p:nvCxnSpPr>
        <p:spPr>
          <a:xfrm>
            <a:off x="4038600" y="2120900"/>
            <a:ext cx="908050" cy="1985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>
            <a:off x="4262438" y="1778000"/>
            <a:ext cx="3117850" cy="2328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  <a:endCxn id="6" idx="7"/>
          </p:cNvCxnSpPr>
          <p:nvPr/>
        </p:nvCxnSpPr>
        <p:spPr>
          <a:xfrm flipH="1">
            <a:off x="4038600" y="1408113"/>
            <a:ext cx="1889125" cy="1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10" idx="0"/>
          </p:cNvCxnSpPr>
          <p:nvPr/>
        </p:nvCxnSpPr>
        <p:spPr>
          <a:xfrm flipH="1">
            <a:off x="5484813" y="2252663"/>
            <a:ext cx="981075" cy="1709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1" idx="0"/>
          </p:cNvCxnSpPr>
          <p:nvPr/>
        </p:nvCxnSpPr>
        <p:spPr>
          <a:xfrm>
            <a:off x="7005638" y="2108200"/>
            <a:ext cx="914400" cy="185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2"/>
          </p:cNvCxnSpPr>
          <p:nvPr/>
        </p:nvCxnSpPr>
        <p:spPr>
          <a:xfrm>
            <a:off x="1976438" y="4437063"/>
            <a:ext cx="609600" cy="20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0" idx="2"/>
          </p:cNvCxnSpPr>
          <p:nvPr/>
        </p:nvCxnSpPr>
        <p:spPr>
          <a:xfrm>
            <a:off x="4075113" y="4437063"/>
            <a:ext cx="647700" cy="20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6"/>
            <a:endCxn id="11" idx="2"/>
          </p:cNvCxnSpPr>
          <p:nvPr/>
        </p:nvCxnSpPr>
        <p:spPr>
          <a:xfrm>
            <a:off x="6246813" y="4457700"/>
            <a:ext cx="911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Simple Intersection</a:t>
            </a:r>
            <a:endParaRPr lang="en-US" dirty="0"/>
          </a:p>
        </p:txBody>
      </p:sp>
      <p:sp>
        <p:nvSpPr>
          <p:cNvPr id="23554" name="Slide Number Placeholder 3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9086F1-680A-4FAA-809E-C68FB7177C3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3400" y="4495800"/>
            <a:ext cx="8183563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Based on </a:t>
            </a:r>
            <a:r>
              <a:rPr lang="en-US" sz="1200" dirty="0" err="1">
                <a:latin typeface="+mn-lt"/>
                <a:cs typeface="+mn-cs"/>
              </a:rPr>
              <a:t>Aho</a:t>
            </a:r>
            <a:r>
              <a:rPr lang="en-US" sz="1200" dirty="0">
                <a:latin typeface="+mn-lt"/>
                <a:cs typeface="+mn-cs"/>
              </a:rPr>
              <a:t>, </a:t>
            </a:r>
            <a:r>
              <a:rPr lang="en-US" sz="1200" dirty="0" err="1">
                <a:latin typeface="+mn-lt"/>
                <a:cs typeface="+mn-cs"/>
              </a:rPr>
              <a:t>Hopcroft</a:t>
            </a:r>
            <a:r>
              <a:rPr lang="en-US" sz="1200" dirty="0">
                <a:latin typeface="+mn-lt"/>
                <a:cs typeface="+mn-cs"/>
              </a:rPr>
              <a:t>, and </a:t>
            </a:r>
            <a:r>
              <a:rPr lang="en-US" sz="1200" dirty="0" err="1">
                <a:latin typeface="+mn-lt"/>
                <a:cs typeface="+mn-cs"/>
              </a:rPr>
              <a:t>Ullman</a:t>
            </a:r>
            <a:r>
              <a:rPr lang="en-US" sz="1200" i="1" dirty="0">
                <a:latin typeface="+mn-lt"/>
                <a:cs typeface="+mn-cs"/>
              </a:rPr>
              <a:t>, Data Structures and Algorithms, </a:t>
            </a:r>
            <a:r>
              <a:rPr lang="en-US" sz="1200" dirty="0">
                <a:latin typeface="+mn-lt"/>
                <a:cs typeface="+mn-cs"/>
              </a:rPr>
              <a:t>Addison-Wesley</a:t>
            </a:r>
            <a:endParaRPr lang="en-US" sz="1200" i="1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505200" y="1066800"/>
            <a:ext cx="2057400" cy="1600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8200" y="1524000"/>
            <a:ext cx="17526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800600" y="31242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495800" y="3733800"/>
            <a:ext cx="19050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14700" y="38481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47900" y="3619500"/>
            <a:ext cx="1295400" cy="106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905000" y="2362200"/>
            <a:ext cx="18288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371600" y="2895600"/>
            <a:ext cx="2057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191000" y="19050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438400" y="2743200"/>
            <a:ext cx="1143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267200" y="1447800"/>
            <a:ext cx="1524000" cy="1219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TextBox 26"/>
          <p:cNvSpPr txBox="1">
            <a:spLocks noChangeArrowheads="1"/>
          </p:cNvSpPr>
          <p:nvPr/>
        </p:nvSpPr>
        <p:spPr bwMode="auto">
          <a:xfrm>
            <a:off x="5334000" y="1371600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495800" y="2133600"/>
            <a:ext cx="8382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743200" y="3733800"/>
            <a:ext cx="1371600" cy="10668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TextBox 23"/>
          <p:cNvSpPr txBox="1">
            <a:spLocks noChangeArrowheads="1"/>
          </p:cNvSpPr>
          <p:nvPr/>
        </p:nvSpPr>
        <p:spPr bwMode="auto">
          <a:xfrm>
            <a:off x="2971800" y="43434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4953000" y="3352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76800" y="37338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3579" idx="3"/>
          </p:cNvCxnSpPr>
          <p:nvPr/>
        </p:nvCxnSpPr>
        <p:spPr>
          <a:xfrm>
            <a:off x="4648200" y="3429000"/>
            <a:ext cx="1865313" cy="5651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0" y="2667000"/>
            <a:ext cx="2057400" cy="5334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5" name="TextBox 24"/>
          <p:cNvSpPr txBox="1">
            <a:spLocks noChangeArrowheads="1"/>
          </p:cNvSpPr>
          <p:nvPr/>
        </p:nvSpPr>
        <p:spPr bwMode="auto">
          <a:xfrm>
            <a:off x="1828800" y="2819400"/>
            <a:ext cx="34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2286000" y="3048000"/>
            <a:ext cx="11430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705100" y="37719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162300" y="39243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9" name="TextBox 22"/>
          <p:cNvSpPr txBox="1">
            <a:spLocks noChangeArrowheads="1"/>
          </p:cNvSpPr>
          <p:nvPr/>
        </p:nvSpPr>
        <p:spPr bwMode="auto">
          <a:xfrm>
            <a:off x="6172200" y="38100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Another Example Problem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Design a traffic light for a complex intersection</a:t>
            </a:r>
          </a:p>
          <a:p>
            <a:r>
              <a:rPr lang="en-US" smtClean="0">
                <a:ea typeface="ＭＳ Ｐゴシック" pitchFamily="34" charset="-128"/>
              </a:rPr>
              <a:t>Identify allowed turns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Going straight is a turn!</a:t>
            </a:r>
          </a:p>
          <a:p>
            <a:r>
              <a:rPr lang="en-US" smtClean="0">
                <a:ea typeface="ＭＳ Ｐゴシック" pitchFamily="34" charset="-128"/>
              </a:rPr>
              <a:t>Group turns so that permitted simultaneous turns are in the same group</a:t>
            </a:r>
          </a:p>
          <a:p>
            <a:r>
              <a:rPr lang="en-US" smtClean="0">
                <a:ea typeface="ＭＳ Ｐゴシック" pitchFamily="34" charset="-128"/>
              </a:rPr>
              <a:t>Find the smallest number of groups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This means a traffic light with the smallest number of phases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7F1DE6-1ACC-47B6-8EF0-28DB870D84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1050</TotalTime>
  <Words>1454</Words>
  <Application>Microsoft Office PowerPoint</Application>
  <PresentationFormat>On-screen Show (4:3)</PresentationFormat>
  <Paragraphs>542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Verdana</vt:lpstr>
      <vt:lpstr>Arial</vt:lpstr>
      <vt:lpstr>ＭＳ Ｐゴシック</vt:lpstr>
      <vt:lpstr>Wingdings 2</vt:lpstr>
      <vt:lpstr>Calibri</vt:lpstr>
      <vt:lpstr>Aspect</vt:lpstr>
      <vt:lpstr>Aspect</vt:lpstr>
      <vt:lpstr>Aspect</vt:lpstr>
      <vt:lpstr>Aspect</vt:lpstr>
      <vt:lpstr>Aspect</vt:lpstr>
      <vt:lpstr>Aspect</vt:lpstr>
      <vt:lpstr>Graphs</vt:lpstr>
      <vt:lpstr>Reading Assignment</vt:lpstr>
      <vt:lpstr>Graph Coloring</vt:lpstr>
      <vt:lpstr>Objectives</vt:lpstr>
      <vt:lpstr>JT’s Extra</vt:lpstr>
      <vt:lpstr>JT’s Extra: A Subset Of Canada: Color The Map Using As Few Colors As Possible And No Adjacent Colors</vt:lpstr>
      <vt:lpstr>JT’s Extra: Canada (As A Graph)</vt:lpstr>
      <vt:lpstr>Simple Intersection</vt:lpstr>
      <vt:lpstr>Another Example Problem</vt:lpstr>
      <vt:lpstr>Simple Intersection</vt:lpstr>
      <vt:lpstr>9 Possible Turns</vt:lpstr>
      <vt:lpstr>Example Simultaneous Turns</vt:lpstr>
      <vt:lpstr>Example Conflicting Turns</vt:lpstr>
      <vt:lpstr>Objective</vt:lpstr>
      <vt:lpstr>Graph Model of Conflicting Turns</vt:lpstr>
      <vt:lpstr>Graph Coloring</vt:lpstr>
      <vt:lpstr>Graph Coloring Algorithm</vt:lpstr>
      <vt:lpstr>JT’s Extra, Graph Coloring Example 1: Final Exams</vt:lpstr>
      <vt:lpstr>JT’s Extra, Graph Coloring Example 1: Final Exams (2)</vt:lpstr>
      <vt:lpstr>JT’s Extra, Graph Coloring Example 2: Final Exams</vt:lpstr>
      <vt:lpstr>JT’s Extra: Color This Graph</vt:lpstr>
      <vt:lpstr>Graph Model of Conflicting Turns</vt:lpstr>
      <vt:lpstr>Graph Model of Conflicting Turns</vt:lpstr>
      <vt:lpstr>Graph Model of Conflicting Turns</vt:lpstr>
      <vt:lpstr>Complex Intersection</vt:lpstr>
      <vt:lpstr>JT’s Extra: Graph Coloring Applications</vt:lpstr>
      <vt:lpstr>JT’s Extra: Complex Graphs Requiring Only 4 Colors</vt:lpstr>
      <vt:lpstr>JT’s Extra: Complex Graphs Requiring Only 4 Colors</vt:lpstr>
      <vt:lpstr>Trees</vt:lpstr>
      <vt:lpstr>Objectives</vt:lpstr>
      <vt:lpstr>Computer Science Trees</vt:lpstr>
      <vt:lpstr>Example Tree</vt:lpstr>
      <vt:lpstr>Example Tree</vt:lpstr>
      <vt:lpstr>Tree Terminology</vt:lpstr>
      <vt:lpstr>Root</vt:lpstr>
      <vt:lpstr>Parent-Child (Above/Below), Ancestor-Descendant</vt:lpstr>
      <vt:lpstr>Parent-Child</vt:lpstr>
      <vt:lpstr>Siblings</vt:lpstr>
      <vt:lpstr>Leaf</vt:lpstr>
      <vt:lpstr>Distance</vt:lpstr>
      <vt:lpstr>Organizational Trees</vt:lpstr>
      <vt:lpstr>Game Trees Paper-Rock-Scissors</vt:lpstr>
      <vt:lpstr>Game Trees Tic-Tac-Toe</vt:lpstr>
      <vt:lpstr>Game Trees</vt:lpstr>
      <vt:lpstr>Slide 45</vt:lpstr>
      <vt:lpstr>Binary Trees</vt:lpstr>
      <vt:lpstr>Example Binary Tree</vt:lpstr>
      <vt:lpstr>Example Binary Tree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143</cp:revision>
  <dcterms:created xsi:type="dcterms:W3CDTF">2006-08-16T00:00:00Z</dcterms:created>
  <dcterms:modified xsi:type="dcterms:W3CDTF">2014-02-01T00:31:05Z</dcterms:modified>
</cp:coreProperties>
</file>