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43"/>
  </p:notesMasterIdLst>
  <p:sldIdLst>
    <p:sldId id="308" r:id="rId2"/>
    <p:sldId id="378" r:id="rId3"/>
    <p:sldId id="382" r:id="rId4"/>
    <p:sldId id="386" r:id="rId5"/>
    <p:sldId id="396" r:id="rId6"/>
    <p:sldId id="291" r:id="rId7"/>
    <p:sldId id="395" r:id="rId8"/>
    <p:sldId id="391" r:id="rId9"/>
    <p:sldId id="390" r:id="rId10"/>
    <p:sldId id="392" r:id="rId11"/>
    <p:sldId id="355" r:id="rId12"/>
    <p:sldId id="356" r:id="rId13"/>
    <p:sldId id="359" r:id="rId14"/>
    <p:sldId id="379" r:id="rId15"/>
    <p:sldId id="397" r:id="rId16"/>
    <p:sldId id="398" r:id="rId17"/>
    <p:sldId id="380" r:id="rId18"/>
    <p:sldId id="387" r:id="rId19"/>
    <p:sldId id="383" r:id="rId20"/>
    <p:sldId id="388" r:id="rId21"/>
    <p:sldId id="361" r:id="rId22"/>
    <p:sldId id="362" r:id="rId23"/>
    <p:sldId id="363" r:id="rId24"/>
    <p:sldId id="364" r:id="rId25"/>
    <p:sldId id="365" r:id="rId26"/>
    <p:sldId id="366" r:id="rId27"/>
    <p:sldId id="399" r:id="rId28"/>
    <p:sldId id="400" r:id="rId29"/>
    <p:sldId id="401" r:id="rId30"/>
    <p:sldId id="402" r:id="rId31"/>
    <p:sldId id="369" r:id="rId32"/>
    <p:sldId id="394" r:id="rId33"/>
    <p:sldId id="370" r:id="rId34"/>
    <p:sldId id="371" r:id="rId35"/>
    <p:sldId id="376" r:id="rId36"/>
    <p:sldId id="372" r:id="rId37"/>
    <p:sldId id="373" r:id="rId38"/>
    <p:sldId id="374" r:id="rId39"/>
    <p:sldId id="375" r:id="rId40"/>
    <p:sldId id="403" r:id="rId41"/>
    <p:sldId id="404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10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0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9A0BE52-6E13-4F15-9A5C-EAC0F0E50E44}" type="datetimeFigureOut">
              <a:rPr lang="en-US"/>
              <a:pPr>
                <a:defRPr/>
              </a:pPr>
              <a:t>1/26/2014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CFACBDE-EE79-4E91-998F-435DE47765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4113" y="692150"/>
            <a:ext cx="4552950" cy="34147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1813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You must include all details cannot leave out – computer can’t assume </a:t>
            </a:r>
          </a:p>
          <a:p>
            <a:pPr eaLnBrk="1" hangingPunct="1"/>
            <a:r>
              <a:rPr lang="en-US" smtClean="0"/>
              <a:t>(comp not kid) Must be very careful with details may literally do as you say (drive off cliff)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13B4CD-45BC-40E1-B81D-45A1771B21BA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63500" dist="50800" dir="5400000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Verdana" pitchFamily="-110" charset="0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86200" y="6248400"/>
            <a:ext cx="1627188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n-lt"/>
                <a:cs typeface="+mn-cs"/>
              </a:rPr>
              <a:t>© </a:t>
            </a:r>
            <a:r>
              <a:rPr lang="en-US" sz="1200" dirty="0" err="1">
                <a:latin typeface="+mn-lt"/>
                <a:cs typeface="+mn-cs"/>
              </a:rPr>
              <a:t>Jalal</a:t>
            </a:r>
            <a:r>
              <a:rPr lang="en-US" sz="1200" dirty="0">
                <a:latin typeface="+mn-lt"/>
                <a:cs typeface="+mn-cs"/>
              </a:rPr>
              <a:t> Kawash 2010</a:t>
            </a:r>
          </a:p>
        </p:txBody>
      </p:sp>
      <p:pic>
        <p:nvPicPr>
          <p:cNvPr id="8" name="Picture 10" descr="image00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886200"/>
            <a:ext cx="1471613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/>
          <p:cNvPicPr>
            <a:picLocks noChangeAspect="1" noChangeArrowheads="1"/>
          </p:cNvPicPr>
          <p:nvPr userDrawn="1"/>
        </p:nvPicPr>
        <p:blipFill>
          <a:blip r:embed="rId3"/>
          <a:srcRect l="52776" t="11578" r="8125" b="2106"/>
          <a:stretch>
            <a:fillRect/>
          </a:stretch>
        </p:blipFill>
        <p:spPr bwMode="auto">
          <a:xfrm>
            <a:off x="609600" y="3849688"/>
            <a:ext cx="1481138" cy="194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Date Placeholder 18"/>
          <p:cNvSpPr>
            <a:spLocks noGrp="1"/>
          </p:cNvSpPr>
          <p:nvPr>
            <p:ph type="dt" sz="half" idx="10"/>
          </p:nvPr>
        </p:nvSpPr>
        <p:spPr>
          <a:xfrm>
            <a:off x="5943600" y="6096000"/>
            <a:ext cx="2286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7DCCD-605A-42BC-89F0-F128154C565C}" type="datetime1">
              <a:rPr lang="en-US"/>
              <a:pPr>
                <a:defRPr/>
              </a:pPr>
              <a:t>1/26/2014</a:t>
            </a:fld>
            <a:endParaRPr lang="en-US"/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800600" y="6111875"/>
            <a:ext cx="2286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pPr>
              <a:defRPr/>
            </a:pPr>
            <a:fld id="{216D21A0-52D6-4479-95F6-F602CDFB48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21455-2FE5-47FA-B967-1EF1701CB1A3}" type="datetime1">
              <a:rPr lang="en-US"/>
              <a:pPr>
                <a:defRPr/>
              </a:pPr>
              <a:t>1/26/2014</a:t>
            </a:fld>
            <a:endParaRPr lang="en-US" dirty="0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16048-9A4B-4425-BCE1-FC7E5EC0CC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5F8D7-7DFB-4DC4-B4D5-364EF04A43E6}" type="datetime1">
              <a:rPr lang="en-US"/>
              <a:pPr>
                <a:defRPr/>
              </a:pPr>
              <a:t>1/26/2014</a:t>
            </a:fld>
            <a:endParaRPr lang="en-US" dirty="0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C548E-B06F-47AA-AB5E-33D932A1E3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124C0-CCFE-4550-9192-017B82D2F91D}" type="datetime1">
              <a:rPr lang="en-US"/>
              <a:pPr>
                <a:defRPr/>
              </a:pPr>
              <a:t>1/26/2014</a:t>
            </a:fld>
            <a:endParaRPr lang="en-US" dirty="0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90D86-1E29-4595-BDEC-0F56C8AB4D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>
          <a:xfrm>
            <a:off x="6096000" y="6096000"/>
            <a:ext cx="2286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29663-5433-4143-869B-42B26A6F0EA0}" type="datetime1">
              <a:rPr lang="en-US"/>
              <a:pPr>
                <a:defRPr/>
              </a:pPr>
              <a:t>1/26/2014</a:t>
            </a:fld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33D48-64F2-4EA1-A52B-EC30305D58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63500" dist="50800" dir="5400000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Verdana" pitchFamily="-110" charset="0"/>
              <a:cs typeface="+mn-cs"/>
            </a:endParaRPr>
          </a:p>
        </p:txBody>
      </p:sp>
      <p:pic>
        <p:nvPicPr>
          <p:cNvPr id="5" name="Picture 11"/>
          <p:cNvPicPr>
            <a:picLocks noChangeAspect="1" noChangeArrowheads="1"/>
          </p:cNvPicPr>
          <p:nvPr userDrawn="1"/>
        </p:nvPicPr>
        <p:blipFill>
          <a:blip r:embed="rId2"/>
          <a:srcRect l="52776" t="11578" r="8125" b="2106"/>
          <a:stretch>
            <a:fillRect/>
          </a:stretch>
        </p:blipFill>
        <p:spPr bwMode="auto">
          <a:xfrm>
            <a:off x="1676400" y="533400"/>
            <a:ext cx="25146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/>
          <p:cNvPicPr>
            <a:picLocks noChangeAspect="1" noChangeArrowheads="1"/>
          </p:cNvPicPr>
          <p:nvPr userDrawn="1"/>
        </p:nvPicPr>
        <p:blipFill>
          <a:blip r:embed="rId2"/>
          <a:srcRect l="52776" t="11578" r="8125" b="2106"/>
          <a:stretch>
            <a:fillRect/>
          </a:stretch>
        </p:blipFill>
        <p:spPr bwMode="auto">
          <a:xfrm>
            <a:off x="2667000" y="914400"/>
            <a:ext cx="25146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/>
          <p:cNvPicPr>
            <a:picLocks noChangeAspect="1" noChangeArrowheads="1"/>
          </p:cNvPicPr>
          <p:nvPr userDrawn="1"/>
        </p:nvPicPr>
        <p:blipFill>
          <a:blip r:embed="rId2"/>
          <a:srcRect l="52776" t="11578" r="8125" b="2106"/>
          <a:stretch>
            <a:fillRect/>
          </a:stretch>
        </p:blipFill>
        <p:spPr bwMode="auto">
          <a:xfrm>
            <a:off x="3657600" y="1371600"/>
            <a:ext cx="25146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/>
          <p:cNvPicPr>
            <a:picLocks noChangeAspect="1" noChangeArrowheads="1"/>
          </p:cNvPicPr>
          <p:nvPr userDrawn="1"/>
        </p:nvPicPr>
        <p:blipFill>
          <a:blip r:embed="rId2"/>
          <a:srcRect l="52776" t="11578" r="8125" b="2106"/>
          <a:stretch>
            <a:fillRect/>
          </a:stretch>
        </p:blipFill>
        <p:spPr bwMode="auto">
          <a:xfrm>
            <a:off x="4648200" y="1905000"/>
            <a:ext cx="25146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8F553-2C4E-453B-81EA-91E6F7C223FD}" type="datetime1">
              <a:rPr lang="en-US"/>
              <a:pPr>
                <a:defRPr/>
              </a:pPr>
              <a:t>1/26/2014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67FFD-43CA-475A-B235-92C0ED70BD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DB6DA-B08C-4748-B667-27258738B36C}" type="datetime1">
              <a:rPr lang="en-US"/>
              <a:pPr>
                <a:defRPr/>
              </a:pPr>
              <a:t>1/26/2014</a:t>
            </a:fld>
            <a:endParaRPr lang="en-US" dirty="0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4E58A-3C2D-4198-8217-0E5E801BBF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EB3AA-2E2B-46B0-AC31-F70A0E219303}" type="datetime1">
              <a:rPr lang="en-US"/>
              <a:pPr>
                <a:defRPr/>
              </a:pPr>
              <a:t>1/26/2014</a:t>
            </a:fld>
            <a:endParaRPr lang="en-US" dirty="0"/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5D7E5-9599-4E0B-B2E1-3165F8970A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5B56E-0B9A-4F64-B038-42E03E08AF86}" type="datetime1">
              <a:rPr lang="en-US"/>
              <a:pPr>
                <a:defRPr/>
              </a:pPr>
              <a:t>1/26/2014</a:t>
            </a:fld>
            <a:endParaRPr lang="en-US" dirty="0"/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91D96-42E2-411C-A0EE-99EBD9E3D8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63500" dist="50800" dir="5400000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Verdana" pitchFamily="-110" charset="0"/>
              <a:cs typeface="+mn-cs"/>
            </a:endParaRPr>
          </a:p>
        </p:txBody>
      </p:sp>
      <p:sp>
        <p:nvSpPr>
          <p:cNvPr id="3" name="Rectangle 5"/>
          <p:cNvSpPr/>
          <p:nvPr userDrawn="1"/>
        </p:nvSpPr>
        <p:spPr>
          <a:xfrm>
            <a:off x="3886200" y="6172200"/>
            <a:ext cx="1627188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n-lt"/>
                <a:cs typeface="+mn-cs"/>
              </a:rPr>
              <a:t>© </a:t>
            </a:r>
            <a:r>
              <a:rPr lang="en-US" sz="1200" dirty="0" err="1">
                <a:latin typeface="+mn-lt"/>
                <a:cs typeface="+mn-cs"/>
              </a:rPr>
              <a:t>Jalal</a:t>
            </a:r>
            <a:r>
              <a:rPr lang="en-US" sz="1200" dirty="0">
                <a:latin typeface="+mn-lt"/>
                <a:cs typeface="+mn-cs"/>
              </a:rPr>
              <a:t> Kawash 2009</a:t>
            </a:r>
          </a:p>
        </p:txBody>
      </p:sp>
      <p:sp>
        <p:nvSpPr>
          <p:cNvPr id="4" name="Rectangle 6"/>
          <p:cNvSpPr/>
          <p:nvPr userDrawn="1"/>
        </p:nvSpPr>
        <p:spPr>
          <a:xfrm>
            <a:off x="533400" y="6172200"/>
            <a:ext cx="2592388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dirty="0">
                <a:latin typeface="+mn-lt"/>
                <a:cs typeface="+mn-cs"/>
              </a:rPr>
              <a:t>Peeking into Computer Science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046B1-22C6-4B39-A712-B3DC1A8FF44C}" type="datetime1">
              <a:rPr lang="en-US"/>
              <a:pPr>
                <a:defRPr/>
              </a:pPr>
              <a:t>1/26/2014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BE426-8F6C-4F7F-914C-2C0D1C0F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025F0-0BE9-426E-8761-BF1F7B5D4F73}" type="datetime1">
              <a:rPr lang="en-US"/>
              <a:pPr>
                <a:defRPr/>
              </a:pPr>
              <a:t>1/26/2014</a:t>
            </a:fld>
            <a:endParaRPr lang="en-US" dirty="0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65E54-8B36-4EAD-A0BC-899F2E7247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63500" dist="50800" dir="5400000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Verdana" pitchFamily="-110" charset="0"/>
              <a:cs typeface="+mn-cs"/>
            </a:endParaRPr>
          </a:p>
        </p:txBody>
      </p:sp>
      <p:sp>
        <p:nvSpPr>
          <p:cNvPr id="6" name="Round Single Corner Rectangle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E3368-EC9F-4384-9B7D-C7445B41B6E0}" type="datetime1">
              <a:rPr lang="en-US"/>
              <a:pPr>
                <a:defRPr/>
              </a:pPr>
              <a:t>1/26/2014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AF427-A31C-4CD6-8F24-CD53502B8D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63500" dist="50800" dir="5400000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Verdana" pitchFamily="-110" charset="0"/>
              <a:cs typeface="+mn-cs"/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A7A399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8DE6366-181D-4879-BB5A-8C8FAE6BD67D}" type="datetime1">
              <a:rPr lang="en-US"/>
              <a:pPr>
                <a:defRPr/>
              </a:pPr>
              <a:t>1/26/2014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A7A399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rgbClr val="A7A399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D4AAA03-ED03-4D2B-B6B1-83CC45F524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962400" y="6248400"/>
            <a:ext cx="1627188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n-lt"/>
                <a:cs typeface="+mn-cs"/>
              </a:rPr>
              <a:t>© </a:t>
            </a:r>
            <a:r>
              <a:rPr lang="en-US" sz="1200" dirty="0" err="1">
                <a:latin typeface="+mn-lt"/>
                <a:cs typeface="+mn-cs"/>
              </a:rPr>
              <a:t>Jalal</a:t>
            </a:r>
            <a:r>
              <a:rPr lang="en-US" sz="1200" dirty="0">
                <a:latin typeface="+mn-lt"/>
                <a:cs typeface="+mn-cs"/>
              </a:rPr>
              <a:t> Kawash 2010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6248400"/>
            <a:ext cx="2332038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dirty="0">
                <a:latin typeface="+mn-lt"/>
                <a:cs typeface="+mn-cs"/>
              </a:rPr>
              <a:t>Peeking into Computer Science</a:t>
            </a:r>
          </a:p>
        </p:txBody>
      </p:sp>
      <p:pic>
        <p:nvPicPr>
          <p:cNvPr id="1034" name="Picture 11"/>
          <p:cNvPicPr>
            <a:picLocks noChangeAspect="1" noChangeArrowheads="1"/>
          </p:cNvPicPr>
          <p:nvPr userDrawn="1"/>
        </p:nvPicPr>
        <p:blipFill>
          <a:blip r:embed="rId14"/>
          <a:srcRect l="52776" t="11578" r="8125" b="2106"/>
          <a:stretch>
            <a:fillRect/>
          </a:stretch>
        </p:blipFill>
        <p:spPr bwMode="auto">
          <a:xfrm>
            <a:off x="76200" y="5562600"/>
            <a:ext cx="4651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4" r:id="rId4"/>
    <p:sldLayoutId id="2147483683" r:id="rId5"/>
    <p:sldLayoutId id="2147483682" r:id="rId6"/>
    <p:sldLayoutId id="2147483688" r:id="rId7"/>
    <p:sldLayoutId id="2147483681" r:id="rId8"/>
    <p:sldLayoutId id="2147483689" r:id="rId9"/>
    <p:sldLayoutId id="2147483680" r:id="rId10"/>
    <p:sldLayoutId id="2147483679" r:id="rId11"/>
    <p:sldLayoutId id="2147483678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ＭＳ Ｐゴシック" pitchFamily="-110" charset="-128"/>
          <a:cs typeface="ＭＳ Ｐゴシック" pitchFamily="-11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ea typeface="ＭＳ Ｐゴシック" pitchFamily="-110" charset="-128"/>
          <a:cs typeface="ＭＳ Ｐゴシック" pitchFamily="-11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ea typeface="ＭＳ Ｐゴシック" pitchFamily="-110" charset="-128"/>
          <a:cs typeface="ＭＳ Ｐゴシック" pitchFamily="-11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ea typeface="ＭＳ Ｐゴシック" pitchFamily="-110" charset="-128"/>
          <a:cs typeface="ＭＳ Ｐゴシック" pitchFamily="-11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ea typeface="ＭＳ Ｐゴシック" pitchFamily="-110" charset="-128"/>
          <a:cs typeface="ＭＳ Ｐゴシック" pitchFamily="-11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ＭＳ Ｐゴシック" pitchFamily="-110" charset="-128"/>
          <a:cs typeface="ＭＳ Ｐゴシック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ＭＳ Ｐゴシック" pitchFamily="-110" charset="-128"/>
          <a:cs typeface="ＭＳ Ｐゴシック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ＭＳ Ｐゴシック" pitchFamily="-110" charset="-128"/>
          <a:cs typeface="ＭＳ Ｐゴシック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ＭＳ Ｐゴシック" pitchFamily="-110" charset="-128"/>
          <a:cs typeface="ＭＳ Ｐゴシック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upload.wikimedia.org/wikipedia/commons/2/26/Abu_Abdullah_Muhammad_bin_Musa_al-Khwarizmi.jpg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2313" y="1820863"/>
            <a:ext cx="7772400" cy="1828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Elementary Set Theory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722313" y="3684588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Peeking into Computer Science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en-US" smtClean="0">
                <a:effectLst/>
                <a:ea typeface="ＭＳ Ｐゴシック" pitchFamily="34" charset="-128"/>
              </a:rPr>
              <a:t>Set Relations: Types</a:t>
            </a:r>
          </a:p>
        </p:txBody>
      </p:sp>
      <p:sp>
        <p:nvSpPr>
          <p:cNvPr id="54275" name="Rectangle 3"/>
          <p:cNvSpPr>
            <a:spLocks noGrp="1"/>
          </p:cNvSpPr>
          <p:nvPr>
            <p:ph type="body" idx="4294967295"/>
          </p:nvPr>
        </p:nvSpPr>
        <p:spPr>
          <a:xfrm>
            <a:off x="503238" y="530225"/>
            <a:ext cx="8183562" cy="4956175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Relations can be directed (one way) as the previous example and the example below.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Love graph: Problem! :’(</a:t>
            </a:r>
          </a:p>
          <a:p>
            <a:pPr lvl="1"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Relations can also be symmetric (two way the same e.g., example below).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Love graph: Life is good! :D</a:t>
            </a:r>
          </a:p>
        </p:txBody>
      </p:sp>
      <p:grpSp>
        <p:nvGrpSpPr>
          <p:cNvPr id="54276" name="Group 4"/>
          <p:cNvGrpSpPr>
            <a:grpSpLocks/>
          </p:cNvGrpSpPr>
          <p:nvPr/>
        </p:nvGrpSpPr>
        <p:grpSpPr bwMode="auto">
          <a:xfrm>
            <a:off x="1219200" y="2438400"/>
            <a:ext cx="6858000" cy="381000"/>
            <a:chOff x="816" y="1584"/>
            <a:chExt cx="4320" cy="240"/>
          </a:xfrm>
        </p:grpSpPr>
        <p:sp>
          <p:nvSpPr>
            <p:cNvPr id="24590" name="Oval 5"/>
            <p:cNvSpPr>
              <a:spLocks noChangeArrowheads="1"/>
            </p:cNvSpPr>
            <p:nvPr/>
          </p:nvSpPr>
          <p:spPr bwMode="auto">
            <a:xfrm>
              <a:off x="3840" y="1584"/>
              <a:ext cx="1296" cy="24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Somebody else</a:t>
              </a:r>
            </a:p>
          </p:txBody>
        </p:sp>
        <p:grpSp>
          <p:nvGrpSpPr>
            <p:cNvPr id="24591" name="Group 6"/>
            <p:cNvGrpSpPr>
              <a:grpSpLocks/>
            </p:cNvGrpSpPr>
            <p:nvPr/>
          </p:nvGrpSpPr>
          <p:grpSpPr bwMode="auto">
            <a:xfrm>
              <a:off x="816" y="1584"/>
              <a:ext cx="3024" cy="192"/>
              <a:chOff x="816" y="1584"/>
              <a:chExt cx="3024" cy="192"/>
            </a:xfrm>
          </p:grpSpPr>
          <p:sp>
            <p:nvSpPr>
              <p:cNvPr id="24592" name="Oval 7"/>
              <p:cNvSpPr>
                <a:spLocks noChangeArrowheads="1"/>
              </p:cNvSpPr>
              <p:nvPr/>
            </p:nvSpPr>
            <p:spPr bwMode="auto">
              <a:xfrm>
                <a:off x="816" y="1584"/>
                <a:ext cx="576" cy="192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b="1"/>
                  <a:t>You</a:t>
                </a:r>
              </a:p>
            </p:txBody>
          </p:sp>
          <p:sp>
            <p:nvSpPr>
              <p:cNvPr id="24593" name="Oval 8"/>
              <p:cNvSpPr>
                <a:spLocks noChangeArrowheads="1"/>
              </p:cNvSpPr>
              <p:nvPr/>
            </p:nvSpPr>
            <p:spPr bwMode="auto">
              <a:xfrm>
                <a:off x="1728" y="1584"/>
                <a:ext cx="576" cy="192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b="1"/>
                  <a:t>Her</a:t>
                </a:r>
              </a:p>
            </p:txBody>
          </p:sp>
          <p:sp>
            <p:nvSpPr>
              <p:cNvPr id="24594" name="Oval 9"/>
              <p:cNvSpPr>
                <a:spLocks noChangeArrowheads="1"/>
              </p:cNvSpPr>
              <p:nvPr/>
            </p:nvSpPr>
            <p:spPr bwMode="auto">
              <a:xfrm>
                <a:off x="2784" y="1584"/>
                <a:ext cx="576" cy="192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b="1"/>
                  <a:t>Him</a:t>
                </a:r>
              </a:p>
            </p:txBody>
          </p:sp>
          <p:cxnSp>
            <p:nvCxnSpPr>
              <p:cNvPr id="24595" name="AutoShape 10"/>
              <p:cNvCxnSpPr>
                <a:cxnSpLocks noChangeShapeType="1"/>
                <a:stCxn id="24592" idx="6"/>
                <a:endCxn id="24593" idx="2"/>
              </p:cNvCxnSpPr>
              <p:nvPr/>
            </p:nvCxnSpPr>
            <p:spPr bwMode="auto">
              <a:xfrm>
                <a:off x="1392" y="1680"/>
                <a:ext cx="336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4596" name="AutoShape 11"/>
              <p:cNvCxnSpPr>
                <a:cxnSpLocks noChangeShapeType="1"/>
                <a:stCxn id="24593" idx="6"/>
                <a:endCxn id="24594" idx="2"/>
              </p:cNvCxnSpPr>
              <p:nvPr/>
            </p:nvCxnSpPr>
            <p:spPr bwMode="auto">
              <a:xfrm>
                <a:off x="2304" y="1680"/>
                <a:ext cx="480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4597" name="AutoShape 12"/>
              <p:cNvCxnSpPr>
                <a:cxnSpLocks noChangeShapeType="1"/>
                <a:stCxn id="24594" idx="6"/>
                <a:endCxn id="24590" idx="2"/>
              </p:cNvCxnSpPr>
              <p:nvPr/>
            </p:nvCxnSpPr>
            <p:spPr bwMode="auto">
              <a:xfrm>
                <a:off x="3360" y="1680"/>
                <a:ext cx="480" cy="2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</p:grpSp>
      <p:grpSp>
        <p:nvGrpSpPr>
          <p:cNvPr id="54285" name="Group 13"/>
          <p:cNvGrpSpPr>
            <a:grpSpLocks/>
          </p:cNvGrpSpPr>
          <p:nvPr/>
        </p:nvGrpSpPr>
        <p:grpSpPr bwMode="auto">
          <a:xfrm>
            <a:off x="1219200" y="4648200"/>
            <a:ext cx="2819400" cy="381000"/>
            <a:chOff x="768" y="2928"/>
            <a:chExt cx="1776" cy="240"/>
          </a:xfrm>
        </p:grpSpPr>
        <p:sp>
          <p:nvSpPr>
            <p:cNvPr id="24586" name="Oval 14"/>
            <p:cNvSpPr>
              <a:spLocks noChangeArrowheads="1"/>
            </p:cNvSpPr>
            <p:nvPr/>
          </p:nvSpPr>
          <p:spPr bwMode="auto">
            <a:xfrm>
              <a:off x="768" y="2928"/>
              <a:ext cx="72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Her</a:t>
              </a:r>
            </a:p>
          </p:txBody>
        </p:sp>
        <p:sp>
          <p:nvSpPr>
            <p:cNvPr id="24587" name="Oval 15"/>
            <p:cNvSpPr>
              <a:spLocks noChangeArrowheads="1"/>
            </p:cNvSpPr>
            <p:nvPr/>
          </p:nvSpPr>
          <p:spPr bwMode="auto">
            <a:xfrm>
              <a:off x="1824" y="2928"/>
              <a:ext cx="72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Him</a:t>
              </a:r>
            </a:p>
          </p:txBody>
        </p:sp>
        <p:sp>
          <p:nvSpPr>
            <p:cNvPr id="24588" name="Line 16"/>
            <p:cNvSpPr>
              <a:spLocks noChangeShapeType="1"/>
            </p:cNvSpPr>
            <p:nvPr/>
          </p:nvSpPr>
          <p:spPr bwMode="auto">
            <a:xfrm>
              <a:off x="1440" y="2976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89" name="Line 17"/>
            <p:cNvSpPr>
              <a:spLocks noChangeShapeType="1"/>
            </p:cNvSpPr>
            <p:nvPr/>
          </p:nvSpPr>
          <p:spPr bwMode="auto">
            <a:xfrm flipH="1">
              <a:off x="1488" y="3072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4290" name="Group 18"/>
          <p:cNvGrpSpPr>
            <a:grpSpLocks/>
          </p:cNvGrpSpPr>
          <p:nvPr/>
        </p:nvGrpSpPr>
        <p:grpSpPr bwMode="auto">
          <a:xfrm>
            <a:off x="4419600" y="4648200"/>
            <a:ext cx="3505200" cy="381000"/>
            <a:chOff x="2784" y="2928"/>
            <a:chExt cx="2208" cy="240"/>
          </a:xfrm>
        </p:grpSpPr>
        <p:sp>
          <p:nvSpPr>
            <p:cNvPr id="24582" name="Oval 19"/>
            <p:cNvSpPr>
              <a:spLocks noChangeArrowheads="1"/>
            </p:cNvSpPr>
            <p:nvPr/>
          </p:nvSpPr>
          <p:spPr bwMode="auto">
            <a:xfrm>
              <a:off x="3216" y="2928"/>
              <a:ext cx="72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Her</a:t>
              </a:r>
            </a:p>
          </p:txBody>
        </p:sp>
        <p:sp>
          <p:nvSpPr>
            <p:cNvPr id="24583" name="Oval 20"/>
            <p:cNvSpPr>
              <a:spLocks noChangeArrowheads="1"/>
            </p:cNvSpPr>
            <p:nvPr/>
          </p:nvSpPr>
          <p:spPr bwMode="auto">
            <a:xfrm>
              <a:off x="4272" y="2928"/>
              <a:ext cx="72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Him</a:t>
              </a:r>
            </a:p>
          </p:txBody>
        </p:sp>
        <p:cxnSp>
          <p:nvCxnSpPr>
            <p:cNvPr id="24584" name="AutoShape 21"/>
            <p:cNvCxnSpPr>
              <a:cxnSpLocks noChangeShapeType="1"/>
              <a:stCxn id="24582" idx="6"/>
              <a:endCxn id="24583" idx="2"/>
            </p:cNvCxnSpPr>
            <p:nvPr/>
          </p:nvCxnSpPr>
          <p:spPr bwMode="auto">
            <a:xfrm>
              <a:off x="3936" y="3048"/>
              <a:ext cx="33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24585" name="Text Box 22"/>
            <p:cNvSpPr txBox="1">
              <a:spLocks noChangeArrowheads="1"/>
            </p:cNvSpPr>
            <p:nvPr/>
          </p:nvSpPr>
          <p:spPr bwMode="auto">
            <a:xfrm>
              <a:off x="2784" y="292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OR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>A “Likes” Relation Graph</a:t>
            </a:r>
          </a:p>
        </p:txBody>
      </p:sp>
      <p:sp>
        <p:nvSpPr>
          <p:cNvPr id="20482" name="Slide Number Placeholder 17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B848F1-73B9-40DD-8157-DB4090B955B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371600" y="1447800"/>
            <a:ext cx="9906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/>
              <a:t>Debra</a:t>
            </a:r>
          </a:p>
        </p:txBody>
      </p:sp>
      <p:sp>
        <p:nvSpPr>
          <p:cNvPr id="6" name="Oval 5"/>
          <p:cNvSpPr/>
          <p:nvPr/>
        </p:nvSpPr>
        <p:spPr>
          <a:xfrm>
            <a:off x="1371600" y="3657600"/>
            <a:ext cx="9906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/>
              <a:t>Ali</a:t>
            </a:r>
          </a:p>
        </p:txBody>
      </p:sp>
      <p:cxnSp>
        <p:nvCxnSpPr>
          <p:cNvPr id="7" name="Straight Arrow Connector 6"/>
          <p:cNvCxnSpPr>
            <a:stCxn id="5" idx="4"/>
            <a:endCxn id="6" idx="0"/>
          </p:cNvCxnSpPr>
          <p:nvPr/>
        </p:nvCxnSpPr>
        <p:spPr>
          <a:xfrm rot="5400000">
            <a:off x="1219201" y="3009900"/>
            <a:ext cx="1295400" cy="3175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4114800" y="1447800"/>
            <a:ext cx="9906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/>
              <a:t>John</a:t>
            </a:r>
          </a:p>
        </p:txBody>
      </p:sp>
      <p:sp>
        <p:nvSpPr>
          <p:cNvPr id="9" name="Oval 8"/>
          <p:cNvSpPr/>
          <p:nvPr/>
        </p:nvSpPr>
        <p:spPr>
          <a:xfrm>
            <a:off x="6858000" y="3657600"/>
            <a:ext cx="9906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/>
              <a:t>Alicia</a:t>
            </a:r>
          </a:p>
        </p:txBody>
      </p:sp>
      <p:sp>
        <p:nvSpPr>
          <p:cNvPr id="10" name="Oval 9"/>
          <p:cNvSpPr/>
          <p:nvPr/>
        </p:nvSpPr>
        <p:spPr>
          <a:xfrm>
            <a:off x="4114800" y="3657600"/>
            <a:ext cx="9906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/>
              <a:t>Sarah</a:t>
            </a:r>
          </a:p>
        </p:txBody>
      </p:sp>
      <p:cxnSp>
        <p:nvCxnSpPr>
          <p:cNvPr id="11" name="Straight Arrow Connector 10"/>
          <p:cNvCxnSpPr>
            <a:stCxn id="8" idx="4"/>
            <a:endCxn id="10" idx="0"/>
          </p:cNvCxnSpPr>
          <p:nvPr/>
        </p:nvCxnSpPr>
        <p:spPr>
          <a:xfrm rot="5400000">
            <a:off x="3962401" y="3009900"/>
            <a:ext cx="1295400" cy="3175"/>
          </a:xfrm>
          <a:prstGeom prst="straightConnector1">
            <a:avLst/>
          </a:prstGeom>
          <a:ln w="38100">
            <a:solidFill>
              <a:srgbClr val="00206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5"/>
            <a:endCxn id="9" idx="1"/>
          </p:cNvCxnSpPr>
          <p:nvPr/>
        </p:nvCxnSpPr>
        <p:spPr>
          <a:xfrm rot="16200000" flipH="1">
            <a:off x="5200651" y="1989137"/>
            <a:ext cx="1562100" cy="2041525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2362200" y="1751013"/>
            <a:ext cx="1752600" cy="1587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6858000" y="1447800"/>
            <a:ext cx="9906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/>
              <a:t>Mike</a:t>
            </a:r>
          </a:p>
        </p:txBody>
      </p:sp>
      <p:cxnSp>
        <p:nvCxnSpPr>
          <p:cNvPr id="15" name="Straight Arrow Connector 14"/>
          <p:cNvCxnSpPr>
            <a:stCxn id="6" idx="6"/>
            <a:endCxn id="10" idx="2"/>
          </p:cNvCxnSpPr>
          <p:nvPr/>
        </p:nvCxnSpPr>
        <p:spPr>
          <a:xfrm>
            <a:off x="2362200" y="4114800"/>
            <a:ext cx="1752600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5" idx="6"/>
            <a:endCxn id="8" idx="2"/>
          </p:cNvCxnSpPr>
          <p:nvPr/>
        </p:nvCxnSpPr>
        <p:spPr>
          <a:xfrm>
            <a:off x="2362200" y="1905000"/>
            <a:ext cx="1752600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0" idx="6"/>
            <a:endCxn id="14" idx="3"/>
          </p:cNvCxnSpPr>
          <p:nvPr/>
        </p:nvCxnSpPr>
        <p:spPr>
          <a:xfrm flipV="1">
            <a:off x="5105400" y="2228850"/>
            <a:ext cx="1897063" cy="188595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>
            <a:off x="4800600" y="2362200"/>
            <a:ext cx="2133600" cy="160020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Symmetric Relations</a:t>
            </a:r>
            <a:endParaRPr lang="en-US" dirty="0"/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Whenever (a,b) ∈ R, implies that (b,a) A ∈ R, the relation is called </a:t>
            </a:r>
            <a:r>
              <a:rPr lang="en-US" i="1" smtClean="0">
                <a:ea typeface="ＭＳ Ｐゴシック" pitchFamily="34" charset="-128"/>
              </a:rPr>
              <a:t>symmetric</a:t>
            </a:r>
          </a:p>
        </p:txBody>
      </p:sp>
      <p:sp>
        <p:nvSpPr>
          <p:cNvPr id="21507" name="Slide Number Placeholder 2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EBD8A5-721C-4FEC-838A-9CA5E9810FF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219200" y="1828800"/>
            <a:ext cx="9906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/>
              <a:t>Debra</a:t>
            </a:r>
          </a:p>
        </p:txBody>
      </p:sp>
      <p:sp>
        <p:nvSpPr>
          <p:cNvPr id="5" name="Oval 4"/>
          <p:cNvSpPr/>
          <p:nvPr/>
        </p:nvSpPr>
        <p:spPr>
          <a:xfrm>
            <a:off x="1219200" y="4038600"/>
            <a:ext cx="9906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/>
              <a:t>Ali</a:t>
            </a:r>
          </a:p>
        </p:txBody>
      </p:sp>
      <p:cxnSp>
        <p:nvCxnSpPr>
          <p:cNvPr id="6" name="Straight Arrow Connector 5"/>
          <p:cNvCxnSpPr>
            <a:stCxn id="4" idx="4"/>
            <a:endCxn id="5" idx="0"/>
          </p:cNvCxnSpPr>
          <p:nvPr/>
        </p:nvCxnSpPr>
        <p:spPr>
          <a:xfrm rot="5400000">
            <a:off x="1066801" y="3390900"/>
            <a:ext cx="1295400" cy="3175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3962400" y="1828800"/>
            <a:ext cx="9906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/>
              <a:t>John</a:t>
            </a:r>
          </a:p>
        </p:txBody>
      </p:sp>
      <p:sp>
        <p:nvSpPr>
          <p:cNvPr id="8" name="Oval 7"/>
          <p:cNvSpPr/>
          <p:nvPr/>
        </p:nvSpPr>
        <p:spPr>
          <a:xfrm>
            <a:off x="6705600" y="4038600"/>
            <a:ext cx="9906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/>
              <a:t>Alicia</a:t>
            </a:r>
          </a:p>
        </p:txBody>
      </p:sp>
      <p:sp>
        <p:nvSpPr>
          <p:cNvPr id="9" name="Oval 8"/>
          <p:cNvSpPr/>
          <p:nvPr/>
        </p:nvSpPr>
        <p:spPr>
          <a:xfrm>
            <a:off x="3962400" y="4038600"/>
            <a:ext cx="9906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/>
              <a:t>Sarah</a:t>
            </a:r>
          </a:p>
        </p:txBody>
      </p:sp>
      <p:cxnSp>
        <p:nvCxnSpPr>
          <p:cNvPr id="10" name="Straight Arrow Connector 9"/>
          <p:cNvCxnSpPr>
            <a:stCxn id="7" idx="4"/>
            <a:endCxn id="9" idx="0"/>
          </p:cNvCxnSpPr>
          <p:nvPr/>
        </p:nvCxnSpPr>
        <p:spPr>
          <a:xfrm rot="5400000">
            <a:off x="3810001" y="3390900"/>
            <a:ext cx="1295400" cy="3175"/>
          </a:xfrm>
          <a:prstGeom prst="straightConnector1">
            <a:avLst/>
          </a:prstGeom>
          <a:ln w="38100">
            <a:solidFill>
              <a:srgbClr val="00206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5"/>
            <a:endCxn id="8" idx="1"/>
          </p:cNvCxnSpPr>
          <p:nvPr/>
        </p:nvCxnSpPr>
        <p:spPr>
          <a:xfrm rot="16200000" flipH="1">
            <a:off x="5048251" y="2370137"/>
            <a:ext cx="1562100" cy="2041525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6"/>
            <a:endCxn id="13" idx="2"/>
          </p:cNvCxnSpPr>
          <p:nvPr/>
        </p:nvCxnSpPr>
        <p:spPr>
          <a:xfrm>
            <a:off x="4953000" y="2286000"/>
            <a:ext cx="1752600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6705600" y="1828800"/>
            <a:ext cx="9906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/>
              <a:t>Mike</a:t>
            </a:r>
          </a:p>
        </p:txBody>
      </p:sp>
      <p:cxnSp>
        <p:nvCxnSpPr>
          <p:cNvPr id="14" name="Straight Arrow Connector 13"/>
          <p:cNvCxnSpPr>
            <a:stCxn id="5" idx="6"/>
            <a:endCxn id="9" idx="2"/>
          </p:cNvCxnSpPr>
          <p:nvPr/>
        </p:nvCxnSpPr>
        <p:spPr>
          <a:xfrm>
            <a:off x="2209800" y="4495800"/>
            <a:ext cx="1752600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4" idx="5"/>
            <a:endCxn id="9" idx="1"/>
          </p:cNvCxnSpPr>
          <p:nvPr/>
        </p:nvCxnSpPr>
        <p:spPr>
          <a:xfrm rot="16200000" flipH="1">
            <a:off x="2305051" y="2370137"/>
            <a:ext cx="1562100" cy="2041525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>
            <a:off x="2209800" y="2438400"/>
            <a:ext cx="2057400" cy="160020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>
            <a:off x="4648200" y="2743200"/>
            <a:ext cx="2133600" cy="160020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4953000" y="2133600"/>
            <a:ext cx="1752600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209800" y="4724400"/>
            <a:ext cx="1752600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6200000" flipV="1">
            <a:off x="800894" y="3390106"/>
            <a:ext cx="1295400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6200000" flipV="1">
            <a:off x="3620294" y="3390106"/>
            <a:ext cx="1295400" cy="1588"/>
          </a:xfrm>
          <a:prstGeom prst="straightConnector1">
            <a:avLst/>
          </a:prstGeom>
          <a:ln w="38100">
            <a:solidFill>
              <a:srgbClr val="00206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Symmetric 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Has-the-same age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Has-the-same name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Children of a common parent</a:t>
            </a: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79327E-EB95-4BD3-89F8-2CE800722CC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Functions</a:t>
            </a:r>
            <a:endParaRPr lang="en-US" dirty="0"/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A function f from A to B 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Written </a:t>
            </a:r>
            <a:r>
              <a:rPr lang="en-US" i="1" smtClean="0">
                <a:ea typeface="ＭＳ Ｐゴシック" pitchFamily="34" charset="-128"/>
              </a:rPr>
              <a:t>f: </a:t>
            </a:r>
            <a:r>
              <a:rPr lang="en-US" smtClean="0">
                <a:ea typeface="ＭＳ Ｐゴシック" pitchFamily="34" charset="-128"/>
              </a:rPr>
              <a:t>A</a:t>
            </a:r>
            <a:r>
              <a:rPr lang="en-US" i="1" smtClean="0">
                <a:ea typeface="ＭＳ Ｐゴシック" pitchFamily="34" charset="-128"/>
              </a:rPr>
              <a:t> </a:t>
            </a:r>
            <a:r>
              <a:rPr lang="en-US" i="1" smtClean="0">
                <a:ea typeface="ＭＳ Ｐゴシック" pitchFamily="34" charset="-128"/>
                <a:sym typeface="Wingdings" pitchFamily="2" charset="2"/>
              </a:rPr>
              <a:t> </a:t>
            </a:r>
            <a:r>
              <a:rPr lang="en-US" smtClean="0">
                <a:ea typeface="ＭＳ Ｐゴシック" pitchFamily="34" charset="-128"/>
                <a:sym typeface="Wingdings" pitchFamily="2" charset="2"/>
              </a:rPr>
              <a:t>B</a:t>
            </a:r>
          </a:p>
          <a:p>
            <a:pPr eaLnBrk="1" hangingPunct="1"/>
            <a:r>
              <a:rPr lang="en-US" smtClean="0">
                <a:ea typeface="ＭＳ Ｐゴシック" pitchFamily="34" charset="-128"/>
                <a:sym typeface="Wingdings" pitchFamily="2" charset="2"/>
              </a:rPr>
              <a:t>Is a relation from A to B, such that:</a:t>
            </a:r>
          </a:p>
          <a:p>
            <a:pPr eaLnBrk="1" hangingPunct="1"/>
            <a:r>
              <a:rPr lang="en-US" smtClean="0">
                <a:ea typeface="ＭＳ Ｐゴシック" pitchFamily="34" charset="-128"/>
                <a:sym typeface="Wingdings" pitchFamily="2" charset="2"/>
              </a:rPr>
              <a:t>There is exactly one pair (a,b) </a:t>
            </a:r>
            <a:r>
              <a:rPr lang="en-US" smtClean="0">
                <a:ea typeface="ＭＳ Ｐゴシック" pitchFamily="34" charset="-128"/>
                <a:sym typeface="Symbol" pitchFamily="18" charset="2"/>
              </a:rPr>
              <a:t> </a:t>
            </a:r>
            <a:r>
              <a:rPr lang="en-US" i="1" smtClean="0">
                <a:ea typeface="ＭＳ Ｐゴシック" pitchFamily="34" charset="-128"/>
                <a:sym typeface="Symbol" pitchFamily="18" charset="2"/>
              </a:rPr>
              <a:t>f</a:t>
            </a:r>
            <a:r>
              <a:rPr lang="en-US" smtClean="0">
                <a:ea typeface="ＭＳ Ｐゴシック" pitchFamily="34" charset="-128"/>
                <a:sym typeface="Symbol" pitchFamily="18" charset="2"/>
              </a:rPr>
              <a:t> for each a  A</a:t>
            </a:r>
          </a:p>
          <a:p>
            <a:pPr eaLnBrk="1" hangingPunct="1"/>
            <a:r>
              <a:rPr lang="en-US" smtClean="0">
                <a:ea typeface="ＭＳ Ｐゴシック" pitchFamily="34" charset="-128"/>
                <a:sym typeface="Symbol" pitchFamily="18" charset="2"/>
              </a:rPr>
              <a:t>We write </a:t>
            </a:r>
            <a:r>
              <a:rPr lang="en-US" i="1" smtClean="0">
                <a:ea typeface="ＭＳ Ｐゴシック" pitchFamily="34" charset="-128"/>
                <a:sym typeface="Symbol" pitchFamily="18" charset="2"/>
              </a:rPr>
              <a:t>f</a:t>
            </a:r>
            <a:r>
              <a:rPr lang="en-US" smtClean="0">
                <a:ea typeface="ＭＳ Ｐゴシック" pitchFamily="34" charset="-128"/>
                <a:sym typeface="Symbol" pitchFamily="18" charset="2"/>
              </a:rPr>
              <a:t>(a) = b</a:t>
            </a:r>
          </a:p>
          <a:p>
            <a:pPr eaLnBrk="1" hangingPunct="1"/>
            <a:endParaRPr lang="en-US" i="1" smtClean="0">
              <a:ea typeface="ＭＳ Ｐゴシック" pitchFamily="34" charset="-128"/>
              <a:sym typeface="Symbol" pitchFamily="18" charset="2"/>
            </a:endParaRPr>
          </a:p>
          <a:p>
            <a:pPr eaLnBrk="1" hangingPunct="1"/>
            <a:endParaRPr lang="en-US" smtClean="0">
              <a:ea typeface="ＭＳ Ｐゴシック" pitchFamily="34" charset="-128"/>
              <a:sym typeface="Symbol" pitchFamily="18" charset="2"/>
            </a:endParaRPr>
          </a:p>
          <a:p>
            <a:pPr eaLnBrk="1" hangingPunct="1"/>
            <a:endParaRPr lang="en-US" smtClean="0">
              <a:ea typeface="ＭＳ Ｐゴシック" pitchFamily="34" charset="-128"/>
              <a:sym typeface="Symbol" pitchFamily="18" charset="2"/>
            </a:endParaRPr>
          </a:p>
          <a:p>
            <a:pPr eaLnBrk="1" hangingPunct="1"/>
            <a:endParaRPr lang="en-US" smtClean="0">
              <a:ea typeface="ＭＳ Ｐゴシック" pitchFamily="34" charset="-128"/>
              <a:sym typeface="Symbol" pitchFamily="18" charset="2"/>
            </a:endParaRP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D2DC3B-8156-438A-90D6-52AF195F11C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/>
          <a:lstStyle/>
          <a:p>
            <a:r>
              <a:rPr lang="en-CA" smtClean="0">
                <a:effectLst/>
                <a:ea typeface="ＭＳ Ｐゴシック" pitchFamily="34" charset="-128"/>
              </a:rPr>
              <a:t>JT’s Extra: Example Function</a:t>
            </a:r>
          </a:p>
        </p:txBody>
      </p:sp>
      <p:sp>
        <p:nvSpPr>
          <p:cNvPr id="3072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CA" smtClean="0">
                <a:ea typeface="ＭＳ Ｐゴシック" pitchFamily="34" charset="-128"/>
              </a:rPr>
              <a:t>Square function</a:t>
            </a:r>
          </a:p>
          <a:p>
            <a:pPr lvl="1"/>
            <a:r>
              <a:rPr lang="en-CA" smtClean="0">
                <a:ea typeface="ＭＳ Ｐゴシック" pitchFamily="34" charset="-128"/>
              </a:rPr>
              <a:t>A = {0, 1, 2, 3…} </a:t>
            </a:r>
          </a:p>
          <a:p>
            <a:pPr lvl="1"/>
            <a:r>
              <a:rPr lang="en-CA" smtClean="0">
                <a:ea typeface="ＭＳ Ｐゴシック" pitchFamily="34" charset="-128"/>
              </a:rPr>
              <a:t>B = results</a:t>
            </a:r>
          </a:p>
          <a:p>
            <a:pPr lvl="1"/>
            <a:r>
              <a:rPr lang="en-CA" smtClean="0">
                <a:ea typeface="ＭＳ Ｐゴシック" pitchFamily="34" charset="-128"/>
              </a:rPr>
              <a:t>F(a) = {0, 1, 4, 9..}</a:t>
            </a:r>
          </a:p>
          <a:p>
            <a:pPr lvl="1"/>
            <a:endParaRPr lang="en-CA" smtClean="0">
              <a:ea typeface="ＭＳ Ｐゴシック" pitchFamily="34" charset="-128"/>
            </a:endParaRPr>
          </a:p>
          <a:p>
            <a:pPr lvl="1"/>
            <a:r>
              <a:rPr lang="en-CA" smtClean="0">
                <a:ea typeface="ＭＳ Ｐゴシック" pitchFamily="34" charset="-128"/>
              </a:rPr>
              <a:t>It is a function because for a given number in set A it will map to or produce only one result in B </a:t>
            </a:r>
          </a:p>
          <a:p>
            <a:pPr lvl="1"/>
            <a:r>
              <a:rPr lang="en-CA" smtClean="0">
                <a:ea typeface="ＭＳ Ｐゴシック" pitchFamily="34" charset="-128"/>
              </a:rPr>
              <a:t>e.g., f(2) = 4</a:t>
            </a:r>
          </a:p>
          <a:p>
            <a:endParaRPr lang="en-CA" smtClean="0">
              <a:ea typeface="ＭＳ Ｐゴシック" pitchFamily="34" charset="-128"/>
            </a:endParaRPr>
          </a:p>
          <a:p>
            <a:endParaRPr lang="en-CA" smtClean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/>
          <a:lstStyle/>
          <a:p>
            <a:r>
              <a:rPr lang="en-CA" smtClean="0">
                <a:effectLst/>
                <a:ea typeface="ＭＳ Ｐゴシック" pitchFamily="34" charset="-128"/>
              </a:rPr>
              <a:t>JT’s Extra: Terminology</a:t>
            </a:r>
          </a:p>
        </p:txBody>
      </p:sp>
      <p:sp>
        <p:nvSpPr>
          <p:cNvPr id="3174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CA" smtClean="0">
                <a:ea typeface="ＭＳ Ｐゴシック" pitchFamily="34" charset="-128"/>
              </a:rPr>
              <a:t>With the ‘square’ function</a:t>
            </a:r>
          </a:p>
          <a:p>
            <a:pPr lvl="1"/>
            <a:r>
              <a:rPr lang="en-CA" smtClean="0">
                <a:ea typeface="ＭＳ Ｐゴシック" pitchFamily="34" charset="-128"/>
              </a:rPr>
              <a:t>f(a) = b</a:t>
            </a:r>
          </a:p>
          <a:p>
            <a:pPr lvl="1"/>
            <a:r>
              <a:rPr lang="en-CA" smtClean="0">
                <a:ea typeface="ＭＳ Ｐゴシック" pitchFamily="34" charset="-128"/>
              </a:rPr>
              <a:t>‘a’ is the argument (input) to function ‘f’</a:t>
            </a:r>
          </a:p>
          <a:p>
            <a:pPr lvl="1"/>
            <a:r>
              <a:rPr lang="en-CA" smtClean="0">
                <a:ea typeface="ＭＳ Ｐゴシック" pitchFamily="34" charset="-128"/>
              </a:rPr>
              <a:t>‘b’ is the return value (output/result) of function ‘f’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  <a:sym typeface="Symbol" pitchFamily="18" charset="2"/>
              </a:rPr>
              <a:t>A = {1,2,3}, B={yes,no}</a:t>
            </a:r>
          </a:p>
          <a:p>
            <a:pPr eaLnBrk="1" hangingPunct="1"/>
            <a:r>
              <a:rPr lang="en-US" smtClean="0">
                <a:ea typeface="ＭＳ Ｐゴシック" pitchFamily="34" charset="-128"/>
                <a:sym typeface="Symbol" pitchFamily="18" charset="2"/>
              </a:rPr>
              <a:t>{(</a:t>
            </a:r>
            <a:r>
              <a:rPr lang="en-US" smtClean="0">
                <a:solidFill>
                  <a:srgbClr val="0070C0"/>
                </a:solidFill>
                <a:ea typeface="ＭＳ Ｐゴシック" pitchFamily="34" charset="-128"/>
                <a:sym typeface="Symbol" pitchFamily="18" charset="2"/>
              </a:rPr>
              <a:t>1</a:t>
            </a:r>
            <a:r>
              <a:rPr lang="en-US" smtClean="0">
                <a:ea typeface="ＭＳ Ｐゴシック" pitchFamily="34" charset="-128"/>
                <a:sym typeface="Symbol" pitchFamily="18" charset="2"/>
              </a:rPr>
              <a:t>,yes), (</a:t>
            </a:r>
            <a:r>
              <a:rPr lang="en-US" smtClean="0">
                <a:solidFill>
                  <a:srgbClr val="0070C0"/>
                </a:solidFill>
                <a:ea typeface="ＭＳ Ｐゴシック" pitchFamily="34" charset="-128"/>
                <a:sym typeface="Symbol" pitchFamily="18" charset="2"/>
              </a:rPr>
              <a:t>2</a:t>
            </a:r>
            <a:r>
              <a:rPr lang="en-US" smtClean="0">
                <a:ea typeface="ＭＳ Ｐゴシック" pitchFamily="34" charset="-128"/>
                <a:sym typeface="Symbol" pitchFamily="18" charset="2"/>
              </a:rPr>
              <a:t>,yes), (</a:t>
            </a:r>
            <a:r>
              <a:rPr lang="en-US" smtClean="0">
                <a:solidFill>
                  <a:srgbClr val="0070C0"/>
                </a:solidFill>
                <a:ea typeface="ＭＳ Ｐゴシック" pitchFamily="34" charset="-128"/>
                <a:sym typeface="Symbol" pitchFamily="18" charset="2"/>
              </a:rPr>
              <a:t>3</a:t>
            </a:r>
            <a:r>
              <a:rPr lang="en-US" smtClean="0">
                <a:ea typeface="ＭＳ Ｐゴシック" pitchFamily="34" charset="-128"/>
                <a:sym typeface="Symbol" pitchFamily="18" charset="2"/>
              </a:rPr>
              <a:t>,no)} is a function</a:t>
            </a:r>
          </a:p>
          <a:p>
            <a:pPr eaLnBrk="1" hangingPunct="1"/>
            <a:r>
              <a:rPr lang="en-US" smtClean="0">
                <a:ea typeface="ＭＳ Ｐゴシック" pitchFamily="34" charset="-128"/>
                <a:sym typeface="Symbol" pitchFamily="18" charset="2"/>
              </a:rPr>
              <a:t>{(1,yes) (</a:t>
            </a:r>
            <a:r>
              <a:rPr lang="en-US" smtClean="0">
                <a:solidFill>
                  <a:srgbClr val="FF0000"/>
                </a:solidFill>
                <a:ea typeface="ＭＳ Ｐゴシック" pitchFamily="34" charset="-128"/>
                <a:sym typeface="Symbol" pitchFamily="18" charset="2"/>
              </a:rPr>
              <a:t>2</a:t>
            </a:r>
            <a:r>
              <a:rPr lang="en-US" smtClean="0">
                <a:ea typeface="ＭＳ Ｐゴシック" pitchFamily="34" charset="-128"/>
                <a:sym typeface="Symbol" pitchFamily="18" charset="2"/>
              </a:rPr>
              <a:t>,no), (</a:t>
            </a:r>
            <a:r>
              <a:rPr lang="en-US" smtClean="0">
                <a:solidFill>
                  <a:srgbClr val="FF0000"/>
                </a:solidFill>
                <a:ea typeface="ＭＳ Ｐゴシック" pitchFamily="34" charset="-128"/>
                <a:sym typeface="Symbol" pitchFamily="18" charset="2"/>
              </a:rPr>
              <a:t>2</a:t>
            </a:r>
            <a:r>
              <a:rPr lang="en-US" smtClean="0">
                <a:ea typeface="ＭＳ Ｐゴシック" pitchFamily="34" charset="-128"/>
                <a:sym typeface="Symbol" pitchFamily="18" charset="2"/>
              </a:rPr>
              <a:t>,yes), (3,no)} is not a function</a:t>
            </a:r>
          </a:p>
          <a:p>
            <a:pPr eaLnBrk="1" hangingPunct="1"/>
            <a:r>
              <a:rPr lang="en-US" smtClean="0">
                <a:ea typeface="ＭＳ Ｐゴシック" pitchFamily="34" charset="-128"/>
                <a:sym typeface="Symbol" pitchFamily="18" charset="2"/>
              </a:rPr>
              <a:t>{(2,yes), (3,no)} is not a function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4ABBAB-4930-4261-AF9C-DA49C93534D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Functions</a:t>
            </a:r>
            <a:endParaRPr lang="en-US" dirty="0"/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Functions “return values”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r>
              <a:rPr lang="en-US" i="1" smtClean="0">
                <a:ea typeface="ＭＳ Ｐゴシック" pitchFamily="34" charset="-128"/>
              </a:rPr>
              <a:t>f</a:t>
            </a:r>
            <a:r>
              <a:rPr lang="en-US" smtClean="0">
                <a:ea typeface="ＭＳ Ｐゴシック" pitchFamily="34" charset="-128"/>
              </a:rPr>
              <a:t>(x) = 2x</a:t>
            </a:r>
          </a:p>
          <a:p>
            <a:pPr eaLnBrk="1" hangingPunct="1"/>
            <a:r>
              <a:rPr lang="en-US" i="1" smtClean="0">
                <a:ea typeface="ＭＳ Ｐゴシック" pitchFamily="34" charset="-128"/>
              </a:rPr>
              <a:t>f</a:t>
            </a:r>
            <a:r>
              <a:rPr lang="en-US" smtClean="0">
                <a:ea typeface="ＭＳ Ｐゴシック" pitchFamily="34" charset="-128"/>
              </a:rPr>
              <a:t>(1) returns 2</a:t>
            </a:r>
          </a:p>
          <a:p>
            <a:pPr eaLnBrk="1" hangingPunct="1"/>
            <a:r>
              <a:rPr lang="en-US" i="1" smtClean="0">
                <a:ea typeface="ＭＳ Ｐゴシック" pitchFamily="34" charset="-128"/>
              </a:rPr>
              <a:t>f</a:t>
            </a:r>
            <a:r>
              <a:rPr lang="en-US" smtClean="0">
                <a:ea typeface="ＭＳ Ｐゴシック" pitchFamily="34" charset="-128"/>
              </a:rPr>
              <a:t>(20) returns 40</a:t>
            </a: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99CE08-1180-40E2-8C44-78D5915F1F2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8313" y="4929188"/>
            <a:ext cx="8183562" cy="6762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Algorithms</a:t>
            </a:r>
            <a:endParaRPr lang="en-US" dirty="0"/>
          </a:p>
        </p:txBody>
      </p:sp>
      <p:sp>
        <p:nvSpPr>
          <p:cNvPr id="34818" name="Text Placeholder 5"/>
          <p:cNvSpPr>
            <a:spLocks noGrp="1"/>
          </p:cNvSpPr>
          <p:nvPr>
            <p:ph type="body" idx="1"/>
          </p:nvPr>
        </p:nvSpPr>
        <p:spPr>
          <a:xfrm>
            <a:off x="468313" y="5624513"/>
            <a:ext cx="8183562" cy="420687"/>
          </a:xfrm>
        </p:spPr>
        <p:txBody>
          <a:bodyPr/>
          <a:lstStyle/>
          <a:p>
            <a:pPr marR="0" eaLnBrk="1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B95C00"/>
                </a:solidFill>
                <a:ea typeface="ＭＳ Ｐゴシック" pitchFamily="34" charset="-128"/>
              </a:rPr>
              <a:t>Computer recipes</a:t>
            </a: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2B2AC4-F2C3-4E44-9140-719F2CE0C79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Reading Assignment</a:t>
            </a:r>
            <a:endParaRPr lang="en-US" dirty="0"/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Mandatory: Chapter 2 – Sections 2.3 and 2.4</a:t>
            </a: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F99BA8-F94C-4BE6-A381-93A34CD1B8E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en-US" sz="2400" dirty="0" smtClean="0"/>
              <a:t>At the end of this section, you will be able to: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400" dirty="0" smtClean="0"/>
              <a:t>Understand what algorithms are and how to specify them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400" dirty="0" smtClean="0"/>
              <a:t>Understand the importance of algorithms to computers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400" dirty="0" smtClean="0"/>
              <a:t>Understand what pseudo-code is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400" dirty="0" smtClean="0"/>
              <a:t>Develop and specify an example algorithm using pseudo-code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400" dirty="0" smtClean="0"/>
              <a:t>Differentiate between the correctness and efficiency of algorithms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400" dirty="0" smtClean="0"/>
              <a:t>Work out an example to assess the efficiency of algorithms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C63E30-01E3-44B2-A1E2-45C121A0AA1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A </a:t>
            </a:r>
            <a:r>
              <a:rPr lang="en-US" b="1" dirty="0" smtClean="0"/>
              <a:t>problem</a:t>
            </a:r>
            <a:r>
              <a:rPr lang="en-US" dirty="0" smtClean="0"/>
              <a:t> is a specification of the relationship between input and output</a:t>
            </a:r>
          </a:p>
          <a:p>
            <a:pPr lvl="1" eaLnBrk="1" hangingPunct="1">
              <a:defRPr/>
            </a:pPr>
            <a:r>
              <a:rPr lang="en-US" dirty="0" smtClean="0">
                <a:cs typeface="+mn-cs"/>
              </a:rPr>
              <a:t>WHAT needs to be done, not HOW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Cooking problem</a:t>
            </a:r>
          </a:p>
          <a:p>
            <a:pPr lvl="1" eaLnBrk="1" hangingPunct="1">
              <a:defRPr/>
            </a:pPr>
            <a:r>
              <a:rPr lang="en-US" dirty="0" smtClean="0">
                <a:cs typeface="+mn-cs"/>
              </a:rPr>
              <a:t>Input: ingredients</a:t>
            </a:r>
          </a:p>
          <a:p>
            <a:pPr lvl="1" eaLnBrk="1" hangingPunct="1">
              <a:defRPr/>
            </a:pPr>
            <a:r>
              <a:rPr lang="en-US" dirty="0" smtClean="0">
                <a:cs typeface="+mn-cs"/>
              </a:rPr>
              <a:t>Output: cooked food</a:t>
            </a:r>
          </a:p>
          <a:p>
            <a:pPr lvl="1"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r>
              <a:rPr lang="en-US" b="1" dirty="0" smtClean="0"/>
              <a:t>Computational problems </a:t>
            </a:r>
            <a:r>
              <a:rPr lang="en-US" dirty="0" smtClean="0"/>
              <a:t>are the ones to be carried out by computers</a:t>
            </a:r>
            <a:endParaRPr lang="en-US" dirty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B4A330-B833-4DAD-9787-7115FF81FDB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The algorithm specifies how to solve the problem</a:t>
            </a:r>
          </a:p>
          <a:p>
            <a:pPr lvl="1" eaLnBrk="1" hangingPunct="1">
              <a:defRPr/>
            </a:pPr>
            <a:r>
              <a:rPr lang="en-US" dirty="0" smtClean="0">
                <a:cs typeface="+mn-cs"/>
              </a:rPr>
              <a:t>How to convert the input to output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Cooking problem</a:t>
            </a:r>
          </a:p>
          <a:p>
            <a:pPr eaLnBrk="1" hangingPunct="1">
              <a:defRPr/>
            </a:pPr>
            <a:r>
              <a:rPr lang="en-US" dirty="0" smtClean="0"/>
              <a:t>Cooking recipe (“algorithm?”)</a:t>
            </a:r>
          </a:p>
          <a:p>
            <a:pPr lvl="1" eaLnBrk="1" hangingPunct="1">
              <a:defRPr/>
            </a:pPr>
            <a:endParaRPr lang="en-US" dirty="0" smtClean="0">
              <a:cs typeface="+mn-cs"/>
            </a:endParaRPr>
          </a:p>
          <a:p>
            <a:pPr lvl="1"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r>
              <a:rPr lang="en-US" dirty="0" smtClean="0"/>
              <a:t>Algorithms are specific to Computational problems</a:t>
            </a:r>
            <a:endParaRPr lang="en-US" dirty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0B954B-4186-4BD8-B113-0E1783D7108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Mohamed Bin Musa Al </a:t>
            </a:r>
            <a:r>
              <a:rPr lang="en-US" dirty="0" err="1" smtClean="0"/>
              <a:t>Khawarizmi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5181600" cy="50292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780-850</a:t>
            </a:r>
          </a:p>
          <a:p>
            <a:pPr eaLnBrk="1" hangingPunct="1">
              <a:defRPr/>
            </a:pPr>
            <a:r>
              <a:rPr lang="en-US" dirty="0" smtClean="0"/>
              <a:t>Left behind the most important Math book</a:t>
            </a:r>
          </a:p>
          <a:p>
            <a:pPr lvl="1" eaLnBrk="1" hangingPunct="1">
              <a:defRPr/>
            </a:pPr>
            <a:r>
              <a:rPr lang="en-US" dirty="0" err="1" smtClean="0">
                <a:cs typeface="+mn-cs"/>
              </a:rPr>
              <a:t>Kitab</a:t>
            </a:r>
            <a:r>
              <a:rPr lang="en-US" dirty="0" smtClean="0">
                <a:cs typeface="+mn-cs"/>
              </a:rPr>
              <a:t> Al </a:t>
            </a:r>
            <a:r>
              <a:rPr lang="en-US" dirty="0" err="1" smtClean="0">
                <a:cs typeface="+mn-cs"/>
              </a:rPr>
              <a:t>Jaber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Wal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Mokaballa</a:t>
            </a:r>
            <a:endParaRPr lang="en-US" dirty="0" smtClean="0">
              <a:cs typeface="+mn-cs"/>
            </a:endParaRPr>
          </a:p>
          <a:p>
            <a:pPr lvl="1" eaLnBrk="1" hangingPunct="1">
              <a:defRPr/>
            </a:pPr>
            <a:r>
              <a:rPr lang="en-US" dirty="0" smtClean="0">
                <a:cs typeface="+mn-cs"/>
              </a:rPr>
              <a:t>The book of Restoration and Comparison</a:t>
            </a:r>
          </a:p>
          <a:p>
            <a:pPr lvl="1" eaLnBrk="1" hangingPunct="1">
              <a:defRPr/>
            </a:pPr>
            <a:r>
              <a:rPr lang="en-US" dirty="0" smtClean="0">
                <a:cs typeface="+mn-cs"/>
              </a:rPr>
              <a:t>Al </a:t>
            </a:r>
            <a:r>
              <a:rPr lang="en-US" dirty="0" err="1" smtClean="0">
                <a:cs typeface="+mn-cs"/>
              </a:rPr>
              <a:t>Jaber</a:t>
            </a:r>
            <a:r>
              <a:rPr lang="en-US" dirty="0" smtClean="0">
                <a:cs typeface="+mn-cs"/>
              </a:rPr>
              <a:t> (restoration) became Algebra</a:t>
            </a:r>
          </a:p>
          <a:p>
            <a:pPr eaLnBrk="1" hangingPunct="1">
              <a:defRPr/>
            </a:pPr>
            <a:r>
              <a:rPr lang="en-US" dirty="0" smtClean="0"/>
              <a:t>When his book was translated to Greek, it was called: Thus said </a:t>
            </a:r>
            <a:r>
              <a:rPr lang="en-US" dirty="0" err="1" smtClean="0"/>
              <a:t>Algorismi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With time, it became </a:t>
            </a:r>
            <a:r>
              <a:rPr lang="en-US" dirty="0" err="1" smtClean="0"/>
              <a:t>algorithmi</a:t>
            </a: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30723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C74FCA-ACF4-4B7C-8540-7BCC0AB776F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/>
          </a:p>
        </p:txBody>
      </p:sp>
      <p:pic>
        <p:nvPicPr>
          <p:cNvPr id="38916" name="Picture 2" descr="Image:Abu Abdullah Muhammad bin Musa al-Khwarizmi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838200"/>
            <a:ext cx="318452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 ‘Algorithm’</a:t>
            </a:r>
            <a:endParaRPr lang="en-US" dirty="0"/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Was given to mathematical operations used by merchant’s to simplify their accounting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Today, it is used to mean: </a:t>
            </a:r>
            <a:r>
              <a:rPr lang="en-US" i="1" smtClean="0">
                <a:ea typeface="ＭＳ Ｐゴシック" pitchFamily="34" charset="-128"/>
              </a:rPr>
              <a:t>computational</a:t>
            </a:r>
            <a:r>
              <a:rPr lang="en-US" smtClean="0">
                <a:ea typeface="ＭＳ Ｐゴシック" pitchFamily="34" charset="-128"/>
              </a:rPr>
              <a:t> procedure that accepts </a:t>
            </a:r>
            <a:r>
              <a:rPr lang="en-US" b="1" smtClean="0">
                <a:ea typeface="ＭＳ Ｐゴシック" pitchFamily="34" charset="-128"/>
              </a:rPr>
              <a:t>input</a:t>
            </a:r>
            <a:r>
              <a:rPr lang="en-US" smtClean="0">
                <a:ea typeface="ＭＳ Ｐゴシック" pitchFamily="34" charset="-128"/>
              </a:rPr>
              <a:t>, processes it, and produces </a:t>
            </a:r>
            <a:r>
              <a:rPr lang="en-US" b="1" smtClean="0">
                <a:ea typeface="ＭＳ Ｐゴシック" pitchFamily="34" charset="-128"/>
              </a:rPr>
              <a:t>output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911E6F-1071-4276-9714-4C99739263C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 Modern ‘Algorithm’</a:t>
            </a:r>
            <a:endParaRPr lang="en-US" dirty="0"/>
          </a:p>
        </p:txBody>
      </p:sp>
      <p:sp>
        <p:nvSpPr>
          <p:cNvPr id="32770" name="Slide Number Placeholder 1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CFE21C-4BE2-420E-A9CE-726EA2AAC5F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200400" y="1905000"/>
            <a:ext cx="2819400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Computational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Procedure</a:t>
            </a:r>
          </a:p>
        </p:txBody>
      </p:sp>
      <p:cxnSp>
        <p:nvCxnSpPr>
          <p:cNvPr id="7" name="Straight Arrow Connector 6"/>
          <p:cNvCxnSpPr>
            <a:endCxn id="5" idx="2"/>
          </p:cNvCxnSpPr>
          <p:nvPr/>
        </p:nvCxnSpPr>
        <p:spPr>
          <a:xfrm>
            <a:off x="1676400" y="2819400"/>
            <a:ext cx="1524000" cy="1588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676400" y="2438400"/>
            <a:ext cx="7762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Verdana" pitchFamily="34" charset="0"/>
              </a:rPr>
              <a:t>input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019800" y="2819400"/>
            <a:ext cx="1524000" cy="1588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477000" y="2438400"/>
            <a:ext cx="9429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Verdana" pitchFamily="34" charset="0"/>
              </a:rPr>
              <a:t>output</a:t>
            </a:r>
          </a:p>
        </p:txBody>
      </p:sp>
      <p:sp>
        <p:nvSpPr>
          <p:cNvPr id="11" name="Oval 10"/>
          <p:cNvSpPr/>
          <p:nvPr/>
        </p:nvSpPr>
        <p:spPr>
          <a:xfrm>
            <a:off x="3201988" y="1906588"/>
            <a:ext cx="2819400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Processing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 Computational?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‘</a:t>
            </a:r>
            <a:r>
              <a:rPr lang="en-US" b="1" i="1" dirty="0" smtClean="0"/>
              <a:t>algorithm</a:t>
            </a:r>
            <a:r>
              <a:rPr lang="en-US" dirty="0" smtClean="0"/>
              <a:t>’ for washing your hair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 smtClean="0"/>
              <a:t>Wet your hair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 smtClean="0"/>
              <a:t>Open the shampoo bottle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 smtClean="0"/>
              <a:t>Pour 5ml of shampoo to your palm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 smtClean="0"/>
              <a:t>Apply to hair and rub for 1 minute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 smtClean="0"/>
              <a:t>Rinse hair with water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endParaRPr lang="en-US" dirty="0" smtClean="0"/>
          </a:p>
          <a:p>
            <a:pPr marL="514350" indent="-514350" eaLnBrk="1" hangingPunct="1">
              <a:defRPr/>
            </a:pPr>
            <a:r>
              <a:rPr lang="en-US" dirty="0" smtClean="0"/>
              <a:t>Not really an algorithm, unless performed by a computer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endParaRPr lang="en-US" dirty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1BBD92-0E24-4063-8388-F72D2699AD3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smtClean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>JT’s Extra: Ways Of Specifying Algorithms</a:t>
            </a:r>
          </a:p>
        </p:txBody>
      </p:sp>
      <p:sp>
        <p:nvSpPr>
          <p:cNvPr id="43010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514350" indent="-514350" eaLnBrk="1" hangingPunct="1"/>
            <a:r>
              <a:rPr lang="en-US" sz="2400" smtClean="0">
                <a:ea typeface="ＭＳ Ｐゴシック" pitchFamily="34" charset="-128"/>
              </a:rPr>
              <a:t>Code (Computer program – JT’s comment ‘app’)</a:t>
            </a:r>
          </a:p>
          <a:p>
            <a:pPr marL="796925" lvl="1" indent="-514350" eaLnBrk="1" hangingPunct="1"/>
            <a:r>
              <a:rPr lang="en-US" sz="2000" smtClean="0">
                <a:ea typeface="ＭＳ Ｐゴシック" pitchFamily="34" charset="-128"/>
              </a:rPr>
              <a:t>Flash and HTML5</a:t>
            </a:r>
          </a:p>
          <a:p>
            <a:pPr marL="796925" lvl="1" indent="-514350" eaLnBrk="1" hangingPunct="1"/>
            <a:r>
              <a:rPr lang="en-US" sz="2000" smtClean="0">
                <a:ea typeface="ＭＳ Ｐゴシック" pitchFamily="34" charset="-128"/>
              </a:rPr>
              <a:t>Java </a:t>
            </a:r>
          </a:p>
          <a:p>
            <a:pPr marL="796925" lvl="1" indent="-514350" eaLnBrk="1" hangingPunct="1"/>
            <a:r>
              <a:rPr lang="en-US" sz="2000" smtClean="0">
                <a:ea typeface="ＭＳ Ｐゴシック" pitchFamily="34" charset="-128"/>
              </a:rPr>
              <a:t>C++</a:t>
            </a:r>
          </a:p>
          <a:p>
            <a:pPr marL="796925" lvl="1" indent="-514350" eaLnBrk="1" hangingPunct="1"/>
            <a:r>
              <a:rPr lang="en-US" sz="2000" smtClean="0">
                <a:ea typeface="ＭＳ Ｐゴシック" pitchFamily="34" charset="-128"/>
              </a:rPr>
              <a:t>Etc.</a:t>
            </a:r>
          </a:p>
          <a:p>
            <a:pPr marL="514350" indent="-514350" eaLnBrk="1" hangingPunct="1"/>
            <a:r>
              <a:rPr lang="en-US" sz="2400" smtClean="0">
                <a:ea typeface="ＭＳ Ｐゴシック" pitchFamily="34" charset="-128"/>
              </a:rPr>
              <a:t>Finite State Machine (one of the later sections)</a:t>
            </a:r>
          </a:p>
          <a:p>
            <a:pPr marL="514350" indent="-514350" eaLnBrk="1" hangingPunct="1"/>
            <a:r>
              <a:rPr lang="en-US" sz="2400" smtClean="0">
                <a:ea typeface="ＭＳ Ｐゴシック" pitchFamily="34" charset="-128"/>
              </a:rPr>
              <a:t>Pseudo-code </a:t>
            </a:r>
          </a:p>
          <a:p>
            <a:pPr marL="796925" lvl="1" indent="-514350" eaLnBrk="1" hangingPunct="1"/>
            <a:r>
              <a:rPr lang="en-US" sz="2000" smtClean="0">
                <a:ea typeface="ＭＳ Ｐゴシック" pitchFamily="34" charset="-128"/>
              </a:rPr>
              <a:t>English like code</a:t>
            </a:r>
          </a:p>
          <a:p>
            <a:pPr marL="514350" indent="-514350" eaLnBrk="1" hangingPunct="1"/>
            <a:r>
              <a:rPr lang="en-US" sz="2400" smtClean="0">
                <a:ea typeface="ＭＳ Ｐゴシック" pitchFamily="34" charset="-128"/>
              </a:rPr>
              <a:t>Flow charts</a:t>
            </a:r>
          </a:p>
          <a:p>
            <a:pPr marL="796925" lvl="1" indent="-514350" eaLnBrk="1" hangingPunct="1"/>
            <a:r>
              <a:rPr lang="en-US" sz="2000" smtClean="0">
                <a:ea typeface="ＭＳ Ｐゴシック" pitchFamily="34" charset="-128"/>
              </a:rPr>
              <a:t>Visual representation</a:t>
            </a:r>
          </a:p>
          <a:p>
            <a:pPr marL="796925" lvl="1" indent="-514350"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36867" name="Slide Number Placeholder 3"/>
          <p:cNvSpPr txBox="1">
            <a:spLocks noGrp="1"/>
          </p:cNvSpPr>
          <p:nvPr/>
        </p:nvSpPr>
        <p:spPr bwMode="auto">
          <a:xfrm>
            <a:off x="8348663" y="6111875"/>
            <a:ext cx="4572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9B12425C-F998-4641-958F-8FB13403AC50}" type="slidenum">
              <a:rPr lang="en-US" sz="1600">
                <a:solidFill>
                  <a:srgbClr val="A7A399"/>
                </a:solidFill>
                <a:latin typeface="+mn-lt"/>
                <a:cs typeface="+mn-cs"/>
              </a:rPr>
              <a:pPr algn="r">
                <a:defRPr/>
              </a:pPr>
              <a:t>27</a:t>
            </a:fld>
            <a:endParaRPr lang="en-US" sz="1600">
              <a:solidFill>
                <a:srgbClr val="A7A399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/>
          <a:lstStyle/>
          <a:p>
            <a:r>
              <a:rPr lang="en-US" smtClean="0">
                <a:effectLst/>
                <a:ea typeface="ＭＳ Ｐゴシック" pitchFamily="34" charset="-128"/>
              </a:rPr>
              <a:t>JT’s Extra: Pseudo Code</a:t>
            </a:r>
          </a:p>
        </p:txBody>
      </p:sp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2"/>
          <a:srcRect l="16875" t="19792" r="50626" b="57291"/>
          <a:stretch>
            <a:fillRect/>
          </a:stretch>
        </p:blipFill>
        <p:spPr bwMode="auto">
          <a:xfrm>
            <a:off x="533400" y="533400"/>
            <a:ext cx="3962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2" name="Picture 6" descr="pseudo-cod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533400"/>
            <a:ext cx="3876675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Text Box 7"/>
          <p:cNvSpPr txBox="1">
            <a:spLocks noChangeArrowheads="1"/>
          </p:cNvSpPr>
          <p:nvPr/>
        </p:nvSpPr>
        <p:spPr bwMode="auto">
          <a:xfrm>
            <a:off x="4953000" y="4114800"/>
            <a:ext cx="419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Image: </a:t>
            </a:r>
            <a:r>
              <a:rPr lang="en-US" sz="1200" b="1" i="1"/>
              <a:t>http://www.cs.tufts.edu/comp/150GA</a:t>
            </a:r>
            <a:r>
              <a:rPr lang="en-US" b="1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/>
          <a:lstStyle/>
          <a:p>
            <a:r>
              <a:rPr lang="en-US" sz="3200" smtClean="0">
                <a:effectLst/>
                <a:ea typeface="ＭＳ Ｐゴシック" pitchFamily="34" charset="-128"/>
              </a:rPr>
              <a:t>JT’s Extra: Pseudo Vs. Real Code</a:t>
            </a:r>
          </a:p>
        </p:txBody>
      </p:sp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2"/>
          <a:srcRect l="29375" t="58333" r="37500" b="16667"/>
          <a:stretch>
            <a:fillRect/>
          </a:stretch>
        </p:blipFill>
        <p:spPr bwMode="auto">
          <a:xfrm>
            <a:off x="533400" y="533400"/>
            <a:ext cx="5105400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Text Box 7"/>
          <p:cNvSpPr txBox="1">
            <a:spLocks noChangeArrowheads="1"/>
          </p:cNvSpPr>
          <p:nvPr/>
        </p:nvSpPr>
        <p:spPr bwMode="auto">
          <a:xfrm>
            <a:off x="609600" y="2743200"/>
            <a:ext cx="37338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PSEUDO CODE From: www.cpsc.ucalgary.ca/~tamj</a:t>
            </a:r>
          </a:p>
        </p:txBody>
      </p:sp>
      <p:grpSp>
        <p:nvGrpSpPr>
          <p:cNvPr id="66569" name="Group 9"/>
          <p:cNvGrpSpPr>
            <a:grpSpLocks/>
          </p:cNvGrpSpPr>
          <p:nvPr/>
        </p:nvGrpSpPr>
        <p:grpSpPr bwMode="auto">
          <a:xfrm>
            <a:off x="3886200" y="3048000"/>
            <a:ext cx="4800600" cy="2574925"/>
            <a:chOff x="2448" y="1920"/>
            <a:chExt cx="3024" cy="1622"/>
          </a:xfrm>
        </p:grpSpPr>
        <p:pic>
          <p:nvPicPr>
            <p:cNvPr id="46085" name="Picture 6"/>
            <p:cNvPicPr>
              <a:picLocks noChangeAspect="1" noChangeArrowheads="1"/>
            </p:cNvPicPr>
            <p:nvPr/>
          </p:nvPicPr>
          <p:blipFill>
            <a:blip r:embed="rId2"/>
            <a:srcRect l="61874" t="58333" r="5000" b="16667"/>
            <a:stretch>
              <a:fillRect/>
            </a:stretch>
          </p:blipFill>
          <p:spPr bwMode="auto">
            <a:xfrm>
              <a:off x="2448" y="1920"/>
              <a:ext cx="3024" cy="1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086" name="Text Box 8"/>
            <p:cNvSpPr txBox="1">
              <a:spLocks noChangeArrowheads="1"/>
            </p:cNvSpPr>
            <p:nvPr/>
          </p:nvSpPr>
          <p:spPr bwMode="auto">
            <a:xfrm>
              <a:off x="3072" y="3216"/>
              <a:ext cx="2352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400"/>
                <a:t>REAL CODE: From: www.cpsc.ucalgary.ca/~tamj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8313" y="4929188"/>
            <a:ext cx="8183562" cy="6762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Relations</a:t>
            </a:r>
            <a:endParaRPr lang="en-US" dirty="0"/>
          </a:p>
        </p:txBody>
      </p:sp>
      <p:sp>
        <p:nvSpPr>
          <p:cNvPr id="17410" name="Text Placeholder 5"/>
          <p:cNvSpPr>
            <a:spLocks noGrp="1"/>
          </p:cNvSpPr>
          <p:nvPr>
            <p:ph type="body" idx="1"/>
          </p:nvPr>
        </p:nvSpPr>
        <p:spPr>
          <a:xfrm>
            <a:off x="468313" y="5624513"/>
            <a:ext cx="8183562" cy="420687"/>
          </a:xfrm>
        </p:spPr>
        <p:txBody>
          <a:bodyPr/>
          <a:lstStyle/>
          <a:p>
            <a:pPr marR="0" eaLnBrk="1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B95C00"/>
                </a:solidFill>
                <a:ea typeface="ＭＳ Ｐゴシック" pitchFamily="34" charset="-128"/>
              </a:rPr>
              <a:t>Relating sets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A3980B-1918-4A06-BF60-BC736410BDB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Min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Given a set of objects (numbers)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How do we find the smallest member of the set?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Example input : {10, 46, 3, 100}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Output: 3</a:t>
            </a:r>
          </a:p>
        </p:txBody>
      </p:sp>
      <p:sp>
        <p:nvSpPr>
          <p:cNvPr id="35843" name="Slide Number Placeholder 3"/>
          <p:cNvSpPr txBox="1">
            <a:spLocks noGrp="1"/>
          </p:cNvSpPr>
          <p:nvPr/>
        </p:nvSpPr>
        <p:spPr bwMode="auto">
          <a:xfrm>
            <a:off x="8348663" y="6111875"/>
            <a:ext cx="4572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29A44FC6-2640-4BE6-9F75-056CDD9FD3BF}" type="slidenum">
              <a:rPr lang="en-US" sz="1600">
                <a:solidFill>
                  <a:srgbClr val="A7A399"/>
                </a:solidFill>
                <a:latin typeface="+mn-lt"/>
                <a:cs typeface="+mn-cs"/>
              </a:rPr>
              <a:pPr algn="r">
                <a:defRPr/>
              </a:pPr>
              <a:t>30</a:t>
            </a:fld>
            <a:endParaRPr lang="en-US" sz="1600">
              <a:solidFill>
                <a:srgbClr val="A7A399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Attempt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marL="514350" indent="-514350" eaLnBrk="1" hangingPunct="1">
              <a:buFont typeface="Wingdings 2" pitchFamily="18" charset="2"/>
              <a:buNone/>
            </a:pPr>
            <a:r>
              <a:rPr lang="en-US" smtClean="0">
                <a:ea typeface="ＭＳ Ｐゴシック" pitchFamily="34" charset="-128"/>
              </a:rPr>
              <a:t>Given input S, a set</a:t>
            </a:r>
          </a:p>
          <a:p>
            <a:pPr marL="514350" indent="-514350" eaLnBrk="1" hangingPunct="1">
              <a:buFont typeface="Verdana" pitchFamily="34" charset="0"/>
              <a:buAutoNum type="arabicPeriod"/>
            </a:pPr>
            <a:r>
              <a:rPr lang="en-US" smtClean="0">
                <a:ea typeface="ＭＳ Ｐゴシック" pitchFamily="34" charset="-128"/>
              </a:rPr>
              <a:t>Let the first element in S be </a:t>
            </a:r>
            <a:r>
              <a:rPr lang="en-US" i="1" smtClean="0">
                <a:ea typeface="ＭＳ Ｐゴシック" pitchFamily="34" charset="-128"/>
              </a:rPr>
              <a:t>min-so-far</a:t>
            </a:r>
          </a:p>
          <a:p>
            <a:pPr marL="514350" indent="-514350" eaLnBrk="1" hangingPunct="1">
              <a:buFont typeface="Verdana" pitchFamily="34" charset="0"/>
              <a:buAutoNum type="arabicPeriod"/>
            </a:pPr>
            <a:r>
              <a:rPr lang="en-US" smtClean="0">
                <a:ea typeface="ＭＳ Ｐゴシック" pitchFamily="34" charset="-128"/>
              </a:rPr>
              <a:t>Check if the next element is less than </a:t>
            </a:r>
            <a:r>
              <a:rPr lang="en-US" i="1" smtClean="0">
                <a:ea typeface="ＭＳ Ｐゴシック" pitchFamily="34" charset="-128"/>
              </a:rPr>
              <a:t>min-so-far</a:t>
            </a:r>
          </a:p>
          <a:p>
            <a:pPr marL="796925" lvl="1" indent="-514350" eaLnBrk="1" hangingPunct="1"/>
            <a:r>
              <a:rPr lang="en-US" smtClean="0">
                <a:ea typeface="ＭＳ Ｐゴシック" pitchFamily="34" charset="-128"/>
              </a:rPr>
              <a:t>If so, make it the </a:t>
            </a:r>
            <a:r>
              <a:rPr lang="en-US" i="1" smtClean="0">
                <a:ea typeface="ＭＳ Ｐゴシック" pitchFamily="34" charset="-128"/>
              </a:rPr>
              <a:t>min-so-far</a:t>
            </a:r>
          </a:p>
          <a:p>
            <a:pPr marL="796925" lvl="1" indent="-514350" eaLnBrk="1" hangingPunct="1"/>
            <a:r>
              <a:rPr lang="en-US" smtClean="0">
                <a:ea typeface="ＭＳ Ｐゴシック" pitchFamily="34" charset="-128"/>
              </a:rPr>
              <a:t>If not ignore it</a:t>
            </a:r>
          </a:p>
          <a:p>
            <a:pPr marL="514350" indent="-514350" eaLnBrk="1" hangingPunct="1">
              <a:buFont typeface="Verdana" pitchFamily="34" charset="0"/>
              <a:buAutoNum type="arabicPeriod"/>
            </a:pPr>
            <a:r>
              <a:rPr lang="en-US" smtClean="0">
                <a:ea typeface="ＭＳ Ｐゴシック" pitchFamily="34" charset="-128"/>
              </a:rPr>
              <a:t>Repeat step 2 until all elements in S have been examined</a:t>
            </a:r>
          </a:p>
          <a:p>
            <a:pPr marL="514350" indent="-514350" eaLnBrk="1" hangingPunct="1">
              <a:buFont typeface="Verdana" pitchFamily="34" charset="0"/>
              <a:buAutoNum type="arabicPeriod"/>
            </a:pPr>
            <a:r>
              <a:rPr lang="en-US" smtClean="0">
                <a:ea typeface="ＭＳ Ｐゴシック" pitchFamily="34" charset="-128"/>
              </a:rPr>
              <a:t>The minimum is </a:t>
            </a:r>
            <a:r>
              <a:rPr lang="en-US" i="1" smtClean="0">
                <a:ea typeface="ＭＳ Ｐゴシック" pitchFamily="34" charset="-128"/>
              </a:rPr>
              <a:t>min-so-far</a:t>
            </a: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B12838-C596-44B2-B595-71DDC25C65F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JT’s Extra: Computer</a:t>
            </a:r>
            <a:r>
              <a:rPr lang="en-US" dirty="0"/>
              <a:t>s</a:t>
            </a:r>
            <a:r>
              <a:rPr lang="en-US" dirty="0" smtClean="0"/>
              <a:t> Are Like Very Young Children</a:t>
            </a:r>
            <a:endParaRPr lang="en-US" dirty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3C7C41-B6ED-43C2-A2AA-3E04CF2B3BA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747713" y="1066800"/>
            <a:ext cx="3590925" cy="3733800"/>
            <a:chOff x="747776" y="1066800"/>
            <a:chExt cx="3590181" cy="3733800"/>
          </a:xfrm>
        </p:grpSpPr>
        <p:pic>
          <p:nvPicPr>
            <p:cNvPr id="49159" name="Picture 2" descr="C:\Users\tamj\AppData\Local\Microsoft\Windows\Temporary Internet Files\Content.IE5\BMFS3KFX\MP900308972[1]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747776" y="1447800"/>
              <a:ext cx="2224024" cy="3352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ounded Rectangular Callout 4"/>
            <p:cNvSpPr/>
            <p:nvPr/>
          </p:nvSpPr>
          <p:spPr>
            <a:xfrm>
              <a:off x="2585720" y="1066800"/>
              <a:ext cx="1752237" cy="1295400"/>
            </a:xfrm>
            <a:prstGeom prst="wedgeRoundRectCallout">
              <a:avLst>
                <a:gd name="adj1" fmla="val -77975"/>
                <a:gd name="adj2" fmla="val 101715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latin typeface="Comic Sans MS" pitchFamily="66" charset="0"/>
                </a:rPr>
                <a:t>Why???!!!</a:t>
              </a:r>
            </a:p>
          </p:txBody>
        </p:sp>
      </p:grpSp>
      <p:pic>
        <p:nvPicPr>
          <p:cNvPr id="1026" name="Picture 2" descr="C:\Users\tamj\AppData\Local\Microsoft\Windows\Temporary Internet Files\Content.IE5\KWS69ME7\MP900448369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2925763"/>
            <a:ext cx="2906713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tamj\AppData\Local\Microsoft\Windows\Temporary Internet Files\Content.IE5\GG8X2L6I\MC900440348[1]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91000" y="2433638"/>
            <a:ext cx="8382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C:\Users\tamj\AppData\Local\Microsoft\Windows\Temporary Internet Files\Content.IE5\GG8X2L6I\MC900440348[1]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97713" y="4421188"/>
            <a:ext cx="8382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Problems with the attempt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What if the input set is empty?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What if the input set is a </a:t>
            </a:r>
            <a:r>
              <a:rPr lang="en-US" i="1" smtClean="0">
                <a:ea typeface="ＭＳ Ｐゴシック" pitchFamily="34" charset="-128"/>
              </a:rPr>
              <a:t>singleton</a:t>
            </a:r>
            <a:r>
              <a:rPr lang="en-US" smtClean="0">
                <a:ea typeface="ＭＳ Ｐゴシック" pitchFamily="34" charset="-128"/>
              </a:rPr>
              <a:t> (contains one element only)?</a:t>
            </a: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65805F-B530-4294-9ABC-5065420229C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The Min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en-US" dirty="0" smtClean="0"/>
              <a:t>Input: set S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n-US" dirty="0" smtClean="0"/>
              <a:t>Output: minimum element in S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 smtClean="0"/>
              <a:t>If S is empty, stop, there is no min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 smtClean="0"/>
              <a:t>Otherwise, let the first element be MSF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 smtClean="0"/>
              <a:t>Repeat the following until all elements in S have been examined:</a:t>
            </a:r>
          </a:p>
          <a:p>
            <a:pPr marL="514350" indent="-514350" eaLnBrk="1" hangingPunct="1">
              <a:buFont typeface="Wingdings 2" pitchFamily="18" charset="2"/>
              <a:buNone/>
              <a:defRPr/>
            </a:pPr>
            <a:r>
              <a:rPr lang="en-US" dirty="0" smtClean="0"/>
              <a:t>	check if the next element is less than MSF</a:t>
            </a:r>
          </a:p>
          <a:p>
            <a:pPr marL="797814" lvl="1" indent="-514350" eaLnBrk="1" hangingPunct="1">
              <a:defRPr/>
            </a:pPr>
            <a:r>
              <a:rPr lang="en-US" dirty="0" smtClean="0">
                <a:cs typeface="+mn-cs"/>
              </a:rPr>
              <a:t>If so, make it the MSF</a:t>
            </a:r>
          </a:p>
          <a:p>
            <a:pPr marL="797814" lvl="1" indent="-514350" eaLnBrk="1" hangingPunct="1">
              <a:defRPr/>
            </a:pPr>
            <a:r>
              <a:rPr lang="en-US" dirty="0" smtClean="0">
                <a:cs typeface="+mn-cs"/>
              </a:rPr>
              <a:t>If not ignore it</a:t>
            </a:r>
          </a:p>
          <a:p>
            <a:pPr marL="514350" indent="-514350" eaLnBrk="1" hangingPunct="1">
              <a:buFont typeface="+mj-lt"/>
              <a:buAutoNum type="arabicPeriod" startAt="4"/>
              <a:defRPr/>
            </a:pPr>
            <a:r>
              <a:rPr lang="en-US" dirty="0" smtClean="0"/>
              <a:t>The minimum is MSF</a:t>
            </a:r>
          </a:p>
          <a:p>
            <a:pPr marL="514350" indent="-514350" eaLnBrk="1" hangingPunct="1">
              <a:buFont typeface="+mj-lt"/>
              <a:buAutoNum type="arabicPeriod" startAt="4"/>
              <a:defRPr/>
            </a:pPr>
            <a:endParaRPr lang="en-US" dirty="0" smtClean="0"/>
          </a:p>
          <a:p>
            <a:pPr marL="797814" lvl="1" indent="-514350" eaLnBrk="1" hangingPunct="1">
              <a:defRPr/>
            </a:pPr>
            <a:endParaRPr lang="en-US" dirty="0">
              <a:cs typeface="+mn-cs"/>
            </a:endParaRP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957B30-819E-442F-B6CC-95087A1D10A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Correctness vs. Efficiency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Algorithms must be correct</a:t>
            </a:r>
          </a:p>
          <a:p>
            <a:pPr lvl="1" eaLnBrk="1" hangingPunct="1">
              <a:defRPr/>
            </a:pPr>
            <a:r>
              <a:rPr lang="en-US" dirty="0" smtClean="0">
                <a:cs typeface="+mn-cs"/>
              </a:rPr>
              <a:t>Solve a problem, taking care of all special cases</a:t>
            </a:r>
          </a:p>
          <a:p>
            <a:pPr eaLnBrk="1" hangingPunct="1">
              <a:defRPr/>
            </a:pPr>
            <a:r>
              <a:rPr lang="en-US" dirty="0" smtClean="0"/>
              <a:t>Algorithms should be efficient</a:t>
            </a:r>
          </a:p>
          <a:p>
            <a:pPr lvl="1" eaLnBrk="1" hangingPunct="1">
              <a:defRPr/>
            </a:pPr>
            <a:r>
              <a:rPr lang="en-US" dirty="0" smtClean="0">
                <a:cs typeface="+mn-cs"/>
              </a:rPr>
              <a:t>Take less time to compute solution (time-efficiency)</a:t>
            </a:r>
          </a:p>
          <a:p>
            <a:pPr lvl="1" eaLnBrk="1" hangingPunct="1">
              <a:defRPr/>
            </a:pPr>
            <a:r>
              <a:rPr lang="en-US" dirty="0" smtClean="0">
                <a:cs typeface="+mn-cs"/>
              </a:rPr>
              <a:t>Use less space (space-efficiency)</a:t>
            </a:r>
          </a:p>
          <a:p>
            <a:pPr lvl="1" eaLnBrk="1" hangingPunct="1">
              <a:defRPr/>
            </a:pPr>
            <a:r>
              <a:rPr lang="en-US" dirty="0" smtClean="0">
                <a:cs typeface="+mn-cs"/>
              </a:rPr>
              <a:t>Use less power (power-efficiency)</a:t>
            </a:r>
          </a:p>
          <a:p>
            <a:pPr lvl="1" eaLnBrk="1" hangingPunct="1">
              <a:defRPr/>
            </a:pPr>
            <a:r>
              <a:rPr lang="en-US" dirty="0" smtClean="0">
                <a:cs typeface="+mn-cs"/>
              </a:rPr>
              <a:t>Use fewer message (message-efficiency)</a:t>
            </a:r>
          </a:p>
          <a:p>
            <a:pPr eaLnBrk="1" hangingPunct="1">
              <a:defRPr/>
            </a:pPr>
            <a:r>
              <a:rPr lang="en-US" dirty="0" smtClean="0"/>
              <a:t>Here, we only focus on time-efficiency</a:t>
            </a:r>
            <a:endParaRPr lang="en-US" dirty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BD925B-D641-441C-84DC-AADD4BA012D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651375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US" dirty="0" smtClean="0"/>
              <a:t>A merchant learnt that one of his 4096 golden coins is fake</a:t>
            </a:r>
          </a:p>
          <a:p>
            <a:pPr eaLnBrk="1" hangingPunct="1">
              <a:defRPr/>
            </a:pPr>
            <a:r>
              <a:rPr lang="en-US" dirty="0" smtClean="0"/>
              <a:t>All coins look exactly the same (including the fake one)</a:t>
            </a:r>
          </a:p>
          <a:p>
            <a:pPr eaLnBrk="1" hangingPunct="1">
              <a:defRPr/>
            </a:pPr>
            <a:r>
              <a:rPr lang="en-US" dirty="0" smtClean="0"/>
              <a:t>The only difference between a fake and a real coin is in the weight</a:t>
            </a:r>
          </a:p>
          <a:p>
            <a:pPr eaLnBrk="1" hangingPunct="1">
              <a:defRPr/>
            </a:pPr>
            <a:r>
              <a:rPr lang="en-US" dirty="0" smtClean="0"/>
              <a:t>A fake coin is lighter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Find an efficient algorithm to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n-US" dirty="0" smtClean="0"/>
              <a:t> locate the fake coin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Hint: Can be done 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n-US" dirty="0" smtClean="0"/>
              <a:t>in 12 comparisons</a:t>
            </a:r>
            <a:endParaRPr lang="en-US" dirty="0"/>
          </a:p>
        </p:txBody>
      </p:sp>
      <p:sp>
        <p:nvSpPr>
          <p:cNvPr id="40963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B56564-0EEE-496F-AEEC-88F0D939864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US"/>
          </a:p>
        </p:txBody>
      </p:sp>
      <p:pic>
        <p:nvPicPr>
          <p:cNvPr id="54276" name="Picture 4" descr="C:\Documents and Settings\kawash\Local Settings\Temporary Internet Files\Content.IE5\9VBBFIFY\MCj0354001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2743200"/>
            <a:ext cx="2979738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Documents and Settings\kawash\Local Settings\Temporary Internet Files\Content.IE5\8P5JNNQ8\MMj03543910000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3810000"/>
            <a:ext cx="1690688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 partial tree</a:t>
            </a:r>
            <a:endParaRPr lang="en-US" dirty="0"/>
          </a:p>
        </p:txBody>
      </p:sp>
      <p:sp>
        <p:nvSpPr>
          <p:cNvPr id="41986" name="Slide Number Placeholder 3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AA1F64-7A85-4990-8782-E389FCEDD2B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191000" y="533400"/>
            <a:ext cx="6858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8</a:t>
            </a:r>
          </a:p>
        </p:txBody>
      </p:sp>
      <p:sp>
        <p:nvSpPr>
          <p:cNvPr id="9" name="Oval 8"/>
          <p:cNvSpPr/>
          <p:nvPr/>
        </p:nvSpPr>
        <p:spPr>
          <a:xfrm>
            <a:off x="1981200" y="1676400"/>
            <a:ext cx="762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4</a:t>
            </a:r>
          </a:p>
        </p:txBody>
      </p:sp>
      <p:sp>
        <p:nvSpPr>
          <p:cNvPr id="10" name="Oval 9"/>
          <p:cNvSpPr/>
          <p:nvPr/>
        </p:nvSpPr>
        <p:spPr>
          <a:xfrm>
            <a:off x="6248400" y="1676400"/>
            <a:ext cx="8382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4</a:t>
            </a:r>
          </a:p>
        </p:txBody>
      </p:sp>
      <p:cxnSp>
        <p:nvCxnSpPr>
          <p:cNvPr id="12" name="Straight Arrow Connector 11"/>
          <p:cNvCxnSpPr>
            <a:stCxn id="8" idx="4"/>
            <a:endCxn id="9" idx="0"/>
          </p:cNvCxnSpPr>
          <p:nvPr/>
        </p:nvCxnSpPr>
        <p:spPr>
          <a:xfrm rot="5400000">
            <a:off x="3219450" y="361950"/>
            <a:ext cx="457200" cy="21717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4"/>
            <a:endCxn id="10" idx="0"/>
          </p:cNvCxnSpPr>
          <p:nvPr/>
        </p:nvCxnSpPr>
        <p:spPr>
          <a:xfrm rot="16200000" flipH="1">
            <a:off x="5372100" y="381000"/>
            <a:ext cx="457200" cy="2133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914400" y="2743200"/>
            <a:ext cx="8382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2</a:t>
            </a:r>
          </a:p>
        </p:txBody>
      </p:sp>
      <p:sp>
        <p:nvSpPr>
          <p:cNvPr id="19" name="Oval 18"/>
          <p:cNvSpPr/>
          <p:nvPr/>
        </p:nvSpPr>
        <p:spPr>
          <a:xfrm>
            <a:off x="3124200" y="2743200"/>
            <a:ext cx="8382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2</a:t>
            </a:r>
          </a:p>
        </p:txBody>
      </p:sp>
      <p:cxnSp>
        <p:nvCxnSpPr>
          <p:cNvPr id="21" name="Straight Arrow Connector 20"/>
          <p:cNvCxnSpPr>
            <a:stCxn id="9" idx="4"/>
            <a:endCxn id="18" idx="0"/>
          </p:cNvCxnSpPr>
          <p:nvPr/>
        </p:nvCxnSpPr>
        <p:spPr>
          <a:xfrm rot="5400000">
            <a:off x="1657350" y="2038350"/>
            <a:ext cx="381000" cy="10287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9" idx="4"/>
            <a:endCxn id="19" idx="0"/>
          </p:cNvCxnSpPr>
          <p:nvPr/>
        </p:nvCxnSpPr>
        <p:spPr>
          <a:xfrm rot="16200000" flipH="1">
            <a:off x="2762250" y="1962150"/>
            <a:ext cx="381000" cy="11811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5105400" y="2743200"/>
            <a:ext cx="9144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2</a:t>
            </a:r>
          </a:p>
        </p:txBody>
      </p:sp>
      <p:sp>
        <p:nvSpPr>
          <p:cNvPr id="30" name="Oval 29"/>
          <p:cNvSpPr/>
          <p:nvPr/>
        </p:nvSpPr>
        <p:spPr>
          <a:xfrm>
            <a:off x="7239000" y="2743200"/>
            <a:ext cx="9144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2</a:t>
            </a:r>
          </a:p>
        </p:txBody>
      </p:sp>
      <p:cxnSp>
        <p:nvCxnSpPr>
          <p:cNvPr id="31" name="Straight Arrow Connector 30"/>
          <p:cNvCxnSpPr>
            <a:stCxn id="10" idx="4"/>
            <a:endCxn id="29" idx="0"/>
          </p:cNvCxnSpPr>
          <p:nvPr/>
        </p:nvCxnSpPr>
        <p:spPr>
          <a:xfrm rot="5400000">
            <a:off x="5924550" y="2000250"/>
            <a:ext cx="381000" cy="11049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0" idx="4"/>
            <a:endCxn id="30" idx="0"/>
          </p:cNvCxnSpPr>
          <p:nvPr/>
        </p:nvCxnSpPr>
        <p:spPr>
          <a:xfrm rot="16200000" flipH="1">
            <a:off x="6991350" y="2038350"/>
            <a:ext cx="381000" cy="10287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457200" y="4038600"/>
            <a:ext cx="8382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1</a:t>
            </a:r>
          </a:p>
        </p:txBody>
      </p:sp>
      <p:sp>
        <p:nvSpPr>
          <p:cNvPr id="40" name="Oval 39"/>
          <p:cNvSpPr/>
          <p:nvPr/>
        </p:nvSpPr>
        <p:spPr>
          <a:xfrm>
            <a:off x="1447800" y="4038600"/>
            <a:ext cx="8382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1</a:t>
            </a:r>
          </a:p>
        </p:txBody>
      </p:sp>
      <p:cxnSp>
        <p:nvCxnSpPr>
          <p:cNvPr id="41" name="Straight Arrow Connector 40"/>
          <p:cNvCxnSpPr>
            <a:stCxn id="18" idx="4"/>
            <a:endCxn id="39" idx="0"/>
          </p:cNvCxnSpPr>
          <p:nvPr/>
        </p:nvCxnSpPr>
        <p:spPr>
          <a:xfrm rot="5400000">
            <a:off x="800100" y="3505200"/>
            <a:ext cx="609600" cy="457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8" idx="4"/>
            <a:endCxn id="40" idx="0"/>
          </p:cNvCxnSpPr>
          <p:nvPr/>
        </p:nvCxnSpPr>
        <p:spPr>
          <a:xfrm rot="16200000" flipH="1">
            <a:off x="1295400" y="3467100"/>
            <a:ext cx="609600" cy="533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2590800" y="4038600"/>
            <a:ext cx="8382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1</a:t>
            </a:r>
          </a:p>
        </p:txBody>
      </p:sp>
      <p:sp>
        <p:nvSpPr>
          <p:cNvPr id="52" name="Oval 51"/>
          <p:cNvSpPr/>
          <p:nvPr/>
        </p:nvSpPr>
        <p:spPr>
          <a:xfrm>
            <a:off x="3581400" y="4038600"/>
            <a:ext cx="8382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1</a:t>
            </a:r>
          </a:p>
        </p:txBody>
      </p:sp>
      <p:cxnSp>
        <p:nvCxnSpPr>
          <p:cNvPr id="53" name="Straight Arrow Connector 52"/>
          <p:cNvCxnSpPr>
            <a:stCxn id="19" idx="4"/>
            <a:endCxn id="51" idx="0"/>
          </p:cNvCxnSpPr>
          <p:nvPr/>
        </p:nvCxnSpPr>
        <p:spPr>
          <a:xfrm rot="5400000">
            <a:off x="2971800" y="3467100"/>
            <a:ext cx="609600" cy="533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19" idx="4"/>
            <a:endCxn id="52" idx="0"/>
          </p:cNvCxnSpPr>
          <p:nvPr/>
        </p:nvCxnSpPr>
        <p:spPr>
          <a:xfrm rot="16200000" flipH="1">
            <a:off x="3467100" y="3505200"/>
            <a:ext cx="609600" cy="457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70"/>
          <p:cNvSpPr/>
          <p:nvPr/>
        </p:nvSpPr>
        <p:spPr>
          <a:xfrm>
            <a:off x="4648200" y="4038600"/>
            <a:ext cx="8763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1</a:t>
            </a:r>
          </a:p>
        </p:txBody>
      </p:sp>
      <p:sp>
        <p:nvSpPr>
          <p:cNvPr id="72" name="Oval 71"/>
          <p:cNvSpPr/>
          <p:nvPr/>
        </p:nvSpPr>
        <p:spPr>
          <a:xfrm>
            <a:off x="5638800" y="4038600"/>
            <a:ext cx="8763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1</a:t>
            </a:r>
          </a:p>
        </p:txBody>
      </p:sp>
      <p:cxnSp>
        <p:nvCxnSpPr>
          <p:cNvPr id="73" name="Straight Arrow Connector 72"/>
          <p:cNvCxnSpPr>
            <a:stCxn id="29" idx="4"/>
            <a:endCxn id="71" idx="0"/>
          </p:cNvCxnSpPr>
          <p:nvPr/>
        </p:nvCxnSpPr>
        <p:spPr>
          <a:xfrm rot="5400000">
            <a:off x="5019675" y="3495675"/>
            <a:ext cx="609600" cy="4762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29" idx="4"/>
            <a:endCxn id="72" idx="0"/>
          </p:cNvCxnSpPr>
          <p:nvPr/>
        </p:nvCxnSpPr>
        <p:spPr>
          <a:xfrm rot="16200000" flipH="1">
            <a:off x="5514975" y="3476625"/>
            <a:ext cx="609600" cy="5143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Oval 76"/>
          <p:cNvSpPr/>
          <p:nvPr/>
        </p:nvSpPr>
        <p:spPr>
          <a:xfrm>
            <a:off x="6781800" y="4038600"/>
            <a:ext cx="8001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1</a:t>
            </a:r>
          </a:p>
        </p:txBody>
      </p:sp>
      <p:sp>
        <p:nvSpPr>
          <p:cNvPr id="78" name="Oval 77"/>
          <p:cNvSpPr/>
          <p:nvPr/>
        </p:nvSpPr>
        <p:spPr>
          <a:xfrm>
            <a:off x="7772400" y="4038600"/>
            <a:ext cx="8001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1</a:t>
            </a:r>
          </a:p>
        </p:txBody>
      </p:sp>
      <p:cxnSp>
        <p:nvCxnSpPr>
          <p:cNvPr id="79" name="Straight Arrow Connector 78"/>
          <p:cNvCxnSpPr>
            <a:stCxn id="30" idx="4"/>
            <a:endCxn id="77" idx="0"/>
          </p:cNvCxnSpPr>
          <p:nvPr/>
        </p:nvCxnSpPr>
        <p:spPr>
          <a:xfrm rot="5400000">
            <a:off x="7134225" y="3476625"/>
            <a:ext cx="609600" cy="5143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30" idx="4"/>
            <a:endCxn id="78" idx="0"/>
          </p:cNvCxnSpPr>
          <p:nvPr/>
        </p:nvCxnSpPr>
        <p:spPr>
          <a:xfrm rot="16200000" flipH="1">
            <a:off x="7629525" y="3495675"/>
            <a:ext cx="609600" cy="4762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8" grpId="0" animBg="1"/>
      <p:bldP spid="19" grpId="0" animBg="1"/>
      <p:bldP spid="29" grpId="0" animBg="1"/>
      <p:bldP spid="29" grpId="1" animBg="1"/>
      <p:bldP spid="30" grpId="0" animBg="1"/>
      <p:bldP spid="30" grpId="1" animBg="1"/>
      <p:bldP spid="39" grpId="0" animBg="1"/>
      <p:bldP spid="40" grpId="0" animBg="1"/>
      <p:bldP spid="51" grpId="0" animBg="1"/>
      <p:bldP spid="52" grpId="0" animBg="1"/>
      <p:bldP spid="71" grpId="0" animBg="1"/>
      <p:bldP spid="72" grpId="0" animBg="1"/>
      <p:bldP spid="77" grpId="0" animBg="1"/>
      <p:bldP spid="7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Efficient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651375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r>
              <a:rPr lang="en-US" dirty="0" smtClean="0"/>
              <a:t>If you compare each pair of coins, you may need 4096/2 = 2048  “operations”</a:t>
            </a:r>
          </a:p>
          <a:p>
            <a:pPr eaLnBrk="1" hangingPunct="1">
              <a:defRPr/>
            </a:pPr>
            <a:endParaRPr lang="en-US" dirty="0" smtClean="0"/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400" dirty="0" smtClean="0"/>
              <a:t>Weigh 2048 against 2048, pick the lighter pile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400" dirty="0" smtClean="0"/>
              <a:t>Weigh 1024 against 1024, pick the lighter pile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400" dirty="0" smtClean="0"/>
              <a:t>Weigh 512 against 512, pick the lighter pile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400" dirty="0" smtClean="0"/>
              <a:t>Weigh 256 against 256, pick the lighter pile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400" dirty="0" smtClean="0"/>
              <a:t>Weigh 128 against 128, pick the lighter pile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400" dirty="0" smtClean="0"/>
              <a:t>Weigh 64 against 64, pick the lighter pile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400" dirty="0" smtClean="0"/>
              <a:t>Weigh 32 against 32, pick the lighter pile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400" dirty="0" smtClean="0"/>
              <a:t>Weigh 16 against 16, pick the lighter pile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400" dirty="0" smtClean="0"/>
              <a:t>Weigh 8 against 8, pick the lighter pile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400" dirty="0" smtClean="0"/>
              <a:t>Weigh 4 against 4, pick the lighter pile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400" dirty="0" smtClean="0"/>
              <a:t>Weigh 2 against 2, pick the lighter pile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400" dirty="0" smtClean="0"/>
              <a:t>Weigh 1 against 1, pick the lighter </a:t>
            </a:r>
            <a:r>
              <a:rPr lang="en-US" sz="2400" b="1" dirty="0" smtClean="0"/>
              <a:t>coin</a:t>
            </a:r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43011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B1A975-A665-44DD-8A8B-1AD7DBF3238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n-US"/>
          </a:p>
        </p:txBody>
      </p:sp>
      <p:pic>
        <p:nvPicPr>
          <p:cNvPr id="56324" name="Picture 7" descr="C:\Program Files\Microsoft Office\MEDIA\CAGCAT10\j0300840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4114800"/>
            <a:ext cx="2538413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Logarithmic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It can be shown that the height of this binary tree is </a:t>
            </a:r>
            <a:r>
              <a:rPr lang="en-US" b="1" smtClean="0">
                <a:ea typeface="ＭＳ Ｐゴシック" pitchFamily="34" charset="-128"/>
              </a:rPr>
              <a:t>log</a:t>
            </a:r>
            <a:r>
              <a:rPr lang="en-US" b="1" baseline="-25000" smtClean="0">
                <a:ea typeface="ＭＳ Ｐゴシック" pitchFamily="34" charset="-128"/>
              </a:rPr>
              <a:t>2</a:t>
            </a:r>
            <a:r>
              <a:rPr lang="en-US" b="1" smtClean="0">
                <a:ea typeface="ＭＳ Ｐゴシック" pitchFamily="34" charset="-128"/>
              </a:rPr>
              <a:t>n</a:t>
            </a:r>
            <a:r>
              <a:rPr lang="en-US" smtClean="0">
                <a:ea typeface="ＭＳ Ｐゴシック" pitchFamily="34" charset="-128"/>
              </a:rPr>
              <a:t>, where n is the number of coins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r>
              <a:rPr lang="en-US" b="1" smtClean="0">
                <a:ea typeface="ＭＳ Ｐゴシック" pitchFamily="34" charset="-128"/>
              </a:rPr>
              <a:t>log</a:t>
            </a:r>
            <a:r>
              <a:rPr lang="en-US" b="1" baseline="-25000" smtClean="0">
                <a:ea typeface="ＭＳ Ｐゴシック" pitchFamily="34" charset="-128"/>
              </a:rPr>
              <a:t>2</a:t>
            </a:r>
            <a:r>
              <a:rPr lang="en-US" b="1" smtClean="0">
                <a:ea typeface="ＭＳ Ｐゴシック" pitchFamily="34" charset="-128"/>
              </a:rPr>
              <a:t>4096 = 12</a:t>
            </a:r>
          </a:p>
          <a:p>
            <a:pPr eaLnBrk="1" hangingPunct="1"/>
            <a:r>
              <a:rPr lang="en-US" b="1" smtClean="0">
                <a:ea typeface="ＭＳ Ｐゴシック" pitchFamily="34" charset="-128"/>
              </a:rPr>
              <a:t>@#$$&amp;^&amp;)(&amp;*^$##$%^$#</a:t>
            </a:r>
            <a:endParaRPr lang="en-US" smtClean="0">
              <a:ea typeface="ＭＳ Ｐゴシック" pitchFamily="34" charset="-128"/>
            </a:endParaRP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44035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4F917B-BF8F-46FA-B79C-ECE8723D044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en-US" dirty="0" smtClean="0"/>
              <a:t>At the end of this section, you will be able to: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 smtClean="0"/>
              <a:t>Define relations and represent them in two ways (sets and graphical)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 smtClean="0"/>
              <a:t>Understand the property of symmetric relations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 smtClean="0"/>
              <a:t>Identify which relation is a function</a:t>
            </a: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59A6C1-62AB-490A-B961-70225A254F6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/>
          <a:lstStyle/>
          <a:p>
            <a:r>
              <a:rPr lang="en-US" sz="3200" smtClean="0">
                <a:effectLst/>
                <a:ea typeface="ＭＳ Ｐゴシック" pitchFamily="34" charset="-128"/>
              </a:rPr>
              <a:t>JT’s Extra (H): Why 2</a:t>
            </a:r>
            <a:r>
              <a:rPr lang="en-US" sz="3200" baseline="30000" smtClean="0">
                <a:effectLst/>
                <a:ea typeface="ＭＳ Ｐゴシック" pitchFamily="34" charset="-128"/>
              </a:rPr>
              <a:t>y </a:t>
            </a:r>
            <a:r>
              <a:rPr lang="en-US" sz="3200" smtClean="0">
                <a:effectLst/>
                <a:ea typeface="ＭＳ Ｐゴシック" pitchFamily="34" charset="-128"/>
              </a:rPr>
              <a:t>(log2x = y)</a:t>
            </a:r>
          </a:p>
        </p:txBody>
      </p:sp>
      <p:sp>
        <p:nvSpPr>
          <p:cNvPr id="5837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2 branches per level</a:t>
            </a:r>
          </a:p>
        </p:txBody>
      </p:sp>
      <p:pic>
        <p:nvPicPr>
          <p:cNvPr id="58371" name="Picture 5" descr="binary vs"/>
          <p:cNvPicPr>
            <a:picLocks noChangeAspect="1" noChangeArrowheads="1"/>
          </p:cNvPicPr>
          <p:nvPr/>
        </p:nvPicPr>
        <p:blipFill>
          <a:blip r:embed="rId2"/>
          <a:srcRect l="4396" b="36470"/>
          <a:stretch>
            <a:fillRect/>
          </a:stretch>
        </p:blipFill>
        <p:spPr bwMode="auto">
          <a:xfrm>
            <a:off x="914400" y="1066800"/>
            <a:ext cx="6629400" cy="428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6" descr="binary v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20600" y="3079750"/>
            <a:ext cx="7772400" cy="755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/>
          <a:lstStyle/>
          <a:p>
            <a:r>
              <a:rPr lang="en-US" sz="3200" smtClean="0">
                <a:effectLst/>
                <a:ea typeface="ＭＳ Ｐゴシック" pitchFamily="34" charset="-128"/>
              </a:rPr>
              <a:t>JT’s Extra (H): Why 2</a:t>
            </a:r>
            <a:r>
              <a:rPr lang="en-US" sz="3200" baseline="30000" smtClean="0">
                <a:effectLst/>
                <a:ea typeface="ＭＳ Ｐゴシック" pitchFamily="34" charset="-128"/>
              </a:rPr>
              <a:t>y </a:t>
            </a:r>
            <a:r>
              <a:rPr lang="en-US" sz="3200" smtClean="0">
                <a:effectLst/>
                <a:ea typeface="ＭＳ Ｐゴシック" pitchFamily="34" charset="-128"/>
              </a:rPr>
              <a:t>(log2x = y)</a:t>
            </a:r>
          </a:p>
        </p:txBody>
      </p:sp>
      <p:sp>
        <p:nvSpPr>
          <p:cNvPr id="59394" name="Rectangle 3"/>
          <p:cNvSpPr>
            <a:spLocks noGrp="1"/>
          </p:cNvSpPr>
          <p:nvPr>
            <p:ph type="body" idx="4294967295"/>
          </p:nvPr>
        </p:nvSpPr>
        <p:spPr>
          <a:xfrm>
            <a:off x="533400" y="533400"/>
            <a:ext cx="8183563" cy="4187825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4 branches per level</a:t>
            </a:r>
          </a:p>
        </p:txBody>
      </p:sp>
      <p:pic>
        <p:nvPicPr>
          <p:cNvPr id="59395" name="Picture 5" descr="binary vs"/>
          <p:cNvPicPr>
            <a:picLocks noChangeAspect="1" noChangeArrowheads="1"/>
          </p:cNvPicPr>
          <p:nvPr/>
        </p:nvPicPr>
        <p:blipFill>
          <a:blip r:embed="rId2"/>
          <a:srcRect l="3922" t="66554" r="3922"/>
          <a:stretch>
            <a:fillRect/>
          </a:stretch>
        </p:blipFill>
        <p:spPr bwMode="auto">
          <a:xfrm>
            <a:off x="1066800" y="1143000"/>
            <a:ext cx="7162800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/>
          <a:lstStyle/>
          <a:p>
            <a:r>
              <a:rPr lang="en-CA" smtClean="0">
                <a:effectLst/>
                <a:ea typeface="ＭＳ Ｐゴシック" pitchFamily="34" charset="-128"/>
              </a:rPr>
              <a:t>JT’s Extra: Reminder</a:t>
            </a:r>
          </a:p>
        </p:txBody>
      </p:sp>
      <p:sp>
        <p:nvSpPr>
          <p:cNvPr id="1945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CA" smtClean="0">
                <a:ea typeface="ＭＳ Ｐゴシック" pitchFamily="34" charset="-128"/>
              </a:rPr>
              <a:t>Set = {elem</a:t>
            </a:r>
            <a:r>
              <a:rPr lang="en-CA" baseline="-25000" smtClean="0">
                <a:ea typeface="ＭＳ Ｐゴシック" pitchFamily="34" charset="-128"/>
              </a:rPr>
              <a:t>1</a:t>
            </a:r>
            <a:r>
              <a:rPr lang="en-CA" smtClean="0">
                <a:ea typeface="ＭＳ Ｐゴシック" pitchFamily="34" charset="-128"/>
              </a:rPr>
              <a:t>, elem</a:t>
            </a:r>
            <a:r>
              <a:rPr lang="en-CA" baseline="-25000" smtClean="0">
                <a:ea typeface="ＭＳ Ｐゴシック" pitchFamily="34" charset="-128"/>
              </a:rPr>
              <a:t>2</a:t>
            </a:r>
            <a:r>
              <a:rPr lang="en-CA" smtClean="0">
                <a:ea typeface="ＭＳ Ｐゴシック" pitchFamily="34" charset="-128"/>
              </a:rPr>
              <a:t>…elem</a:t>
            </a:r>
            <a:r>
              <a:rPr lang="en-CA" baseline="-25000" smtClean="0">
                <a:ea typeface="ＭＳ Ｐゴシック" pitchFamily="34" charset="-128"/>
              </a:rPr>
              <a:t>n</a:t>
            </a:r>
            <a:r>
              <a:rPr lang="en-CA" smtClean="0">
                <a:ea typeface="ＭＳ Ｐゴシック" pitchFamily="34" charset="-128"/>
              </a:rPr>
              <a:t>}</a:t>
            </a:r>
          </a:p>
          <a:p>
            <a:pPr lvl="1"/>
            <a:r>
              <a:rPr lang="en-CA" smtClean="0">
                <a:ea typeface="ＭＳ Ｐゴシック" pitchFamily="34" charset="-128"/>
              </a:rPr>
              <a:t>Order unimportant</a:t>
            </a:r>
          </a:p>
          <a:p>
            <a:pPr lvl="1"/>
            <a:r>
              <a:rPr lang="en-CA" smtClean="0">
                <a:ea typeface="ＭＳ Ｐゴシック" pitchFamily="34" charset="-128"/>
              </a:rPr>
              <a:t>E.g., colors on my shirt = {red, blue, green}</a:t>
            </a:r>
          </a:p>
          <a:p>
            <a:pPr lvl="1"/>
            <a:endParaRPr lang="en-CA" smtClean="0">
              <a:ea typeface="ＭＳ Ｐゴシック" pitchFamily="34" charset="-128"/>
            </a:endParaRPr>
          </a:p>
          <a:p>
            <a:r>
              <a:rPr lang="en-CA" smtClean="0">
                <a:ea typeface="ＭＳ Ｐゴシック" pitchFamily="34" charset="-128"/>
              </a:rPr>
              <a:t>Tuple = (elem</a:t>
            </a:r>
            <a:r>
              <a:rPr lang="en-CA" baseline="-25000" smtClean="0">
                <a:ea typeface="ＭＳ Ｐゴシック" pitchFamily="34" charset="-128"/>
              </a:rPr>
              <a:t>1</a:t>
            </a:r>
            <a:r>
              <a:rPr lang="en-CA" smtClean="0">
                <a:ea typeface="ＭＳ Ｐゴシック" pitchFamily="34" charset="-128"/>
              </a:rPr>
              <a:t>, elem</a:t>
            </a:r>
            <a:r>
              <a:rPr lang="en-CA" baseline="-25000" smtClean="0">
                <a:ea typeface="ＭＳ Ｐゴシック" pitchFamily="34" charset="-128"/>
              </a:rPr>
              <a:t>2</a:t>
            </a:r>
            <a:r>
              <a:rPr lang="en-CA" smtClean="0">
                <a:ea typeface="ＭＳ Ｐゴシック" pitchFamily="34" charset="-128"/>
              </a:rPr>
              <a:t>…elem</a:t>
            </a:r>
            <a:r>
              <a:rPr lang="en-CA" baseline="-25000" smtClean="0">
                <a:ea typeface="ＭＳ Ｐゴシック" pitchFamily="34" charset="-128"/>
              </a:rPr>
              <a:t>n</a:t>
            </a:r>
            <a:r>
              <a:rPr lang="en-CA" smtClean="0">
                <a:ea typeface="ＭＳ Ｐゴシック" pitchFamily="34" charset="-128"/>
              </a:rPr>
              <a:t>)</a:t>
            </a:r>
          </a:p>
          <a:p>
            <a:pPr lvl="1"/>
            <a:r>
              <a:rPr lang="en-CA" smtClean="0">
                <a:ea typeface="ＭＳ Ｐゴシック" pitchFamily="34" charset="-128"/>
              </a:rPr>
              <a:t>Order is important</a:t>
            </a:r>
          </a:p>
          <a:p>
            <a:pPr lvl="1"/>
            <a:r>
              <a:rPr lang="en-CA" smtClean="0">
                <a:ea typeface="ＭＳ Ｐゴシック" pitchFamily="34" charset="-128"/>
              </a:rPr>
              <a:t>E.g., my ranking of favorite colors = (black, white, red, blue, green, yellow, purple)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600" smtClean="0">
                <a:ea typeface="ＭＳ Ｐゴシック" pitchFamily="34" charset="-128"/>
              </a:rPr>
              <a:t>A relation from A to B is a subset of A x B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smtClean="0">
                <a:ea typeface="ＭＳ Ｐゴシック" pitchFamily="34" charset="-128"/>
              </a:rPr>
              <a:t>Example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smtClean="0">
                <a:ea typeface="ＭＳ Ｐゴシック" pitchFamily="34" charset="-128"/>
              </a:rPr>
              <a:t>Let A = {book, lion, plate}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smtClean="0">
                <a:ea typeface="ＭＳ Ｐゴシック" pitchFamily="34" charset="-128"/>
              </a:rPr>
              <a:t>Let B = {colored, made-from-paper, has-bones, contains-glass}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smtClean="0">
                <a:ea typeface="ＭＳ Ｐゴシック" pitchFamily="34" charset="-128"/>
              </a:rPr>
              <a:t>The association of objects A with properties B is a relation from A to B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smtClean="0">
                <a:ea typeface="ＭＳ Ｐゴシック" pitchFamily="34" charset="-128"/>
              </a:rPr>
              <a:t>R = {(book, colored), (book, made-from-paper), (lion, has-bones), (plate, colored), (plate, made-from-paper), (plate, contains-glass)}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en-US" sz="260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600" smtClean="0">
                <a:ea typeface="ＭＳ Ｐゴシック" pitchFamily="34" charset="-128"/>
              </a:rPr>
              <a:t>In general, A relation on A</a:t>
            </a:r>
            <a:r>
              <a:rPr lang="en-US" sz="2600" baseline="-25000" smtClean="0">
                <a:ea typeface="ＭＳ Ｐゴシック" pitchFamily="34" charset="-128"/>
              </a:rPr>
              <a:t>1</a:t>
            </a:r>
            <a:r>
              <a:rPr lang="en-US" sz="2600" smtClean="0">
                <a:ea typeface="ＭＳ Ｐゴシック" pitchFamily="34" charset="-128"/>
              </a:rPr>
              <a:t> , A</a:t>
            </a:r>
            <a:r>
              <a:rPr lang="en-US" sz="2600" baseline="-25000" smtClean="0">
                <a:ea typeface="ＭＳ Ｐゴシック" pitchFamily="34" charset="-128"/>
              </a:rPr>
              <a:t>2</a:t>
            </a:r>
            <a:r>
              <a:rPr lang="en-US" sz="2600" smtClean="0">
                <a:ea typeface="ＭＳ Ｐゴシック" pitchFamily="34" charset="-128"/>
              </a:rPr>
              <a:t> , … , A</a:t>
            </a:r>
            <a:r>
              <a:rPr lang="en-US" sz="2600" baseline="-25000" smtClean="0">
                <a:ea typeface="ＭＳ Ｐゴシック" pitchFamily="34" charset="-128"/>
              </a:rPr>
              <a:t>n</a:t>
            </a:r>
            <a:r>
              <a:rPr lang="en-US" sz="2600" smtClean="0">
                <a:ea typeface="ＭＳ Ｐゴシック" pitchFamily="34" charset="-128"/>
              </a:rPr>
              <a:t> is a subset of A</a:t>
            </a:r>
            <a:r>
              <a:rPr lang="en-US" sz="2600" baseline="-25000" smtClean="0">
                <a:ea typeface="ＭＳ Ｐゴシック" pitchFamily="34" charset="-128"/>
              </a:rPr>
              <a:t>1</a:t>
            </a:r>
            <a:r>
              <a:rPr lang="en-US" sz="2600" smtClean="0">
                <a:ea typeface="ＭＳ Ｐゴシック" pitchFamily="34" charset="-128"/>
              </a:rPr>
              <a:t> x A</a:t>
            </a:r>
            <a:r>
              <a:rPr lang="en-US" sz="2600" baseline="-25000" smtClean="0">
                <a:ea typeface="ＭＳ Ｐゴシック" pitchFamily="34" charset="-128"/>
              </a:rPr>
              <a:t>2</a:t>
            </a:r>
            <a:r>
              <a:rPr lang="en-US" sz="2600" smtClean="0">
                <a:ea typeface="ＭＳ Ｐゴシック" pitchFamily="34" charset="-128"/>
              </a:rPr>
              <a:t> x … x A</a:t>
            </a:r>
            <a:r>
              <a:rPr lang="en-US" sz="2600" baseline="-25000" smtClean="0">
                <a:ea typeface="ＭＳ Ｐゴシック" pitchFamily="34" charset="-128"/>
              </a:rPr>
              <a:t>n</a:t>
            </a:r>
            <a:r>
              <a:rPr lang="en-US" sz="2600" smtClean="0">
                <a:ea typeface="ＭＳ Ｐゴシック" pitchFamily="34" charset="-128"/>
              </a:rPr>
              <a:t> </a:t>
            </a:r>
          </a:p>
          <a:p>
            <a:pPr marL="1143000" lvl="2" indent="-228600" eaLnBrk="1" hangingPunct="1">
              <a:lnSpc>
                <a:spcPct val="80000"/>
              </a:lnSpc>
            </a:pPr>
            <a:r>
              <a:rPr lang="en-US" smtClean="0">
                <a:ea typeface="ＭＳ Ｐゴシック" pitchFamily="34" charset="-128"/>
              </a:rPr>
              <a:t>JT: A x B includes all possible combinations</a:t>
            </a:r>
          </a:p>
          <a:p>
            <a:pPr marL="1143000" lvl="2" indent="-228600" eaLnBrk="1" hangingPunct="1">
              <a:lnSpc>
                <a:spcPct val="80000"/>
              </a:lnSpc>
            </a:pPr>
            <a:r>
              <a:rPr lang="en-US" smtClean="0">
                <a:ea typeface="ＭＳ Ｐゴシック" pitchFamily="34" charset="-128"/>
              </a:rPr>
              <a:t>JT: The relation of A to B only includes some combinations</a:t>
            </a:r>
            <a:endParaRPr lang="en-US" sz="210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endParaRPr lang="en-US" sz="260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endParaRPr lang="en-US" sz="2600" smtClean="0">
              <a:ea typeface="ＭＳ Ｐゴシック" pitchFamily="34" charset="-128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040541-72CD-4DEA-9E28-BEC3ADA4F00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/>
          <a:lstStyle/>
          <a:p>
            <a:r>
              <a:rPr lang="en-CA" smtClean="0">
                <a:effectLst/>
                <a:ea typeface="ＭＳ Ｐゴシック" pitchFamily="34" charset="-128"/>
              </a:rPr>
              <a:t>JT’s Extra Exercise</a:t>
            </a:r>
          </a:p>
        </p:txBody>
      </p:sp>
      <p:sp>
        <p:nvSpPr>
          <p:cNvPr id="2150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CA" smtClean="0">
                <a:ea typeface="ＭＳ Ｐゴシック" pitchFamily="34" charset="-128"/>
              </a:rPr>
              <a:t>A = {Lion, leopard}</a:t>
            </a:r>
          </a:p>
          <a:p>
            <a:r>
              <a:rPr lang="en-CA" smtClean="0">
                <a:ea typeface="ＭＳ Ｐゴシック" pitchFamily="34" charset="-128"/>
              </a:rPr>
              <a:t>B = {Tan, white, spotted}</a:t>
            </a:r>
          </a:p>
          <a:p>
            <a:endParaRPr lang="en-CA" smtClean="0">
              <a:ea typeface="ＭＳ Ｐゴシック" pitchFamily="34" charset="-128"/>
            </a:endParaRPr>
          </a:p>
          <a:p>
            <a:r>
              <a:rPr lang="en-CA" smtClean="0">
                <a:ea typeface="ＭＳ Ｐゴシック" pitchFamily="34" charset="-128"/>
              </a:rPr>
              <a:t>Specify:</a:t>
            </a:r>
          </a:p>
          <a:p>
            <a:pPr lvl="1"/>
            <a:r>
              <a:rPr lang="en-CA" smtClean="0">
                <a:ea typeface="ＭＳ Ｐゴシック" pitchFamily="34" charset="-128"/>
              </a:rPr>
              <a:t>A x B, set multiplication</a:t>
            </a:r>
          </a:p>
          <a:p>
            <a:pPr lvl="1"/>
            <a:r>
              <a:rPr lang="en-CA" smtClean="0">
                <a:ea typeface="ＭＳ Ｐゴシック" pitchFamily="34" charset="-128"/>
              </a:rPr>
              <a:t>The real-life relation of the elements from A to B (i.e., only certain colour combinations possible)</a:t>
            </a:r>
          </a:p>
          <a:p>
            <a:pPr lvl="1"/>
            <a:endParaRPr lang="en-CA" smtClean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en-US" sz="3200" smtClean="0">
                <a:effectLst/>
                <a:ea typeface="ＭＳ Ｐゴシック" pitchFamily="34" charset="-128"/>
              </a:rPr>
              <a:t>JT’s Extra: Relations And Pictures</a:t>
            </a:r>
          </a:p>
        </p:txBody>
      </p:sp>
      <p:sp>
        <p:nvSpPr>
          <p:cNvPr id="5325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Recall from the InfoViz slides (JT’s extra info on when to use images, what type etc.)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Graphical representations work well for showing how things are inter-related.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Consequently it may be easier to show relations between sets in the form of graph (image).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200" smtClean="0">
                <a:effectLst/>
                <a:ea typeface="ＭＳ Ｐゴシック"/>
                <a:cs typeface="ＭＳ Ｐゴシック"/>
              </a:rPr>
              <a:t>JT’s Extra: Relation Graph (Previous Example)</a:t>
            </a:r>
          </a:p>
        </p:txBody>
      </p:sp>
      <p:sp>
        <p:nvSpPr>
          <p:cNvPr id="23554" name="Oval 3"/>
          <p:cNvSpPr>
            <a:spLocks noChangeArrowheads="1"/>
          </p:cNvSpPr>
          <p:nvPr/>
        </p:nvSpPr>
        <p:spPr bwMode="auto">
          <a:xfrm>
            <a:off x="2120900" y="2006600"/>
            <a:ext cx="952500" cy="4953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colored</a:t>
            </a:r>
          </a:p>
        </p:txBody>
      </p:sp>
      <p:sp>
        <p:nvSpPr>
          <p:cNvPr id="23555" name="Oval 4"/>
          <p:cNvSpPr>
            <a:spLocks noChangeArrowheads="1"/>
          </p:cNvSpPr>
          <p:nvPr/>
        </p:nvSpPr>
        <p:spPr bwMode="auto">
          <a:xfrm>
            <a:off x="457200" y="2590800"/>
            <a:ext cx="952500" cy="4953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book</a:t>
            </a:r>
          </a:p>
        </p:txBody>
      </p:sp>
      <p:sp>
        <p:nvSpPr>
          <p:cNvPr id="23556" name="Oval 5"/>
          <p:cNvSpPr>
            <a:spLocks noChangeArrowheads="1"/>
          </p:cNvSpPr>
          <p:nvPr/>
        </p:nvSpPr>
        <p:spPr bwMode="auto">
          <a:xfrm>
            <a:off x="1981200" y="3695700"/>
            <a:ext cx="2019300" cy="5969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made-from-paper</a:t>
            </a:r>
          </a:p>
        </p:txBody>
      </p:sp>
      <p:sp>
        <p:nvSpPr>
          <p:cNvPr id="23557" name="Oval 6"/>
          <p:cNvSpPr>
            <a:spLocks noChangeArrowheads="1"/>
          </p:cNvSpPr>
          <p:nvPr/>
        </p:nvSpPr>
        <p:spPr bwMode="auto">
          <a:xfrm>
            <a:off x="4191000" y="762000"/>
            <a:ext cx="952500" cy="4953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plate</a:t>
            </a:r>
          </a:p>
        </p:txBody>
      </p:sp>
      <p:sp>
        <p:nvSpPr>
          <p:cNvPr id="23558" name="Oval 7"/>
          <p:cNvSpPr>
            <a:spLocks noChangeArrowheads="1"/>
          </p:cNvSpPr>
          <p:nvPr/>
        </p:nvSpPr>
        <p:spPr bwMode="auto">
          <a:xfrm>
            <a:off x="6692900" y="1016000"/>
            <a:ext cx="952500" cy="4953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paper</a:t>
            </a:r>
          </a:p>
        </p:txBody>
      </p:sp>
      <p:sp>
        <p:nvSpPr>
          <p:cNvPr id="23559" name="Oval 8"/>
          <p:cNvSpPr>
            <a:spLocks noChangeArrowheads="1"/>
          </p:cNvSpPr>
          <p:nvPr/>
        </p:nvSpPr>
        <p:spPr bwMode="auto">
          <a:xfrm>
            <a:off x="6718300" y="2006600"/>
            <a:ext cx="1676400" cy="4953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contains-glass</a:t>
            </a:r>
          </a:p>
        </p:txBody>
      </p:sp>
      <p:sp>
        <p:nvSpPr>
          <p:cNvPr id="23560" name="Oval 9"/>
          <p:cNvSpPr>
            <a:spLocks noChangeArrowheads="1"/>
          </p:cNvSpPr>
          <p:nvPr/>
        </p:nvSpPr>
        <p:spPr bwMode="auto">
          <a:xfrm>
            <a:off x="4749800" y="2184400"/>
            <a:ext cx="952500" cy="4953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lion</a:t>
            </a:r>
          </a:p>
        </p:txBody>
      </p:sp>
      <p:sp>
        <p:nvSpPr>
          <p:cNvPr id="23561" name="Line 10"/>
          <p:cNvSpPr>
            <a:spLocks noChangeShapeType="1"/>
          </p:cNvSpPr>
          <p:nvPr/>
        </p:nvSpPr>
        <p:spPr bwMode="auto">
          <a:xfrm flipV="1">
            <a:off x="1308100" y="2349500"/>
            <a:ext cx="850900" cy="342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2" name="Line 11"/>
          <p:cNvSpPr>
            <a:spLocks noChangeShapeType="1"/>
          </p:cNvSpPr>
          <p:nvPr/>
        </p:nvSpPr>
        <p:spPr bwMode="auto">
          <a:xfrm>
            <a:off x="1054100" y="3086100"/>
            <a:ext cx="965200" cy="838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3" name="Line 12"/>
          <p:cNvSpPr>
            <a:spLocks noChangeShapeType="1"/>
          </p:cNvSpPr>
          <p:nvPr/>
        </p:nvSpPr>
        <p:spPr bwMode="auto">
          <a:xfrm flipH="1">
            <a:off x="2908300" y="1130300"/>
            <a:ext cx="1358900" cy="952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4" name="Line 13"/>
          <p:cNvSpPr>
            <a:spLocks noChangeShapeType="1"/>
          </p:cNvSpPr>
          <p:nvPr/>
        </p:nvSpPr>
        <p:spPr bwMode="auto">
          <a:xfrm>
            <a:off x="5384800" y="2679700"/>
            <a:ext cx="279400" cy="1143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5" name="Line 14"/>
          <p:cNvSpPr>
            <a:spLocks noChangeShapeType="1"/>
          </p:cNvSpPr>
          <p:nvPr/>
        </p:nvSpPr>
        <p:spPr bwMode="auto">
          <a:xfrm>
            <a:off x="5130800" y="990600"/>
            <a:ext cx="15748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6" name="Line 15"/>
          <p:cNvSpPr>
            <a:spLocks noChangeShapeType="1"/>
          </p:cNvSpPr>
          <p:nvPr/>
        </p:nvSpPr>
        <p:spPr bwMode="auto">
          <a:xfrm>
            <a:off x="5003800" y="1193800"/>
            <a:ext cx="1727200" cy="1003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7" name="Oval 16"/>
          <p:cNvSpPr>
            <a:spLocks noChangeArrowheads="1"/>
          </p:cNvSpPr>
          <p:nvPr/>
        </p:nvSpPr>
        <p:spPr bwMode="auto">
          <a:xfrm>
            <a:off x="5080000" y="3822700"/>
            <a:ext cx="1219200" cy="4953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has-bones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peeking</Template>
  <TotalTime>1083</TotalTime>
  <Words>1317</Words>
  <Application>Microsoft Office PowerPoint</Application>
  <PresentationFormat>On-screen Show (4:3)</PresentationFormat>
  <Paragraphs>323</Paragraphs>
  <Slides>41</Slides>
  <Notes>3</Notes>
  <HiddenSlides>2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Design Template</vt:lpstr>
      </vt:variant>
      <vt:variant>
        <vt:i4>6</vt:i4>
      </vt:variant>
      <vt:variant>
        <vt:lpstr>Slide Titles</vt:lpstr>
      </vt:variant>
      <vt:variant>
        <vt:i4>41</vt:i4>
      </vt:variant>
    </vt:vector>
  </HeadingPairs>
  <TitlesOfParts>
    <vt:vector size="55" baseType="lpstr">
      <vt:lpstr>Arial</vt:lpstr>
      <vt:lpstr>Verdana</vt:lpstr>
      <vt:lpstr>ＭＳ Ｐゴシック</vt:lpstr>
      <vt:lpstr>Wingdings 2</vt:lpstr>
      <vt:lpstr>Calibri</vt:lpstr>
      <vt:lpstr>Wingdings</vt:lpstr>
      <vt:lpstr>Symbol</vt:lpstr>
      <vt:lpstr>Comic Sans MS</vt:lpstr>
      <vt:lpstr>Aspect</vt:lpstr>
      <vt:lpstr>Aspect</vt:lpstr>
      <vt:lpstr>Aspect</vt:lpstr>
      <vt:lpstr>Aspect</vt:lpstr>
      <vt:lpstr>Aspect</vt:lpstr>
      <vt:lpstr>Aspect</vt:lpstr>
      <vt:lpstr>Elementary Set Theory</vt:lpstr>
      <vt:lpstr>Reading Assignment</vt:lpstr>
      <vt:lpstr>Relations</vt:lpstr>
      <vt:lpstr>Objectives</vt:lpstr>
      <vt:lpstr>JT’s Extra: Reminder</vt:lpstr>
      <vt:lpstr>Relations</vt:lpstr>
      <vt:lpstr>JT’s Extra Exercise</vt:lpstr>
      <vt:lpstr>JT’s Extra: Relations And Pictures</vt:lpstr>
      <vt:lpstr>JT’s Extra: Relation Graph (Previous Example)</vt:lpstr>
      <vt:lpstr>Set Relations: Types</vt:lpstr>
      <vt:lpstr>A “Likes” Relation Graph</vt:lpstr>
      <vt:lpstr>Symmetric Relations</vt:lpstr>
      <vt:lpstr>Symmetric Relations</vt:lpstr>
      <vt:lpstr>Functions</vt:lpstr>
      <vt:lpstr>JT’s Extra: Example Function</vt:lpstr>
      <vt:lpstr>JT’s Extra: Terminology</vt:lpstr>
      <vt:lpstr>Functions</vt:lpstr>
      <vt:lpstr>Functions</vt:lpstr>
      <vt:lpstr>Algorithms</vt:lpstr>
      <vt:lpstr>Objectives</vt:lpstr>
      <vt:lpstr>Problems</vt:lpstr>
      <vt:lpstr>Algorithms</vt:lpstr>
      <vt:lpstr>Mohamed Bin Musa Al Khawarizmi</vt:lpstr>
      <vt:lpstr> ‘Algorithm’</vt:lpstr>
      <vt:lpstr> Modern ‘Algorithm’</vt:lpstr>
      <vt:lpstr> Computational?</vt:lpstr>
      <vt:lpstr>JT’s Extra: Ways Of Specifying Algorithms</vt:lpstr>
      <vt:lpstr>JT’s Extra: Pseudo Code</vt:lpstr>
      <vt:lpstr>JT’s Extra: Pseudo Vs. Real Code</vt:lpstr>
      <vt:lpstr>Min Algorithm</vt:lpstr>
      <vt:lpstr>Attempt</vt:lpstr>
      <vt:lpstr>JT’s Extra: Computers Are Like Very Young Children</vt:lpstr>
      <vt:lpstr>Problems with the attempt</vt:lpstr>
      <vt:lpstr>The Min Algorithm</vt:lpstr>
      <vt:lpstr>Correctness vs. Efficiency</vt:lpstr>
      <vt:lpstr>Example</vt:lpstr>
      <vt:lpstr>A partial tree</vt:lpstr>
      <vt:lpstr>Efficient Algorithms</vt:lpstr>
      <vt:lpstr>Logarithmic Time</vt:lpstr>
      <vt:lpstr>JT’s Extra (H): Why 2y (log2x = y)</vt:lpstr>
      <vt:lpstr>JT’s Extra (H): Why 2y (log2x = y)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Logic</dc:title>
  <dc:creator>kawash</dc:creator>
  <cp:lastModifiedBy>James Tam</cp:lastModifiedBy>
  <cp:revision>141</cp:revision>
  <dcterms:created xsi:type="dcterms:W3CDTF">2006-08-16T00:00:00Z</dcterms:created>
  <dcterms:modified xsi:type="dcterms:W3CDTF">2014-01-26T23:30:47Z</dcterms:modified>
</cp:coreProperties>
</file>