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6"/>
  </p:notesMasterIdLst>
  <p:sldIdLst>
    <p:sldId id="308" r:id="rId2"/>
    <p:sldId id="378" r:id="rId3"/>
    <p:sldId id="381" r:id="rId4"/>
    <p:sldId id="384" r:id="rId5"/>
    <p:sldId id="351" r:id="rId6"/>
    <p:sldId id="274" r:id="rId7"/>
    <p:sldId id="275" r:id="rId8"/>
    <p:sldId id="391" r:id="rId9"/>
    <p:sldId id="276" r:id="rId10"/>
    <p:sldId id="377" r:id="rId11"/>
    <p:sldId id="278" r:id="rId12"/>
    <p:sldId id="388" r:id="rId13"/>
    <p:sldId id="352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393" r:id="rId23"/>
    <p:sldId id="392" r:id="rId24"/>
    <p:sldId id="287" r:id="rId25"/>
    <p:sldId id="288" r:id="rId26"/>
    <p:sldId id="289" r:id="rId27"/>
    <p:sldId id="394" r:id="rId28"/>
    <p:sldId id="395" r:id="rId29"/>
    <p:sldId id="354" r:id="rId30"/>
    <p:sldId id="357" r:id="rId31"/>
    <p:sldId id="358" r:id="rId32"/>
    <p:sldId id="385" r:id="rId33"/>
    <p:sldId id="396" r:id="rId34"/>
    <p:sldId id="39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034" autoAdjust="0"/>
  </p:normalViewPr>
  <p:slideViewPr>
    <p:cSldViewPr>
      <p:cViewPr varScale="1">
        <p:scale>
          <a:sx n="76" d="100"/>
          <a:sy n="76" d="100"/>
        </p:scale>
        <p:origin x="-6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30EF16-50D2-4E28-B5D2-2BCF24D79AE2}" type="datetimeFigureOut">
              <a:rPr lang="en-US"/>
              <a:pPr>
                <a:defRPr/>
              </a:pPr>
              <a:t>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79DE08-2577-434D-AD1D-1DD83BD70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895350"/>
            <a:fld id="{AAB9DBCD-F7F1-4539-9566-E5712356879F}" type="slidenum">
              <a:rPr lang="en-US" sz="1200">
                <a:latin typeface="Calibri" pitchFamily="34" charset="0"/>
              </a:rPr>
              <a:pPr algn="r" defTabSz="895350"/>
              <a:t>33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895350"/>
            <a:fld id="{709607D2-9AD7-48C7-ACE5-B1C9685CFAD1}" type="slidenum">
              <a:rPr lang="en-US" sz="1200">
                <a:latin typeface="Calibri" pitchFamily="34" charset="0"/>
              </a:rPr>
              <a:pPr algn="r" defTabSz="895350"/>
              <a:t>34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198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895350"/>
            <a:fld id="{4C331939-E8F1-46CC-B024-9B600AC29587}" type="slidenum">
              <a:rPr lang="en-US" sz="1200">
                <a:latin typeface="Calibri" pitchFamily="34" charset="0"/>
              </a:rPr>
              <a:pPr algn="r" defTabSz="895350"/>
              <a:t>22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895350"/>
            <a:fld id="{B003A4F0-7D96-4523-A490-460EC0AD80AC}" type="slidenum">
              <a:rPr lang="en-US" sz="1200">
                <a:latin typeface="Calibri" pitchFamily="34" charset="0"/>
              </a:rPr>
              <a:pPr algn="r" defTabSz="895350"/>
              <a:t>23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501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895350"/>
            <a:fld id="{0236AD4E-DB3B-4EEE-B3CB-D431A618B6D9}" type="slidenum">
              <a:rPr lang="en-US" sz="1200">
                <a:latin typeface="Calibri" pitchFamily="34" charset="0"/>
              </a:rPr>
              <a:pPr algn="r" defTabSz="895350"/>
              <a:t>27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5222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/>
          <a:lstStyle/>
          <a:p>
            <a:pPr algn="r" defTabSz="895350"/>
            <a:fld id="{4F828698-8324-461B-84F5-DC2787C9ED28}" type="slidenum">
              <a:rPr lang="en-US" sz="1200">
                <a:latin typeface="Calibri" pitchFamily="34" charset="0"/>
              </a:rPr>
              <a:pPr algn="r" defTabSz="895350"/>
              <a:t>28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© </a:t>
            </a:r>
            <a:r>
              <a:rPr lang="en-US" sz="1200" dirty="0" err="1">
                <a:latin typeface="+mn-lt"/>
                <a:cs typeface="+mn-cs"/>
              </a:rPr>
              <a:t>Jalal</a:t>
            </a:r>
            <a:r>
              <a:rPr lang="en-US" sz="1200" dirty="0">
                <a:latin typeface="+mn-lt"/>
                <a:cs typeface="+mn-cs"/>
              </a:rPr>
              <a:t> Kawash 2010</a:t>
            </a:r>
          </a:p>
        </p:txBody>
      </p:sp>
      <p:pic>
        <p:nvPicPr>
          <p:cNvPr id="8" name="Picture 10" descr="image0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86200"/>
            <a:ext cx="147161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3"/>
          <a:srcRect l="52776" t="11578" r="8125" b="2106"/>
          <a:stretch>
            <a:fillRect/>
          </a:stretch>
        </p:blipFill>
        <p:spPr bwMode="auto">
          <a:xfrm>
            <a:off x="609600" y="3849688"/>
            <a:ext cx="14811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87F20-EADE-4AAC-91DF-F6F06F80603F}" type="datetime1">
              <a:rPr lang="en-US"/>
              <a:pPr>
                <a:defRPr/>
              </a:pPr>
              <a:t>1/20/2014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6ED94B08-AFF5-47F7-AF4D-16DC0F7A90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87DE5-8AA9-46CA-9447-96EE31E2BAC0}" type="datetime1">
              <a:rPr lang="en-US"/>
              <a:pPr>
                <a:defRPr/>
              </a:pPr>
              <a:t>1/20/2014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F3FE8-F540-462F-AC42-11292F4BF5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58DD0-C093-423F-BF37-0448B3910B8D}" type="datetime1">
              <a:rPr lang="en-US"/>
              <a:pPr>
                <a:defRPr/>
              </a:pPr>
              <a:t>1/20/2014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39EB-76D3-481C-B6DF-8EE26EDF0B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65D10-DCAE-4DA8-8255-7E8653A78F2C}" type="datetime1">
              <a:rPr lang="en-US"/>
              <a:pPr>
                <a:defRPr/>
              </a:pPr>
              <a:t>1/20/2014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30F2-EB55-48EE-9892-23C3BADE01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ED7C6-D22D-43A4-9E58-4357AC0FA9C4}" type="datetime1">
              <a:rPr lang="en-US"/>
              <a:pPr>
                <a:defRPr/>
              </a:pPr>
              <a:t>1/20/2014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7D146-20C9-49B7-9C00-AE209B03D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1676400" y="533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2667000" y="914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3657600" y="13716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4648200" y="19050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1D0B5-0238-4D2F-9C86-064CF2374B9A}" type="datetime1">
              <a:rPr lang="en-US"/>
              <a:pPr>
                <a:defRPr/>
              </a:pPr>
              <a:t>1/20/2014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61F0E-4A02-4602-9230-A9CBD55E1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E550C-DB14-4388-9209-A8FDC45EE015}" type="datetime1">
              <a:rPr lang="en-US"/>
              <a:pPr>
                <a:defRPr/>
              </a:pPr>
              <a:t>1/20/2014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FC5DF-D620-4F56-9727-8D0F8E90E3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620B-B87B-4DF8-910A-7EEECB4DC0D4}" type="datetime1">
              <a:rPr lang="en-US"/>
              <a:pPr>
                <a:defRPr/>
              </a:pPr>
              <a:t>1/20/2014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BD3D3-626D-408B-B4C8-6F0DB24254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7B50C-5EAE-4C58-AB05-8531E76A5E0B}" type="datetime1">
              <a:rPr lang="en-US"/>
              <a:pPr>
                <a:defRPr/>
              </a:pPr>
              <a:t>1/20/2014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8200E-2CE4-4CD5-9BF4-009126D505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3" name="Rectangle 5"/>
          <p:cNvSpPr/>
          <p:nvPr userDrawn="1"/>
        </p:nvSpPr>
        <p:spPr>
          <a:xfrm>
            <a:off x="3886200" y="61722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© </a:t>
            </a:r>
            <a:r>
              <a:rPr lang="en-US" sz="1200" dirty="0" err="1">
                <a:latin typeface="+mn-lt"/>
                <a:cs typeface="+mn-cs"/>
              </a:rPr>
              <a:t>Jalal</a:t>
            </a:r>
            <a:r>
              <a:rPr lang="en-US" sz="1200" dirty="0">
                <a:latin typeface="+mn-lt"/>
                <a:cs typeface="+mn-cs"/>
              </a:rPr>
              <a:t> Kawash 2009</a:t>
            </a:r>
          </a:p>
        </p:txBody>
      </p:sp>
      <p:sp>
        <p:nvSpPr>
          <p:cNvPr id="4" name="Rectangle 6"/>
          <p:cNvSpPr/>
          <p:nvPr userDrawn="1"/>
        </p:nvSpPr>
        <p:spPr>
          <a:xfrm>
            <a:off x="533400" y="6172200"/>
            <a:ext cx="25923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  <a:cs typeface="+mn-cs"/>
              </a:rPr>
              <a:t>Peeking into Computer Science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9C480-E24A-4AFB-8D1C-85FA9E574150}" type="datetime1">
              <a:rPr lang="en-US"/>
              <a:pPr>
                <a:defRPr/>
              </a:pPr>
              <a:t>1/20/2014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34FA1-BD6D-4A1A-B821-94401AAFA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71354-5779-444A-A341-59E20DD94574}" type="datetime1">
              <a:rPr lang="en-US"/>
              <a:pPr>
                <a:defRPr/>
              </a:pPr>
              <a:t>1/20/2014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6DA16-3869-4EA1-B3EF-95041921F3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D7F7-15E2-4D23-8996-D66921FC7AA0}" type="datetime1">
              <a:rPr lang="en-US"/>
              <a:pPr>
                <a:defRPr/>
              </a:pPr>
              <a:t>1/20/2014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39321-D2D3-49D3-9AD7-D1FF421F7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  <a:cs typeface="+mn-cs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583A15-7E2B-4B07-8B89-1EABA60E9F71}" type="datetime1">
              <a:rPr lang="en-US"/>
              <a:pPr>
                <a:defRPr/>
              </a:pPr>
              <a:t>1/20/2014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A7A39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D45608-079D-4F1A-B13D-0D26930F98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© </a:t>
            </a:r>
            <a:r>
              <a:rPr lang="en-US" sz="1200" dirty="0" err="1">
                <a:latin typeface="+mn-lt"/>
                <a:cs typeface="+mn-cs"/>
              </a:rPr>
              <a:t>Jalal</a:t>
            </a:r>
            <a:r>
              <a:rPr lang="en-US" sz="1200" dirty="0">
                <a:latin typeface="+mn-lt"/>
                <a:cs typeface="+mn-cs"/>
              </a:rPr>
              <a:t> Kawash 2010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  <a:cs typeface="+mn-cs"/>
              </a:rPr>
              <a:t>Peeking into Computer Science</a:t>
            </a:r>
          </a:p>
        </p:txBody>
      </p:sp>
      <p:pic>
        <p:nvPicPr>
          <p:cNvPr id="1034" name="Picture 11"/>
          <p:cNvPicPr>
            <a:picLocks noChangeAspect="1" noChangeArrowheads="1"/>
          </p:cNvPicPr>
          <p:nvPr userDrawn="1"/>
        </p:nvPicPr>
        <p:blipFill>
          <a:blip r:embed="rId14"/>
          <a:srcRect l="52776" t="11578" r="8125" b="2106"/>
          <a:stretch>
            <a:fillRect/>
          </a:stretch>
        </p:blipFill>
        <p:spPr bwMode="auto">
          <a:xfrm>
            <a:off x="76200" y="5562600"/>
            <a:ext cx="465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4" r:id="rId4"/>
    <p:sldLayoutId id="2147483683" r:id="rId5"/>
    <p:sldLayoutId id="2147483682" r:id="rId6"/>
    <p:sldLayoutId id="2147483688" r:id="rId7"/>
    <p:sldLayoutId id="2147483681" r:id="rId8"/>
    <p:sldLayoutId id="2147483689" r:id="rId9"/>
    <p:sldLayoutId id="2147483680" r:id="rId10"/>
    <p:sldLayoutId id="2147483679" r:id="rId11"/>
    <p:sldLayoutId id="214748367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Elementary Set Theory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Peeking into Computer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Multi-sets</a:t>
            </a:r>
            <a:endParaRPr lang="en-US" dirty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183563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Duplication is allowed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{Sara, Sam, Frank, Julie, Sam, Frank}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7CBABF-68C5-4F19-B6B7-154152DB9FB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itchFamily="34" charset="-128"/>
              </a:rPr>
              <a:t>Set Inclusion (JT: Subset)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A </a:t>
            </a:r>
            <a:r>
              <a:rPr lang="en-US" sz="3200" dirty="0" smtClean="0">
                <a:sym typeface="Symbol" pitchFamily="18" charset="2"/>
              </a:rPr>
              <a:t></a:t>
            </a:r>
            <a:r>
              <a:rPr lang="en-US" dirty="0" smtClean="0"/>
              <a:t> B means that all members of A are also members of B</a:t>
            </a:r>
          </a:p>
          <a:p>
            <a:pPr eaLnBrk="1" hangingPunct="1">
              <a:defRPr/>
            </a:pPr>
            <a:r>
              <a:rPr lang="en-US" dirty="0" smtClean="0"/>
              <a:t>Read A is a subset (or equal to) of B</a:t>
            </a:r>
          </a:p>
          <a:p>
            <a:pPr eaLnBrk="1" hangingPunct="1">
              <a:defRPr/>
            </a:pPr>
            <a:r>
              <a:rPr lang="en-US" dirty="0" smtClean="0"/>
              <a:t>Examples: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{1,2} </a:t>
            </a:r>
            <a:r>
              <a:rPr lang="en-US" dirty="0" smtClean="0">
                <a:sym typeface="Symbol" pitchFamily="18" charset="2"/>
              </a:rPr>
              <a:t></a:t>
            </a:r>
            <a:r>
              <a:rPr lang="en-US" dirty="0" smtClean="0"/>
              <a:t> {1,2,7}</a:t>
            </a:r>
          </a:p>
          <a:p>
            <a:pPr eaLnBrk="1" hangingPunct="1">
              <a:defRPr/>
            </a:pPr>
            <a:r>
              <a:rPr lang="en-US" dirty="0" smtClean="0"/>
              <a:t>{a} </a:t>
            </a:r>
            <a:r>
              <a:rPr lang="en-US" dirty="0" smtClean="0">
                <a:sym typeface="Symbol" pitchFamily="18" charset="2"/>
              </a:rPr>
              <a:t></a:t>
            </a:r>
            <a:r>
              <a:rPr lang="en-US" dirty="0" smtClean="0"/>
              <a:t> {</a:t>
            </a:r>
            <a:r>
              <a:rPr lang="en-US" dirty="0" smtClean="0">
                <a:sym typeface="Symbol"/>
              </a:rPr>
              <a:t></a:t>
            </a:r>
            <a:r>
              <a:rPr lang="en-US" dirty="0" smtClean="0"/>
              <a:t> | </a:t>
            </a:r>
            <a:r>
              <a:rPr lang="en-US" dirty="0" smtClean="0">
                <a:sym typeface="Symbol"/>
              </a:rPr>
              <a:t></a:t>
            </a:r>
            <a:r>
              <a:rPr lang="en-US" dirty="0" smtClean="0"/>
              <a:t> is a letter in the English alphabet}</a:t>
            </a:r>
          </a:p>
          <a:p>
            <a:pPr eaLnBrk="1" hangingPunct="1">
              <a:defRPr/>
            </a:pPr>
            <a:r>
              <a:rPr lang="en-US" dirty="0" smtClean="0"/>
              <a:t>{H,I,T} </a:t>
            </a:r>
            <a:r>
              <a:rPr lang="en-US" dirty="0" smtClean="0">
                <a:sym typeface="Symbol" pitchFamily="18" charset="2"/>
              </a:rPr>
              <a:t></a:t>
            </a:r>
            <a:r>
              <a:rPr lang="en-US" dirty="0" smtClean="0"/>
              <a:t> {H,I,T}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For member elements, H </a:t>
            </a:r>
            <a:r>
              <a:rPr lang="en-US" sz="3200" dirty="0" smtClean="0">
                <a:sym typeface="Symbol" pitchFamily="18" charset="2"/>
              </a:rPr>
              <a:t></a:t>
            </a:r>
            <a:r>
              <a:rPr lang="en-US" dirty="0" smtClean="0">
                <a:sym typeface="Symbol" pitchFamily="18" charset="2"/>
              </a:rPr>
              <a:t> {H,I,T}</a:t>
            </a:r>
            <a:endParaRPr 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FC0BDF-0E68-465E-985D-25E596D0E6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effectLst/>
                <a:ea typeface="ＭＳ Ｐゴシック" pitchFamily="34" charset="-128"/>
              </a:rPr>
              <a:t>Set Inclusion: Subsets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609600"/>
            <a:ext cx="8183563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 set is also a subset of itself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mtClean="0">
                <a:latin typeface="Arial" charset="0"/>
                <a:ea typeface="ＭＳ Ｐゴシック" pitchFamily="34" charset="-128"/>
              </a:rPr>
              <a:t>{1,2,3} </a:t>
            </a:r>
            <a:r>
              <a:rPr lang="en-US" smtClean="0">
                <a:latin typeface="Arial" charset="0"/>
                <a:ea typeface="ＭＳ Ｐゴシック" pitchFamily="34" charset="-128"/>
                <a:sym typeface="Symbol" pitchFamily="18" charset="2"/>
              </a:rPr>
              <a:t></a:t>
            </a:r>
            <a:r>
              <a:rPr lang="en-US" smtClean="0">
                <a:latin typeface="Arial" charset="0"/>
                <a:ea typeface="ＭＳ Ｐゴシック" pitchFamily="34" charset="-128"/>
              </a:rPr>
              <a:t> {1,2,3}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The empty set is also a subset of any set</a:t>
            </a:r>
          </a:p>
          <a:p>
            <a:pPr eaLnBrk="1" hangingPunct="1"/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Set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We write x </a:t>
            </a:r>
            <a:r>
              <a:rPr lang="en-US" smtClean="0"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</a:t>
            </a:r>
            <a:r>
              <a:rPr lang="en-US" smtClean="0">
                <a:latin typeface="Symbol" pitchFamily="18" charset="2"/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S to say that x is an element of the set S</a:t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Examples: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2 </a:t>
            </a:r>
            <a:r>
              <a:rPr lang="en-US" smtClean="0"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</a:t>
            </a:r>
            <a:r>
              <a:rPr lang="en-US" smtClean="0">
                <a:ea typeface="ＭＳ Ｐゴシック" pitchFamily="34" charset="-128"/>
              </a:rPr>
              <a:t>{1, 2, 3}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$ </a:t>
            </a:r>
            <a:r>
              <a:rPr lang="en-US" smtClean="0"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</a:t>
            </a:r>
            <a:r>
              <a:rPr lang="en-US" smtClean="0">
                <a:ea typeface="ＭＳ Ｐゴシック" pitchFamily="34" charset="-128"/>
              </a:rPr>
              <a:t>{$, ¢, £, ¥, €, </a:t>
            </a:r>
            <a:r>
              <a:rPr lang="en-US" smtClean="0">
                <a:latin typeface="Lucida Grande"/>
                <a:ea typeface="Lucida Grande"/>
                <a:cs typeface="Lucida Grande"/>
              </a:rPr>
              <a:t>₠</a:t>
            </a:r>
            <a:r>
              <a:rPr lang="en-US" smtClean="0">
                <a:ea typeface="ＭＳ Ｐゴシック" pitchFamily="34" charset="-128"/>
              </a:rPr>
              <a:t>}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 </a:t>
            </a:r>
            <a:r>
              <a:rPr lang="en-US" smtClean="0">
                <a:latin typeface="Symbol" pitchFamily="18" charset="2"/>
                <a:ea typeface="ＭＳ Ｐゴシック" pitchFamily="34" charset="-128"/>
                <a:sym typeface="Symbol" pitchFamily="18" charset="2"/>
              </a:rPr>
              <a:t></a:t>
            </a:r>
            <a:r>
              <a:rPr lang="en-US" smtClean="0">
                <a:ea typeface="ＭＳ Ｐゴシック" pitchFamily="34" charset="-128"/>
              </a:rPr>
              <a:t> {a}</a:t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This is </a:t>
            </a:r>
            <a:r>
              <a:rPr lang="en-US" b="1" smtClean="0">
                <a:ea typeface="ＭＳ Ｐゴシック" pitchFamily="34" charset="-128"/>
              </a:rPr>
              <a:t>not </a:t>
            </a:r>
            <a:r>
              <a:rPr lang="en-US" smtClean="0">
                <a:ea typeface="ＭＳ Ｐゴシック" pitchFamily="34" charset="-128"/>
              </a:rPr>
              <a:t>the same as “set inclusion!”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FEAF75-198D-4DBF-8D3C-51E80741B3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Set Inclusion – Venn Diagram</a:t>
            </a:r>
            <a:endParaRPr lang="en-US" dirty="0"/>
          </a:p>
        </p:txBody>
      </p:sp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FD0637-8E7C-44B1-A378-906ACDE776F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14600" y="990600"/>
            <a:ext cx="4191000" cy="3505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733800" y="2057400"/>
            <a:ext cx="1524000" cy="1524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H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en-US" b="1" dirty="0">
                <a:solidFill>
                  <a:schemeClr val="tx1"/>
                </a:solidFill>
              </a:rPr>
              <a:t> 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725" name="TextBox 7"/>
          <p:cNvSpPr txBox="1">
            <a:spLocks noChangeArrowheads="1"/>
          </p:cNvSpPr>
          <p:nvPr/>
        </p:nvSpPr>
        <p:spPr bwMode="auto">
          <a:xfrm flipH="1">
            <a:off x="3352800" y="1524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A</a:t>
            </a:r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 flipH="1">
            <a:off x="4191000" y="1524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B</a:t>
            </a:r>
          </a:p>
        </p:txBody>
      </p:sp>
      <p:sp>
        <p:nvSpPr>
          <p:cNvPr id="30727" name="TextBox 9"/>
          <p:cNvSpPr txBox="1">
            <a:spLocks noChangeArrowheads="1"/>
          </p:cNvSpPr>
          <p:nvPr/>
        </p:nvSpPr>
        <p:spPr bwMode="auto">
          <a:xfrm flipH="1">
            <a:off x="3124200" y="20574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30728" name="TextBox 10"/>
          <p:cNvSpPr txBox="1">
            <a:spLocks noChangeArrowheads="1"/>
          </p:cNvSpPr>
          <p:nvPr/>
        </p:nvSpPr>
        <p:spPr bwMode="auto">
          <a:xfrm flipH="1">
            <a:off x="3124200" y="28194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D</a:t>
            </a:r>
          </a:p>
        </p:txBody>
      </p:sp>
      <p:sp>
        <p:nvSpPr>
          <p:cNvPr id="30729" name="TextBox 11"/>
          <p:cNvSpPr txBox="1">
            <a:spLocks noChangeArrowheads="1"/>
          </p:cNvSpPr>
          <p:nvPr/>
        </p:nvSpPr>
        <p:spPr bwMode="auto">
          <a:xfrm flipH="1">
            <a:off x="3505200" y="3429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E</a:t>
            </a:r>
          </a:p>
        </p:txBody>
      </p:sp>
      <p:sp>
        <p:nvSpPr>
          <p:cNvPr id="30730" name="TextBox 12"/>
          <p:cNvSpPr txBox="1">
            <a:spLocks noChangeArrowheads="1"/>
          </p:cNvSpPr>
          <p:nvPr/>
        </p:nvSpPr>
        <p:spPr bwMode="auto">
          <a:xfrm flipH="1">
            <a:off x="4191000" y="37338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F</a:t>
            </a:r>
          </a:p>
        </p:txBody>
      </p:sp>
      <p:sp>
        <p:nvSpPr>
          <p:cNvPr id="30731" name="TextBox 13"/>
          <p:cNvSpPr txBox="1">
            <a:spLocks noChangeArrowheads="1"/>
          </p:cNvSpPr>
          <p:nvPr/>
        </p:nvSpPr>
        <p:spPr bwMode="auto">
          <a:xfrm flipH="1">
            <a:off x="4953000" y="35814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G</a:t>
            </a:r>
          </a:p>
        </p:txBody>
      </p:sp>
      <p:sp>
        <p:nvSpPr>
          <p:cNvPr id="30732" name="TextBox 14"/>
          <p:cNvSpPr txBox="1">
            <a:spLocks noChangeArrowheads="1"/>
          </p:cNvSpPr>
          <p:nvPr/>
        </p:nvSpPr>
        <p:spPr bwMode="auto">
          <a:xfrm flipH="1">
            <a:off x="5334000" y="3048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K</a:t>
            </a:r>
          </a:p>
        </p:txBody>
      </p:sp>
      <p:sp>
        <p:nvSpPr>
          <p:cNvPr id="30733" name="TextBox 15"/>
          <p:cNvSpPr txBox="1">
            <a:spLocks noChangeArrowheads="1"/>
          </p:cNvSpPr>
          <p:nvPr/>
        </p:nvSpPr>
        <p:spPr bwMode="auto">
          <a:xfrm flipH="1">
            <a:off x="5486400" y="35814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L</a:t>
            </a:r>
          </a:p>
        </p:txBody>
      </p:sp>
      <p:sp>
        <p:nvSpPr>
          <p:cNvPr id="30734" name="TextBox 16"/>
          <p:cNvSpPr txBox="1">
            <a:spLocks noChangeArrowheads="1"/>
          </p:cNvSpPr>
          <p:nvPr/>
        </p:nvSpPr>
        <p:spPr bwMode="auto">
          <a:xfrm flipH="1">
            <a:off x="5791200" y="25908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M</a:t>
            </a:r>
          </a:p>
        </p:txBody>
      </p:sp>
      <p:sp>
        <p:nvSpPr>
          <p:cNvPr id="30735" name="TextBox 17"/>
          <p:cNvSpPr txBox="1">
            <a:spLocks noChangeArrowheads="1"/>
          </p:cNvSpPr>
          <p:nvPr/>
        </p:nvSpPr>
        <p:spPr bwMode="auto">
          <a:xfrm flipH="1">
            <a:off x="5410200" y="20574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N</a:t>
            </a:r>
          </a:p>
        </p:txBody>
      </p:sp>
      <p:sp>
        <p:nvSpPr>
          <p:cNvPr id="30736" name="TextBox 18"/>
          <p:cNvSpPr txBox="1">
            <a:spLocks noChangeArrowheads="1"/>
          </p:cNvSpPr>
          <p:nvPr/>
        </p:nvSpPr>
        <p:spPr bwMode="auto">
          <a:xfrm flipH="1">
            <a:off x="4876800" y="16002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O</a:t>
            </a:r>
          </a:p>
        </p:txBody>
      </p:sp>
      <p:sp>
        <p:nvSpPr>
          <p:cNvPr id="30737" name="TextBox 19"/>
          <p:cNvSpPr txBox="1">
            <a:spLocks noChangeArrowheads="1"/>
          </p:cNvSpPr>
          <p:nvPr/>
        </p:nvSpPr>
        <p:spPr bwMode="auto">
          <a:xfrm flipH="1">
            <a:off x="4419600" y="1143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P</a:t>
            </a:r>
          </a:p>
        </p:txBody>
      </p:sp>
      <p:sp>
        <p:nvSpPr>
          <p:cNvPr id="30738" name="TextBox 20"/>
          <p:cNvSpPr txBox="1">
            <a:spLocks noChangeArrowheads="1"/>
          </p:cNvSpPr>
          <p:nvPr/>
        </p:nvSpPr>
        <p:spPr bwMode="auto">
          <a:xfrm flipH="1">
            <a:off x="5257800" y="1524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Q</a:t>
            </a:r>
          </a:p>
        </p:txBody>
      </p:sp>
      <p:sp>
        <p:nvSpPr>
          <p:cNvPr id="30739" name="TextBox 21"/>
          <p:cNvSpPr txBox="1">
            <a:spLocks noChangeArrowheads="1"/>
          </p:cNvSpPr>
          <p:nvPr/>
        </p:nvSpPr>
        <p:spPr bwMode="auto">
          <a:xfrm flipH="1">
            <a:off x="3048000" y="32766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R</a:t>
            </a:r>
          </a:p>
        </p:txBody>
      </p:sp>
      <p:sp>
        <p:nvSpPr>
          <p:cNvPr id="30740" name="TextBox 22"/>
          <p:cNvSpPr txBox="1">
            <a:spLocks noChangeArrowheads="1"/>
          </p:cNvSpPr>
          <p:nvPr/>
        </p:nvSpPr>
        <p:spPr bwMode="auto">
          <a:xfrm flipH="1">
            <a:off x="3581400" y="3810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S</a:t>
            </a:r>
          </a:p>
        </p:txBody>
      </p:sp>
      <p:sp>
        <p:nvSpPr>
          <p:cNvPr id="30741" name="TextBox 23"/>
          <p:cNvSpPr txBox="1">
            <a:spLocks noChangeArrowheads="1"/>
          </p:cNvSpPr>
          <p:nvPr/>
        </p:nvSpPr>
        <p:spPr bwMode="auto">
          <a:xfrm flipH="1">
            <a:off x="4495800" y="38862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U</a:t>
            </a:r>
          </a:p>
        </p:txBody>
      </p:sp>
      <p:sp>
        <p:nvSpPr>
          <p:cNvPr id="30742" name="TextBox 24"/>
          <p:cNvSpPr txBox="1">
            <a:spLocks noChangeArrowheads="1"/>
          </p:cNvSpPr>
          <p:nvPr/>
        </p:nvSpPr>
        <p:spPr bwMode="auto">
          <a:xfrm flipH="1">
            <a:off x="2743200" y="23622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V</a:t>
            </a:r>
          </a:p>
        </p:txBody>
      </p:sp>
      <p:sp>
        <p:nvSpPr>
          <p:cNvPr id="30743" name="TextBox 25"/>
          <p:cNvSpPr txBox="1">
            <a:spLocks noChangeArrowheads="1"/>
          </p:cNvSpPr>
          <p:nvPr/>
        </p:nvSpPr>
        <p:spPr bwMode="auto">
          <a:xfrm flipH="1">
            <a:off x="5867400" y="20574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W</a:t>
            </a:r>
          </a:p>
        </p:txBody>
      </p:sp>
      <p:sp>
        <p:nvSpPr>
          <p:cNvPr id="30744" name="TextBox 26"/>
          <p:cNvSpPr txBox="1">
            <a:spLocks noChangeArrowheads="1"/>
          </p:cNvSpPr>
          <p:nvPr/>
        </p:nvSpPr>
        <p:spPr bwMode="auto">
          <a:xfrm flipH="1">
            <a:off x="3810000" y="12192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X</a:t>
            </a:r>
          </a:p>
        </p:txBody>
      </p:sp>
      <p:sp>
        <p:nvSpPr>
          <p:cNvPr id="30745" name="TextBox 27"/>
          <p:cNvSpPr txBox="1">
            <a:spLocks noChangeArrowheads="1"/>
          </p:cNvSpPr>
          <p:nvPr/>
        </p:nvSpPr>
        <p:spPr bwMode="auto">
          <a:xfrm flipH="1">
            <a:off x="5791200" y="31242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Y</a:t>
            </a:r>
          </a:p>
        </p:txBody>
      </p:sp>
      <p:sp>
        <p:nvSpPr>
          <p:cNvPr id="30746" name="TextBox 28"/>
          <p:cNvSpPr txBox="1">
            <a:spLocks noChangeArrowheads="1"/>
          </p:cNvSpPr>
          <p:nvPr/>
        </p:nvSpPr>
        <p:spPr bwMode="auto">
          <a:xfrm flipH="1">
            <a:off x="3657600" y="19050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Verdana" pitchFamily="34" charset="0"/>
              </a:rPr>
              <a:t>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Set Inclusion – Venn Diagram</a:t>
            </a:r>
            <a:endParaRPr lang="en-US" dirty="0"/>
          </a:p>
        </p:txBody>
      </p:sp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BFF493-4DA1-41E8-9B6E-A1007EE7E3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600200" y="457200"/>
            <a:ext cx="6553200" cy="4876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748" name="TextBox 30"/>
          <p:cNvSpPr txBox="1">
            <a:spLocks noChangeArrowheads="1"/>
          </p:cNvSpPr>
          <p:nvPr/>
        </p:nvSpPr>
        <p:spPr bwMode="auto">
          <a:xfrm>
            <a:off x="4267200" y="4648200"/>
            <a:ext cx="14144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Mammals</a:t>
            </a:r>
          </a:p>
        </p:txBody>
      </p:sp>
      <p:sp>
        <p:nvSpPr>
          <p:cNvPr id="32" name="Oval 31"/>
          <p:cNvSpPr/>
          <p:nvPr/>
        </p:nvSpPr>
        <p:spPr>
          <a:xfrm>
            <a:off x="2743200" y="685800"/>
            <a:ext cx="3124200" cy="228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Humans</a:t>
            </a:r>
          </a:p>
        </p:txBody>
      </p:sp>
      <p:sp>
        <p:nvSpPr>
          <p:cNvPr id="33" name="Oval 32"/>
          <p:cNvSpPr/>
          <p:nvPr/>
        </p:nvSpPr>
        <p:spPr>
          <a:xfrm>
            <a:off x="5257800" y="2895600"/>
            <a:ext cx="2438400" cy="1524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Elephants</a:t>
            </a:r>
          </a:p>
        </p:txBody>
      </p:sp>
      <p:sp>
        <p:nvSpPr>
          <p:cNvPr id="34" name="Oval 33"/>
          <p:cNvSpPr/>
          <p:nvPr/>
        </p:nvSpPr>
        <p:spPr>
          <a:xfrm>
            <a:off x="3124200" y="990600"/>
            <a:ext cx="1752600" cy="609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Men</a:t>
            </a:r>
          </a:p>
        </p:txBody>
      </p:sp>
      <p:sp>
        <p:nvSpPr>
          <p:cNvPr id="35" name="Oval 34"/>
          <p:cNvSpPr/>
          <p:nvPr/>
        </p:nvSpPr>
        <p:spPr>
          <a:xfrm>
            <a:off x="3581400" y="1676400"/>
            <a:ext cx="1981200" cy="6096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Women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Operations on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z="2600" smtClean="0">
                <a:ea typeface="ＭＳ Ｐゴシック" pitchFamily="34" charset="-128"/>
              </a:rPr>
              <a:t>Set Intersection</a:t>
            </a:r>
          </a:p>
          <a:p>
            <a:pPr eaLnBrk="1" hangingPunct="1"/>
            <a:r>
              <a:rPr lang="en-US" sz="2600" smtClean="0">
                <a:ea typeface="ＭＳ Ｐゴシック" pitchFamily="34" charset="-128"/>
              </a:rPr>
              <a:t>A </a:t>
            </a:r>
            <a:r>
              <a:rPr lang="en-US" sz="2600" smtClean="0">
                <a:ea typeface="ＭＳ Ｐゴシック" pitchFamily="34" charset="-128"/>
                <a:sym typeface="Symbol" pitchFamily="18" charset="2"/>
              </a:rPr>
              <a:t> B = set of all elements that are in A </a:t>
            </a:r>
            <a:r>
              <a:rPr lang="en-US" sz="2600" b="1" smtClean="0">
                <a:ea typeface="ＭＳ Ｐゴシック" pitchFamily="34" charset="-128"/>
                <a:sym typeface="Symbol" pitchFamily="18" charset="2"/>
              </a:rPr>
              <a:t>and</a:t>
            </a:r>
            <a:r>
              <a:rPr lang="en-US" sz="2600" smtClean="0">
                <a:ea typeface="ＭＳ Ｐゴシック" pitchFamily="34" charset="-128"/>
                <a:sym typeface="Symbol" pitchFamily="18" charset="2"/>
              </a:rPr>
              <a:t> in B</a:t>
            </a:r>
          </a:p>
          <a:p>
            <a:pPr eaLnBrk="1" hangingPunct="1"/>
            <a:r>
              <a:rPr lang="en-US" sz="2600" smtClean="0">
                <a:ea typeface="ＭＳ Ｐゴシック" pitchFamily="34" charset="-128"/>
                <a:sym typeface="Symbol" pitchFamily="18" charset="2"/>
              </a:rPr>
              <a:t>Example:</a:t>
            </a:r>
          </a:p>
          <a:p>
            <a:pPr lvl="1" eaLnBrk="1" hangingPunct="1"/>
            <a:r>
              <a:rPr lang="en-US" sz="2200" smtClean="0">
                <a:ea typeface="ＭＳ Ｐゴシック" pitchFamily="34" charset="-128"/>
                <a:sym typeface="Symbol" pitchFamily="18" charset="2"/>
              </a:rPr>
              <a:t>A = {1, 6, 8}, B = {1, 3, 5, 7}, C = {3, 5, 7}</a:t>
            </a:r>
          </a:p>
          <a:p>
            <a:pPr lvl="1" eaLnBrk="1" hangingPunct="1"/>
            <a:r>
              <a:rPr lang="en-US" sz="2200" smtClean="0">
                <a:ea typeface="ＭＳ Ｐゴシック" pitchFamily="34" charset="-128"/>
                <a:sym typeface="Symbol" pitchFamily="18" charset="2"/>
              </a:rPr>
              <a:t>A  B = ???</a:t>
            </a:r>
          </a:p>
          <a:p>
            <a:pPr lvl="1" eaLnBrk="1" hangingPunct="1"/>
            <a:r>
              <a:rPr lang="en-US" sz="2200" smtClean="0">
                <a:ea typeface="ＭＳ Ｐゴシック" pitchFamily="34" charset="-128"/>
                <a:sym typeface="Symbol" pitchFamily="18" charset="2"/>
              </a:rPr>
              <a:t>B  C = ???</a:t>
            </a:r>
          </a:p>
          <a:p>
            <a:pPr lvl="1" eaLnBrk="1" hangingPunct="1"/>
            <a:r>
              <a:rPr lang="en-US" sz="2200" smtClean="0">
                <a:ea typeface="ＭＳ Ｐゴシック" pitchFamily="34" charset="-128"/>
                <a:sym typeface="Symbol" pitchFamily="18" charset="2"/>
              </a:rPr>
              <a:t>A  C = ???</a:t>
            </a:r>
          </a:p>
          <a:p>
            <a:pPr lvl="1" eaLnBrk="1" hangingPunct="1"/>
            <a:endParaRPr lang="en-US" sz="2200" smtClean="0">
              <a:ea typeface="ＭＳ Ｐゴシック" pitchFamily="34" charset="-128"/>
              <a:sym typeface="Symbol" pitchFamily="18" charset="2"/>
            </a:endParaRPr>
          </a:p>
          <a:p>
            <a:pPr eaLnBrk="1" hangingPunct="1"/>
            <a:r>
              <a:rPr lang="en-US" sz="2600" smtClean="0">
                <a:ea typeface="ＭＳ Ｐゴシック" pitchFamily="34" charset="-128"/>
                <a:sym typeface="Symbol" pitchFamily="18" charset="2"/>
              </a:rPr>
              <a:t>We say sets S and T are </a:t>
            </a:r>
            <a:r>
              <a:rPr lang="en-US" sz="2600" i="1" smtClean="0">
                <a:ea typeface="ＭＳ Ｐゴシック" pitchFamily="34" charset="-128"/>
                <a:sym typeface="Symbol" pitchFamily="18" charset="2"/>
              </a:rPr>
              <a:t>disjoint</a:t>
            </a:r>
            <a:r>
              <a:rPr lang="en-US" sz="2600" smtClean="0">
                <a:ea typeface="ＭＳ Ｐゴシック" pitchFamily="34" charset="-128"/>
                <a:sym typeface="Symbol" pitchFamily="18" charset="2"/>
              </a:rPr>
              <a:t> if ST={}.</a:t>
            </a:r>
          </a:p>
          <a:p>
            <a:pPr lvl="1" eaLnBrk="1" hangingPunct="1"/>
            <a:endParaRPr lang="en-US" sz="2200" smtClean="0">
              <a:ea typeface="ＭＳ Ｐゴシック" pitchFamily="34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344F96-6E85-459F-9E03-1D9B7C4002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Intersection– Venn Diagram</a:t>
            </a:r>
            <a:endParaRPr lang="en-US" dirty="0"/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D46A4C-3E78-4D54-94DE-82F74886933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71800" y="762000"/>
            <a:ext cx="5562600" cy="396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Has Four Legs</a:t>
            </a:r>
          </a:p>
        </p:txBody>
      </p:sp>
      <p:sp>
        <p:nvSpPr>
          <p:cNvPr id="32" name="Oval 31"/>
          <p:cNvSpPr/>
          <p:nvPr/>
        </p:nvSpPr>
        <p:spPr>
          <a:xfrm>
            <a:off x="609600" y="1143000"/>
            <a:ext cx="4114800" cy="3581400"/>
          </a:xfrm>
          <a:prstGeom prst="ellipse">
            <a:avLst/>
          </a:prstGeom>
          <a:solidFill>
            <a:srgbClr val="FFFF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Carnivorous</a:t>
            </a:r>
          </a:p>
        </p:txBody>
      </p:sp>
      <p:sp>
        <p:nvSpPr>
          <p:cNvPr id="34" name="Oval 33"/>
          <p:cNvSpPr/>
          <p:nvPr/>
        </p:nvSpPr>
        <p:spPr>
          <a:xfrm>
            <a:off x="6705600" y="2286000"/>
            <a:ext cx="1447800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Cows</a:t>
            </a:r>
          </a:p>
        </p:txBody>
      </p:sp>
      <p:sp>
        <p:nvSpPr>
          <p:cNvPr id="11" name="Oval 10"/>
          <p:cNvSpPr/>
          <p:nvPr/>
        </p:nvSpPr>
        <p:spPr>
          <a:xfrm>
            <a:off x="3124200" y="2209800"/>
            <a:ext cx="1447800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Lions</a:t>
            </a:r>
          </a:p>
        </p:txBody>
      </p:sp>
      <p:sp>
        <p:nvSpPr>
          <p:cNvPr id="12" name="Oval 11"/>
          <p:cNvSpPr/>
          <p:nvPr/>
        </p:nvSpPr>
        <p:spPr>
          <a:xfrm>
            <a:off x="1143000" y="2286000"/>
            <a:ext cx="1676400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Hawks</a:t>
            </a:r>
          </a:p>
        </p:txBody>
      </p:sp>
      <p:sp>
        <p:nvSpPr>
          <p:cNvPr id="13" name="Oval 12"/>
          <p:cNvSpPr/>
          <p:nvPr/>
        </p:nvSpPr>
        <p:spPr>
          <a:xfrm>
            <a:off x="4572000" y="1143000"/>
            <a:ext cx="2438400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Elephants</a:t>
            </a:r>
          </a:p>
        </p:txBody>
      </p:sp>
      <p:sp>
        <p:nvSpPr>
          <p:cNvPr id="14" name="Oval 13"/>
          <p:cNvSpPr/>
          <p:nvPr/>
        </p:nvSpPr>
        <p:spPr>
          <a:xfrm>
            <a:off x="4953000" y="2438400"/>
            <a:ext cx="1676400" cy="1219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Operations on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Set Union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 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 B = set of all elements that are in A </a:t>
            </a:r>
            <a:r>
              <a:rPr lang="en-US" b="1" smtClean="0">
                <a:ea typeface="ＭＳ Ｐゴシック" pitchFamily="34" charset="-128"/>
                <a:sym typeface="Symbol" pitchFamily="18" charset="2"/>
              </a:rPr>
              <a:t>or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 in B</a:t>
            </a:r>
          </a:p>
          <a:p>
            <a:pPr eaLnBrk="1" hangingPunct="1"/>
            <a:endParaRPr lang="en-US" smtClean="0">
              <a:ea typeface="ＭＳ Ｐゴシック" pitchFamily="34" charset="-128"/>
              <a:sym typeface="Symbol" pitchFamily="18" charset="2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  <a:sym typeface="Symbol" pitchFamily="18" charset="2"/>
              </a:rPr>
              <a:t>Example: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  <a:sym typeface="Symbol" pitchFamily="18" charset="2"/>
              </a:rPr>
              <a:t>A = {1, 6, 8}, B = {1, 3, 5, 7}, C = {3, 5, 7}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  <a:sym typeface="Symbol" pitchFamily="18" charset="2"/>
              </a:rPr>
              <a:t>A  B =???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  <a:sym typeface="Symbol" pitchFamily="18" charset="2"/>
              </a:rPr>
              <a:t>B  C =???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  <a:sym typeface="Symbol" pitchFamily="18" charset="2"/>
              </a:rPr>
              <a:t>A  C =???</a:t>
            </a:r>
          </a:p>
          <a:p>
            <a:pPr lvl="1" eaLnBrk="1" hangingPunct="1"/>
            <a:endParaRPr lang="en-US" smtClean="0">
              <a:ea typeface="ＭＳ Ｐゴシック" pitchFamily="34" charset="-128"/>
              <a:sym typeface="Symbol" pitchFamily="18" charset="2"/>
            </a:endParaRP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2E046-9C4B-405C-B8D8-BD0F92108A5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Union– Venn Diagram</a:t>
            </a:r>
            <a:endParaRPr lang="en-US" dirty="0"/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6EC35-583B-4858-81C1-6EF5FB319AE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71800" y="762000"/>
            <a:ext cx="5562600" cy="396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457200" y="762000"/>
            <a:ext cx="4267200" cy="3962400"/>
          </a:xfrm>
          <a:prstGeom prst="ellipse">
            <a:avLst/>
          </a:prstGeom>
          <a:solidFill>
            <a:srgbClr val="FFFF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1800" y="762000"/>
            <a:ext cx="5562600" cy="396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69900" y="762000"/>
            <a:ext cx="4191000" cy="396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43200" y="1295400"/>
            <a:ext cx="4114800" cy="2819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Mandatory: Chapter 2 – Sections 2.3 and 2.4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5CAE4A-11B7-4732-99A6-154B5AE0EA4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Union– Venn Diagram</a:t>
            </a:r>
            <a:endParaRPr lang="en-US" dirty="0"/>
          </a:p>
        </p:txBody>
      </p:sp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1EFA6-3282-4F12-BEBB-D64D1FB0CF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572000" y="838200"/>
            <a:ext cx="4419600" cy="396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Male </a:t>
            </a:r>
            <a:r>
              <a:rPr lang="en-US" dirty="0" err="1"/>
              <a:t>UofC</a:t>
            </a:r>
            <a:r>
              <a:rPr lang="en-US" dirty="0"/>
              <a:t> Students</a:t>
            </a:r>
          </a:p>
        </p:txBody>
      </p:sp>
      <p:sp>
        <p:nvSpPr>
          <p:cNvPr id="32" name="Oval 31"/>
          <p:cNvSpPr/>
          <p:nvPr/>
        </p:nvSpPr>
        <p:spPr>
          <a:xfrm>
            <a:off x="228600" y="762000"/>
            <a:ext cx="4343400" cy="3962400"/>
          </a:xfrm>
          <a:prstGeom prst="ellipse">
            <a:avLst/>
          </a:prstGeom>
          <a:solidFill>
            <a:srgbClr val="FFFF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Female </a:t>
            </a:r>
            <a:r>
              <a:rPr lang="en-US" dirty="0" err="1">
                <a:solidFill>
                  <a:srgbClr val="0070C0"/>
                </a:solidFill>
              </a:rPr>
              <a:t>UofC</a:t>
            </a:r>
            <a:r>
              <a:rPr lang="en-US" dirty="0">
                <a:solidFill>
                  <a:srgbClr val="0070C0"/>
                </a:solidFill>
              </a:rPr>
              <a:t> Students</a:t>
            </a:r>
          </a:p>
        </p:txBody>
      </p:sp>
      <p:sp>
        <p:nvSpPr>
          <p:cNvPr id="38917" name="TextBox 9"/>
          <p:cNvSpPr txBox="1">
            <a:spLocks noChangeArrowheads="1"/>
          </p:cNvSpPr>
          <p:nvPr/>
        </p:nvSpPr>
        <p:spPr bwMode="auto">
          <a:xfrm>
            <a:off x="5791200" y="47244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CA">
              <a:latin typeface="Verdana" pitchFamily="34" charset="0"/>
            </a:endParaRPr>
          </a:p>
        </p:txBody>
      </p:sp>
      <p:sp>
        <p:nvSpPr>
          <p:cNvPr id="38918" name="TextBox 11"/>
          <p:cNvSpPr txBox="1">
            <a:spLocks noChangeArrowheads="1"/>
          </p:cNvSpPr>
          <p:nvPr/>
        </p:nvSpPr>
        <p:spPr bwMode="auto">
          <a:xfrm>
            <a:off x="3581400" y="8382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CA">
              <a:latin typeface="Verdana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8600" y="762000"/>
            <a:ext cx="4343400" cy="396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72000" y="838200"/>
            <a:ext cx="4419600" cy="396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76600" y="23622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Verdana" pitchFamily="34" charset="0"/>
              </a:rPr>
              <a:t>All UofC Students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Union– Venn Diagram</a:t>
            </a:r>
            <a:endParaRPr lang="en-US" dirty="0"/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EAB1BB-F50C-4ECD-947C-64D5C7CFB3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81400" y="990600"/>
            <a:ext cx="4419600" cy="396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Commonwealth Counties</a:t>
            </a:r>
          </a:p>
        </p:txBody>
      </p:sp>
      <p:sp>
        <p:nvSpPr>
          <p:cNvPr id="32" name="Oval 31"/>
          <p:cNvSpPr/>
          <p:nvPr/>
        </p:nvSpPr>
        <p:spPr>
          <a:xfrm>
            <a:off x="1066800" y="914400"/>
            <a:ext cx="4343400" cy="3962400"/>
          </a:xfrm>
          <a:prstGeom prst="ellipse">
            <a:avLst/>
          </a:prstGeom>
          <a:solidFill>
            <a:srgbClr val="FFFF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Francophone Countries</a:t>
            </a:r>
          </a:p>
        </p:txBody>
      </p:sp>
      <p:sp>
        <p:nvSpPr>
          <p:cNvPr id="39941" name="TextBox 9"/>
          <p:cNvSpPr txBox="1">
            <a:spLocks noChangeArrowheads="1"/>
          </p:cNvSpPr>
          <p:nvPr/>
        </p:nvSpPr>
        <p:spPr bwMode="auto">
          <a:xfrm>
            <a:off x="5791200" y="47244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CA">
              <a:latin typeface="Verdana" pitchFamily="34" charset="0"/>
            </a:endParaRPr>
          </a:p>
        </p:txBody>
      </p:sp>
      <p:sp>
        <p:nvSpPr>
          <p:cNvPr id="39942" name="TextBox 11"/>
          <p:cNvSpPr txBox="1">
            <a:spLocks noChangeArrowheads="1"/>
          </p:cNvSpPr>
          <p:nvPr/>
        </p:nvSpPr>
        <p:spPr bwMode="auto">
          <a:xfrm>
            <a:off x="3200400" y="9906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CA">
              <a:latin typeface="Verdana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17913" y="990600"/>
            <a:ext cx="4343400" cy="396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44575" y="914400"/>
            <a:ext cx="4419600" cy="396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19400" y="1295400"/>
            <a:ext cx="4114800" cy="3276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52600" y="2514600"/>
            <a:ext cx="5624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Francophone and Commonwealth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1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effectLst/>
                <a:ea typeface="ＭＳ Ｐゴシック" pitchFamily="34" charset="-128"/>
              </a:rPr>
              <a:t>JT Extra: Prairie Provinces</a:t>
            </a:r>
          </a:p>
        </p:txBody>
      </p:sp>
      <p:sp>
        <p:nvSpPr>
          <p:cNvPr id="92163" name="Oval 3"/>
          <p:cNvSpPr>
            <a:spLocks noChangeArrowheads="1"/>
          </p:cNvSpPr>
          <p:nvPr/>
        </p:nvSpPr>
        <p:spPr bwMode="auto">
          <a:xfrm>
            <a:off x="1066800" y="304800"/>
            <a:ext cx="3276600" cy="2717800"/>
          </a:xfrm>
          <a:prstGeom prst="ellipse">
            <a:avLst/>
          </a:prstGeom>
          <a:solidFill>
            <a:srgbClr val="0000FF">
              <a:alpha val="67058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endParaRPr lang="en-US" sz="2400" b="1"/>
          </a:p>
          <a:p>
            <a:pPr algn="ctr"/>
            <a:endParaRPr lang="en-US" sz="2400" b="1"/>
          </a:p>
          <a:p>
            <a:pPr algn="ctr"/>
            <a:r>
              <a:rPr lang="en-US" sz="2400" b="1">
                <a:solidFill>
                  <a:srgbClr val="FFFFFF"/>
                </a:solidFill>
              </a:rPr>
              <a:t>A</a:t>
            </a:r>
          </a:p>
          <a:p>
            <a:pPr algn="ctr"/>
            <a:r>
              <a:rPr lang="en-US" sz="2000">
                <a:solidFill>
                  <a:srgbClr val="FFFFFF"/>
                </a:solidFill>
              </a:rPr>
              <a:t>Population of Alberta</a:t>
            </a:r>
          </a:p>
        </p:txBody>
      </p:sp>
      <p:sp>
        <p:nvSpPr>
          <p:cNvPr id="92164" name="Oval 4"/>
          <p:cNvSpPr>
            <a:spLocks noChangeArrowheads="1"/>
          </p:cNvSpPr>
          <p:nvPr/>
        </p:nvSpPr>
        <p:spPr bwMode="auto">
          <a:xfrm>
            <a:off x="4343400" y="330200"/>
            <a:ext cx="3251200" cy="2641600"/>
          </a:xfrm>
          <a:prstGeom prst="ellipse">
            <a:avLst/>
          </a:prstGeom>
          <a:solidFill>
            <a:srgbClr val="FF0000">
              <a:alpha val="67058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endParaRPr lang="en-US" sz="2400" b="1"/>
          </a:p>
          <a:p>
            <a:pPr algn="ctr"/>
            <a:endParaRPr lang="en-US" sz="2400" b="1"/>
          </a:p>
          <a:p>
            <a:pPr algn="ctr"/>
            <a:r>
              <a:rPr lang="en-US" sz="2400" b="1">
                <a:solidFill>
                  <a:srgbClr val="FFFFFF"/>
                </a:solidFill>
              </a:rPr>
              <a:t>C</a:t>
            </a:r>
          </a:p>
          <a:p>
            <a:pPr algn="ctr"/>
            <a:r>
              <a:rPr lang="en-US" sz="2000">
                <a:solidFill>
                  <a:srgbClr val="FFFFFF"/>
                </a:solidFill>
              </a:rPr>
              <a:t>Population of Manitoba</a:t>
            </a:r>
          </a:p>
        </p:txBody>
      </p:sp>
      <p:sp>
        <p:nvSpPr>
          <p:cNvPr id="92165" name="Oval 5"/>
          <p:cNvSpPr>
            <a:spLocks noChangeArrowheads="1"/>
          </p:cNvSpPr>
          <p:nvPr/>
        </p:nvSpPr>
        <p:spPr bwMode="auto">
          <a:xfrm>
            <a:off x="2705100" y="2679700"/>
            <a:ext cx="3441700" cy="2743200"/>
          </a:xfrm>
          <a:prstGeom prst="ellipse">
            <a:avLst/>
          </a:prstGeom>
          <a:solidFill>
            <a:srgbClr val="008000">
              <a:alpha val="67058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endParaRPr lang="en-US" sz="2400" b="1"/>
          </a:p>
          <a:p>
            <a:pPr algn="ctr"/>
            <a:endParaRPr lang="en-US" sz="2400" b="1"/>
          </a:p>
          <a:p>
            <a:pPr algn="ctr"/>
            <a:r>
              <a:rPr lang="en-US" sz="2400" b="1">
                <a:solidFill>
                  <a:srgbClr val="FFFFFF"/>
                </a:solidFill>
              </a:rPr>
              <a:t>B</a:t>
            </a:r>
          </a:p>
          <a:p>
            <a:pPr algn="ctr"/>
            <a:r>
              <a:rPr lang="en-US" sz="2000">
                <a:solidFill>
                  <a:srgbClr val="FFFFFF"/>
                </a:solidFill>
              </a:rPr>
              <a:t>Population of Saskatchewan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  <p:bldP spid="92164" grpId="0" animBg="1"/>
      <p:bldP spid="921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effectLst/>
                <a:ea typeface="ＭＳ Ｐゴシック" pitchFamily="34" charset="-128"/>
              </a:rPr>
              <a:t>JT Extra: Set Union (</a:t>
            </a:r>
            <a:r>
              <a:rPr lang="en-US" i="1" smtClean="0">
                <a:effectLst/>
                <a:ea typeface="ＭＳ Ｐゴシック" pitchFamily="34" charset="-128"/>
              </a:rPr>
              <a:t>Prairie</a:t>
            </a:r>
            <a:r>
              <a:rPr lang="en-US" smtClean="0">
                <a:effectLst/>
                <a:ea typeface="ＭＳ Ｐゴシック" pitchFamily="34" charset="-128"/>
              </a:rPr>
              <a:t>s)</a:t>
            </a:r>
          </a:p>
        </p:txBody>
      </p:sp>
      <p:sp>
        <p:nvSpPr>
          <p:cNvPr id="93188" name="Oval 4"/>
          <p:cNvSpPr>
            <a:spLocks noChangeArrowheads="1"/>
          </p:cNvSpPr>
          <p:nvPr/>
        </p:nvSpPr>
        <p:spPr bwMode="auto">
          <a:xfrm>
            <a:off x="965200" y="914400"/>
            <a:ext cx="3276600" cy="2717800"/>
          </a:xfrm>
          <a:prstGeom prst="ellipse">
            <a:avLst/>
          </a:prstGeom>
          <a:solidFill>
            <a:srgbClr val="FFFF99">
              <a:alpha val="67058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endParaRPr lang="en-CA" sz="2000">
              <a:solidFill>
                <a:srgbClr val="FFFFFF"/>
              </a:solidFill>
            </a:endParaRPr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4241800" y="939800"/>
            <a:ext cx="3251200" cy="2641600"/>
          </a:xfrm>
          <a:prstGeom prst="ellipse">
            <a:avLst/>
          </a:prstGeom>
          <a:solidFill>
            <a:srgbClr val="FFFF99">
              <a:alpha val="67058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endParaRPr lang="en-US" sz="2400" b="1"/>
          </a:p>
          <a:p>
            <a:pPr algn="ctr"/>
            <a:endParaRPr lang="en-US" sz="2400" b="1"/>
          </a:p>
          <a:p>
            <a:pPr algn="ctr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2603500" y="3289300"/>
            <a:ext cx="3441700" cy="2743200"/>
          </a:xfrm>
          <a:prstGeom prst="ellipse">
            <a:avLst/>
          </a:prstGeom>
          <a:solidFill>
            <a:srgbClr val="FFFF99">
              <a:alpha val="67058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endParaRPr lang="en-US" sz="2400" b="1"/>
          </a:p>
          <a:p>
            <a:pPr algn="ctr"/>
            <a:endParaRPr lang="en-US" sz="2400" b="1"/>
          </a:p>
        </p:txBody>
      </p:sp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838200" y="304800"/>
            <a:ext cx="722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 </a:t>
            </a:r>
            <a:r>
              <a:rPr lang="en-US" sz="2400">
                <a:sym typeface="Symbol" pitchFamily="18" charset="2"/>
              </a:rPr>
              <a:t></a:t>
            </a:r>
            <a:r>
              <a:rPr lang="en-US" sz="2400"/>
              <a:t> B </a:t>
            </a:r>
            <a:r>
              <a:rPr lang="en-US" sz="2400">
                <a:sym typeface="Symbol" pitchFamily="18" charset="2"/>
              </a:rPr>
              <a:t></a:t>
            </a:r>
            <a:r>
              <a:rPr lang="en-US" sz="2400"/>
              <a:t> C = D (Population of the Prairie provinces)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/>
      <p:bldP spid="93188" grpId="1" animBg="1"/>
      <p:bldP spid="93188" grpId="2" animBg="1"/>
      <p:bldP spid="93189" grpId="0" animBg="1"/>
      <p:bldP spid="93189" grpId="1" animBg="1"/>
      <p:bldP spid="93189" grpId="2" animBg="1"/>
      <p:bldP spid="93190" grpId="0" animBg="1"/>
      <p:bldP spid="93190" grpId="1" animBg="1"/>
      <p:bldP spid="93190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Operations on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Set Subtraction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</a:rPr>
              <a:t>A 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– B = set of all elements that are in A </a:t>
            </a:r>
            <a:r>
              <a:rPr lang="en-US" b="1" smtClean="0">
                <a:ea typeface="ＭＳ Ｐゴシック" pitchFamily="34" charset="-128"/>
                <a:sym typeface="Symbol" pitchFamily="18" charset="2"/>
              </a:rPr>
              <a:t>but not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 in B</a:t>
            </a:r>
          </a:p>
          <a:p>
            <a:pPr eaLnBrk="1" hangingPunct="1">
              <a:lnSpc>
                <a:spcPct val="90000"/>
              </a:lnSpc>
            </a:pPr>
            <a:endParaRPr lang="en-US" smtClean="0">
              <a:ea typeface="ＭＳ Ｐゴシック" pitchFamily="34" charset="-128"/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  <a:sym typeface="Symbol" pitchFamily="18" charset="2"/>
              </a:rPr>
              <a:t>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  <a:sym typeface="Symbol" pitchFamily="18" charset="2"/>
              </a:rPr>
              <a:t>A = {1, 6, 8}, B = {1, 3, 5, 7}, C = {3, 5, 7}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  <a:sym typeface="Symbol" pitchFamily="18" charset="2"/>
              </a:rPr>
              <a:t>A – B = ???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  <a:sym typeface="Symbol" pitchFamily="18" charset="2"/>
              </a:rPr>
              <a:t>B – C = ???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  <a:sym typeface="Symbol" pitchFamily="18" charset="2"/>
              </a:rPr>
              <a:t>C – B = ???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ea typeface="ＭＳ Ｐゴシック" pitchFamily="34" charset="-128"/>
                <a:sym typeface="Symbol" pitchFamily="18" charset="2"/>
              </a:rPr>
              <a:t>C – A = ???</a:t>
            </a:r>
          </a:p>
          <a:p>
            <a:pPr lvl="1" eaLnBrk="1" hangingPunct="1">
              <a:lnSpc>
                <a:spcPct val="90000"/>
              </a:lnSpc>
            </a:pPr>
            <a:endParaRPr lang="en-US" smtClean="0">
              <a:ea typeface="ＭＳ Ｐゴシック" pitchFamily="34" charset="-128"/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BBAE14-AC77-4D8F-830B-EECC57F961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Subtraction– Venn Diagram</a:t>
            </a:r>
            <a:endParaRPr lang="en-US" dirty="0"/>
          </a:p>
        </p:txBody>
      </p:sp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2F0EF3-356E-47D3-BD63-1C5CEFF45E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81400" y="990600"/>
            <a:ext cx="4419600" cy="396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Commonwealth Countries</a:t>
            </a:r>
          </a:p>
        </p:txBody>
      </p:sp>
      <p:sp>
        <p:nvSpPr>
          <p:cNvPr id="32" name="Oval 31"/>
          <p:cNvSpPr/>
          <p:nvPr/>
        </p:nvSpPr>
        <p:spPr>
          <a:xfrm>
            <a:off x="838200" y="990600"/>
            <a:ext cx="4343400" cy="3962400"/>
          </a:xfrm>
          <a:prstGeom prst="ellipse">
            <a:avLst/>
          </a:prstGeom>
          <a:solidFill>
            <a:srgbClr val="FFFF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Francophone Countries</a:t>
            </a:r>
          </a:p>
        </p:txBody>
      </p:sp>
      <p:sp>
        <p:nvSpPr>
          <p:cNvPr id="47109" name="TextBox 9"/>
          <p:cNvSpPr txBox="1">
            <a:spLocks noChangeArrowheads="1"/>
          </p:cNvSpPr>
          <p:nvPr/>
        </p:nvSpPr>
        <p:spPr bwMode="auto">
          <a:xfrm>
            <a:off x="5791200" y="47244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CA">
              <a:latin typeface="Verdana" pitchFamily="34" charset="0"/>
            </a:endParaRPr>
          </a:p>
        </p:txBody>
      </p:sp>
      <p:sp>
        <p:nvSpPr>
          <p:cNvPr id="47110" name="TextBox 11"/>
          <p:cNvSpPr txBox="1">
            <a:spLocks noChangeArrowheads="1"/>
          </p:cNvSpPr>
          <p:nvPr/>
        </p:nvSpPr>
        <p:spPr bwMode="auto">
          <a:xfrm>
            <a:off x="3200400" y="9906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CA">
              <a:latin typeface="Verdana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8200" y="990600"/>
            <a:ext cx="4343400" cy="396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Francophone Countries</a:t>
            </a:r>
          </a:p>
        </p:txBody>
      </p:sp>
      <p:sp>
        <p:nvSpPr>
          <p:cNvPr id="16" name="Oval 15"/>
          <p:cNvSpPr/>
          <p:nvPr/>
        </p:nvSpPr>
        <p:spPr>
          <a:xfrm>
            <a:off x="3581400" y="990600"/>
            <a:ext cx="4419600" cy="396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Commonwealth Countries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8600" y="457200"/>
            <a:ext cx="9104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Verdana" pitchFamily="34" charset="0"/>
              </a:rPr>
              <a:t>Francophone countries that are not members of the Commonwealth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Subtraction– Venn Diagram</a:t>
            </a:r>
            <a:endParaRPr lang="en-US" dirty="0"/>
          </a:p>
        </p:txBody>
      </p:sp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A6473C-5D6F-4998-A389-9A33B21BE3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81400" y="990600"/>
            <a:ext cx="4419600" cy="396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Commonwealth Countries</a:t>
            </a:r>
          </a:p>
        </p:txBody>
      </p:sp>
      <p:sp>
        <p:nvSpPr>
          <p:cNvPr id="32" name="Oval 31"/>
          <p:cNvSpPr/>
          <p:nvPr/>
        </p:nvSpPr>
        <p:spPr>
          <a:xfrm>
            <a:off x="838200" y="990600"/>
            <a:ext cx="4343400" cy="3962400"/>
          </a:xfrm>
          <a:prstGeom prst="ellipse">
            <a:avLst/>
          </a:prstGeom>
          <a:solidFill>
            <a:srgbClr val="FFFF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Francophone Countries</a:t>
            </a:r>
          </a:p>
        </p:txBody>
      </p:sp>
      <p:sp>
        <p:nvSpPr>
          <p:cNvPr id="48133" name="TextBox 9"/>
          <p:cNvSpPr txBox="1">
            <a:spLocks noChangeArrowheads="1"/>
          </p:cNvSpPr>
          <p:nvPr/>
        </p:nvSpPr>
        <p:spPr bwMode="auto">
          <a:xfrm>
            <a:off x="5791200" y="47244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CA">
              <a:latin typeface="Verdana" pitchFamily="34" charset="0"/>
            </a:endParaRPr>
          </a:p>
        </p:txBody>
      </p:sp>
      <p:sp>
        <p:nvSpPr>
          <p:cNvPr id="48134" name="TextBox 11"/>
          <p:cNvSpPr txBox="1">
            <a:spLocks noChangeArrowheads="1"/>
          </p:cNvSpPr>
          <p:nvPr/>
        </p:nvSpPr>
        <p:spPr bwMode="auto">
          <a:xfrm>
            <a:off x="3200400" y="9906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CA">
              <a:latin typeface="Verdana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81400" y="990600"/>
            <a:ext cx="4419600" cy="396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Commonwealth Countries</a:t>
            </a:r>
          </a:p>
        </p:txBody>
      </p:sp>
      <p:sp>
        <p:nvSpPr>
          <p:cNvPr id="17" name="Oval 16"/>
          <p:cNvSpPr/>
          <p:nvPr/>
        </p:nvSpPr>
        <p:spPr>
          <a:xfrm>
            <a:off x="838200" y="990600"/>
            <a:ext cx="4343400" cy="396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Francophone Countries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19200" y="457200"/>
            <a:ext cx="6992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Verdana" pitchFamily="34" charset="0"/>
              </a:rPr>
              <a:t>Commonwealth countries that are not Francophone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z="3200" smtClean="0">
                <a:effectLst/>
                <a:ea typeface="ＭＳ Ｐゴシック" pitchFamily="34" charset="-128"/>
              </a:rPr>
              <a:t>JT: Venn Diagram: Set Subtraction</a:t>
            </a:r>
          </a:p>
        </p:txBody>
      </p:sp>
      <p:sp>
        <p:nvSpPr>
          <p:cNvPr id="49154" name="Oval 3"/>
          <p:cNvSpPr>
            <a:spLocks noChangeArrowheads="1"/>
          </p:cNvSpPr>
          <p:nvPr/>
        </p:nvSpPr>
        <p:spPr bwMode="auto">
          <a:xfrm>
            <a:off x="1219200" y="1739900"/>
            <a:ext cx="3276600" cy="2717800"/>
          </a:xfrm>
          <a:prstGeom prst="ellipse">
            <a:avLst/>
          </a:prstGeom>
          <a:solidFill>
            <a:srgbClr val="FFFF99">
              <a:alpha val="67058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endParaRPr lang="en-CA" sz="2000">
              <a:solidFill>
                <a:srgbClr val="FFFFFF"/>
              </a:solidFill>
            </a:endParaRPr>
          </a:p>
        </p:txBody>
      </p:sp>
      <p:sp>
        <p:nvSpPr>
          <p:cNvPr id="49155" name="Oval 4"/>
          <p:cNvSpPr>
            <a:spLocks noChangeArrowheads="1"/>
          </p:cNvSpPr>
          <p:nvPr/>
        </p:nvSpPr>
        <p:spPr bwMode="auto">
          <a:xfrm>
            <a:off x="4495800" y="1765300"/>
            <a:ext cx="3251200" cy="2641600"/>
          </a:xfrm>
          <a:prstGeom prst="ellipse">
            <a:avLst/>
          </a:prstGeom>
          <a:solidFill>
            <a:srgbClr val="FFFF99">
              <a:alpha val="67058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endParaRPr lang="en-US" sz="2400" b="1"/>
          </a:p>
          <a:p>
            <a:pPr algn="ctr"/>
            <a:endParaRPr lang="en-US" sz="2400" b="1"/>
          </a:p>
          <a:p>
            <a:pPr algn="ctr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9156" name="Oval 5"/>
          <p:cNvSpPr>
            <a:spLocks noChangeArrowheads="1"/>
          </p:cNvSpPr>
          <p:nvPr/>
        </p:nvSpPr>
        <p:spPr bwMode="auto">
          <a:xfrm>
            <a:off x="2857500" y="4114800"/>
            <a:ext cx="3441700" cy="2743200"/>
          </a:xfrm>
          <a:prstGeom prst="ellipse">
            <a:avLst/>
          </a:prstGeom>
          <a:solidFill>
            <a:srgbClr val="FFFF99">
              <a:alpha val="67058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endParaRPr lang="en-US" sz="2400" b="1"/>
          </a:p>
          <a:p>
            <a:pPr algn="ctr"/>
            <a:endParaRPr lang="en-US" sz="2400" b="1"/>
          </a:p>
        </p:txBody>
      </p:sp>
      <p:grpSp>
        <p:nvGrpSpPr>
          <p:cNvPr id="96262" name="Group 6"/>
          <p:cNvGrpSpPr>
            <a:grpSpLocks/>
          </p:cNvGrpSpPr>
          <p:nvPr/>
        </p:nvGrpSpPr>
        <p:grpSpPr bwMode="auto">
          <a:xfrm>
            <a:off x="1619250" y="838200"/>
            <a:ext cx="6184900" cy="984250"/>
            <a:chOff x="1020" y="528"/>
            <a:chExt cx="3896" cy="620"/>
          </a:xfrm>
        </p:grpSpPr>
        <p:sp>
          <p:nvSpPr>
            <p:cNvPr id="49161" name="Text Box 7"/>
            <p:cNvSpPr txBox="1">
              <a:spLocks noChangeArrowheads="1"/>
            </p:cNvSpPr>
            <p:nvPr/>
          </p:nvSpPr>
          <p:spPr bwMode="auto">
            <a:xfrm>
              <a:off x="1280" y="528"/>
              <a:ext cx="33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A = Population of the prairie provinces</a:t>
              </a:r>
            </a:p>
          </p:txBody>
        </p:sp>
        <p:sp>
          <p:nvSpPr>
            <p:cNvPr id="49162" name="AutoShape 8"/>
            <p:cNvSpPr>
              <a:spLocks/>
            </p:cNvSpPr>
            <p:nvPr/>
          </p:nvSpPr>
          <p:spPr bwMode="auto">
            <a:xfrm rot="-5400000">
              <a:off x="2784" y="-984"/>
              <a:ext cx="368" cy="3896"/>
            </a:xfrm>
            <a:prstGeom prst="rightBrace">
              <a:avLst>
                <a:gd name="adj1" fmla="val 8822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96265" name="Group 9"/>
          <p:cNvGrpSpPr>
            <a:grpSpLocks/>
          </p:cNvGrpSpPr>
          <p:nvPr/>
        </p:nvGrpSpPr>
        <p:grpSpPr bwMode="auto">
          <a:xfrm>
            <a:off x="546100" y="2663825"/>
            <a:ext cx="1739900" cy="2676525"/>
            <a:chOff x="344" y="1678"/>
            <a:chExt cx="1096" cy="1686"/>
          </a:xfrm>
        </p:grpSpPr>
        <p:sp>
          <p:nvSpPr>
            <p:cNvPr id="49159" name="AutoShape 10"/>
            <p:cNvSpPr>
              <a:spLocks/>
            </p:cNvSpPr>
            <p:nvPr/>
          </p:nvSpPr>
          <p:spPr bwMode="auto">
            <a:xfrm rot="8227358">
              <a:off x="707" y="1678"/>
              <a:ext cx="527" cy="1642"/>
            </a:xfrm>
            <a:prstGeom prst="rightBrace">
              <a:avLst>
                <a:gd name="adj1" fmla="val 2596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9160" name="Text Box 11"/>
            <p:cNvSpPr txBox="1">
              <a:spLocks noChangeArrowheads="1"/>
            </p:cNvSpPr>
            <p:nvPr/>
          </p:nvSpPr>
          <p:spPr bwMode="auto">
            <a:xfrm>
              <a:off x="344" y="2616"/>
              <a:ext cx="1096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B = Population of Alberta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z="3200" smtClean="0">
                <a:effectLst/>
                <a:ea typeface="ＭＳ Ｐゴシック" pitchFamily="34" charset="-128"/>
              </a:rPr>
              <a:t>JT: Venn Diagram: Set Subtraction</a:t>
            </a:r>
          </a:p>
        </p:txBody>
      </p:sp>
      <p:sp>
        <p:nvSpPr>
          <p:cNvPr id="51202" name="Oval 3"/>
          <p:cNvSpPr>
            <a:spLocks noChangeArrowheads="1"/>
          </p:cNvSpPr>
          <p:nvPr/>
        </p:nvSpPr>
        <p:spPr bwMode="auto">
          <a:xfrm>
            <a:off x="1219200" y="1739900"/>
            <a:ext cx="3276600" cy="2717800"/>
          </a:xfrm>
          <a:prstGeom prst="ellipse">
            <a:avLst/>
          </a:prstGeom>
          <a:solidFill>
            <a:srgbClr val="FFFF99">
              <a:alpha val="16862"/>
            </a:srgbClr>
          </a:solidFill>
          <a:ln w="12700">
            <a:solidFill>
              <a:srgbClr val="C0C0C0"/>
            </a:solidFill>
            <a:prstDash val="dash"/>
            <a:round/>
            <a:headEnd/>
            <a:tailEnd/>
          </a:ln>
        </p:spPr>
        <p:txBody>
          <a:bodyPr wrap="none"/>
          <a:lstStyle/>
          <a:p>
            <a:pPr algn="ctr"/>
            <a:endParaRPr lang="en-CA" sz="2000">
              <a:solidFill>
                <a:srgbClr val="FFFFFF"/>
              </a:solidFill>
            </a:endParaRPr>
          </a:p>
        </p:txBody>
      </p:sp>
      <p:sp>
        <p:nvSpPr>
          <p:cNvPr id="51203" name="Oval 4"/>
          <p:cNvSpPr>
            <a:spLocks noChangeArrowheads="1"/>
          </p:cNvSpPr>
          <p:nvPr/>
        </p:nvSpPr>
        <p:spPr bwMode="auto">
          <a:xfrm>
            <a:off x="4495800" y="1765300"/>
            <a:ext cx="3251200" cy="2641600"/>
          </a:xfrm>
          <a:prstGeom prst="ellipse">
            <a:avLst/>
          </a:prstGeom>
          <a:solidFill>
            <a:srgbClr val="FFFF99">
              <a:alpha val="67058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endParaRPr lang="en-US" sz="2400" b="1"/>
          </a:p>
          <a:p>
            <a:pPr algn="ctr"/>
            <a:endParaRPr lang="en-US" sz="2400" b="1"/>
          </a:p>
          <a:p>
            <a:pPr algn="ctr"/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1204" name="Oval 5"/>
          <p:cNvSpPr>
            <a:spLocks noChangeArrowheads="1"/>
          </p:cNvSpPr>
          <p:nvPr/>
        </p:nvSpPr>
        <p:spPr bwMode="auto">
          <a:xfrm>
            <a:off x="2857500" y="4114800"/>
            <a:ext cx="3441700" cy="2743200"/>
          </a:xfrm>
          <a:prstGeom prst="ellipse">
            <a:avLst/>
          </a:prstGeom>
          <a:solidFill>
            <a:srgbClr val="FFFF99">
              <a:alpha val="67058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endParaRPr lang="en-US" sz="2400" b="1"/>
          </a:p>
          <a:p>
            <a:pPr algn="ctr"/>
            <a:endParaRPr lang="en-US" sz="2400" b="1"/>
          </a:p>
        </p:txBody>
      </p:sp>
      <p:sp>
        <p:nvSpPr>
          <p:cNvPr id="51205" name="AutoShape 6"/>
          <p:cNvSpPr>
            <a:spLocks/>
          </p:cNvSpPr>
          <p:nvPr/>
        </p:nvSpPr>
        <p:spPr bwMode="auto">
          <a:xfrm rot="2084587">
            <a:off x="6515100" y="3432175"/>
            <a:ext cx="836613" cy="3743325"/>
          </a:xfrm>
          <a:prstGeom prst="rightBrace">
            <a:avLst>
              <a:gd name="adj1" fmla="val 3728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1206" name="Text Box 7"/>
          <p:cNvSpPr txBox="1">
            <a:spLocks noChangeArrowheads="1"/>
          </p:cNvSpPr>
          <p:nvPr/>
        </p:nvSpPr>
        <p:spPr bwMode="auto">
          <a:xfrm>
            <a:off x="7213600" y="5041900"/>
            <a:ext cx="17399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 - B = C</a:t>
            </a:r>
          </a:p>
          <a:p>
            <a:pPr>
              <a:spcBef>
                <a:spcPct val="50000"/>
              </a:spcBef>
            </a:pPr>
            <a:r>
              <a:rPr lang="en-US" sz="2400"/>
              <a:t>Prairies sans ALTA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Complement</a:t>
            </a:r>
            <a:endParaRPr lang="en-US" dirty="0"/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571643-95B7-4C7D-9BE2-C44807C648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00" y="1143000"/>
            <a:ext cx="5715000" cy="3962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  <a:latin typeface="Script MT Bold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  <a:latin typeface="Script MT Bold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  <a:latin typeface="Script MT Bold" pitchFamily="66" charset="0"/>
              </a:rPr>
              <a:t>  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38500" y="1752600"/>
            <a:ext cx="3048000" cy="2743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Has Four Legs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Sets and Set Operations</a:t>
            </a:r>
            <a:endParaRPr lang="en-US" dirty="0"/>
          </a:p>
        </p:txBody>
      </p:sp>
      <p:sp>
        <p:nvSpPr>
          <p:cNvPr id="17410" name="Text Placeholder 5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endParaRPr lang="en-CA" smtClean="0">
              <a:solidFill>
                <a:srgbClr val="B95C00"/>
              </a:solidFill>
              <a:ea typeface="ＭＳ Ｐゴシック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07E9F4-41BB-4C0D-99B1-846D26D365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Complement</a:t>
            </a:r>
            <a:endParaRPr lang="en-US" dirty="0"/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3E80F0-2C43-4163-AB29-08053AE2F5C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05000" y="1143000"/>
            <a:ext cx="5715000" cy="3962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  <a:latin typeface="Script MT Bold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b="1" dirty="0">
              <a:solidFill>
                <a:schemeClr val="tx1"/>
              </a:solidFill>
              <a:latin typeface="Script MT Bold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  <a:latin typeface="Script MT Bold" pitchFamily="66" charset="0"/>
              </a:rPr>
              <a:t>  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238500" y="1752600"/>
            <a:ext cx="3048000" cy="2743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Has Four Legs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Complement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Let A be a set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 = {x | x not</a:t>
            </a:r>
            <a:r>
              <a:rPr lang="en-US" smtClean="0">
                <a:ea typeface="ＭＳ Ｐゴシック" pitchFamily="34" charset="-128"/>
                <a:sym typeface="Symbol" pitchFamily="18" charset="2"/>
              </a:rPr>
              <a:t></a:t>
            </a:r>
            <a:r>
              <a:rPr lang="en-US" smtClean="0">
                <a:ea typeface="ＭＳ Ｐゴシック" pitchFamily="34" charset="-128"/>
              </a:rPr>
              <a:t>∈ A}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 = { x | x is male}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 = {x | x is not male}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39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9FE9B-0353-41F3-8CFA-DAF8CB5ABF1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2514600"/>
            <a:ext cx="304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14400" y="1143000"/>
            <a:ext cx="304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Ordered </a:t>
            </a:r>
            <a:r>
              <a:rPr lang="en-US" dirty="0" err="1" smtClean="0"/>
              <a:t>Tuples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We use curly brackets (braces) to represent sets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{rock, paper} = {paper, rock}</a:t>
            </a:r>
          </a:p>
          <a:p>
            <a:pPr eaLnBrk="1" hangingPunct="1">
              <a:defRPr/>
            </a:pPr>
            <a:r>
              <a:rPr lang="en-US" dirty="0" smtClean="0"/>
              <a:t>If order is important we use ordered </a:t>
            </a:r>
            <a:r>
              <a:rPr lang="en-US" dirty="0" err="1" smtClean="0"/>
              <a:t>tuples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(rock, paper) ≠ (paper, rock)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Maybe meaning (</a:t>
            </a:r>
            <a:r>
              <a:rPr lang="en-US" i="1" dirty="0" smtClean="0">
                <a:cs typeface="+mn-cs"/>
              </a:rPr>
              <a:t>choice of player 1</a:t>
            </a:r>
            <a:r>
              <a:rPr lang="en-US" dirty="0" smtClean="0">
                <a:cs typeface="+mn-cs"/>
              </a:rPr>
              <a:t>, </a:t>
            </a:r>
            <a:r>
              <a:rPr lang="en-US" i="1" dirty="0" smtClean="0">
                <a:cs typeface="+mn-cs"/>
              </a:rPr>
              <a:t>choice of player 2</a:t>
            </a:r>
            <a:r>
              <a:rPr lang="en-US" dirty="0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en-US" dirty="0" smtClean="0"/>
              <a:t>General form of a </a:t>
            </a:r>
            <a:r>
              <a:rPr lang="en-US" dirty="0" err="1" smtClean="0"/>
              <a:t>tuple</a:t>
            </a:r>
            <a:r>
              <a:rPr lang="en-US" dirty="0" smtClean="0"/>
              <a:t>: (v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3</a:t>
            </a:r>
            <a:r>
              <a:rPr lang="en-US" dirty="0" smtClean="0"/>
              <a:t>, …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)</a:t>
            </a:r>
          </a:p>
          <a:p>
            <a:pPr eaLnBrk="1" hangingPunct="1">
              <a:defRPr/>
            </a:pPr>
            <a:r>
              <a:rPr lang="en-US" dirty="0" smtClean="0"/>
              <a:t>In </a:t>
            </a:r>
            <a:r>
              <a:rPr lang="en-US" dirty="0" err="1" smtClean="0"/>
              <a:t>tuples</a:t>
            </a:r>
            <a:r>
              <a:rPr lang="en-US" dirty="0" smtClean="0"/>
              <a:t>, repetition of elements is allowed: (1, 2, 1, 3)</a:t>
            </a:r>
            <a:endParaRPr lang="en-US" dirty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9BC548-069A-40B8-B9D2-801DE979324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5257800"/>
            <a:ext cx="8183563" cy="10525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Set Multiplication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 x B = {(a,b) | a is in A and b is in B}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Example: A = {a}, B = {1, 2}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 x B = {(a,1), (a,2)}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JT’s extra:</a:t>
            </a:r>
          </a:p>
          <a:p>
            <a:pPr marL="742950" lvl="1" indent="-285750"/>
            <a:r>
              <a:rPr lang="en-US" smtClean="0">
                <a:ea typeface="ＭＳ Ｐゴシック" pitchFamily="34" charset="-128"/>
              </a:rPr>
              <a:t>“Takes all combinations from the sets”</a:t>
            </a:r>
          </a:p>
          <a:p>
            <a:pPr marL="742950" lvl="1" indent="-285750"/>
            <a:r>
              <a:rPr lang="en-US" smtClean="0">
                <a:ea typeface="ＭＳ Ｐゴシック" pitchFamily="34" charset="-128"/>
              </a:rPr>
              <a:t>The operation may be used in decision making to ensure that all combinations have been covered.</a:t>
            </a:r>
          </a:p>
          <a:p>
            <a:pPr marL="742950" lvl="1" indent="-285750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In general A</a:t>
            </a:r>
            <a:r>
              <a:rPr lang="en-US" baseline="-25000" smtClean="0">
                <a:ea typeface="ＭＳ Ｐゴシック" pitchFamily="34" charset="-128"/>
              </a:rPr>
              <a:t>1</a:t>
            </a:r>
            <a:r>
              <a:rPr lang="en-US" smtClean="0">
                <a:ea typeface="ＭＳ Ｐゴシック" pitchFamily="34" charset="-128"/>
              </a:rPr>
              <a:t> x A</a:t>
            </a:r>
            <a:r>
              <a:rPr lang="en-US" baseline="-25000" smtClean="0">
                <a:ea typeface="ＭＳ Ｐゴシック" pitchFamily="34" charset="-128"/>
              </a:rPr>
              <a:t>2</a:t>
            </a:r>
            <a:r>
              <a:rPr lang="en-US" smtClean="0">
                <a:ea typeface="ＭＳ Ｐゴシック" pitchFamily="34" charset="-128"/>
              </a:rPr>
              <a:t> x … x A</a:t>
            </a:r>
            <a:r>
              <a:rPr lang="en-US" baseline="-25000" smtClean="0">
                <a:ea typeface="ＭＳ Ｐゴシック" pitchFamily="34" charset="-128"/>
              </a:rPr>
              <a:t>n</a:t>
            </a:r>
            <a:r>
              <a:rPr lang="en-US" smtClean="0">
                <a:ea typeface="ＭＳ Ｐゴシック" pitchFamily="34" charset="-128"/>
              </a:rPr>
              <a:t> = {(a</a:t>
            </a:r>
            <a:r>
              <a:rPr lang="en-US" baseline="-25000" smtClean="0">
                <a:ea typeface="ＭＳ Ｐゴシック" pitchFamily="34" charset="-128"/>
              </a:rPr>
              <a:t>1</a:t>
            </a:r>
            <a:r>
              <a:rPr lang="en-US" smtClean="0">
                <a:ea typeface="ＭＳ Ｐゴシック" pitchFamily="34" charset="-128"/>
              </a:rPr>
              <a:t>,a</a:t>
            </a:r>
            <a:r>
              <a:rPr lang="en-US" baseline="-25000" smtClean="0">
                <a:ea typeface="ＭＳ Ｐゴシック" pitchFamily="34" charset="-128"/>
              </a:rPr>
              <a:t>2</a:t>
            </a:r>
            <a:r>
              <a:rPr lang="en-US" smtClean="0">
                <a:ea typeface="ＭＳ Ｐゴシック" pitchFamily="34" charset="-128"/>
              </a:rPr>
              <a:t>,…, a</a:t>
            </a:r>
            <a:r>
              <a:rPr lang="en-US" baseline="-25000" smtClean="0">
                <a:ea typeface="ＭＳ Ｐゴシック" pitchFamily="34" charset="-128"/>
              </a:rPr>
              <a:t>n</a:t>
            </a:r>
            <a:r>
              <a:rPr lang="en-US" smtClean="0">
                <a:ea typeface="ＭＳ Ｐゴシック" pitchFamily="34" charset="-128"/>
              </a:rPr>
              <a:t>) | a</a:t>
            </a:r>
            <a:r>
              <a:rPr lang="en-US" baseline="-25000" smtClean="0">
                <a:ea typeface="ＭＳ Ｐゴシック" pitchFamily="34" charset="-128"/>
              </a:rPr>
              <a:t>1 </a:t>
            </a:r>
            <a:r>
              <a:rPr lang="en-US" smtClean="0">
                <a:ea typeface="ＭＳ Ｐゴシック" pitchFamily="34" charset="-128"/>
              </a:rPr>
              <a:t>is in A</a:t>
            </a:r>
            <a:r>
              <a:rPr lang="en-US" baseline="-25000" smtClean="0">
                <a:ea typeface="ＭＳ Ｐゴシック" pitchFamily="34" charset="-128"/>
              </a:rPr>
              <a:t>1</a:t>
            </a:r>
            <a:r>
              <a:rPr lang="en-US" smtClean="0">
                <a:ea typeface="ＭＳ Ｐゴシック" pitchFamily="34" charset="-128"/>
              </a:rPr>
              <a:t> and a</a:t>
            </a:r>
            <a:r>
              <a:rPr lang="en-US" baseline="-25000" smtClean="0">
                <a:ea typeface="ＭＳ Ｐゴシック" pitchFamily="34" charset="-128"/>
              </a:rPr>
              <a:t>2 </a:t>
            </a:r>
            <a:r>
              <a:rPr lang="en-US" smtClean="0">
                <a:ea typeface="ＭＳ Ｐゴシック" pitchFamily="34" charset="-128"/>
              </a:rPr>
              <a:t>is in A</a:t>
            </a:r>
            <a:r>
              <a:rPr lang="en-US" baseline="-25000" smtClean="0">
                <a:ea typeface="ＭＳ Ｐゴシック" pitchFamily="34" charset="-128"/>
              </a:rPr>
              <a:t>2</a:t>
            </a:r>
            <a:r>
              <a:rPr lang="en-US" smtClean="0">
                <a:ea typeface="ＭＳ Ｐゴシック" pitchFamily="34" charset="-128"/>
              </a:rPr>
              <a:t> … a</a:t>
            </a:r>
            <a:r>
              <a:rPr lang="en-US" baseline="-25000" smtClean="0">
                <a:ea typeface="ＭＳ Ｐゴシック" pitchFamily="34" charset="-128"/>
              </a:rPr>
              <a:t>n </a:t>
            </a:r>
            <a:r>
              <a:rPr lang="en-US" smtClean="0">
                <a:ea typeface="ＭＳ Ｐゴシック" pitchFamily="34" charset="-128"/>
              </a:rPr>
              <a:t>is in A</a:t>
            </a:r>
            <a:r>
              <a:rPr lang="en-US" baseline="-25000" smtClean="0">
                <a:ea typeface="ＭＳ Ｐゴシック" pitchFamily="34" charset="-128"/>
              </a:rPr>
              <a:t>n</a:t>
            </a:r>
            <a:r>
              <a:rPr lang="en-US" smtClean="0">
                <a:ea typeface="ＭＳ Ｐゴシック" pitchFamily="34" charset="-128"/>
              </a:rPr>
              <a:t>}</a:t>
            </a:r>
          </a:p>
          <a:p>
            <a:pPr marL="742950" lvl="1" indent="-285750" eaLnBrk="1" hangingPunct="1"/>
            <a:endParaRPr lang="en-US" smtClean="0">
              <a:ea typeface="ＭＳ Ｐゴシック" pitchFamily="34" charset="-128"/>
            </a:endParaRPr>
          </a:p>
        </p:txBody>
      </p:sp>
      <p:sp>
        <p:nvSpPr>
          <p:cNvPr id="75779" name="Slide Number Placeholder 3"/>
          <p:cNvSpPr txBox="1">
            <a:spLocks noGrp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E3DDB0B-09ED-4674-A66F-7AC0CB30EBA0}" type="slidenum">
              <a:rPr lang="en-US" sz="1600">
                <a:solidFill>
                  <a:srgbClr val="A7A399"/>
                </a:solidFill>
                <a:latin typeface="+mn-lt"/>
                <a:cs typeface="+mn-cs"/>
              </a:rPr>
              <a:pPr algn="r">
                <a:defRPr/>
              </a:pPr>
              <a:t>33</a:t>
            </a:fld>
            <a:endParaRPr lang="en-US" sz="1600">
              <a:solidFill>
                <a:srgbClr val="A7A399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3400" y="5334000"/>
            <a:ext cx="8183563" cy="1050925"/>
          </a:xfrm>
          <a:noFill/>
        </p:spPr>
        <p:txBody>
          <a:bodyPr/>
          <a:lstStyle/>
          <a:p>
            <a:r>
              <a:rPr lang="en-US" sz="2900" smtClean="0">
                <a:effectLst/>
                <a:ea typeface="ＭＳ Ｐゴシック" pitchFamily="34" charset="-128"/>
              </a:rPr>
              <a:t>JT’s Extra: How Set Multiplication May Be Applied</a:t>
            </a:r>
          </a:p>
        </p:txBody>
      </p:sp>
      <p:sp>
        <p:nvSpPr>
          <p:cNvPr id="91139" name="Rectangle 3"/>
          <p:cNvSpPr>
            <a:spLocks noGrp="1"/>
          </p:cNvSpPr>
          <p:nvPr>
            <p:ph type="body" idx="4294967295"/>
          </p:nvPr>
        </p:nvSpPr>
        <p:spPr>
          <a:xfrm>
            <a:off x="503238" y="530225"/>
            <a:ext cx="8183562" cy="4727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Developing a game where all combinations must be considered in order to determine the outcome.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Each combination is a tuple (not a set).</a:t>
            </a:r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r>
              <a:rPr lang="en-US" sz="1800" smtClean="0">
                <a:latin typeface="Arial" charset="0"/>
                <a:ea typeface="ＭＳ Ｐゴシック" pitchFamily="34" charset="-128"/>
              </a:rPr>
              <a:t>A = {player one, player two}</a:t>
            </a:r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r>
              <a:rPr lang="en-US" sz="1800" smtClean="0">
                <a:latin typeface="Arial" charset="0"/>
                <a:ea typeface="ＭＳ Ｐゴシック" pitchFamily="34" charset="-128"/>
              </a:rPr>
              <a:t>B = {rock, paper, scissors}</a:t>
            </a:r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r>
              <a:rPr lang="en-US" sz="1800" smtClean="0">
                <a:latin typeface="Arial" charset="0"/>
                <a:ea typeface="ＭＳ Ｐゴシック" pitchFamily="34" charset="-128"/>
              </a:rPr>
              <a:t>A x B = {(player one, rock), (player one, paper), (player one, scissors),</a:t>
            </a:r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r>
              <a:rPr lang="en-US" sz="1800" smtClean="0">
                <a:latin typeface="Arial" charset="0"/>
                <a:ea typeface="ＭＳ Ｐゴシック" pitchFamily="34" charset="-128"/>
              </a:rPr>
              <a:t>              (player two, rock), (player two, paper), (player two, scissors)}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(Examples from actual software will be much more complex and taking a systematic approach helps ensure that nothing is missed).</a:t>
            </a:r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r>
              <a:rPr lang="en-US" sz="1800" smtClean="0">
                <a:latin typeface="Arial" charset="0"/>
                <a:ea typeface="ＭＳ Ｐゴシック" pitchFamily="34" charset="-128"/>
              </a:rPr>
              <a:t>A = {player one, player two, player three...}</a:t>
            </a:r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r>
              <a:rPr lang="en-US" sz="1800" smtClean="0">
                <a:latin typeface="Arial" charset="0"/>
                <a:ea typeface="ＭＳ Ｐゴシック" pitchFamily="34" charset="-128"/>
              </a:rPr>
              <a:t>B = {completed quest one, completed quest two...}</a:t>
            </a:r>
          </a:p>
          <a:p>
            <a:pPr lvl="1">
              <a:lnSpc>
                <a:spcPct val="90000"/>
              </a:lnSpc>
              <a:buFont typeface="Verdana" pitchFamily="34" charset="0"/>
              <a:buNone/>
            </a:pPr>
            <a:r>
              <a:rPr lang="en-US" sz="1800" smtClean="0">
                <a:latin typeface="Arial" charset="0"/>
                <a:ea typeface="ＭＳ Ｐゴシック" pitchFamily="34" charset="-128"/>
              </a:rPr>
              <a:t>C = {healthy, injured, poisoned, diseased, dead, gone forever}</a:t>
            </a:r>
          </a:p>
          <a:p>
            <a:pPr>
              <a:lnSpc>
                <a:spcPct val="90000"/>
              </a:lnSpc>
            </a:pPr>
            <a:endParaRPr lang="en-US" sz="20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sz="2200" dirty="0" smtClean="0"/>
              <a:t>At the end of this section, the you will be able to: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200" dirty="0" smtClean="0"/>
              <a:t>Understand the two basic properties of sets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200" dirty="0" smtClean="0"/>
              <a:t>Understand the (one) difference between sets and </a:t>
            </a:r>
            <a:r>
              <a:rPr lang="en-US" sz="2200" dirty="0" err="1" smtClean="0"/>
              <a:t>multisets</a:t>
            </a:r>
            <a:endParaRPr lang="en-US" sz="22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200" dirty="0" smtClean="0"/>
              <a:t>Define a set and use two types of set representations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200" dirty="0" smtClean="0"/>
              <a:t>Perform all  4 operations on sets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200" dirty="0" smtClean="0"/>
              <a:t>Use Venn diagrams to depict sets and operations on them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200" dirty="0" smtClean="0"/>
              <a:t>Define tuples and differentiate them from sets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200" dirty="0" smtClean="0"/>
              <a:t>Perform multiplication on sets (Cartesian products)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BF3C8-B074-4758-9DAE-1BEA858F8D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Clr>
                <a:srgbClr val="FF6600"/>
              </a:buClr>
              <a:defRPr/>
            </a:pPr>
            <a:r>
              <a:rPr lang="en-US" dirty="0" smtClean="0"/>
              <a:t>A </a:t>
            </a:r>
            <a:r>
              <a:rPr lang="en-US" b="1" dirty="0" smtClean="0"/>
              <a:t>set</a:t>
            </a:r>
            <a:r>
              <a:rPr lang="en-US" dirty="0" smtClean="0"/>
              <a:t> is a collection of objects;</a:t>
            </a: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dirty="0" smtClean="0">
                <a:cs typeface="+mn-cs"/>
              </a:rPr>
              <a:t>we call these objects the </a:t>
            </a:r>
            <a:r>
              <a:rPr lang="en-US" i="1" dirty="0" smtClean="0">
                <a:cs typeface="+mn-cs"/>
              </a:rPr>
              <a:t>elements</a:t>
            </a:r>
            <a:r>
              <a:rPr lang="en-US" dirty="0" smtClean="0">
                <a:cs typeface="+mn-cs"/>
              </a:rPr>
              <a:t> of the set.</a:t>
            </a:r>
            <a:br>
              <a:rPr lang="en-US" dirty="0" smtClean="0">
                <a:cs typeface="+mn-cs"/>
              </a:rPr>
            </a:br>
            <a:endParaRPr lang="en-US" dirty="0" smtClean="0">
              <a:cs typeface="+mn-cs"/>
            </a:endParaRPr>
          </a:p>
          <a:p>
            <a:pPr eaLnBrk="1" hangingPunct="1">
              <a:buClr>
                <a:srgbClr val="FF6600"/>
              </a:buClr>
              <a:defRPr/>
            </a:pPr>
            <a:r>
              <a:rPr lang="en-US" dirty="0" smtClean="0"/>
              <a:t>Examples:</a:t>
            </a:r>
            <a:br>
              <a:rPr lang="en-US" dirty="0" smtClean="0"/>
            </a:br>
            <a:endParaRPr lang="en-US" dirty="0" smtClean="0"/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dirty="0" smtClean="0">
                <a:cs typeface="+mn-cs"/>
              </a:rPr>
              <a:t>Students in this class form (</a:t>
            </a:r>
            <a:r>
              <a:rPr lang="en-US" dirty="0" err="1" smtClean="0">
                <a:cs typeface="+mn-cs"/>
              </a:rPr>
              <a:t>ie</a:t>
            </a:r>
            <a:r>
              <a:rPr lang="en-US" dirty="0" smtClean="0">
                <a:cs typeface="+mn-cs"/>
              </a:rPr>
              <a:t>, are elements of) a set</a:t>
            </a:r>
          </a:p>
          <a:p>
            <a:pPr lvl="1" eaLnBrk="1" hangingPunct="1">
              <a:buClr>
                <a:srgbClr val="FF6600"/>
              </a:buClr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dirty="0" smtClean="0">
                <a:cs typeface="+mn-cs"/>
              </a:rPr>
              <a:t>The set of all positive integers</a:t>
            </a:r>
          </a:p>
          <a:p>
            <a:pPr lvl="1" eaLnBrk="1" hangingPunct="1">
              <a:buClr>
                <a:srgbClr val="FF6600"/>
              </a:buClr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buClr>
                <a:srgbClr val="FF6600"/>
              </a:buClr>
              <a:defRPr/>
            </a:pPr>
            <a:r>
              <a:rPr lang="en-US" dirty="0" smtClean="0">
                <a:cs typeface="+mn-cs"/>
              </a:rPr>
              <a:t>The set of all of your shirts</a:t>
            </a:r>
            <a:br>
              <a:rPr lang="en-US" dirty="0" smtClean="0">
                <a:cs typeface="+mn-cs"/>
              </a:rPr>
            </a:br>
            <a:endParaRPr lang="en-US" dirty="0" smtClean="0">
              <a:cs typeface="+mn-cs"/>
            </a:endParaRPr>
          </a:p>
          <a:p>
            <a:pPr eaLnBrk="1" hangingPunct="1">
              <a:buClr>
                <a:srgbClr val="FF6600"/>
              </a:buClr>
              <a:defRPr/>
            </a:pPr>
            <a:r>
              <a:rPr lang="en-US" dirty="0" smtClean="0"/>
              <a:t>Sometimes we call an element of a set a </a:t>
            </a:r>
            <a:r>
              <a:rPr lang="en-US" i="1" dirty="0" smtClean="0"/>
              <a:t>member</a:t>
            </a:r>
            <a:r>
              <a:rPr lang="en-US" dirty="0" smtClean="0"/>
              <a:t> of that set, instead.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45BA12-6F1B-46B1-BF4B-4240ECE7DD3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Representing Small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Small sets can be represented by listing its members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 = {paper, scissors, rock}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All possible choices in the game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 = {pawn, rook, knight, bishop, queen, king}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All chess pieces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C = {1, 2, 3, 4, 5}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All positive integers less than or equal to 5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3436AC-C0A6-4B87-BA96-EBBA7B4272A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Representing Big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May not be possible to list all members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Some sets are infinite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A = {x | x is a current student at UofC}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All current students at UofC</a:t>
            </a:r>
          </a:p>
          <a:p>
            <a:pPr lvl="1" eaLnBrk="1" hangingPunct="1">
              <a:buFont typeface="Verdana" pitchFamily="34" charset="0"/>
              <a:buNone/>
            </a:pPr>
            <a:endParaRPr lang="en-US" smtClean="0">
              <a:ea typeface="ＭＳ Ｐゴシック" pitchFamily="34" charset="-128"/>
            </a:endParaRP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B = {x | x is an even number}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Infinite set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14DC2-941D-4A07-9656-67735867E4D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effectLst/>
                <a:ea typeface="ＭＳ Ｐゴシック" pitchFamily="34" charset="-128"/>
              </a:rPr>
              <a:t>The Empty Set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An empty set contains no elements.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Notation: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mtClean="0">
                <a:latin typeface="Arial" charset="0"/>
                <a:ea typeface="ＭＳ Ｐゴシック" pitchFamily="34" charset="-128"/>
              </a:rPr>
              <a:t>A = { }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smtClean="0">
                <a:latin typeface="Arial" charset="0"/>
                <a:ea typeface="ＭＳ Ｐゴシック" pitchFamily="34" charset="-128"/>
              </a:rPr>
              <a:t>A = </a:t>
            </a:r>
            <a:r>
              <a:rPr lang="en-US" smtClean="0">
                <a:latin typeface="Arial" charset="0"/>
                <a:ea typeface="ＭＳ Ｐゴシック" pitchFamily="34" charset="-128"/>
                <a:sym typeface="Symbol" pitchFamily="18" charset="2"/>
              </a:rPr>
              <a:t></a:t>
            </a:r>
            <a:r>
              <a:rPr lang="en-US" smtClean="0">
                <a:latin typeface="Arial" charset="0"/>
                <a:ea typeface="ＭＳ Ｐゴシック" pitchFamily="34" charset="-128"/>
              </a:rPr>
              <a:t> 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Properties of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/>
              <a:t>Duplicates are not allowed (or do not count)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 {paper, scissors, rock} is the same as {paper, scissors, rock, rock} 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We should not repeat elements</a:t>
            </a:r>
          </a:p>
          <a:p>
            <a:pPr lvl="1"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/>
              <a:t>Order of members is irrelevant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{paper, scissors, rock}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{scissors, rock, paper}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{rock, scissors, paper}</a:t>
            </a:r>
          </a:p>
          <a:p>
            <a:pPr lvl="1" eaLnBrk="1" hangingPunct="1">
              <a:defRPr/>
            </a:pPr>
            <a:r>
              <a:rPr lang="en-US" dirty="0" smtClean="0">
                <a:cs typeface="+mn-cs"/>
              </a:rPr>
              <a:t>Are all the same set</a:t>
            </a:r>
          </a:p>
          <a:p>
            <a:pPr lvl="1" eaLnBrk="1" hangingPunct="1"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CC03F9-CE8A-4EC9-9663-7EF68F9433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peeking</Template>
  <TotalTime>1202</TotalTime>
  <Words>989</Words>
  <Application>Microsoft Office PowerPoint</Application>
  <PresentationFormat>On-screen Show (4:3)</PresentationFormat>
  <Paragraphs>446</Paragraphs>
  <Slides>34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</vt:lpstr>
      <vt:lpstr>Verdana</vt:lpstr>
      <vt:lpstr>ＭＳ Ｐゴシック</vt:lpstr>
      <vt:lpstr>Wingdings 2</vt:lpstr>
      <vt:lpstr>Calibri</vt:lpstr>
      <vt:lpstr>Symbol</vt:lpstr>
      <vt:lpstr>Lucida Grande</vt:lpstr>
      <vt:lpstr>Script MT Bold</vt:lpstr>
      <vt:lpstr>Aspect</vt:lpstr>
      <vt:lpstr>Aspect</vt:lpstr>
      <vt:lpstr>Aspect</vt:lpstr>
      <vt:lpstr>Aspect</vt:lpstr>
      <vt:lpstr>Aspect</vt:lpstr>
      <vt:lpstr>Aspect</vt:lpstr>
      <vt:lpstr>Elementary Set Theory</vt:lpstr>
      <vt:lpstr>Reading Assignment</vt:lpstr>
      <vt:lpstr>Sets and Set Operations</vt:lpstr>
      <vt:lpstr>Objectives</vt:lpstr>
      <vt:lpstr>Sets</vt:lpstr>
      <vt:lpstr>Representing Small Sets</vt:lpstr>
      <vt:lpstr>Representing Big Sets</vt:lpstr>
      <vt:lpstr>The Empty Set</vt:lpstr>
      <vt:lpstr>Properties of Sets</vt:lpstr>
      <vt:lpstr>Multi-sets</vt:lpstr>
      <vt:lpstr>Set Inclusion (JT: Subset)</vt:lpstr>
      <vt:lpstr>Set Inclusion: Subsets</vt:lpstr>
      <vt:lpstr>Set Membership</vt:lpstr>
      <vt:lpstr>Set Inclusion – Venn Diagram</vt:lpstr>
      <vt:lpstr>Set Inclusion – Venn Diagram</vt:lpstr>
      <vt:lpstr>Operations on Sets</vt:lpstr>
      <vt:lpstr>Intersection– Venn Diagram</vt:lpstr>
      <vt:lpstr>Operations on Sets</vt:lpstr>
      <vt:lpstr>Union– Venn Diagram</vt:lpstr>
      <vt:lpstr>Union– Venn Diagram</vt:lpstr>
      <vt:lpstr>Union– Venn Diagram</vt:lpstr>
      <vt:lpstr>JT Extra: Prairie Provinces</vt:lpstr>
      <vt:lpstr>JT Extra: Set Union (Prairies)</vt:lpstr>
      <vt:lpstr>Operations on Sets</vt:lpstr>
      <vt:lpstr>Subtraction– Venn Diagram</vt:lpstr>
      <vt:lpstr>Subtraction– Venn Diagram</vt:lpstr>
      <vt:lpstr>JT: Venn Diagram: Set Subtraction</vt:lpstr>
      <vt:lpstr>JT: Venn Diagram: Set Subtraction</vt:lpstr>
      <vt:lpstr>Complement</vt:lpstr>
      <vt:lpstr>Complement</vt:lpstr>
      <vt:lpstr>Complement</vt:lpstr>
      <vt:lpstr>Ordered Tuples</vt:lpstr>
      <vt:lpstr>Set Multiplication</vt:lpstr>
      <vt:lpstr>JT’s Extra: How Set Multiplication May Be Applied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</dc:title>
  <dc:creator>kawash</dc:creator>
  <cp:lastModifiedBy>James Tam</cp:lastModifiedBy>
  <cp:revision>149</cp:revision>
  <dcterms:created xsi:type="dcterms:W3CDTF">2006-08-16T00:00:00Z</dcterms:created>
  <dcterms:modified xsi:type="dcterms:W3CDTF">2014-01-20T09:10:29Z</dcterms:modified>
</cp:coreProperties>
</file>