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46"/>
  </p:notesMasterIdLst>
  <p:sldIdLst>
    <p:sldId id="256" r:id="rId2"/>
    <p:sldId id="257" r:id="rId3"/>
    <p:sldId id="323" r:id="rId4"/>
    <p:sldId id="354" r:id="rId5"/>
    <p:sldId id="324" r:id="rId6"/>
    <p:sldId id="431" r:id="rId7"/>
    <p:sldId id="432" r:id="rId8"/>
    <p:sldId id="452" r:id="rId9"/>
    <p:sldId id="449" r:id="rId10"/>
    <p:sldId id="450" r:id="rId11"/>
    <p:sldId id="451" r:id="rId12"/>
    <p:sldId id="433" r:id="rId13"/>
    <p:sldId id="434" r:id="rId14"/>
    <p:sldId id="435" r:id="rId15"/>
    <p:sldId id="436" r:id="rId16"/>
    <p:sldId id="439" r:id="rId17"/>
    <p:sldId id="440" r:id="rId18"/>
    <p:sldId id="441" r:id="rId19"/>
    <p:sldId id="442" r:id="rId20"/>
    <p:sldId id="443" r:id="rId21"/>
    <p:sldId id="444" r:id="rId22"/>
    <p:sldId id="453" r:id="rId23"/>
    <p:sldId id="445" r:id="rId24"/>
    <p:sldId id="446" r:id="rId25"/>
    <p:sldId id="448" r:id="rId26"/>
    <p:sldId id="331" r:id="rId27"/>
    <p:sldId id="356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92196-5A6F-4779-9A81-3D26297ADFD8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EB21-CE5B-4682-A3B8-83DAFC4DF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8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862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</a:t>
            </a:r>
            <a:r>
              <a:rPr lang="en-US" sz="1200" dirty="0" err="1"/>
              <a:t>Jalal</a:t>
            </a:r>
            <a:r>
              <a:rPr lang="en-US" sz="1200" dirty="0"/>
              <a:t>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9400-2176-4BAB-A505-F4039FB6B369}" type="datetime1">
              <a:rPr lang="en-US" smtClean="0"/>
              <a:pPr>
                <a:defRPr/>
              </a:pPr>
              <a:t>9/24/2012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609600" y="3849290"/>
            <a:ext cx="1481549" cy="19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D4ED-B4F5-4B8B-A159-6F48011939E8}" type="datetime1">
              <a:rPr lang="en-US" smtClean="0"/>
              <a:pPr>
                <a:defRPr/>
              </a:pPr>
              <a:t>9/24/2012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22AA-1053-40F8-AB79-15E3064B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60C6-5E60-424E-B9AF-AB980097DA99}" type="datetime1">
              <a:rPr lang="en-US" smtClean="0"/>
              <a:pPr>
                <a:defRPr/>
              </a:pPr>
              <a:t>9/24/2012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7114-ACD2-437F-9D46-2C8E5100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2651-7C89-485A-8C73-B38BEC240FA4}" type="datetime1">
              <a:rPr lang="en-US" smtClean="0"/>
              <a:pPr>
                <a:defRPr/>
              </a:pPr>
              <a:t>9/24/2012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5BA2-C096-4C72-8142-25FB12C1C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0BEE-A32D-4813-BE1A-FECC3FAE82FC}" type="datetime1">
              <a:rPr lang="en-US" smtClean="0"/>
              <a:pPr>
                <a:defRPr/>
              </a:pPr>
              <a:t>9/24/2012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1676400" y="533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2667000" y="914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3657600" y="13716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4648200" y="19050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FA7A-CC9F-40E3-8987-229C838001A0}" type="datetime1">
              <a:rPr lang="en-US" smtClean="0"/>
              <a:pPr>
                <a:defRPr/>
              </a:pPr>
              <a:t>9/24/2012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F6C2-D698-4187-9F03-193903533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AB65-7CB5-4639-8CD0-175964B01A12}" type="datetime1">
              <a:rPr lang="en-US" smtClean="0"/>
              <a:pPr>
                <a:defRPr/>
              </a:pPr>
              <a:t>9/24/2012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0322-886C-4D52-92C4-49A8FF99C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201D-E863-4936-ADAB-85EAD8594FE2}" type="datetime1">
              <a:rPr lang="en-US" smtClean="0"/>
              <a:pPr>
                <a:defRPr/>
              </a:pPr>
              <a:t>9/24/2012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2A08-724B-4C4C-944B-69EF2A5F6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6D8A-421E-4681-A540-6644FF3C8CC4}" type="datetime1">
              <a:rPr lang="en-US" smtClean="0"/>
              <a:pPr>
                <a:defRPr/>
              </a:pPr>
              <a:t>9/24/2012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378-3C60-41A4-824A-06CDD1752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806D-7BE6-4C45-90DE-7BB55C61DECF}" type="datetime1">
              <a:rPr lang="en-US" smtClean="0"/>
              <a:pPr>
                <a:defRPr/>
              </a:pPr>
              <a:t>9/24/2012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CCDA-1188-4C20-AC33-6BD681A9A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8C6-1232-4A83-8314-84338834AC72}" type="datetime1">
              <a:rPr lang="en-US" smtClean="0"/>
              <a:pPr>
                <a:defRPr/>
              </a:pPr>
              <a:t>9/24/2012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B77A-B0A3-4125-96FC-BF2505F8C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32411521-9ADE-4559-ACD6-CA8290E4CF53}" type="datetime1">
              <a:rPr lang="en-US" smtClean="0"/>
              <a:pPr>
                <a:defRPr/>
              </a:pPr>
              <a:t>9/24/2012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B669FFAF-C3FF-42F6-BB31-DAD19794B3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9624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</a:t>
            </a:r>
            <a:r>
              <a:rPr lang="en-US" sz="1200" dirty="0" err="1"/>
              <a:t>Jalal</a:t>
            </a:r>
            <a:r>
              <a:rPr lang="en-US" sz="1200" dirty="0"/>
              <a:t>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/>
              <a:t>Peeking into Computer Science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 l="52775" t="11579" r="8125" b="2105"/>
          <a:stretch>
            <a:fillRect/>
          </a:stretch>
        </p:blipFill>
        <p:spPr bwMode="auto">
          <a:xfrm>
            <a:off x="76200" y="5562600"/>
            <a:ext cx="46508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16" r:id="rId2"/>
    <p:sldLayoutId id="2147484124" r:id="rId3"/>
    <p:sldLayoutId id="2147484117" r:id="rId4"/>
    <p:sldLayoutId id="2147484118" r:id="rId5"/>
    <p:sldLayoutId id="2147484119" r:id="rId6"/>
    <p:sldLayoutId id="2147484125" r:id="rId7"/>
    <p:sldLayoutId id="2147484120" r:id="rId8"/>
    <p:sldLayoutId id="2147484126" r:id="rId9"/>
    <p:sldLayoutId id="2147484121" r:id="rId10"/>
    <p:sldLayoutId id="21474841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marL="63500" eaLnBrk="1" hangingPunct="1">
              <a:spcBef>
                <a:spcPct val="0"/>
              </a:spcBef>
            </a:pPr>
            <a:r>
              <a:rPr lang="en-US" smtClean="0">
                <a:solidFill>
                  <a:srgbClr val="79766F"/>
                </a:solidFill>
              </a:rPr>
              <a:t/>
            </a:r>
            <a:br>
              <a:rPr lang="en-US" smtClean="0">
                <a:solidFill>
                  <a:srgbClr val="79766F"/>
                </a:solidFill>
              </a:rPr>
            </a:br>
            <a:r>
              <a:rPr lang="en-US" smtClean="0">
                <a:solidFill>
                  <a:srgbClr val="79766F"/>
                </a:solidFill>
              </a:rPr>
              <a:t>Peeking into 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E12C9-6B1D-4E81-A9B8-7223E671DB1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Robot’s World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533400"/>
          <a:ext cx="7315195" cy="4800600"/>
        </p:xfrm>
        <a:graphic>
          <a:graphicData uri="http://schemas.openxmlformats.org/drawingml/2006/table">
            <a:tbl>
              <a:tblPr/>
              <a:tblGrid>
                <a:gridCol w="730714"/>
                <a:gridCol w="731609"/>
                <a:gridCol w="731609"/>
                <a:gridCol w="731609"/>
                <a:gridCol w="731609"/>
                <a:gridCol w="731609"/>
                <a:gridCol w="731609"/>
                <a:gridCol w="731609"/>
                <a:gridCol w="731609"/>
                <a:gridCol w="731609"/>
              </a:tblGrid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Robot’s World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533400"/>
          <a:ext cx="7315195" cy="4876800"/>
        </p:xfrm>
        <a:graphic>
          <a:graphicData uri="http://schemas.openxmlformats.org/drawingml/2006/table">
            <a:tbl>
              <a:tblPr/>
              <a:tblGrid>
                <a:gridCol w="730714"/>
                <a:gridCol w="731609"/>
                <a:gridCol w="731609"/>
                <a:gridCol w="731609"/>
                <a:gridCol w="731609"/>
                <a:gridCol w="731609"/>
                <a:gridCol w="731609"/>
                <a:gridCol w="731609"/>
                <a:gridCol w="731609"/>
                <a:gridCol w="731609"/>
              </a:tblGrid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dirty="0" smtClean="0"/>
              <a:t>Random Access Memory</a:t>
            </a:r>
          </a:p>
          <a:p>
            <a:r>
              <a:rPr lang="en-US" dirty="0" smtClean="0"/>
              <a:t>Holds programs and Data for CPU</a:t>
            </a:r>
          </a:p>
          <a:p>
            <a:r>
              <a:rPr lang="en-US" dirty="0" smtClean="0"/>
              <a:t>Every thing the CPU operates on (executing a program, playing a song, working on a file) must be in RAM</a:t>
            </a:r>
          </a:p>
          <a:p>
            <a:r>
              <a:rPr lang="en-US" dirty="0" smtClean="0"/>
              <a:t>Volatile: do not hold data if power is lost</a:t>
            </a:r>
          </a:p>
          <a:p>
            <a:r>
              <a:rPr lang="en-US" dirty="0" smtClean="0"/>
              <a:t>Need non-volatile storage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dirty="0" smtClean="0"/>
              <a:t>Non-volatile Storage</a:t>
            </a:r>
          </a:p>
          <a:p>
            <a:r>
              <a:rPr lang="en-US" dirty="0" smtClean="0"/>
              <a:t>Electro-magnetic signals that stay in the absence of power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905" t="9905" r="11905" b="10857"/>
          <a:stretch>
            <a:fillRect/>
          </a:stretch>
        </p:blipFill>
        <p:spPr bwMode="auto">
          <a:xfrm>
            <a:off x="2209800" y="1981200"/>
            <a:ext cx="621323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Input/Output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dirty="0" smtClean="0"/>
              <a:t>Printer</a:t>
            </a:r>
          </a:p>
          <a:p>
            <a:r>
              <a:rPr lang="en-US" dirty="0" smtClean="0"/>
              <a:t>Keyboard</a:t>
            </a:r>
          </a:p>
          <a:p>
            <a:r>
              <a:rPr lang="en-US" dirty="0" smtClean="0"/>
              <a:t>Screen</a:t>
            </a:r>
          </a:p>
          <a:p>
            <a:r>
              <a:rPr lang="en-US" dirty="0" smtClean="0"/>
              <a:t>Mouse</a:t>
            </a:r>
          </a:p>
          <a:p>
            <a:r>
              <a:rPr lang="en-US" dirty="0" smtClean="0"/>
              <a:t>Etc 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905" t="9905" r="11905" b="10857"/>
          <a:stretch>
            <a:fillRect/>
          </a:stretch>
        </p:blipFill>
        <p:spPr bwMode="auto">
          <a:xfrm>
            <a:off x="2514600" y="1447800"/>
            <a:ext cx="621323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dirty="0" smtClean="0"/>
              <a:t>Fast Memory that sits between main memory and CPU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905" t="10667" r="12381" b="10857"/>
          <a:stretch>
            <a:fillRect/>
          </a:stretch>
        </p:blipFill>
        <p:spPr bwMode="auto">
          <a:xfrm>
            <a:off x="1371600" y="1524000"/>
            <a:ext cx="564619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</a:t>
            </a:r>
            <a:r>
              <a:rPr lang="en-US" dirty="0" smtClean="0"/>
              <a:t>Operation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2247900" y="3810000"/>
            <a:ext cx="3048000" cy="914400"/>
          </a:xfrm>
          <a:prstGeom prst="flowChartManualOperation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ALU</a:t>
            </a:r>
          </a:p>
        </p:txBody>
      </p:sp>
      <p:sp>
        <p:nvSpPr>
          <p:cNvPr id="5" name="Flowchart: Manual Operation 4"/>
          <p:cNvSpPr/>
          <p:nvPr/>
        </p:nvSpPr>
        <p:spPr>
          <a:xfrm>
            <a:off x="3136900" y="3810000"/>
            <a:ext cx="1270000" cy="478971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2019300" y="2743200"/>
            <a:ext cx="1295400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781300" y="5486400"/>
            <a:ext cx="1897811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A+B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152900" y="2743200"/>
            <a:ext cx="1295400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435469" y="762000"/>
            <a:ext cx="2590800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435469" y="1066800"/>
            <a:ext cx="2590800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435469" y="1371600"/>
            <a:ext cx="2590800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435469" y="1676400"/>
            <a:ext cx="2590800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3" name="Down Arrow 12"/>
          <p:cNvSpPr/>
          <p:nvPr/>
        </p:nvSpPr>
        <p:spPr>
          <a:xfrm>
            <a:off x="2400300" y="2057400"/>
            <a:ext cx="533400" cy="609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4" name="Down Arrow 13"/>
          <p:cNvSpPr/>
          <p:nvPr/>
        </p:nvSpPr>
        <p:spPr>
          <a:xfrm>
            <a:off x="4533900" y="2057400"/>
            <a:ext cx="533400" cy="609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5" name="Down Arrow 14"/>
          <p:cNvSpPr/>
          <p:nvPr/>
        </p:nvSpPr>
        <p:spPr>
          <a:xfrm>
            <a:off x="3467100" y="4800600"/>
            <a:ext cx="533400" cy="609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6" name="Rectangle 15"/>
          <p:cNvSpPr/>
          <p:nvPr/>
        </p:nvSpPr>
        <p:spPr>
          <a:xfrm>
            <a:off x="3619500" y="5867400"/>
            <a:ext cx="3048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7" name="Rectangle 16"/>
          <p:cNvSpPr/>
          <p:nvPr/>
        </p:nvSpPr>
        <p:spPr>
          <a:xfrm rot="5400000">
            <a:off x="2286000" y="4762500"/>
            <a:ext cx="304800" cy="2971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8" name="Rectangle 17"/>
          <p:cNvSpPr/>
          <p:nvPr/>
        </p:nvSpPr>
        <p:spPr>
          <a:xfrm>
            <a:off x="952500" y="1371600"/>
            <a:ext cx="304800" cy="502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9" name="Down Arrow 18"/>
          <p:cNvSpPr/>
          <p:nvPr/>
        </p:nvSpPr>
        <p:spPr>
          <a:xfrm rot="16200000">
            <a:off x="1543050" y="910004"/>
            <a:ext cx="533400" cy="11811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0" name="TextBox 22"/>
          <p:cNvSpPr txBox="1"/>
          <p:nvPr/>
        </p:nvSpPr>
        <p:spPr>
          <a:xfrm>
            <a:off x="1104900" y="838200"/>
            <a:ext cx="104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Registers</a:t>
            </a:r>
            <a:endParaRPr lang="en-US" b="1" dirty="0"/>
          </a:p>
        </p:txBody>
      </p:sp>
      <p:sp>
        <p:nvSpPr>
          <p:cNvPr id="21" name="TextBox 23"/>
          <p:cNvSpPr txBox="1"/>
          <p:nvPr/>
        </p:nvSpPr>
        <p:spPr>
          <a:xfrm>
            <a:off x="5524500" y="2667000"/>
            <a:ext cx="117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ALU input </a:t>
            </a:r>
          </a:p>
          <a:p>
            <a:r>
              <a:rPr lang="en-US" b="1" dirty="0" smtClean="0"/>
              <a:t>Registers</a:t>
            </a:r>
            <a:endParaRPr lang="en-US" b="1" dirty="0"/>
          </a:p>
        </p:txBody>
      </p:sp>
      <p:sp>
        <p:nvSpPr>
          <p:cNvPr id="22" name="Down Arrow 21"/>
          <p:cNvSpPr/>
          <p:nvPr/>
        </p:nvSpPr>
        <p:spPr>
          <a:xfrm>
            <a:off x="2400300" y="3124200"/>
            <a:ext cx="533400" cy="609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3" name="Down Arrow 22"/>
          <p:cNvSpPr/>
          <p:nvPr/>
        </p:nvSpPr>
        <p:spPr>
          <a:xfrm>
            <a:off x="4533900" y="3124200"/>
            <a:ext cx="533400" cy="609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4" name="TextBox 27"/>
          <p:cNvSpPr txBox="1"/>
          <p:nvPr/>
        </p:nvSpPr>
        <p:spPr>
          <a:xfrm>
            <a:off x="4762500" y="541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Accumulator</a:t>
            </a:r>
          </a:p>
          <a:p>
            <a:r>
              <a:rPr lang="en-US" b="1" dirty="0" smtClean="0"/>
              <a:t>(ALU output register)</a:t>
            </a:r>
            <a:endParaRPr lang="en-US" b="1" dirty="0"/>
          </a:p>
        </p:txBody>
      </p:sp>
      <p:cxnSp>
        <p:nvCxnSpPr>
          <p:cNvPr id="25" name="Straight Arrow Connector 24"/>
          <p:cNvCxnSpPr>
            <a:endCxn id="4" idx="3"/>
          </p:cNvCxnSpPr>
          <p:nvPr/>
        </p:nvCxnSpPr>
        <p:spPr>
          <a:xfrm rot="10800000">
            <a:off x="4991100" y="42672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5630095" y="3945040"/>
            <a:ext cx="17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CU signal to ADD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5067300" y="9144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067300" y="12192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H="1">
            <a:off x="5067300" y="15240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6286500" y="457200"/>
            <a:ext cx="1905000" cy="1371600"/>
          </a:xfrm>
          <a:prstGeom prst="cloud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Main Memory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Gigahertz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a </a:t>
            </a:r>
            <a:r>
              <a:rPr lang="en-US" b="1" dirty="0" smtClean="0"/>
              <a:t>3.0 GHz CPU</a:t>
            </a:r>
            <a:r>
              <a:rPr lang="en-US" dirty="0" smtClean="0"/>
              <a:t> mean?</a:t>
            </a:r>
          </a:p>
          <a:p>
            <a:endParaRPr lang="en-US" dirty="0" smtClean="0"/>
          </a:p>
          <a:p>
            <a:r>
              <a:rPr lang="en-US" dirty="0" smtClean="0"/>
              <a:t>CPU can perform about 3 billion micro-instructions per second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Computer that contains two CPUs on the same chip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Mandatory: Chapter 1</a:t>
            </a:r>
          </a:p>
          <a:p>
            <a:r>
              <a:rPr lang="en-US" smtClean="0"/>
              <a:t>Optional: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937847" y="4648198"/>
            <a:ext cx="2590800" cy="2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1045309" y="4642335"/>
            <a:ext cx="2590800" cy="11727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62046" y="3962399"/>
            <a:ext cx="1447800" cy="10668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Main Memory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814646" y="3962399"/>
            <a:ext cx="1447800" cy="10668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Hard</a:t>
            </a:r>
          </a:p>
          <a:p>
            <a:pPr algn="ctr"/>
            <a:r>
              <a:rPr lang="en-US" b="1" dirty="0" smtClean="0"/>
              <a:t>Disk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567246" y="3962399"/>
            <a:ext cx="1447800" cy="10668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Other I/O devices</a:t>
            </a:r>
            <a:endParaRPr lang="en-US" b="1" dirty="0"/>
          </a:p>
        </p:txBody>
      </p:sp>
      <p:grpSp>
        <p:nvGrpSpPr>
          <p:cNvPr id="2" name="Group 9"/>
          <p:cNvGrpSpPr/>
          <p:nvPr/>
        </p:nvGrpSpPr>
        <p:grpSpPr>
          <a:xfrm>
            <a:off x="1318846" y="5836445"/>
            <a:ext cx="7543800" cy="105477"/>
            <a:chOff x="1371600" y="5685692"/>
            <a:chExt cx="6781800" cy="10709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71600" y="5791200"/>
              <a:ext cx="6781800" cy="1588"/>
            </a:xfrm>
            <a:prstGeom prst="line">
              <a:avLst/>
            </a:prstGeom>
            <a:ln w="76200" cmpd="dbl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71600" y="5685692"/>
              <a:ext cx="6781800" cy="1588"/>
            </a:xfrm>
            <a:prstGeom prst="line">
              <a:avLst/>
            </a:prstGeom>
            <a:ln w="76200" cmpd="dbl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rot="16200000" flipH="1">
            <a:off x="4246684" y="54482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347308" y="54482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993423" y="54482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094047" y="54482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7719784" y="54482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7823198" y="54482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95046" y="3962399"/>
            <a:ext cx="1752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Cache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954" y="914399"/>
            <a:ext cx="4214446" cy="2438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Processor Chip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0416" y="1246716"/>
            <a:ext cx="1676400" cy="19050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/>
              <a:t>CPU1</a:t>
            </a:r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636160" y="1676399"/>
            <a:ext cx="1204913" cy="370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6160" y="2152649"/>
            <a:ext cx="1204913" cy="370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6160" y="2628899"/>
            <a:ext cx="1204913" cy="370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Registers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81616" y="1246716"/>
            <a:ext cx="1676400" cy="19050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/>
              <a:t>CPU2</a:t>
            </a:r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</p:txBody>
      </p:sp>
      <p:sp>
        <p:nvSpPr>
          <p:cNvPr id="26" name="Rectangle 25"/>
          <p:cNvSpPr/>
          <p:nvPr/>
        </p:nvSpPr>
        <p:spPr>
          <a:xfrm>
            <a:off x="2617360" y="1676399"/>
            <a:ext cx="1204913" cy="370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7360" y="2152649"/>
            <a:ext cx="1204913" cy="370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17360" y="2628899"/>
            <a:ext cx="1204913" cy="370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Registers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Byte = 8 bits</a:t>
            </a:r>
          </a:p>
          <a:p>
            <a:r>
              <a:rPr lang="en-US" dirty="0" smtClean="0"/>
              <a:t>Kilobyte = 1024 bytes</a:t>
            </a:r>
          </a:p>
          <a:p>
            <a:r>
              <a:rPr lang="en-US" dirty="0" smtClean="0"/>
              <a:t>Megabyte = 1024 Kilobytes </a:t>
            </a:r>
          </a:p>
          <a:p>
            <a:pPr lvl="1"/>
            <a:r>
              <a:rPr lang="en-US" smtClean="0"/>
              <a:t>1,048,576 </a:t>
            </a:r>
            <a:r>
              <a:rPr lang="en-US" dirty="0" smtClean="0"/>
              <a:t>bytes</a:t>
            </a:r>
          </a:p>
          <a:p>
            <a:r>
              <a:rPr lang="en-US" dirty="0" smtClean="0"/>
              <a:t>Gigabyte = 1024 Megabytes</a:t>
            </a:r>
          </a:p>
          <a:p>
            <a:pPr lvl="1"/>
            <a:r>
              <a:rPr lang="en-US" dirty="0" smtClean="0"/>
              <a:t>1,073,741,824 bytes</a:t>
            </a:r>
          </a:p>
          <a:p>
            <a:r>
              <a:rPr lang="en-US" dirty="0" smtClean="0"/>
              <a:t>Terabyte = 1024 Gigabyte</a:t>
            </a:r>
          </a:p>
          <a:p>
            <a:pPr lvl="1"/>
            <a:r>
              <a:rPr lang="sv-SE" dirty="0" smtClean="0"/>
              <a:t>1,099,511,627,776 bytes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A378-3C60-41A4-824A-06CDD175256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26" name="Picture 2" descr="C:\Users\tamj\AppData\Local\Microsoft\Windows\Temporary Internet Files\Content.IE5\9B47SZKM\MC90043638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962295" cy="43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9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 dirty="0" smtClean="0"/>
              <a:t>Hierarchy</a:t>
            </a:r>
            <a:endParaRPr lang="en-US" dirty="0"/>
          </a:p>
        </p:txBody>
      </p:sp>
      <p:pic>
        <p:nvPicPr>
          <p:cNvPr id="96260" name="Picture 4" descr="2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1563688"/>
            <a:ext cx="5745162" cy="381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(Hard) Disk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 flipH="1">
            <a:off x="2344750" y="2284632"/>
            <a:ext cx="1524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5" name="Rectangle 4"/>
          <p:cNvSpPr/>
          <p:nvPr/>
        </p:nvSpPr>
        <p:spPr>
          <a:xfrm rot="5400000" flipH="1">
            <a:off x="2344750" y="1141631"/>
            <a:ext cx="1524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 rot="5400000" flipH="1">
            <a:off x="2344750" y="2818031"/>
            <a:ext cx="1524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rot="5400000" flipH="1">
            <a:off x="3297250" y="3618131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 rot="5400000" flipH="1">
            <a:off x="2344750" y="1751231"/>
            <a:ext cx="1524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 rot="5400000" flipH="1">
            <a:off x="3297250" y="2551331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0" name="Flowchart: Magnetic Disk 9"/>
          <p:cNvSpPr/>
          <p:nvPr/>
        </p:nvSpPr>
        <p:spPr>
          <a:xfrm>
            <a:off x="4745050" y="3670885"/>
            <a:ext cx="685800" cy="838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3144850" y="3008531"/>
            <a:ext cx="4038600" cy="914400"/>
          </a:xfrm>
          <a:prstGeom prst="ellipse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2" name="Flowchart: Magnetic Disk 11"/>
          <p:cNvSpPr/>
          <p:nvPr/>
        </p:nvSpPr>
        <p:spPr>
          <a:xfrm>
            <a:off x="4745050" y="2609946"/>
            <a:ext cx="685800" cy="838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3" name="Oval 12"/>
          <p:cNvSpPr/>
          <p:nvPr/>
        </p:nvSpPr>
        <p:spPr>
          <a:xfrm>
            <a:off x="3144850" y="1941731"/>
            <a:ext cx="4038600" cy="914400"/>
          </a:xfrm>
          <a:prstGeom prst="ellipse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4" name="Flowchart: Magnetic Disk 13"/>
          <p:cNvSpPr/>
          <p:nvPr/>
        </p:nvSpPr>
        <p:spPr>
          <a:xfrm>
            <a:off x="4745050" y="1408331"/>
            <a:ext cx="685800" cy="838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5354650" y="798731"/>
            <a:ext cx="6858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40450" y="57013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spindle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7107250" y="1560731"/>
            <a:ext cx="6858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12050" y="1179731"/>
            <a:ext cx="82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platter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1392250" y="1332131"/>
            <a:ext cx="152400" cy="33528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0" name="Rectangle 19"/>
          <p:cNvSpPr/>
          <p:nvPr/>
        </p:nvSpPr>
        <p:spPr>
          <a:xfrm rot="5400000" flipH="1">
            <a:off x="3297250" y="1941731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1" name="Rectangle 20"/>
          <p:cNvSpPr/>
          <p:nvPr/>
        </p:nvSpPr>
        <p:spPr>
          <a:xfrm rot="5400000" flipH="1">
            <a:off x="3297250" y="3084732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3221050" y="4227731"/>
            <a:ext cx="533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1"/>
          <p:cNvSpPr txBox="1"/>
          <p:nvPr/>
        </p:nvSpPr>
        <p:spPr>
          <a:xfrm>
            <a:off x="1925650" y="483733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arm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935050" y="1179731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7"/>
          <p:cNvSpPr txBox="1"/>
          <p:nvPr/>
        </p:nvSpPr>
        <p:spPr>
          <a:xfrm>
            <a:off x="782650" y="533400"/>
            <a:ext cx="1221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arm </a:t>
            </a:r>
          </a:p>
          <a:p>
            <a:pPr algn="ctr"/>
            <a:r>
              <a:rPr lang="en-US" b="1" dirty="0" smtClean="0"/>
              <a:t>movement</a:t>
            </a:r>
            <a:endParaRPr lang="en-US" b="1" dirty="0"/>
          </a:p>
        </p:txBody>
      </p:sp>
      <p:sp>
        <p:nvSpPr>
          <p:cNvPr id="26" name="TextBox 41"/>
          <p:cNvSpPr txBox="1"/>
          <p:nvPr/>
        </p:nvSpPr>
        <p:spPr>
          <a:xfrm>
            <a:off x="3602050" y="4608731"/>
            <a:ext cx="1318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Read/write </a:t>
            </a:r>
          </a:p>
          <a:p>
            <a:r>
              <a:rPr lang="en-US" b="1" dirty="0" smtClean="0"/>
              <a:t>head</a:t>
            </a:r>
            <a:endParaRPr lang="en-US" b="1" dirty="0"/>
          </a:p>
        </p:txBody>
      </p:sp>
      <p:cxnSp>
        <p:nvCxnSpPr>
          <p:cNvPr id="27" name="Straight Arrow Connector 26"/>
          <p:cNvCxnSpPr>
            <a:stCxn id="23" idx="0"/>
          </p:cNvCxnSpPr>
          <p:nvPr/>
        </p:nvCxnSpPr>
        <p:spPr>
          <a:xfrm rot="16200000" flipV="1">
            <a:off x="1800896" y="4428685"/>
            <a:ext cx="304800" cy="5124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CD-ROMs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87515" y="990600"/>
            <a:ext cx="4419600" cy="3810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Disk Label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925515" y="1371600"/>
            <a:ext cx="58674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Protective Lacquer Layer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5515" y="1752600"/>
            <a:ext cx="5867400" cy="3810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Reflective Layer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925515" y="2133600"/>
            <a:ext cx="58674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Dye Layer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5515" y="2514600"/>
            <a:ext cx="5867400" cy="14478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Plastic Layer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82515" y="1295400"/>
            <a:ext cx="83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58715" y="3962400"/>
            <a:ext cx="83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-17585" y="2628900"/>
            <a:ext cx="2514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/>
          <p:cNvSpPr txBox="1"/>
          <p:nvPr/>
        </p:nvSpPr>
        <p:spPr>
          <a:xfrm>
            <a:off x="609600" y="228600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1.2   mm</a:t>
            </a:r>
            <a:endParaRPr lang="en-US" b="1" dirty="0"/>
          </a:p>
        </p:txBody>
      </p:sp>
      <p:sp>
        <p:nvSpPr>
          <p:cNvPr id="17" name="TextBox 15"/>
          <p:cNvSpPr txBox="1"/>
          <p:nvPr/>
        </p:nvSpPr>
        <p:spPr>
          <a:xfrm>
            <a:off x="6324600" y="4105870"/>
            <a:ext cx="1035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/>
              <a:t>reflected</a:t>
            </a:r>
          </a:p>
          <a:p>
            <a:pPr algn="r"/>
            <a:r>
              <a:rPr lang="en-US" b="1" dirty="0" smtClean="0"/>
              <a:t>laser </a:t>
            </a:r>
          </a:p>
          <a:p>
            <a:pPr algn="r"/>
            <a:r>
              <a:rPr lang="en-US" b="1" dirty="0" smtClean="0"/>
              <a:t>beam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425379" y="2144404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flipV="1">
            <a:off x="2514599" y="2525404"/>
            <a:ext cx="291779" cy="21900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0" name="TextBox 18"/>
          <p:cNvSpPr txBox="1"/>
          <p:nvPr/>
        </p:nvSpPr>
        <p:spPr>
          <a:xfrm>
            <a:off x="2743200" y="4182070"/>
            <a:ext cx="1805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 pit prevents a </a:t>
            </a:r>
          </a:p>
          <a:p>
            <a:r>
              <a:rPr lang="en-US" b="1" dirty="0" smtClean="0"/>
              <a:t>laser beam from </a:t>
            </a:r>
          </a:p>
          <a:p>
            <a:r>
              <a:rPr lang="en-US" b="1" dirty="0" smtClean="0"/>
              <a:t>being reflected</a:t>
            </a:r>
            <a:endParaRPr lang="en-US" b="1" dirty="0"/>
          </a:p>
        </p:txBody>
      </p:sp>
      <p:sp>
        <p:nvSpPr>
          <p:cNvPr id="21" name="Up-Down Arrow 20"/>
          <p:cNvSpPr/>
          <p:nvPr/>
        </p:nvSpPr>
        <p:spPr>
          <a:xfrm>
            <a:off x="7315200" y="2168212"/>
            <a:ext cx="304800" cy="2471058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Coding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 images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 of this section, the student will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how characters are represented by 0s and 1s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encoding and decoding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the minimum number of bits needed to code character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Fixed-Length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Symbols in a computer’s memory are stored as 0s and 1s</a:t>
            </a:r>
          </a:p>
          <a:p>
            <a:r>
              <a:rPr lang="en-US" dirty="0" smtClean="0"/>
              <a:t>Each symbol is given a fixed-length code</a:t>
            </a:r>
          </a:p>
          <a:p>
            <a:r>
              <a:rPr lang="en-US" dirty="0" smtClean="0"/>
              <a:t>ASCII codes:</a:t>
            </a:r>
          </a:p>
          <a:p>
            <a:pPr lvl="1"/>
            <a:r>
              <a:rPr lang="en-US" dirty="0" smtClean="0"/>
              <a:t>A is 0100 0001</a:t>
            </a:r>
          </a:p>
          <a:p>
            <a:pPr lvl="1"/>
            <a:r>
              <a:rPr lang="en-US" dirty="0" smtClean="0"/>
              <a:t>B is 0100 0010</a:t>
            </a:r>
          </a:p>
          <a:p>
            <a:pPr lvl="1"/>
            <a:r>
              <a:rPr lang="en-US" dirty="0" smtClean="0"/>
              <a:t>C is 0100 0011</a:t>
            </a:r>
          </a:p>
          <a:p>
            <a:pPr lvl="1"/>
            <a:r>
              <a:rPr lang="en-US" dirty="0" smtClean="0"/>
              <a:t>D is 0100 0100</a:t>
            </a:r>
          </a:p>
          <a:p>
            <a:pPr lvl="1"/>
            <a:r>
              <a:rPr lang="en-US" dirty="0" smtClean="0"/>
              <a:t>E is 0100 0101</a:t>
            </a:r>
          </a:p>
          <a:p>
            <a:pPr lvl="1"/>
            <a:r>
              <a:rPr lang="en-US" dirty="0" smtClean="0"/>
              <a:t>Etc..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Fixed-Length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Word ACE is stored in a computer as:</a:t>
            </a:r>
          </a:p>
          <a:p>
            <a:pPr marL="265176" lvl="1" indent="-265176">
              <a:buSzPct val="80000"/>
              <a:buNone/>
            </a:pPr>
            <a:endParaRPr lang="en-US" dirty="0" smtClean="0"/>
          </a:p>
          <a:p>
            <a:pPr marL="265176" lvl="1" indent="-265176" algn="ctr">
              <a:buSzPct val="80000"/>
              <a:buNone/>
            </a:pPr>
            <a:endParaRPr lang="en-US" sz="3600" dirty="0" smtClean="0"/>
          </a:p>
          <a:p>
            <a:pPr marL="265176" lvl="1" indent="-265176" algn="ctr">
              <a:buSzPct val="80000"/>
              <a:buNone/>
            </a:pPr>
            <a:r>
              <a:rPr lang="en-US" sz="3600" dirty="0" smtClean="0"/>
              <a:t>010000010100001101000101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2286000" cy="457200"/>
          </a:xfrm>
          <a:prstGeom prst="rect">
            <a:avLst/>
          </a:prstGeom>
          <a:solidFill>
            <a:srgbClr val="F07F09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2667000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464168" y="2133600"/>
            <a:ext cx="2286000" cy="457200"/>
          </a:xfrm>
          <a:prstGeom prst="rect">
            <a:avLst/>
          </a:prstGeom>
          <a:solidFill>
            <a:srgbClr val="F07F09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2667000"/>
            <a:ext cx="54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791200" y="2133600"/>
            <a:ext cx="2286000" cy="457200"/>
          </a:xfrm>
          <a:prstGeom prst="rect">
            <a:avLst/>
          </a:prstGeom>
          <a:solidFill>
            <a:srgbClr val="F07F09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400" y="266700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Computers, Zeros, and Ones</a:t>
            </a:r>
            <a:endParaRPr lang="en-US" dirty="0"/>
          </a:p>
        </p:txBody>
      </p:sp>
      <p:sp>
        <p:nvSpPr>
          <p:cNvPr id="72707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B95C00"/>
                </a:solidFill>
              </a:rPr>
              <a:t>The big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4DDD-5077-4AB8-9040-4483CCDFCAC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ASCII Codes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50" t="14669" r="32163" b="11988"/>
          <a:stretch>
            <a:fillRect/>
          </a:stretch>
        </p:blipFill>
        <p:spPr bwMode="auto">
          <a:xfrm>
            <a:off x="914400" y="5334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the alphabet has two letters only (say 0 and 1), how many </a:t>
            </a:r>
            <a:r>
              <a:rPr lang="en-US" b="1" i="1" dirty="0" smtClean="0"/>
              <a:t>one-letter words</a:t>
            </a:r>
            <a:r>
              <a:rPr lang="en-US" dirty="0" smtClean="0"/>
              <a:t> can be formed?</a:t>
            </a:r>
          </a:p>
          <a:p>
            <a:endParaRPr lang="en-US" b="1" dirty="0" smtClean="0"/>
          </a:p>
          <a:p>
            <a:r>
              <a:rPr lang="en-US" dirty="0" smtClean="0"/>
              <a:t>Only two possibilities exist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So, two words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Think of it this way:</a:t>
            </a:r>
          </a:p>
          <a:p>
            <a:r>
              <a:rPr lang="en-US" dirty="0" smtClean="0"/>
              <a:t>We have a box that can fit one ball only</a:t>
            </a:r>
          </a:p>
          <a:p>
            <a:r>
              <a:rPr lang="en-US" dirty="0" smtClean="0"/>
              <a:t>Balls have one of two colors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many distinct boxes can we produce?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Cube 4"/>
          <p:cNvSpPr/>
          <p:nvPr/>
        </p:nvSpPr>
        <p:spPr>
          <a:xfrm>
            <a:off x="914400" y="3352800"/>
            <a:ext cx="16002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23622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23622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886200" y="2743200"/>
            <a:ext cx="16002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1000" y="32004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172200" y="2743200"/>
            <a:ext cx="16002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77000" y="32004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alphabet has two letters only (say 0 and 1), how many </a:t>
            </a:r>
            <a:r>
              <a:rPr lang="en-US" b="1" i="1" dirty="0" smtClean="0"/>
              <a:t>two-letter words</a:t>
            </a:r>
            <a:r>
              <a:rPr lang="en-US" dirty="0" smtClean="0"/>
              <a:t> can be formed?</a:t>
            </a:r>
          </a:p>
          <a:p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Cube 3"/>
          <p:cNvSpPr/>
          <p:nvPr/>
        </p:nvSpPr>
        <p:spPr>
          <a:xfrm>
            <a:off x="762000" y="3276600"/>
            <a:ext cx="21336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66800" y="23622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23622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4572000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Bigger box</a:t>
            </a:r>
          </a:p>
          <a:p>
            <a:r>
              <a:rPr lang="en-US" dirty="0" smtClean="0"/>
              <a:t>Can hold 2 balls</a:t>
            </a:r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3733800" y="2133600"/>
            <a:ext cx="21336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6200" y="26670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26670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3657600" y="3581400"/>
            <a:ext cx="21336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0" y="41148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41148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019800" y="2133600"/>
            <a:ext cx="21336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72200" y="26670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10400" y="26670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6019800" y="3581400"/>
            <a:ext cx="21336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72200" y="41148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10400" y="41148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the alphabet has two letters only (say 0 and 1), how many </a:t>
            </a:r>
            <a:r>
              <a:rPr lang="en-US" b="1" i="1" dirty="0" smtClean="0"/>
              <a:t>two-letter words</a:t>
            </a:r>
            <a:r>
              <a:rPr lang="en-US" dirty="0" smtClean="0"/>
              <a:t> can be formed?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00</a:t>
            </a:r>
          </a:p>
          <a:p>
            <a:r>
              <a:rPr lang="en-US" dirty="0" smtClean="0"/>
              <a:t>01</a:t>
            </a:r>
          </a:p>
          <a:p>
            <a:r>
              <a:rPr lang="en-US" dirty="0" smtClean="0"/>
              <a:t>10</a:t>
            </a:r>
          </a:p>
          <a:p>
            <a:r>
              <a:rPr lang="en-US" dirty="0" smtClean="0"/>
              <a:t>11</a:t>
            </a:r>
          </a:p>
          <a:p>
            <a:endParaRPr lang="en-US" dirty="0" smtClean="0"/>
          </a:p>
          <a:p>
            <a:r>
              <a:rPr lang="en-US" dirty="0" smtClean="0"/>
              <a:t>So, four words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alphabet has two letters only (say 0 and 1), how many </a:t>
            </a:r>
            <a:r>
              <a:rPr lang="en-US" b="1" i="1" dirty="0" smtClean="0"/>
              <a:t>three-letter words</a:t>
            </a:r>
            <a:r>
              <a:rPr lang="en-US" dirty="0" smtClean="0"/>
              <a:t> can be formed?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000, 001, 010, 011, 100, 101, 110, 111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 eight words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alphabet has two letters only (say 0 and 1), how many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i="1" dirty="0" smtClean="0"/>
              <a:t>-letter words</a:t>
            </a:r>
            <a:r>
              <a:rPr lang="en-US" dirty="0" smtClean="0"/>
              <a:t> can be formed?</a:t>
            </a:r>
          </a:p>
          <a:p>
            <a:pPr>
              <a:buNone/>
            </a:pPr>
            <a:endParaRPr lang="en-US" dirty="0" smtClean="0"/>
          </a:p>
          <a:p>
            <a:r>
              <a:rPr lang="en-US" sz="4800" dirty="0" smtClean="0"/>
              <a:t>2</a:t>
            </a:r>
            <a:r>
              <a:rPr lang="en-US" sz="4800" b="1" baseline="60000" dirty="0" smtClean="0">
                <a:solidFill>
                  <a:srgbClr val="FF0000"/>
                </a:solidFill>
              </a:rPr>
              <a:t>n</a:t>
            </a:r>
            <a:r>
              <a:rPr lang="en-US" baseline="60000" dirty="0" smtClean="0"/>
              <a:t> </a:t>
            </a:r>
            <a:r>
              <a:rPr lang="en-US" dirty="0" smtClean="0"/>
              <a:t>words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alphabet has 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dirty="0" smtClean="0"/>
              <a:t> letters, how many </a:t>
            </a:r>
            <a:r>
              <a:rPr lang="en-US" b="1" i="1" dirty="0" smtClean="0"/>
              <a:t>n-letter words</a:t>
            </a:r>
            <a:r>
              <a:rPr lang="en-US" dirty="0" smtClean="0"/>
              <a:t> can be formed?</a:t>
            </a:r>
          </a:p>
          <a:p>
            <a:pPr>
              <a:buNone/>
            </a:pPr>
            <a:endParaRPr lang="en-US" dirty="0" smtClean="0"/>
          </a:p>
          <a:p>
            <a:r>
              <a:rPr lang="el-GR" sz="4800" b="1" dirty="0" smtClean="0">
                <a:solidFill>
                  <a:srgbClr val="FF0000"/>
                </a:solidFill>
              </a:rPr>
              <a:t>β</a:t>
            </a:r>
            <a:r>
              <a:rPr lang="en-US" sz="4800" b="1" baseline="58000" dirty="0" smtClean="0"/>
              <a:t>n</a:t>
            </a:r>
            <a:r>
              <a:rPr lang="en-US" dirty="0" smtClean="0"/>
              <a:t> words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we have a file that contains data composed of 6 letters (symbols) only:</a:t>
            </a:r>
          </a:p>
          <a:p>
            <a:r>
              <a:rPr lang="en-US" dirty="0" smtClean="0"/>
              <a:t>A, I, C, D, E, and S (for space)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lded Corner 3"/>
          <p:cNvSpPr/>
          <p:nvPr/>
        </p:nvSpPr>
        <p:spPr>
          <a:xfrm>
            <a:off x="2819400" y="2667000"/>
            <a:ext cx="3124200" cy="1905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ACE DICE AIDE CAID EAD DAICED 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we have a file that contains data composed of 6 letters (symbols) only:</a:t>
            </a:r>
          </a:p>
          <a:p>
            <a:r>
              <a:rPr lang="en-US" dirty="0" smtClean="0"/>
              <a:t>A, I, C, D, E, and S (for space)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lded Corner 3"/>
          <p:cNvSpPr/>
          <p:nvPr/>
        </p:nvSpPr>
        <p:spPr>
          <a:xfrm>
            <a:off x="2819400" y="2667000"/>
            <a:ext cx="3124200" cy="1905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ACE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DICE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AIDE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CAID EAD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DAICED 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 of this section, the student will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Name the 5 basic components of a computer &amp; identify their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Explain how processor speed is measured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Understand Dual-Core architectures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Describe the operation of Hard disks and optical CDs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Describe the memory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Understand how information is represented in a computer by 0s and 1s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file has 1000 characters, how many bits (0s and 1s) are needed to code the file?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question is</a:t>
            </a:r>
          </a:p>
          <a:p>
            <a:r>
              <a:rPr lang="en-US" dirty="0" smtClean="0"/>
              <a:t>How many symbols do we need to represent each character?</a:t>
            </a:r>
          </a:p>
          <a:p>
            <a:r>
              <a:rPr lang="en-US" dirty="0" smtClean="0"/>
              <a:t>The objective is to keep the size of the file as small as possible</a:t>
            </a:r>
          </a:p>
          <a:p>
            <a:r>
              <a:rPr lang="en-US" dirty="0" smtClean="0"/>
              <a:t>We have 6 characters (messages) and two alphabet symbols (0 and 1)</a:t>
            </a:r>
          </a:p>
          <a:p>
            <a:r>
              <a:rPr lang="en-US" dirty="0" smtClean="0"/>
              <a:t>2 is not enough, since 2</a:t>
            </a:r>
            <a:r>
              <a:rPr lang="en-US" baseline="30000" dirty="0" smtClean="0"/>
              <a:t>2</a:t>
            </a:r>
            <a:r>
              <a:rPr lang="en-US" dirty="0" smtClean="0"/>
              <a:t> is 4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bits are not enough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00 for A</a:t>
            </a:r>
          </a:p>
          <a:p>
            <a:r>
              <a:rPr lang="en-US" dirty="0" smtClean="0"/>
              <a:t>01 for S</a:t>
            </a:r>
          </a:p>
          <a:p>
            <a:r>
              <a:rPr lang="en-US" dirty="0" smtClean="0"/>
              <a:t>10 for I</a:t>
            </a:r>
          </a:p>
          <a:p>
            <a:r>
              <a:rPr lang="en-US" dirty="0" smtClean="0"/>
              <a:t>11 for E</a:t>
            </a:r>
          </a:p>
          <a:p>
            <a:endParaRPr lang="en-US" dirty="0" smtClean="0"/>
          </a:p>
          <a:p>
            <a:r>
              <a:rPr lang="en-US" dirty="0" smtClean="0"/>
              <a:t>We cannot represent the rest C and D</a:t>
            </a:r>
          </a:p>
          <a:p>
            <a:endParaRPr lang="en-US" dirty="0" smtClean="0"/>
          </a:p>
          <a:p>
            <a:r>
              <a:rPr lang="en-US" dirty="0" smtClean="0"/>
              <a:t>3 works, since 2</a:t>
            </a:r>
            <a:r>
              <a:rPr lang="en-US" baseline="30000" dirty="0" smtClean="0"/>
              <a:t>3</a:t>
            </a:r>
            <a:r>
              <a:rPr lang="en-US" dirty="0" smtClean="0"/>
              <a:t> is 8, so we can represent up to 8 characters and we only have 6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bits are more than enough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Say</a:t>
            </a:r>
          </a:p>
          <a:p>
            <a:r>
              <a:rPr lang="en-US" dirty="0" smtClean="0"/>
              <a:t>000 for A</a:t>
            </a:r>
          </a:p>
          <a:p>
            <a:r>
              <a:rPr lang="en-US" dirty="0" smtClean="0"/>
              <a:t>001 for S</a:t>
            </a:r>
          </a:p>
          <a:p>
            <a:r>
              <a:rPr lang="en-US" dirty="0" smtClean="0"/>
              <a:t>010 for I</a:t>
            </a:r>
          </a:p>
          <a:p>
            <a:r>
              <a:rPr lang="en-US" dirty="0" smtClean="0"/>
              <a:t>011 for E</a:t>
            </a:r>
          </a:p>
          <a:p>
            <a:r>
              <a:rPr lang="en-US" dirty="0" smtClean="0"/>
              <a:t>100 for C</a:t>
            </a:r>
          </a:p>
          <a:p>
            <a:r>
              <a:rPr lang="en-US" dirty="0" smtClean="0"/>
              <a:t>101 for D</a:t>
            </a:r>
          </a:p>
          <a:p>
            <a:r>
              <a:rPr lang="en-US" dirty="0" smtClean="0"/>
              <a:t>110 not used</a:t>
            </a:r>
          </a:p>
          <a:p>
            <a:r>
              <a:rPr lang="en-US" dirty="0" smtClean="0"/>
              <a:t>111 not used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file has 1000 characters, how many bits (0s and 1s) are needed to code the file?</a:t>
            </a:r>
          </a:p>
          <a:p>
            <a:endParaRPr lang="en-US" dirty="0" smtClean="0"/>
          </a:p>
          <a:p>
            <a:r>
              <a:rPr lang="en-US" dirty="0" smtClean="0"/>
              <a:t>Each character needs 3 bits</a:t>
            </a:r>
          </a:p>
          <a:p>
            <a:r>
              <a:rPr lang="en-US" dirty="0" smtClean="0"/>
              <a:t>Hence, we need 3x1000 = 3000 bits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73731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Computers are general purpose machines</a:t>
            </a:r>
          </a:p>
          <a:p>
            <a:pPr lvl="1"/>
            <a:r>
              <a:rPr lang="en-US" smtClean="0"/>
              <a:t>Music/Movies</a:t>
            </a:r>
          </a:p>
          <a:p>
            <a:pPr lvl="1"/>
            <a:r>
              <a:rPr lang="en-US" smtClean="0"/>
              <a:t>Communication</a:t>
            </a:r>
          </a:p>
          <a:p>
            <a:pPr lvl="1"/>
            <a:r>
              <a:rPr lang="en-US" smtClean="0"/>
              <a:t>More complex operation</a:t>
            </a:r>
          </a:p>
          <a:p>
            <a:pPr lvl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876299"/>
            <a:ext cx="2438400" cy="41910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CPU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52500" y="1333499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Control Unit (CU)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0" y="2628899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Arithmetic and Logic Unit (ALU)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3924299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Registers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3467099"/>
            <a:ext cx="1447800" cy="16002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Main Memory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410200" y="3467099"/>
            <a:ext cx="1447800" cy="16002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Hard</a:t>
            </a:r>
          </a:p>
          <a:p>
            <a:pPr algn="ctr"/>
            <a:r>
              <a:rPr lang="en-US" b="1" dirty="0" smtClean="0"/>
              <a:t>Disk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086600" y="3467099"/>
            <a:ext cx="1447800" cy="16002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Other I/O devices</a:t>
            </a:r>
            <a:endParaRPr lang="en-US" b="1" dirty="0"/>
          </a:p>
        </p:txBody>
      </p:sp>
      <p:grpSp>
        <p:nvGrpSpPr>
          <p:cNvPr id="2" name="Group 10"/>
          <p:cNvGrpSpPr/>
          <p:nvPr/>
        </p:nvGrpSpPr>
        <p:grpSpPr>
          <a:xfrm>
            <a:off x="914400" y="5874545"/>
            <a:ext cx="7543800" cy="105477"/>
            <a:chOff x="1371600" y="5685692"/>
            <a:chExt cx="6781800" cy="10709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371600" y="5791200"/>
              <a:ext cx="6781800" cy="1588"/>
            </a:xfrm>
            <a:prstGeom prst="line">
              <a:avLst/>
            </a:prstGeom>
            <a:ln w="76200" cmpd="dbl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71600" y="5685692"/>
              <a:ext cx="6781800" cy="1588"/>
            </a:xfrm>
            <a:prstGeom prst="line">
              <a:avLst/>
            </a:prstGeom>
            <a:ln w="76200" cmpd="dbl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rot="16200000" flipH="1">
            <a:off x="1333500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1434124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3842238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955562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5588977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5689601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7265377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7366001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24200" y="54864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bus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Processing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750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CPU is the brain of the computer</a:t>
            </a:r>
          </a:p>
          <a:p>
            <a:r>
              <a:rPr lang="en-US" dirty="0" smtClean="0"/>
              <a:t>Also called processor</a:t>
            </a:r>
          </a:p>
          <a:p>
            <a:r>
              <a:rPr lang="en-US" dirty="0" smtClean="0"/>
              <a:t>Has two components:</a:t>
            </a:r>
          </a:p>
          <a:p>
            <a:pPr lvl="1"/>
            <a:r>
              <a:rPr lang="en-US" dirty="0" smtClean="0"/>
              <a:t>Arithmetic and Logic Unit (ALU)</a:t>
            </a:r>
          </a:p>
          <a:p>
            <a:pPr lvl="2"/>
            <a:r>
              <a:rPr lang="en-US" dirty="0" smtClean="0"/>
              <a:t>Simple arithmetic and logic operations</a:t>
            </a:r>
          </a:p>
          <a:p>
            <a:pPr lvl="1"/>
            <a:r>
              <a:rPr lang="en-US" dirty="0" smtClean="0"/>
              <a:t>Control Unit</a:t>
            </a:r>
          </a:p>
          <a:p>
            <a:pPr lvl="2"/>
            <a:r>
              <a:rPr lang="en-US" dirty="0" smtClean="0"/>
              <a:t>Controls the operations of the rest </a:t>
            </a:r>
          </a:p>
          <a:p>
            <a:pPr lvl="2">
              <a:buNone/>
            </a:pPr>
            <a:r>
              <a:rPr lang="en-US" dirty="0" smtClean="0"/>
              <a:t>  of the machine</a:t>
            </a:r>
          </a:p>
          <a:p>
            <a:r>
              <a:rPr lang="en-US" dirty="0" smtClean="0"/>
              <a:t>Has a scratch pad</a:t>
            </a:r>
          </a:p>
          <a:p>
            <a:pPr lvl="1"/>
            <a:r>
              <a:rPr lang="en-US" dirty="0" smtClean="0"/>
              <a:t>Collection of registers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Connected to the rest of the </a:t>
            </a:r>
          </a:p>
          <a:p>
            <a:pPr>
              <a:buNone/>
            </a:pPr>
            <a:r>
              <a:rPr lang="en-US" dirty="0" smtClean="0"/>
              <a:t>   system components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3200" y="685800"/>
            <a:ext cx="2133600" cy="4381499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CPU</a:t>
            </a:r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6896100" y="1333499"/>
            <a:ext cx="1533525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Control Unit (CU)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6100" y="2628899"/>
            <a:ext cx="1533525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Arithmetic and Logic Unit (ALU)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6100" y="3924299"/>
            <a:ext cx="1533525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Registers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28600"/>
            <a:ext cx="2438400" cy="41910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CPU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52500" y="685800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Control Unit (CU)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1981200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Arithmetic and Logic Unit (ALU)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0" y="3276600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Registers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2819400"/>
            <a:ext cx="1447800" cy="16002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Main Memory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410200" y="2819400"/>
            <a:ext cx="1447800" cy="16002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Hard</a:t>
            </a:r>
          </a:p>
          <a:p>
            <a:pPr algn="ctr"/>
            <a:r>
              <a:rPr lang="en-US" b="1" dirty="0" smtClean="0"/>
              <a:t>Disk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086600" y="2819400"/>
            <a:ext cx="1447800" cy="16002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Other I/O devices</a:t>
            </a:r>
            <a:endParaRPr lang="en-US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914400" y="5226846"/>
            <a:ext cx="7543800" cy="105477"/>
            <a:chOff x="1371600" y="5685692"/>
            <a:chExt cx="6781800" cy="10709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371600" y="5791200"/>
              <a:ext cx="6781800" cy="1588"/>
            </a:xfrm>
            <a:prstGeom prst="line">
              <a:avLst/>
            </a:prstGeom>
            <a:ln w="76200" cmpd="dbl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71600" y="5685692"/>
              <a:ext cx="6781800" cy="1588"/>
            </a:xfrm>
            <a:prstGeom prst="line">
              <a:avLst/>
            </a:prstGeom>
            <a:ln w="76200" cmpd="dbl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rot="16200000" flipH="1">
            <a:off x="1333500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1434124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3842238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955562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5588977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689601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7265377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7366001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24200" y="483870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bus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75779" name="Litebulb"/>
          <p:cNvSpPr>
            <a:spLocks noEditPoints="1" noChangeArrowheads="1"/>
          </p:cNvSpPr>
          <p:nvPr/>
        </p:nvSpPr>
        <p:spPr bwMode="auto">
          <a:xfrm>
            <a:off x="4768850" y="685800"/>
            <a:ext cx="1309688" cy="20050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4845050" y="3352800"/>
            <a:ext cx="1309688" cy="20050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82650" y="2514600"/>
            <a:ext cx="4343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58850" y="5181600"/>
            <a:ext cx="4343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3" name="TextBox 6"/>
          <p:cNvSpPr txBox="1">
            <a:spLocks noChangeArrowheads="1"/>
          </p:cNvSpPr>
          <p:nvPr/>
        </p:nvSpPr>
        <p:spPr bwMode="auto">
          <a:xfrm>
            <a:off x="1035050" y="2144713"/>
            <a:ext cx="2074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No signal (0 bit)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11250" y="4800600"/>
            <a:ext cx="1717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Signal (1 bit)</a:t>
            </a:r>
          </a:p>
        </p:txBody>
      </p:sp>
      <p:sp>
        <p:nvSpPr>
          <p:cNvPr id="75785" name="TextBox 8"/>
          <p:cNvSpPr txBox="1">
            <a:spLocks noChangeArrowheads="1"/>
          </p:cNvSpPr>
          <p:nvPr/>
        </p:nvSpPr>
        <p:spPr bwMode="auto">
          <a:xfrm>
            <a:off x="6140450" y="990600"/>
            <a:ext cx="2022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Signal is absent</a:t>
            </a:r>
          </a:p>
          <a:p>
            <a:r>
              <a:rPr lang="en-US">
                <a:latin typeface="Verdana" pitchFamily="34" charset="0"/>
              </a:rPr>
              <a:t>An unlit lamp</a:t>
            </a:r>
          </a:p>
          <a:p>
            <a:r>
              <a:rPr lang="en-US">
                <a:latin typeface="Verdana" pitchFamily="34" charset="0"/>
              </a:rPr>
              <a:t>Represents a 0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140450" y="3429000"/>
            <a:ext cx="2120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Signal is present</a:t>
            </a:r>
          </a:p>
          <a:p>
            <a:r>
              <a:rPr lang="en-US">
                <a:latin typeface="Verdana" pitchFamily="34" charset="0"/>
              </a:rPr>
              <a:t>A lit lamp</a:t>
            </a:r>
          </a:p>
          <a:p>
            <a:r>
              <a:rPr lang="en-US">
                <a:latin typeface="Verdana" pitchFamily="34" charset="0"/>
              </a:rPr>
              <a:t>Represents a 1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716</TotalTime>
  <Words>1177</Words>
  <Application>Microsoft Office PowerPoint</Application>
  <PresentationFormat>On-screen Show (4:3)</PresentationFormat>
  <Paragraphs>452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Aspect</vt:lpstr>
      <vt:lpstr>Introduction</vt:lpstr>
      <vt:lpstr>Reading Assignment</vt:lpstr>
      <vt:lpstr>Computers, Zeros, and Ones</vt:lpstr>
      <vt:lpstr>Objectives</vt:lpstr>
      <vt:lpstr>Computers</vt:lpstr>
      <vt:lpstr>PowerPoint Presentation</vt:lpstr>
      <vt:lpstr>Central Processing Unit</vt:lpstr>
      <vt:lpstr>The Bus</vt:lpstr>
      <vt:lpstr>Signals</vt:lpstr>
      <vt:lpstr>Robot’s World</vt:lpstr>
      <vt:lpstr>Robot’s World</vt:lpstr>
      <vt:lpstr>Main Memory</vt:lpstr>
      <vt:lpstr>Disks</vt:lpstr>
      <vt:lpstr>Other Input/Output Devices</vt:lpstr>
      <vt:lpstr>Cache Memory</vt:lpstr>
      <vt:lpstr>CPU Operation</vt:lpstr>
      <vt:lpstr>PowerPoint Presentation</vt:lpstr>
      <vt:lpstr>Talking Gigahertz</vt:lpstr>
      <vt:lpstr>Dual Core?</vt:lpstr>
      <vt:lpstr>PowerPoint Presentation</vt:lpstr>
      <vt:lpstr>Storage Units</vt:lpstr>
      <vt:lpstr>PowerPoint Presentation</vt:lpstr>
      <vt:lpstr>Memory Hierarchy</vt:lpstr>
      <vt:lpstr>Magnetic (Hard) Disk</vt:lpstr>
      <vt:lpstr>CD-ROMs</vt:lpstr>
      <vt:lpstr>Information Coding</vt:lpstr>
      <vt:lpstr>Objectives</vt:lpstr>
      <vt:lpstr>Fixed-Length Codes</vt:lpstr>
      <vt:lpstr>Fixed-Length Codes</vt:lpstr>
      <vt:lpstr>More ASCII Codes</vt:lpstr>
      <vt:lpstr>A Counting Problem</vt:lpstr>
      <vt:lpstr>A Counting Problem</vt:lpstr>
      <vt:lpstr>A Counting Problem</vt:lpstr>
      <vt:lpstr>A Counting Problem</vt:lpstr>
      <vt:lpstr>A Counting Problem</vt:lpstr>
      <vt:lpstr>A Counting Problem</vt:lpstr>
      <vt:lpstr>A Counting Problem</vt:lpstr>
      <vt:lpstr>Back to Coding</vt:lpstr>
      <vt:lpstr>Back to Coding</vt:lpstr>
      <vt:lpstr>Coding</vt:lpstr>
      <vt:lpstr>Coding</vt:lpstr>
      <vt:lpstr>2 bits are not enough </vt:lpstr>
      <vt:lpstr>3 bits are more than enough </vt:lpstr>
      <vt:lpstr>Coding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CPSC 203 L01 and L05</dc:title>
  <dc:creator>kawash</dc:creator>
  <cp:lastModifiedBy>sysman</cp:lastModifiedBy>
  <cp:revision>139</cp:revision>
  <dcterms:created xsi:type="dcterms:W3CDTF">2009-01-07T17:32:58Z</dcterms:created>
  <dcterms:modified xsi:type="dcterms:W3CDTF">2012-09-24T23:16:29Z</dcterms:modified>
</cp:coreProperties>
</file>