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68"/>
  </p:notesMasterIdLst>
  <p:sldIdLst>
    <p:sldId id="256" r:id="rId2"/>
    <p:sldId id="257" r:id="rId3"/>
    <p:sldId id="392" r:id="rId4"/>
    <p:sldId id="426" r:id="rId5"/>
    <p:sldId id="464" r:id="rId6"/>
    <p:sldId id="465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27" r:id="rId28"/>
    <p:sldId id="261" r:id="rId29"/>
    <p:sldId id="262" r:id="rId30"/>
    <p:sldId id="263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0" autoAdjust="0"/>
  </p:normalViewPr>
  <p:slideViewPr>
    <p:cSldViewPr>
      <p:cViewPr varScale="1">
        <p:scale>
          <a:sx n="84" d="100"/>
          <a:sy n="84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lal\Desktop\spreadsheet%20examples\us%20st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lal\Desktop\spreadsheet%20examples\us%20st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CA"/>
            </a:pPr>
            <a:r>
              <a:rPr lang="en-US" dirty="0"/>
              <a:t>State</a:t>
            </a:r>
            <a:r>
              <a:rPr lang="en-US" baseline="0" dirty="0"/>
              <a:t> Comparisons - Overall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Data!$E$1</c:f>
              <c:strCache>
                <c:ptCount val="1"/>
                <c:pt idx="0">
                  <c:v>Objective Value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5"/>
                <c:pt idx="0">
                  <c:v>Alabama</c:v>
                </c:pt>
                <c:pt idx="1">
                  <c:v>California</c:v>
                </c:pt>
                <c:pt idx="2">
                  <c:v>Connecticut</c:v>
                </c:pt>
                <c:pt idx="3">
                  <c:v>Georgia</c:v>
                </c:pt>
                <c:pt idx="4">
                  <c:v>llinois</c:v>
                </c:pt>
                <c:pt idx="5">
                  <c:v>Kansas</c:v>
                </c:pt>
                <c:pt idx="6">
                  <c:v>Louisiana</c:v>
                </c:pt>
                <c:pt idx="7">
                  <c:v>Maine</c:v>
                </c:pt>
                <c:pt idx="8">
                  <c:v>Maryland</c:v>
                </c:pt>
                <c:pt idx="9">
                  <c:v>Minnesota</c:v>
                </c:pt>
                <c:pt idx="10">
                  <c:v>Mississippi</c:v>
                </c:pt>
                <c:pt idx="11">
                  <c:v>Nebraska</c:v>
                </c:pt>
                <c:pt idx="12">
                  <c:v>New Hampshire</c:v>
                </c:pt>
                <c:pt idx="13">
                  <c:v>New York</c:v>
                </c:pt>
                <c:pt idx="14">
                  <c:v>South Dakota</c:v>
                </c:pt>
              </c:strCache>
            </c:strRef>
          </c:cat>
          <c:val>
            <c:numRef>
              <c:f>Data!$E$2:$E$16</c:f>
              <c:numCache>
                <c:formatCode>General</c:formatCode>
                <c:ptCount val="15"/>
                <c:pt idx="0">
                  <c:v>49.826000000000001</c:v>
                </c:pt>
                <c:pt idx="1">
                  <c:v>47.432000000000002</c:v>
                </c:pt>
                <c:pt idx="2">
                  <c:v>55.425000000000011</c:v>
                </c:pt>
                <c:pt idx="3">
                  <c:v>52.030000000000008</c:v>
                </c:pt>
                <c:pt idx="4">
                  <c:v>51.242000000000012</c:v>
                </c:pt>
                <c:pt idx="5">
                  <c:v>52.75</c:v>
                </c:pt>
                <c:pt idx="6">
                  <c:v>47.150000000000006</c:v>
                </c:pt>
                <c:pt idx="7">
                  <c:v>53.474000000000004</c:v>
                </c:pt>
                <c:pt idx="8">
                  <c:v>51.904000000000003</c:v>
                </c:pt>
                <c:pt idx="9">
                  <c:v>53.225000000000087</c:v>
                </c:pt>
                <c:pt idx="10">
                  <c:v>48.52600000000001</c:v>
                </c:pt>
                <c:pt idx="11">
                  <c:v>53.61</c:v>
                </c:pt>
                <c:pt idx="12">
                  <c:v>56.107000000000006</c:v>
                </c:pt>
                <c:pt idx="13">
                  <c:v>54.683000000000007</c:v>
                </c:pt>
                <c:pt idx="14">
                  <c:v>52.581000000000003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16480"/>
        <c:axId val="88518016"/>
      </c:barChart>
      <c:catAx>
        <c:axId val="885164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8518016"/>
        <c:crosses val="autoZero"/>
        <c:auto val="1"/>
        <c:lblAlgn val="ctr"/>
        <c:lblOffset val="100"/>
        <c:noMultiLvlLbl val="0"/>
      </c:catAx>
      <c:valAx>
        <c:axId val="885180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US" dirty="0"/>
                  <a:t>Objective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851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CA"/>
            </a:pPr>
            <a:r>
              <a:rPr lang="en-US" dirty="0"/>
              <a:t>Comparisons of top</a:t>
            </a:r>
            <a:r>
              <a:rPr lang="en-US" baseline="0" dirty="0"/>
              <a:t> 3 States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Data!$A$4</c:f>
              <c:strCache>
                <c:ptCount val="1"/>
                <c:pt idx="0">
                  <c:v>Connecticut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Data!$B$4:$D$4</c:f>
              <c:numCache>
                <c:formatCode>General</c:formatCode>
                <c:ptCount val="3"/>
                <c:pt idx="0">
                  <c:v>29.33000000000003</c:v>
                </c:pt>
                <c:pt idx="1">
                  <c:v>3.9</c:v>
                </c:pt>
                <c:pt idx="2">
                  <c:v>7.1199999999999966</c:v>
                </c:pt>
              </c:numCache>
            </c:numRef>
          </c:val>
        </c:ser>
        <c:ser>
          <c:idx val="1"/>
          <c:order val="1"/>
          <c:tx>
            <c:strRef>
              <c:f>Data!$A$14</c:f>
              <c:strCache>
                <c:ptCount val="1"/>
                <c:pt idx="0">
                  <c:v>New Hampshire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Data!$B$14:$D$14</c:f>
              <c:numCache>
                <c:formatCode>General</c:formatCode>
                <c:ptCount val="3"/>
                <c:pt idx="0">
                  <c:v>28.110000000000031</c:v>
                </c:pt>
                <c:pt idx="1">
                  <c:v>2.2000000000000002</c:v>
                </c:pt>
                <c:pt idx="2">
                  <c:v>6.13</c:v>
                </c:pt>
              </c:numCache>
            </c:numRef>
          </c:val>
        </c:ser>
        <c:ser>
          <c:idx val="2"/>
          <c:order val="2"/>
          <c:tx>
            <c:strRef>
              <c:f>Data!$A$15</c:f>
              <c:strCache>
                <c:ptCount val="1"/>
                <c:pt idx="0">
                  <c:v>New York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Data!$B$15:$D$15</c:f>
              <c:numCache>
                <c:formatCode>General</c:formatCode>
                <c:ptCount val="3"/>
                <c:pt idx="0">
                  <c:v>29.610000000000031</c:v>
                </c:pt>
                <c:pt idx="1">
                  <c:v>6.3</c:v>
                </c:pt>
                <c:pt idx="2">
                  <c:v>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05216"/>
        <c:axId val="85306752"/>
      </c:barChart>
      <c:catAx>
        <c:axId val="85305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306752"/>
        <c:crosses val="autoZero"/>
        <c:auto val="1"/>
        <c:lblAlgn val="ctr"/>
        <c:lblOffset val="100"/>
        <c:noMultiLvlLbl val="0"/>
      </c:catAx>
      <c:valAx>
        <c:axId val="85306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CA"/>
                </a:pPr>
                <a:r>
                  <a:rPr lang="en-US" dirty="0"/>
                  <a:t>Value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305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CA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9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Never stops according to the algorithm, no stop case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b="1" smtClean="0">
                <a:latin typeface="Arial" pitchFamily="34" charset="0"/>
              </a:rPr>
              <a:t>FS = W</a:t>
            </a:r>
            <a:r>
              <a:rPr lang="en-US" smtClean="0">
                <a:latin typeface="Arial" pitchFamily="34" charset="0"/>
              </a:rPr>
              <a:t>, then </a:t>
            </a:r>
            <a:r>
              <a:rPr lang="en-US" b="1" smtClean="0">
                <a:latin typeface="Arial" pitchFamily="34" charset="0"/>
              </a:rPr>
              <a:t>L</a:t>
            </a: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Works now because under search mode: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b="1" smtClean="0">
                <a:latin typeface="Arial" pitchFamily="34" charset="0"/>
              </a:rPr>
              <a:t>FS = S</a:t>
            </a:r>
            <a:r>
              <a:rPr lang="en-US" smtClean="0">
                <a:latin typeface="Arial" pitchFamily="34" charset="0"/>
              </a:rPr>
              <a:t>, then </a:t>
            </a:r>
            <a:r>
              <a:rPr lang="en-US" b="1" smtClean="0">
                <a:latin typeface="Arial" pitchFamily="34" charset="0"/>
              </a:rPr>
              <a:t>F</a:t>
            </a:r>
          </a:p>
          <a:p>
            <a:pPr lvl="1"/>
            <a:r>
              <a:rPr lang="en-US" smtClean="0">
                <a:latin typeface="Arial" pitchFamily="34" charset="0"/>
              </a:rPr>
              <a:t>Right sensor senses a space, take a step forward</a:t>
            </a: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7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5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1/14/2014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1/14/2014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07/203W/assignments/referenc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</a:rPr>
              <a:t/>
            </a:r>
            <a:br>
              <a:rPr lang="en-US" smtClean="0">
                <a:solidFill>
                  <a:srgbClr val="79766F"/>
                </a:solidFill>
              </a:rPr>
            </a:br>
            <a:r>
              <a:rPr lang="en-US" smtClean="0">
                <a:solidFill>
                  <a:srgbClr val="79766F"/>
                </a:solidFill>
              </a:rPr>
              <a:t>Peeking into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12C9-6B1D-4E81-A9B8-7223E671DB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Extra, Introduction: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/>
              <a:t>Use APA or other format for citation:</a:t>
            </a:r>
          </a:p>
          <a:p>
            <a:pPr marL="796925" lvl="1" indent="-514350"/>
            <a:r>
              <a:rPr lang="en-US" sz="1800" dirty="0">
                <a:hlinkClick r:id="rId3"/>
              </a:rPr>
              <a:t>http://pages.cpsc.ucalgary.ca/~tamj/2007/203W/assignments/references.html</a:t>
            </a:r>
            <a:r>
              <a:rPr lang="en-US" sz="1800" dirty="0"/>
              <a:t> (if you have no idea for a format)</a:t>
            </a:r>
            <a:endParaRPr lang="en-US" dirty="0"/>
          </a:p>
          <a:p>
            <a:pPr marL="797814" lvl="1" indent="-514350"/>
            <a:r>
              <a:rPr lang="en-US" dirty="0"/>
              <a:t>J. </a:t>
            </a:r>
            <a:r>
              <a:rPr lang="en-US" dirty="0" err="1"/>
              <a:t>Nevison</a:t>
            </a:r>
            <a:r>
              <a:rPr lang="en-US" dirty="0"/>
              <a:t>, </a:t>
            </a:r>
            <a:r>
              <a:rPr lang="en-US" i="1" dirty="0"/>
              <a:t>The Elements of Spreadsheet Style, </a:t>
            </a:r>
            <a:r>
              <a:rPr lang="en-US" dirty="0"/>
              <a:t>Prentice-Hall, 1987 (for these notes)</a:t>
            </a:r>
          </a:p>
          <a:p>
            <a:pPr marL="797814" lvl="1" indent="-514350"/>
            <a:r>
              <a:rPr lang="en-US" dirty="0" smtClean="0"/>
              <a:t>Sometimes </a:t>
            </a:r>
            <a:r>
              <a:rPr lang="en-US" dirty="0"/>
              <a:t>the ideas are so common or so simple that a citation is unneeded.</a:t>
            </a:r>
          </a:p>
          <a:p>
            <a:pPr marL="797814" lvl="1" indent="-514350"/>
            <a:r>
              <a:rPr lang="en-US" dirty="0"/>
              <a:t>Other times listing the sources can be quite useful.</a:t>
            </a:r>
          </a:p>
          <a:p>
            <a:pPr marL="1035939" lvl="2" indent="-514350"/>
            <a:r>
              <a:rPr lang="en-US" dirty="0"/>
              <a:t>Basis of assumptions, places to look for more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000" r="35625" b="36000"/>
          <a:stretch>
            <a:fillRect/>
          </a:stretch>
        </p:blipFill>
        <p:spPr bwMode="auto">
          <a:xfrm>
            <a:off x="685800" y="762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</a:p>
          <a:p>
            <a:pPr lvl="1"/>
            <a:r>
              <a:rPr lang="en-US" dirty="0" smtClean="0"/>
              <a:t>Example (from “</a:t>
            </a:r>
            <a:r>
              <a:rPr lang="en-CA" dirty="0"/>
              <a:t>P</a:t>
            </a:r>
            <a:r>
              <a:rPr lang="en-CA" dirty="0" smtClean="0"/>
              <a:t>roblems </a:t>
            </a:r>
            <a:r>
              <a:rPr lang="en-CA" dirty="0"/>
              <a:t>and </a:t>
            </a:r>
            <a:r>
              <a:rPr lang="en-CA" dirty="0" smtClean="0"/>
              <a:t>spreadsheets” 203 notes, finding a place to live in the U.S.): temperature, homicide rates, distance.</a:t>
            </a:r>
          </a:p>
          <a:p>
            <a:pPr lvl="1"/>
            <a:r>
              <a:rPr lang="en-CA" dirty="0" smtClean="0"/>
              <a:t>Use </a:t>
            </a:r>
            <a:r>
              <a:rPr lang="en-US" dirty="0"/>
              <a:t>trusted </a:t>
            </a:r>
            <a:r>
              <a:rPr lang="en-US" dirty="0" smtClean="0"/>
              <a:t>sources of data (e.g., Stats’ Can over some random blog)</a:t>
            </a:r>
            <a:endParaRPr lang="en-CA" dirty="0" smtClean="0"/>
          </a:p>
          <a:p>
            <a:r>
              <a:rPr lang="en-US" dirty="0" smtClean="0"/>
              <a:t>Calculations</a:t>
            </a:r>
          </a:p>
          <a:p>
            <a:pPr lvl="1"/>
            <a:r>
              <a:rPr lang="en-CA" dirty="0" smtClean="0"/>
              <a:t>Custom formulas </a:t>
            </a:r>
            <a:r>
              <a:rPr lang="en-CA" dirty="0"/>
              <a:t>you </a:t>
            </a:r>
            <a:r>
              <a:rPr lang="en-CA" dirty="0" smtClean="0"/>
              <a:t>created </a:t>
            </a:r>
          </a:p>
          <a:p>
            <a:pPr lvl="2"/>
            <a:r>
              <a:rPr lang="en-CA" dirty="0" smtClean="0"/>
              <a:t>e.g</a:t>
            </a:r>
            <a:r>
              <a:rPr lang="en-CA" dirty="0"/>
              <a:t>.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2400" dirty="0">
                <a:latin typeface="Consolas" panose="020B0609020204030204" pitchFamily="49" charset="0"/>
                <a:cs typeface="Consolas" panose="020B0609020204030204" pitchFamily="49" charset="0"/>
              </a:rPr>
              <a:t>D3 + (E1 – 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F1)</a:t>
            </a:r>
          </a:p>
          <a:p>
            <a:pPr lvl="1"/>
            <a:r>
              <a:rPr lang="en-CA" dirty="0" smtClean="0"/>
              <a:t>Built-in </a:t>
            </a:r>
            <a:r>
              <a:rPr lang="en-CA" dirty="0"/>
              <a:t>ones </a:t>
            </a:r>
            <a:r>
              <a:rPr lang="en-CA" dirty="0" smtClean="0"/>
              <a:t>e.g.,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CA" dirty="0">
                <a:cs typeface="Consolas" panose="020B0609020204030204" pitchFamily="49" charset="0"/>
              </a:rPr>
              <a:t> </a:t>
            </a:r>
            <a:r>
              <a:rPr lang="en-CA" dirty="0"/>
              <a:t>or even more complex like ‘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4876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JT’s </a:t>
            </a:r>
            <a:r>
              <a:rPr lang="en-US" sz="2000" b="1" dirty="0" smtClean="0">
                <a:solidFill>
                  <a:srgbClr val="FF0000"/>
                </a:solidFill>
              </a:rPr>
              <a:t>Extra: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It’s an important section </a:t>
            </a:r>
            <a:r>
              <a:rPr lang="en-US" sz="2000" b="1" dirty="0" smtClean="0">
                <a:solidFill>
                  <a:srgbClr val="FF0000"/>
                </a:solidFill>
              </a:rPr>
              <a:t>but </a:t>
            </a:r>
            <a:r>
              <a:rPr lang="en-US" sz="2000" b="1" dirty="0" smtClean="0">
                <a:solidFill>
                  <a:srgbClr val="FF0000"/>
                </a:solidFill>
              </a:rPr>
              <a:t>the whole sheet should not consist just of data and calculations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Raw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2105" r="51250" b="15383"/>
          <a:stretch>
            <a:fillRect/>
          </a:stretch>
        </p:blipFill>
        <p:spPr bwMode="auto">
          <a:xfrm>
            <a:off x="1066800" y="3810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Model includes assumptions and calculations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dirty="0" smtClean="0"/>
              <a:t>Explain the model:</a:t>
            </a:r>
          </a:p>
          <a:p>
            <a:pPr marL="514350" indent="-514350"/>
            <a:r>
              <a:rPr lang="en-US" dirty="0" smtClean="0"/>
              <a:t>Should provide three levels of explanation:</a:t>
            </a:r>
          </a:p>
          <a:p>
            <a:pPr marL="797814" lvl="1" indent="-514350"/>
            <a:r>
              <a:rPr lang="en-US" dirty="0" smtClean="0"/>
              <a:t>Explain the values appearing in the model</a:t>
            </a:r>
          </a:p>
          <a:p>
            <a:pPr marL="797814" lvl="1" indent="-514350"/>
            <a:r>
              <a:rPr lang="en-US" dirty="0" smtClean="0"/>
              <a:t>Explain tricky formulas </a:t>
            </a:r>
            <a:endParaRPr lang="en-US" dirty="0" smtClean="0"/>
          </a:p>
          <a:p>
            <a:pPr marL="797814" lvl="1" indent="-514350"/>
            <a:r>
              <a:rPr lang="en-CA" dirty="0" smtClean="0"/>
              <a:t>Lists </a:t>
            </a:r>
            <a:r>
              <a:rPr lang="en-CA" dirty="0"/>
              <a:t>all formulas </a:t>
            </a:r>
            <a:r>
              <a:rPr lang="en-US" dirty="0"/>
              <a:t>explaining in steps with all assumptions stated clearly.</a:t>
            </a:r>
            <a:endParaRPr lang="en-US" sz="2400" dirty="0"/>
          </a:p>
          <a:p>
            <a:pPr marL="797814" lvl="1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2105" r="27500" b="30526"/>
          <a:stretch>
            <a:fillRect/>
          </a:stretch>
        </p:blipFill>
        <p:spPr bwMode="auto">
          <a:xfrm>
            <a:off x="152400" y="838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6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 Extra: Poor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U:\PC\lectures\203 Jalaal\1-Introduction\page 27 spreadsheet 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3321" r="17040" b="39940"/>
          <a:stretch/>
        </p:blipFill>
        <p:spPr bwMode="auto">
          <a:xfrm>
            <a:off x="457200" y="685800"/>
            <a:ext cx="7848600" cy="39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99694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SzPct val="80000"/>
            </a:pPr>
            <a:r>
              <a:rPr lang="en-US" sz="1200" dirty="0"/>
              <a:t>(From “ELEMENTS OF SPREADSHEET STYLE” by JOHN M. NEVISON)</a:t>
            </a:r>
          </a:p>
        </p:txBody>
      </p:sp>
    </p:spTree>
    <p:extLst>
      <p:ext uri="{BB962C8B-B14F-4D97-AF65-F5344CB8AC3E}">
        <p14:creationId xmlns:p14="http://schemas.microsoft.com/office/powerpoint/2010/main" val="32137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 Extra: Clearer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0079" y="52578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SzPct val="80000"/>
            </a:pPr>
            <a:r>
              <a:rPr lang="en-US" sz="1200" dirty="0"/>
              <a:t>(From “ELEMENTS OF SPREADSHEET STYLE” by JOHN M. NEVISON)</a:t>
            </a:r>
          </a:p>
        </p:txBody>
      </p:sp>
      <p:pic>
        <p:nvPicPr>
          <p:cNvPr id="2050" name="Picture 2" descr="U:\PC\lectures\203 Jalaal\1-Introduction\page 28 spreadsheet bo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6053" r="24831" b="44746"/>
          <a:stretch/>
        </p:blipFill>
        <p:spPr bwMode="auto">
          <a:xfrm>
            <a:off x="609600" y="467932"/>
            <a:ext cx="5344732" cy="47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Instructions, am I clear enough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providing instructions: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numbered list can sometimes be a tremendous improvement over text bunched into a single </a:t>
            </a:r>
            <a:r>
              <a:rPr lang="en-US" dirty="0" smtClean="0"/>
              <a:t>paragraph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Evaluating clarity:</a:t>
            </a:r>
          </a:p>
          <a:p>
            <a:pPr lvl="1"/>
            <a:r>
              <a:rPr lang="en-US" dirty="0" smtClean="0"/>
              <a:t>Write out the </a:t>
            </a:r>
            <a:r>
              <a:rPr lang="en-US" dirty="0"/>
              <a:t>instructions and then see if an outsider can follow them.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</a:t>
            </a:r>
            <a:r>
              <a:rPr lang="en-US" dirty="0" smtClean="0"/>
              <a:t>the meaning of your </a:t>
            </a:r>
            <a:r>
              <a:rPr lang="en-US" dirty="0" smtClean="0"/>
              <a:t>data (raw data or calculated data)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each field/piece of data there will be 4 columns in the data dictionary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name: </a:t>
            </a:r>
            <a:r>
              <a:rPr lang="en-US" dirty="0"/>
              <a:t>brief </a:t>
            </a:r>
            <a:r>
              <a:rPr lang="en-US" dirty="0" smtClean="0"/>
              <a:t>but clear description or label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field </a:t>
            </a:r>
            <a:r>
              <a:rPr lang="en-US" dirty="0" smtClean="0"/>
              <a:t>type</a:t>
            </a:r>
            <a:r>
              <a:rPr lang="en-US" dirty="0" smtClean="0"/>
              <a:t>: categorization, raw data, column calculation, row calculation</a:t>
            </a:r>
          </a:p>
          <a:p>
            <a:pPr lvl="1"/>
            <a:r>
              <a:rPr lang="en-US" dirty="0" smtClean="0"/>
              <a:t>A data type: text, number, integer, percentage, etc…</a:t>
            </a:r>
          </a:p>
          <a:p>
            <a:pPr lvl="1"/>
            <a:r>
              <a:rPr lang="en-US" dirty="0" smtClean="0"/>
              <a:t>A sheet/cell reference: the sheet where the field is and where in the sheet (cell range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8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Mandatory: Chapter 1</a:t>
            </a:r>
          </a:p>
          <a:p>
            <a:r>
              <a:rPr lang="en-US" smtClean="0"/>
              <a:t>Optional: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Data Dictionary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2105" r="46875" b="45263"/>
          <a:stretch>
            <a:fillRect/>
          </a:stretch>
        </p:blipFill>
        <p:spPr bwMode="auto">
          <a:xfrm>
            <a:off x="457200" y="1143000"/>
            <a:ext cx="81484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1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Summarizes important data (</a:t>
            </a:r>
            <a:r>
              <a:rPr lang="en-CA" dirty="0" smtClean="0"/>
              <a:t>trends found your research</a:t>
            </a:r>
            <a:r>
              <a:rPr lang="en-US" dirty="0" smtClean="0"/>
              <a:t>) into 3 charts (not pie)</a:t>
            </a:r>
          </a:p>
          <a:p>
            <a:r>
              <a:rPr lang="en-US" dirty="0" smtClean="0"/>
              <a:t>Add appropriate annotations: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harts have appropriate titles</a:t>
            </a:r>
            <a:r>
              <a:rPr lang="en-CA" dirty="0"/>
              <a:t>, </a:t>
            </a:r>
            <a:endParaRPr lang="en-CA" dirty="0"/>
          </a:p>
          <a:p>
            <a:pPr lvl="1"/>
            <a:r>
              <a:rPr lang="en-CA" dirty="0" smtClean="0"/>
              <a:t>axes </a:t>
            </a:r>
            <a:r>
              <a:rPr lang="en-CA" dirty="0"/>
              <a:t>are also titled and have an appropriate </a:t>
            </a:r>
            <a:r>
              <a:rPr lang="en-CA" dirty="0" smtClean="0"/>
              <a:t>scale (include </a:t>
            </a:r>
            <a:r>
              <a:rPr lang="en-CA" dirty="0"/>
              <a:t>a legend if </a:t>
            </a:r>
            <a:r>
              <a:rPr lang="en-CA" dirty="0" smtClean="0"/>
              <a:t>necessary). </a:t>
            </a:r>
          </a:p>
          <a:p>
            <a:r>
              <a:rPr lang="en-CA" dirty="0" smtClean="0"/>
              <a:t>Conclusions should be tied to the original research questions: what, how, findings of your research, reference list (citations).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section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</a:t>
            </a:r>
            <a:r>
              <a:rPr lang="en-CA" dirty="0" smtClean="0"/>
              <a:t>se </a:t>
            </a:r>
            <a:r>
              <a:rPr lang="en-CA" dirty="0"/>
              <a:t>as little ‘ink’ as </a:t>
            </a:r>
            <a:r>
              <a:rPr lang="en-CA" dirty="0" smtClean="0"/>
              <a:t>possible:</a:t>
            </a:r>
          </a:p>
          <a:p>
            <a:pPr lvl="1"/>
            <a:r>
              <a:rPr lang="en-CA" dirty="0" smtClean="0"/>
              <a:t>Obviously you should avoid </a:t>
            </a:r>
            <a:r>
              <a:rPr lang="en-CA" dirty="0"/>
              <a:t>redundancy </a:t>
            </a:r>
            <a:r>
              <a:rPr lang="en-US" dirty="0"/>
              <a:t>i.e. each chart should analyze a different trend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go beyond this - </a:t>
            </a:r>
            <a:r>
              <a:rPr lang="en-CA" dirty="0"/>
              <a:t>don’t </a:t>
            </a:r>
            <a:r>
              <a:rPr lang="en-CA" dirty="0" smtClean="0"/>
              <a:t>add clutter</a:t>
            </a:r>
            <a:r>
              <a:rPr lang="en-CA" dirty="0"/>
              <a:t>, make annotations concise as </a:t>
            </a:r>
            <a:r>
              <a:rPr lang="en-CA" dirty="0" smtClean="0"/>
              <a:t>possible but still conveying a clear message</a:t>
            </a:r>
          </a:p>
          <a:p>
            <a:pPr lvl="1"/>
            <a:r>
              <a:rPr lang="en-CA" dirty="0"/>
              <a:t>Also make sure that the message is represented using the most effective mechanism possible (see my </a:t>
            </a:r>
            <a:r>
              <a:rPr lang="en-CA" dirty="0" smtClean="0"/>
              <a:t>extra notes </a:t>
            </a:r>
            <a:r>
              <a:rPr lang="en-CA" dirty="0"/>
              <a:t>on ‘visualizing data’)</a:t>
            </a:r>
            <a:r>
              <a:rPr lang="en-CA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Charts and conclusions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21053" r="65625" b="9473"/>
          <a:stretch>
            <a:fillRect/>
          </a:stretch>
        </p:blipFill>
        <p:spPr bwMode="auto">
          <a:xfrm>
            <a:off x="4038600" y="12192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5) JT Extra: What Is A Dashboard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95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One source (by no means the only or definitive one):</a:t>
            </a:r>
          </a:p>
          <a:p>
            <a:r>
              <a:rPr lang="en-US" dirty="0" smtClean="0"/>
              <a:t>http</a:t>
            </a:r>
            <a:r>
              <a:rPr lang="en-US" dirty="0"/>
              <a:t>://office.microsoft.com/en-us/excel-help/the-power-of-dashboard-reporting-with-excel-HA001226127.aspx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“Essentially, a dashboard report is a way to visually present critical data in summary form so that you can make quick and effective decisions, in much the same way that a car dashboard works</a:t>
            </a:r>
            <a:r>
              <a:rPr lang="en-US" dirty="0" smtClean="0"/>
              <a:t>.”</a:t>
            </a:r>
            <a:r>
              <a:rPr lang="en-US" baseline="30000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Dashboard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066800"/>
          <a:ext cx="6261389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Dashboard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1219200"/>
          <a:ext cx="6166139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8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Abstraction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power to simplify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Problems (and solutions) can be overwhelming</a:t>
            </a:r>
          </a:p>
          <a:p>
            <a:pPr lvl="1"/>
            <a:r>
              <a:rPr lang="en-US" dirty="0" smtClean="0"/>
              <a:t>Too </a:t>
            </a:r>
            <a:r>
              <a:rPr lang="en-US" dirty="0" smtClean="0"/>
              <a:t>many details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Abstraction: hiding irrelevant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Library</a:t>
            </a:r>
          </a:p>
          <a:p>
            <a:r>
              <a:rPr lang="en-US" smtClean="0"/>
              <a:t>Very complex</a:t>
            </a:r>
          </a:p>
          <a:p>
            <a:endParaRPr lang="en-US" smtClean="0"/>
          </a:p>
          <a:p>
            <a:r>
              <a:rPr lang="en-US" smtClean="0"/>
              <a:t>To an end-user, it can be abstracted by the circulation desk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Spreadsheet Design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Long-lasting spreadsheets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Car</a:t>
            </a:r>
          </a:p>
          <a:p>
            <a:r>
              <a:rPr lang="en-US" smtClean="0"/>
              <a:t>Also very complex</a:t>
            </a:r>
          </a:p>
          <a:p>
            <a:endParaRPr lang="en-US" smtClean="0"/>
          </a:p>
          <a:p>
            <a:r>
              <a:rPr lang="en-US" smtClean="0"/>
              <a:t>To  driver, it can be abstracted by how to operate it</a:t>
            </a:r>
          </a:p>
          <a:p>
            <a:endParaRPr lang="en-US" smtClean="0"/>
          </a:p>
          <a:p>
            <a:r>
              <a:rPr lang="en-US" smtClean="0"/>
              <a:t>To a passenger, it is simply a commuting device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Robot example (minor modifications to the </a:t>
            </a:r>
            <a:r>
              <a:rPr lang="en-US" dirty="0" err="1" smtClean="0"/>
              <a:t>Kawash</a:t>
            </a:r>
            <a:r>
              <a:rPr lang="en-US" dirty="0" smtClean="0"/>
              <a:t>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Problem: Robotic Movement</a:t>
            </a:r>
            <a:r>
              <a:rPr lang="en-US" sz="2800" baseline="30000" dirty="0" smtClean="0"/>
              <a:t>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an algorithm for a simple robot (similar in movement capabilities to a </a:t>
            </a:r>
            <a:r>
              <a:rPr lang="en-US" dirty="0" err="1" smtClean="0"/>
              <a:t>Roomba</a:t>
            </a:r>
            <a:r>
              <a:rPr lang="en-US" baseline="30000" dirty="0" err="1" smtClean="0"/>
              <a:t>TM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Movement:</a:t>
            </a:r>
          </a:p>
          <a:p>
            <a:pPr lvl="2"/>
            <a:r>
              <a:rPr lang="en-US" dirty="0" smtClean="0"/>
              <a:t>The robot can move forward one distance unit (a ‘square’).</a:t>
            </a:r>
          </a:p>
          <a:p>
            <a:pPr lvl="1"/>
            <a:r>
              <a:rPr lang="en-US" dirty="0" smtClean="0"/>
              <a:t>Rotation:</a:t>
            </a:r>
          </a:p>
          <a:p>
            <a:pPr lvl="2"/>
            <a:r>
              <a:rPr lang="en-US" dirty="0" smtClean="0"/>
              <a:t>If forward motion is not possible then the robot can rotate left or right by 90 degrees.</a:t>
            </a:r>
          </a:p>
          <a:p>
            <a:pPr lvl="1"/>
            <a:r>
              <a:rPr lang="en-US" dirty="0" smtClean="0"/>
              <a:t>Short range sensors:</a:t>
            </a:r>
          </a:p>
          <a:p>
            <a:pPr lvl="2"/>
            <a:r>
              <a:rPr lang="en-US" dirty="0" smtClean="0"/>
              <a:t>One is mounted forwards, the other is mounted on the right.</a:t>
            </a:r>
          </a:p>
          <a:p>
            <a:pPr lvl="2"/>
            <a:r>
              <a:rPr lang="en-US" dirty="0" smtClean="0"/>
              <a:t>The sensors check for obstacles in the next square.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0" y="6527800"/>
            <a:ext cx="4787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1 From “Peeking into Computer Science” and the lecture notes of  Jalal Kawash</a:t>
            </a:r>
          </a:p>
        </p:txBody>
      </p:sp>
    </p:spTree>
    <p:extLst>
      <p:ext uri="{BB962C8B-B14F-4D97-AF65-F5344CB8AC3E}">
        <p14:creationId xmlns:p14="http://schemas.microsoft.com/office/powerpoint/2010/main" val="12340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The Problem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does the robot need to do:</a:t>
            </a:r>
          </a:p>
          <a:p>
            <a:pPr lvl="1"/>
            <a:r>
              <a:rPr lang="en-US" smtClean="0"/>
              <a:t>Find a wall/obstacle.</a:t>
            </a:r>
          </a:p>
          <a:p>
            <a:pPr lvl="1"/>
            <a:r>
              <a:rPr lang="en-US" smtClean="0"/>
              <a:t>Hug the wall, indefinitely moving forward.</a:t>
            </a:r>
          </a:p>
          <a:p>
            <a:r>
              <a:rPr lang="en-US" smtClean="0"/>
              <a:t>Input: </a:t>
            </a:r>
          </a:p>
          <a:p>
            <a:pPr lvl="1"/>
            <a:r>
              <a:rPr lang="en-US" smtClean="0"/>
              <a:t>Whatever is detected by the sensors (front, right).</a:t>
            </a:r>
          </a:p>
          <a:p>
            <a:r>
              <a:rPr lang="en-US" smtClean="0"/>
              <a:t>Output: </a:t>
            </a:r>
          </a:p>
          <a:p>
            <a:pPr lvl="1"/>
            <a:r>
              <a:rPr lang="en-US" smtClean="0"/>
              <a:t>The robot’s movement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Contents Of The Robot’s World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Since the robot can either move onto a square that’s empty or avoid a square that is occupied, the world can be simplified into two cases:</a:t>
            </a:r>
          </a:p>
          <a:p>
            <a:pPr lvl="2"/>
            <a:r>
              <a:rPr lang="en-US" dirty="0" smtClean="0"/>
              <a:t>The destination square is empty: ‘space’.</a:t>
            </a:r>
          </a:p>
          <a:p>
            <a:pPr lvl="2"/>
            <a:r>
              <a:rPr lang="en-US" dirty="0" smtClean="0"/>
              <a:t>The destination square is not empty: ‘wall’ (contains a wall, furniture, person, pet etc.)</a:t>
            </a:r>
          </a:p>
          <a:p>
            <a:pPr lvl="3"/>
            <a:r>
              <a:rPr lang="en-US" dirty="0" smtClean="0"/>
              <a:t>Details about exactly why the destination isn’t empty isn’t important so simplify the problem.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46460"/>
              </p:ext>
            </p:extLst>
          </p:nvPr>
        </p:nvGraphicFramePr>
        <p:xfrm>
          <a:off x="1371600" y="3581400"/>
          <a:ext cx="7010402" cy="2362200"/>
        </p:xfrm>
        <a:graphic>
          <a:graphicData uri="http://schemas.openxmlformats.org/drawingml/2006/table">
            <a:tbl>
              <a:tblPr/>
              <a:tblGrid>
                <a:gridCol w="699583"/>
                <a:gridCol w="701405"/>
                <a:gridCol w="701404"/>
                <a:gridCol w="701405"/>
                <a:gridCol w="701404"/>
                <a:gridCol w="701405"/>
                <a:gridCol w="699583"/>
                <a:gridCol w="701404"/>
                <a:gridCol w="701405"/>
                <a:gridCol w="70140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215146" name="Group 106"/>
          <p:cNvGrpSpPr>
            <a:grpSpLocks/>
          </p:cNvGrpSpPr>
          <p:nvPr/>
        </p:nvGrpSpPr>
        <p:grpSpPr bwMode="auto">
          <a:xfrm>
            <a:off x="2278934" y="4447185"/>
            <a:ext cx="186453" cy="280181"/>
            <a:chOff x="632" y="280"/>
            <a:chExt cx="1280" cy="1200"/>
          </a:xfrm>
        </p:grpSpPr>
        <p:sp>
          <p:nvSpPr>
            <p:cNvPr id="215147" name="Rectangle 107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48" name="Group 108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5149" name="Rectangle 109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0" name="Oval 110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1" name="Line 111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2" name="AutoShape 112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53" name="Group 113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5154" name="Rectangle 114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5" name="Oval 115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6" name="Line 116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7" name="AutoShape 117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58" name="Oval 118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9" name="Oval 119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0" name="Rectangle 120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1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Inputs/Outputs Based On The World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857500" y="996950"/>
            <a:ext cx="1917700" cy="345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ROBOT</a:t>
            </a:r>
          </a:p>
        </p:txBody>
      </p:sp>
      <p:grpSp>
        <p:nvGrpSpPr>
          <p:cNvPr id="222219" name="Group 11"/>
          <p:cNvGrpSpPr>
            <a:grpSpLocks/>
          </p:cNvGrpSpPr>
          <p:nvPr/>
        </p:nvGrpSpPr>
        <p:grpSpPr bwMode="auto">
          <a:xfrm>
            <a:off x="381000" y="1428750"/>
            <a:ext cx="2451100" cy="444500"/>
            <a:chOff x="288" y="1760"/>
            <a:chExt cx="1544" cy="280"/>
          </a:xfrm>
        </p:grpSpPr>
        <p:sp>
          <p:nvSpPr>
            <p:cNvPr id="222213" name="Line 5"/>
            <p:cNvSpPr>
              <a:spLocks noChangeShapeType="1"/>
            </p:cNvSpPr>
            <p:nvPr/>
          </p:nvSpPr>
          <p:spPr bwMode="auto">
            <a:xfrm>
              <a:off x="288" y="2040"/>
              <a:ext cx="1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7"/>
            <p:cNvSpPr txBox="1">
              <a:spLocks noChangeArrowheads="1"/>
            </p:cNvSpPr>
            <p:nvPr/>
          </p:nvSpPr>
          <p:spPr bwMode="auto">
            <a:xfrm>
              <a:off x="400" y="1760"/>
              <a:ext cx="1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FS = W or FS = S</a:t>
              </a:r>
            </a:p>
          </p:txBody>
        </p:sp>
      </p:grpSp>
      <p:grpSp>
        <p:nvGrpSpPr>
          <p:cNvPr id="222220" name="Group 12"/>
          <p:cNvGrpSpPr>
            <a:grpSpLocks/>
          </p:cNvGrpSpPr>
          <p:nvPr/>
        </p:nvGrpSpPr>
        <p:grpSpPr bwMode="auto">
          <a:xfrm>
            <a:off x="393700" y="3130550"/>
            <a:ext cx="2451100" cy="419100"/>
            <a:chOff x="296" y="2832"/>
            <a:chExt cx="1544" cy="264"/>
          </a:xfrm>
        </p:grpSpPr>
        <p:sp>
          <p:nvSpPr>
            <p:cNvPr id="222214" name="Line 6"/>
            <p:cNvSpPr>
              <a:spLocks noChangeShapeType="1"/>
            </p:cNvSpPr>
            <p:nvPr/>
          </p:nvSpPr>
          <p:spPr bwMode="auto">
            <a:xfrm>
              <a:off x="296" y="3096"/>
              <a:ext cx="1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376" y="2832"/>
              <a:ext cx="14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RS = W or RS = S</a:t>
              </a:r>
            </a:p>
          </p:txBody>
        </p:sp>
      </p:grpSp>
      <p:grpSp>
        <p:nvGrpSpPr>
          <p:cNvPr id="222222" name="Group 14"/>
          <p:cNvGrpSpPr>
            <a:grpSpLocks/>
          </p:cNvGrpSpPr>
          <p:nvPr/>
        </p:nvGrpSpPr>
        <p:grpSpPr bwMode="auto">
          <a:xfrm>
            <a:off x="4813300" y="2343150"/>
            <a:ext cx="3705225" cy="444500"/>
            <a:chOff x="3080" y="2336"/>
            <a:chExt cx="2334" cy="280"/>
          </a:xfrm>
        </p:grpSpPr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3080" y="2616"/>
              <a:ext cx="2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88" y="2336"/>
              <a:ext cx="2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Forward, Rotate (R), Rotate 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4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Robot’s Orientation</a:t>
            </a: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4127500" y="7747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4114800" y="406400"/>
            <a:ext cx="52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UP</a:t>
            </a: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 rot="10800000">
            <a:off x="4025900" y="38862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3759200" y="48133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DOWN</a:t>
            </a:r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 rot="16200000">
            <a:off x="2667000" y="25781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1638300" y="287020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LEFT</a:t>
            </a:r>
          </a:p>
        </p:txBody>
      </p:sp>
      <p:sp>
        <p:nvSpPr>
          <p:cNvPr id="220171" name="AutoShape 11"/>
          <p:cNvSpPr>
            <a:spLocks noChangeArrowheads="1"/>
          </p:cNvSpPr>
          <p:nvPr/>
        </p:nvSpPr>
        <p:spPr bwMode="auto">
          <a:xfrm rot="5400000">
            <a:off x="5943600" y="26289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6667500" y="29464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RIGHT</a:t>
            </a:r>
          </a:p>
        </p:txBody>
      </p:sp>
      <p:grpSp>
        <p:nvGrpSpPr>
          <p:cNvPr id="220173" name="Group 13"/>
          <p:cNvGrpSpPr>
            <a:grpSpLocks/>
          </p:cNvGrpSpPr>
          <p:nvPr/>
        </p:nvGrpSpPr>
        <p:grpSpPr bwMode="auto">
          <a:xfrm>
            <a:off x="3581400" y="1816100"/>
            <a:ext cx="2032000" cy="1905000"/>
            <a:chOff x="632" y="280"/>
            <a:chExt cx="1280" cy="1200"/>
          </a:xfrm>
        </p:grpSpPr>
        <p:sp>
          <p:nvSpPr>
            <p:cNvPr id="220174" name="Rectangle 14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175" name="Group 15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0176" name="Rectangle 16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7" name="Oval 17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8" name="Line 18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9" name="AutoShape 19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180" name="Group 20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0181" name="Rectangle 21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2" name="Oval 22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3" name="Line 23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84" name="AutoShape 24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185" name="Oval 25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6" name="Oval 26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7" name="Rectangle 27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1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Robot: Moving Forward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9302"/>
              </p:ext>
            </p:extLst>
          </p:nvPr>
        </p:nvGraphicFramePr>
        <p:xfrm>
          <a:off x="2590800" y="576030"/>
          <a:ext cx="3962400" cy="4800600"/>
        </p:xfrm>
        <a:graphic>
          <a:graphicData uri="http://schemas.openxmlformats.org/drawingml/2006/table">
            <a:tbl>
              <a:tblPr/>
              <a:tblGrid>
                <a:gridCol w="1319213"/>
                <a:gridCol w="1322387"/>
                <a:gridCol w="13208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219173" name="Group 37"/>
          <p:cNvGrpSpPr>
            <a:grpSpLocks/>
          </p:cNvGrpSpPr>
          <p:nvPr/>
        </p:nvGrpSpPr>
        <p:grpSpPr bwMode="auto">
          <a:xfrm>
            <a:off x="5613400" y="2201630"/>
            <a:ext cx="609600" cy="749300"/>
            <a:chOff x="632" y="280"/>
            <a:chExt cx="1280" cy="1200"/>
          </a:xfrm>
        </p:grpSpPr>
        <p:sp>
          <p:nvSpPr>
            <p:cNvPr id="219174" name="Rectangle 3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175" name="Group 3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176" name="Rectangle 4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77" name="Oval 4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78" name="Line 4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79" name="AutoShape 4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80" name="Group 4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181" name="Rectangle 4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82" name="Oval 4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83" name="Line 4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84" name="AutoShape 4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185" name="Oval 4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6" name="Oval 5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7" name="Rectangle 5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188" name="Group 52"/>
          <p:cNvGrpSpPr>
            <a:grpSpLocks/>
          </p:cNvGrpSpPr>
          <p:nvPr/>
        </p:nvGrpSpPr>
        <p:grpSpPr bwMode="auto">
          <a:xfrm>
            <a:off x="5613400" y="3001730"/>
            <a:ext cx="609600" cy="749300"/>
            <a:chOff x="632" y="280"/>
            <a:chExt cx="1280" cy="1200"/>
          </a:xfrm>
        </p:grpSpPr>
        <p:sp>
          <p:nvSpPr>
            <p:cNvPr id="219189" name="Rectangle 53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190" name="Group 54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191" name="Rectangle 5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2" name="Oval 5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3" name="Line 5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94" name="AutoShape 5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95" name="Group 5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196" name="Rectangle 6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7" name="Oval 6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8" name="Line 6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99" name="AutoShape 6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200" name="Oval 6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1" name="Oval 6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2" name="Rectangle 66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203" name="Group 67"/>
          <p:cNvGrpSpPr>
            <a:grpSpLocks/>
          </p:cNvGrpSpPr>
          <p:nvPr/>
        </p:nvGrpSpPr>
        <p:grpSpPr bwMode="auto">
          <a:xfrm>
            <a:off x="5626100" y="3776430"/>
            <a:ext cx="609600" cy="749300"/>
            <a:chOff x="632" y="280"/>
            <a:chExt cx="1280" cy="1200"/>
          </a:xfrm>
        </p:grpSpPr>
        <p:sp>
          <p:nvSpPr>
            <p:cNvPr id="219204" name="Rectangle 6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205" name="Group 6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206" name="Rectangle 7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7" name="Oval 7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8" name="Line 7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09" name="AutoShape 7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210" name="Group 7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211" name="Rectangle 7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2" name="Oval 7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3" name="Line 7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14" name="AutoShape 7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215" name="Oval 7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16" name="Oval 8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17" name="Rectangle 8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6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" y="5063067"/>
            <a:ext cx="8183880" cy="1051560"/>
          </a:xfrm>
        </p:spPr>
        <p:txBody>
          <a:bodyPr/>
          <a:lstStyle/>
          <a:p>
            <a:r>
              <a:rPr lang="en-US" dirty="0" smtClean="0"/>
              <a:t>Robot: Rotations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 rot="10800000">
            <a:off x="1708150" y="1322917"/>
            <a:ext cx="1625600" cy="1092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 rot="10800000" flipH="1">
            <a:off x="5797550" y="1310217"/>
            <a:ext cx="1498600" cy="1193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1085850" y="96731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Left 90</a:t>
            </a:r>
            <a:r>
              <a:rPr lang="en-US" sz="1800" baseline="30000">
                <a:cs typeface="Arial" pitchFamily="34" charset="0"/>
              </a:rPr>
              <a:t>○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054850" y="954617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Right 90</a:t>
            </a:r>
            <a:r>
              <a:rPr lang="en-US" sz="1800" baseline="30000">
                <a:cs typeface="Arial" pitchFamily="34" charset="0"/>
              </a:rPr>
              <a:t>○</a:t>
            </a:r>
          </a:p>
        </p:txBody>
      </p:sp>
      <p:grpSp>
        <p:nvGrpSpPr>
          <p:cNvPr id="221225" name="Group 41"/>
          <p:cNvGrpSpPr>
            <a:grpSpLocks/>
          </p:cNvGrpSpPr>
          <p:nvPr/>
        </p:nvGrpSpPr>
        <p:grpSpPr bwMode="auto">
          <a:xfrm>
            <a:off x="3676650" y="484717"/>
            <a:ext cx="2032000" cy="1905000"/>
            <a:chOff x="632" y="280"/>
            <a:chExt cx="1280" cy="1200"/>
          </a:xfrm>
        </p:grpSpPr>
        <p:sp>
          <p:nvSpPr>
            <p:cNvPr id="221195" name="Rectangle 11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02" name="Group 18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197" name="Rectangle 13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8" name="Oval 14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9" name="Line 15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1" name="AutoShape 17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03" name="Group 1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04" name="Rectangle 2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5" name="Oval 2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6" name="Line 2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7" name="AutoShape 2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9" name="Oval 2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4" name="Rectangle 40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41" name="Group 57"/>
          <p:cNvGrpSpPr>
            <a:grpSpLocks/>
          </p:cNvGrpSpPr>
          <p:nvPr/>
        </p:nvGrpSpPr>
        <p:grpSpPr bwMode="auto">
          <a:xfrm rot="16200000">
            <a:off x="844550" y="2669117"/>
            <a:ext cx="2032000" cy="1905000"/>
            <a:chOff x="632" y="280"/>
            <a:chExt cx="1280" cy="1200"/>
          </a:xfrm>
        </p:grpSpPr>
        <p:sp>
          <p:nvSpPr>
            <p:cNvPr id="221242" name="Rectangle 5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43" name="Group 5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244" name="Rectangle 6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45" name="Oval 6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46" name="Line 6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47" name="AutoShape 6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48" name="Group 6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49" name="Rectangle 6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0" name="Oval 6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1" name="Line 6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52" name="AutoShape 6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53" name="Oval 6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4" name="Oval 7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5" name="Rectangle 7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56" name="Group 72"/>
          <p:cNvGrpSpPr>
            <a:grpSpLocks/>
          </p:cNvGrpSpPr>
          <p:nvPr/>
        </p:nvGrpSpPr>
        <p:grpSpPr bwMode="auto">
          <a:xfrm rot="5400000">
            <a:off x="6076950" y="3304117"/>
            <a:ext cx="2032000" cy="1905000"/>
            <a:chOff x="632" y="280"/>
            <a:chExt cx="1280" cy="1200"/>
          </a:xfrm>
        </p:grpSpPr>
        <p:sp>
          <p:nvSpPr>
            <p:cNvPr id="221257" name="Rectangle 73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58" name="Group 74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259" name="Rectangle 7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0" name="Oval 7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1" name="Line 7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62" name="AutoShape 7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63" name="Group 7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64" name="Rectangle 8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5" name="Oval 8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6" name="Line 8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67" name="AutoShape 8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68" name="Oval 8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69" name="Oval 8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70" name="Rectangle 86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Solution: The Generic Algorithm For Movement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the wall</a:t>
            </a:r>
          </a:p>
          <a:p>
            <a:r>
              <a:rPr lang="en-US" dirty="0" smtClean="0"/>
              <a:t>Once found, keep it to the robot’s right</a:t>
            </a:r>
          </a:p>
          <a:p>
            <a:r>
              <a:rPr lang="en-US" dirty="0" smtClean="0"/>
              <a:t>Move forward</a:t>
            </a:r>
          </a:p>
          <a:p>
            <a:pPr lvl="1"/>
            <a:r>
              <a:rPr lang="en-US" dirty="0" smtClean="0"/>
              <a:t>Each move, make sure the wall is still to the robot’s right.</a:t>
            </a:r>
          </a:p>
          <a:p>
            <a:pPr lvl="1"/>
            <a:r>
              <a:rPr lang="en-US" dirty="0" smtClean="0"/>
              <a:t>(This means there should be a space in front and the wall to the right).</a:t>
            </a:r>
          </a:p>
          <a:p>
            <a:r>
              <a:rPr lang="en-US" dirty="0" smtClean="0"/>
              <a:t>Robot’s modes:</a:t>
            </a:r>
          </a:p>
          <a:p>
            <a:pPr lvl="1"/>
            <a:r>
              <a:rPr lang="en-US" dirty="0" smtClean="0"/>
              <a:t>Search for the wall</a:t>
            </a:r>
          </a:p>
          <a:p>
            <a:pPr lvl="1"/>
            <a:r>
              <a:rPr lang="en-US" dirty="0" smtClean="0"/>
              <a:t>Hug the wall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0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Judge the design of a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a spreadsheet into five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role of each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Algorithm: Search For The Wall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Repeat the following steps, until this phase is done (wall found, change to the wall hugging mode)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RS = W</a:t>
            </a:r>
            <a:r>
              <a:rPr lang="en-US" smtClean="0"/>
              <a:t>, then done this phase</a:t>
            </a:r>
          </a:p>
          <a:p>
            <a:pPr marL="388938" lvl="1"/>
            <a:r>
              <a:rPr lang="en-US" smtClean="0"/>
              <a:t>Right sensor detects a wall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FS = W</a:t>
            </a:r>
            <a:r>
              <a:rPr lang="en-US" smtClean="0"/>
              <a:t>, then </a:t>
            </a:r>
            <a:r>
              <a:rPr lang="en-US" b="1" smtClean="0"/>
              <a:t>L, </a:t>
            </a:r>
            <a:r>
              <a:rPr lang="en-US" smtClean="0"/>
              <a:t>done this phase</a:t>
            </a:r>
            <a:endParaRPr lang="en-US" b="1" smtClean="0"/>
          </a:p>
          <a:p>
            <a:pPr marL="388938" lvl="1"/>
            <a:r>
              <a:rPr lang="en-US" smtClean="0"/>
              <a:t>Front sensor detects a wall, rotate left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F</a:t>
            </a:r>
          </a:p>
          <a:p>
            <a:pPr marL="388938" lvl="1"/>
            <a:r>
              <a:rPr lang="en-US" smtClean="0"/>
              <a:t>Right sensor senses a space, take a step forward</a:t>
            </a:r>
          </a:p>
          <a:p>
            <a:pPr marL="0" indent="0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8786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Algorithm: Hug The Wall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Need to make sure that the wall is not “lost” during movement.</a:t>
            </a:r>
          </a:p>
          <a:p>
            <a:r>
              <a:rPr lang="en-US" smtClean="0"/>
              <a:t>Complexity: all cases must be considered.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32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4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00" y="10160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892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4406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55900" y="4610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73800" y="4686300"/>
            <a:ext cx="1065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</p:txBody>
      </p:sp>
    </p:spTree>
    <p:extLst>
      <p:ext uri="{BB962C8B-B14F-4D97-AF65-F5344CB8AC3E}">
        <p14:creationId xmlns:p14="http://schemas.microsoft.com/office/powerpoint/2010/main" val="38710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4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00" y="10160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892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4406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844800" y="29464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5700" y="3149600"/>
            <a:ext cx="2716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</p:spTree>
    <p:extLst>
      <p:ext uri="{BB962C8B-B14F-4D97-AF65-F5344CB8AC3E}">
        <p14:creationId xmlns:p14="http://schemas.microsoft.com/office/powerpoint/2010/main" val="14874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9363" y="30226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3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85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73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5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6100" y="2832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6100" y="4508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300" y="11557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00" y="1155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56100" y="11557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55900" y="3035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934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9363" y="3022600"/>
            <a:ext cx="1481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3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85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73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5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6100" y="2832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6100" y="4508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300" y="11557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00" y="1155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56100" y="11557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55900" y="3035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70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6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493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8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493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2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character</a:t>
            </a:r>
          </a:p>
          <a:p>
            <a:r>
              <a:rPr lang="en-US" dirty="0" smtClean="0"/>
              <a:t>Easy to build</a:t>
            </a:r>
          </a:p>
          <a:p>
            <a:r>
              <a:rPr lang="en-US" dirty="0" smtClean="0"/>
              <a:t>Easy to read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Easy to change</a:t>
            </a:r>
          </a:p>
          <a:p>
            <a:r>
              <a:rPr lang="en-US" dirty="0" smtClean="0"/>
              <a:t>Error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66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603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59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33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67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036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609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33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61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965200" y="2844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1065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4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2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S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0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1)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right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Spreadsheet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46" t="26439" r="55714" b="54284"/>
          <a:stretch>
            <a:fillRect/>
          </a:stretch>
        </p:blipFill>
        <p:spPr bwMode="auto">
          <a:xfrm>
            <a:off x="400050" y="914400"/>
            <a:ext cx="822536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88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68600" y="1308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2):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68600" y="1308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1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70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S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0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1):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right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4521200" y="29337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2):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foward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6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Algorithm: Hug The Wall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smtClean="0"/>
              <a:t>Repeat the following steps: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 </a:t>
            </a:r>
            <a:r>
              <a:rPr lang="en-US" b="1" smtClean="0"/>
              <a:t>RS = W </a:t>
            </a:r>
            <a:r>
              <a:rPr lang="en-US" smtClean="0"/>
              <a:t>and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F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</a:t>
            </a:r>
            <a:r>
              <a:rPr lang="en-US" b="1" smtClean="0"/>
              <a:t> FS = W</a:t>
            </a:r>
            <a:r>
              <a:rPr lang="en-US" smtClean="0"/>
              <a:t>, then</a:t>
            </a:r>
            <a:r>
              <a:rPr lang="en-US" b="1" smtClean="0"/>
              <a:t> L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 </a:t>
            </a:r>
            <a:r>
              <a:rPr lang="en-US" b="1" smtClean="0"/>
              <a:t>RS = S </a:t>
            </a:r>
            <a:r>
              <a:rPr lang="en-US" smtClean="0"/>
              <a:t>and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R</a:t>
            </a:r>
            <a:r>
              <a:rPr lang="en-US" smtClean="0"/>
              <a:t> and </a:t>
            </a:r>
            <a:r>
              <a:rPr lang="en-US" b="1" smtClean="0"/>
              <a:t>F</a:t>
            </a:r>
          </a:p>
          <a:p>
            <a:pPr marL="457200" indent="-4572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1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83880" cy="1051560"/>
          </a:xfrm>
        </p:spPr>
        <p:txBody>
          <a:bodyPr/>
          <a:lstStyle/>
          <a:p>
            <a:r>
              <a:rPr lang="en-US" dirty="0" smtClean="0"/>
              <a:t>Spreadsheet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/>
              <a:t>Dictionary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124199"/>
            <a:ext cx="3967162" cy="20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00600" y="3124199"/>
            <a:ext cx="3276600" cy="1905001"/>
            <a:chOff x="4800600" y="3124199"/>
            <a:chExt cx="3276600" cy="1905001"/>
          </a:xfrm>
        </p:grpSpPr>
        <p:sp>
          <p:nvSpPr>
            <p:cNvPr id="4" name="Right Brace 3"/>
            <p:cNvSpPr/>
            <p:nvPr/>
          </p:nvSpPr>
          <p:spPr>
            <a:xfrm>
              <a:off x="4800600" y="3124199"/>
              <a:ext cx="838200" cy="190500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3549255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Each section corresponds to an Excel tab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8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83880" cy="1051560"/>
          </a:xfrm>
        </p:spPr>
        <p:txBody>
          <a:bodyPr/>
          <a:lstStyle/>
          <a:p>
            <a:r>
              <a:rPr lang="en-US" dirty="0" smtClean="0"/>
              <a:t>Introduction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SzPct val="80000"/>
            </a:pPr>
            <a:r>
              <a:rPr lang="en-CA" dirty="0" smtClean="0"/>
              <a:t>What are the research questions?</a:t>
            </a:r>
          </a:p>
          <a:p>
            <a:pPr marL="514350" lvl="1" indent="-514350">
              <a:buSzPct val="80000"/>
            </a:pPr>
            <a:r>
              <a:rPr lang="en-CA" dirty="0"/>
              <a:t>H</a:t>
            </a:r>
            <a:r>
              <a:rPr lang="en-CA" dirty="0" smtClean="0"/>
              <a:t>ow will the questions be answered?</a:t>
            </a:r>
          </a:p>
          <a:p>
            <a:pPr marL="514350" lvl="1" indent="-514350">
              <a:buSzPct val="80000"/>
            </a:pPr>
            <a:r>
              <a:rPr lang="en-CA" dirty="0"/>
              <a:t>S</a:t>
            </a:r>
            <a:r>
              <a:rPr lang="en-CA" dirty="0" smtClean="0"/>
              <a:t>ummary </a:t>
            </a:r>
            <a:r>
              <a:rPr lang="en-CA" dirty="0"/>
              <a:t>of </a:t>
            </a:r>
            <a:r>
              <a:rPr lang="en-CA" dirty="0" smtClean="0"/>
              <a:t>the findings.</a:t>
            </a:r>
          </a:p>
          <a:p>
            <a:pPr marL="514350" lvl="1" indent="-514350">
              <a:buSzPct val="80000"/>
            </a:pPr>
            <a:r>
              <a:rPr lang="en-CA" dirty="0" smtClean="0"/>
              <a:t>References (use only reputable ones)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Intro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21579" r="19375" b="12105"/>
          <a:stretch>
            <a:fillRect/>
          </a:stretch>
        </p:blipFill>
        <p:spPr bwMode="auto">
          <a:xfrm>
            <a:off x="457200" y="609600"/>
            <a:ext cx="8229600" cy="40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1029</TotalTime>
  <Words>1660</Words>
  <Application>Microsoft Office PowerPoint</Application>
  <PresentationFormat>On-screen Show (4:3)</PresentationFormat>
  <Paragraphs>319</Paragraphs>
  <Slides>66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Aspect</vt:lpstr>
      <vt:lpstr>Introduction</vt:lpstr>
      <vt:lpstr>Reading Assignment</vt:lpstr>
      <vt:lpstr>Spreadsheet Design</vt:lpstr>
      <vt:lpstr>Objectives</vt:lpstr>
      <vt:lpstr>Spreadsheet Properties</vt:lpstr>
      <vt:lpstr>Example of Poor Spreadsheet</vt:lpstr>
      <vt:lpstr>Spreadsheet Sections</vt:lpstr>
      <vt:lpstr>Introduction Section</vt:lpstr>
      <vt:lpstr>Example Intro</vt:lpstr>
      <vt:lpstr>JT’s Extra, Introduction: References</vt:lpstr>
      <vt:lpstr>Example Intro</vt:lpstr>
      <vt:lpstr>Data Section</vt:lpstr>
      <vt:lpstr>Example Raw Data</vt:lpstr>
      <vt:lpstr>Model Section</vt:lpstr>
      <vt:lpstr>Example Model</vt:lpstr>
      <vt:lpstr>JT Extra: Poor Model</vt:lpstr>
      <vt:lpstr>JT Extra: Clearer Model</vt:lpstr>
      <vt:lpstr>JT’s Extra: Instructions, am I clear enough now?</vt:lpstr>
      <vt:lpstr>Data Dictionary</vt:lpstr>
      <vt:lpstr>Example Data Dictionary</vt:lpstr>
      <vt:lpstr>Conclusions Section </vt:lpstr>
      <vt:lpstr>Conclusions section (2)</vt:lpstr>
      <vt:lpstr>Dashboard</vt:lpstr>
      <vt:lpstr>5) JT Extra: What Is A Dashboard</vt:lpstr>
      <vt:lpstr>Example Dashboard</vt:lpstr>
      <vt:lpstr>Example Dashboard</vt:lpstr>
      <vt:lpstr>Abstraction</vt:lpstr>
      <vt:lpstr>Abstraction</vt:lpstr>
      <vt:lpstr>Abstraction Example</vt:lpstr>
      <vt:lpstr>Abstraction Example</vt:lpstr>
      <vt:lpstr>JT: Robot example (minor modifications to the Kawash example)</vt:lpstr>
      <vt:lpstr>Another Problem: Robotic Movement1</vt:lpstr>
      <vt:lpstr>Specifying The Problem</vt:lpstr>
      <vt:lpstr>The Contents Of The Robot’s World</vt:lpstr>
      <vt:lpstr>Inputs/Outputs Based On The World</vt:lpstr>
      <vt:lpstr>Robot’s Orientation</vt:lpstr>
      <vt:lpstr>Robot: Moving Forward</vt:lpstr>
      <vt:lpstr>Robot: Rotations</vt:lpstr>
      <vt:lpstr>Solution: The Generic Algorithm For Movement</vt:lpstr>
      <vt:lpstr>Algorithm: Search For The Wall</vt:lpstr>
      <vt:lpstr>Algorithm: Hug The Wall</vt:lpstr>
      <vt:lpstr>Hug The Wall: Case 1</vt:lpstr>
      <vt:lpstr>Hug The Wall: Case 1</vt:lpstr>
      <vt:lpstr>Hug The Wall: Case 2</vt:lpstr>
      <vt:lpstr>Hug The Wall: Case 2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Algorithm: Hug The Wall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sysman</cp:lastModifiedBy>
  <cp:revision>149</cp:revision>
  <dcterms:created xsi:type="dcterms:W3CDTF">2009-01-07T17:32:58Z</dcterms:created>
  <dcterms:modified xsi:type="dcterms:W3CDTF">2014-01-15T01:58:41Z</dcterms:modified>
</cp:coreProperties>
</file>