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8"/>
  </p:notesMasterIdLst>
  <p:sldIdLst>
    <p:sldId id="256" r:id="rId2"/>
    <p:sldId id="257" r:id="rId3"/>
    <p:sldId id="349" r:id="rId4"/>
    <p:sldId id="350" r:id="rId5"/>
    <p:sldId id="258" r:id="rId6"/>
    <p:sldId id="259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68" r:id="rId18"/>
    <p:sldId id="369" r:id="rId19"/>
    <p:sldId id="370" r:id="rId20"/>
    <p:sldId id="372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196-5A6F-4779-9A81-3D26297ADFD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EB21-CE5B-4682-A3B8-83DAFC4DF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9400-2176-4BAB-A505-F4039FB6B369}" type="datetime1">
              <a:rPr lang="en-US" smtClean="0"/>
              <a:pPr>
                <a:defRPr/>
              </a:pPr>
              <a:t>9/15/2011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4ED-B4F5-4B8B-A159-6F48011939E8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22AA-1053-40F8-AB79-15E3064B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60C6-5E60-424E-B9AF-AB980097DA99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114-ACD2-437F-9D46-2C8E510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2651-7C89-485A-8C73-B38BEC240FA4}" type="datetime1">
              <a:rPr lang="en-US" smtClean="0"/>
              <a:pPr>
                <a:defRPr/>
              </a:pPr>
              <a:t>9/15/2011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A2-C096-4C72-8142-25FB12C1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0BEE-A32D-4813-BE1A-FECC3FAE82FC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A7A-CC9F-40E3-8987-229C838001A0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6C2-D698-4187-9F03-19390353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AB65-7CB5-4639-8CD0-175964B01A12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322-886C-4D52-92C4-49A8FF99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201D-E863-4936-ADAB-85EAD8594FE2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A08-724B-4C4C-944B-69EF2A5F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6D8A-421E-4681-A540-6644FF3C8CC4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378-3C60-41A4-824A-06CDD1752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06D-7BE6-4C45-90DE-7BB55C61DECF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CDA-1188-4C20-AC33-6BD681A9A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8C6-1232-4A83-8314-84338834AC72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77A-B0A3-4125-96FC-BF2505F8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9/15/2011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6" r:id="rId2"/>
    <p:sldLayoutId id="2147484124" r:id="rId3"/>
    <p:sldLayoutId id="2147484117" r:id="rId4"/>
    <p:sldLayoutId id="2147484118" r:id="rId5"/>
    <p:sldLayoutId id="2147484119" r:id="rId6"/>
    <p:sldLayoutId id="2147484125" r:id="rId7"/>
    <p:sldLayoutId id="2147484120" r:id="rId8"/>
    <p:sldLayoutId id="2147484126" r:id="rId9"/>
    <p:sldLayoutId id="2147484121" r:id="rId10"/>
    <p:sldLayoutId id="21474841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mtClean="0">
                <a:solidFill>
                  <a:srgbClr val="79766F"/>
                </a:solidFill>
              </a:rPr>
              <a:t/>
            </a:r>
            <a:br>
              <a:rPr lang="en-US" smtClean="0">
                <a:solidFill>
                  <a:srgbClr val="79766F"/>
                </a:solidFill>
              </a:rPr>
            </a:br>
            <a:r>
              <a:rPr lang="en-US" smtClean="0">
                <a:solidFill>
                  <a:srgbClr val="79766F"/>
                </a:solidFill>
              </a:rPr>
              <a:t>Peeking into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12C9-6B1D-4E81-A9B8-7223E671DB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 Crawler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to-visit = a non-empty list of initial URLs to be visited</a:t>
            </a:r>
          </a:p>
          <a:p>
            <a:r>
              <a:rPr lang="en-CA" dirty="0" smtClean="0"/>
              <a:t>For each URL in to-visit:</a:t>
            </a:r>
          </a:p>
          <a:p>
            <a:pPr lvl="1"/>
            <a:r>
              <a:rPr lang="en-CA" dirty="0" smtClean="0"/>
              <a:t>Open that URL document d</a:t>
            </a:r>
          </a:p>
          <a:p>
            <a:pPr lvl="1"/>
            <a:r>
              <a:rPr lang="en-CA" dirty="0" smtClean="0"/>
              <a:t>Record information about d in the database</a:t>
            </a:r>
          </a:p>
          <a:p>
            <a:pPr lvl="1"/>
            <a:r>
              <a:rPr lang="en-CA" dirty="0" smtClean="0"/>
              <a:t>Scan d for hyperlinks</a:t>
            </a:r>
          </a:p>
          <a:p>
            <a:pPr lvl="1"/>
            <a:r>
              <a:rPr lang="en-CA" dirty="0" smtClean="0"/>
              <a:t>For each hyperlink in d:</a:t>
            </a:r>
          </a:p>
          <a:p>
            <a:pPr lvl="2"/>
            <a:r>
              <a:rPr lang="en-CA" dirty="0" smtClean="0"/>
              <a:t>Add the hyperlink to </a:t>
            </a:r>
            <a:r>
              <a:rPr lang="en-CA" dirty="0" err="1" smtClean="0"/>
              <a:t>to</a:t>
            </a:r>
            <a:r>
              <a:rPr lang="en-CA" dirty="0" smtClean="0"/>
              <a:t>-visit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General-Purpose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Browsers and crawlers are specialized programs</a:t>
            </a:r>
          </a:p>
          <a:p>
            <a:endParaRPr lang="en-CA" dirty="0" smtClean="0"/>
          </a:p>
          <a:p>
            <a:r>
              <a:rPr lang="en-CA" dirty="0" smtClean="0"/>
              <a:t>General-purpose programs can be used to solve variety of problems</a:t>
            </a:r>
          </a:p>
          <a:p>
            <a:endParaRPr lang="en-CA" dirty="0" smtClean="0"/>
          </a:p>
          <a:p>
            <a:r>
              <a:rPr lang="en-CA" dirty="0" smtClean="0"/>
              <a:t>Example: Microsoft Excel 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Gird of cells</a:t>
            </a:r>
          </a:p>
          <a:p>
            <a:r>
              <a:rPr lang="en-CA" dirty="0" smtClean="0"/>
              <a:t>Cell = intersection of a column and row</a:t>
            </a:r>
          </a:p>
          <a:p>
            <a:r>
              <a:rPr lang="en-CA" dirty="0" smtClean="0"/>
              <a:t>Columns are referenced by letters</a:t>
            </a:r>
          </a:p>
          <a:p>
            <a:r>
              <a:rPr lang="en-CA" dirty="0" smtClean="0"/>
              <a:t>Rows are referenced by numbers</a:t>
            </a:r>
          </a:p>
          <a:p>
            <a:r>
              <a:rPr lang="en-CA" dirty="0" smtClean="0"/>
              <a:t>Example cell: B1 contains </a:t>
            </a:r>
            <a:r>
              <a:rPr lang="en-CA" b="1" dirty="0" smtClean="0"/>
              <a:t>124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exce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6869625" cy="229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Formulas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Allow us to perform calculations</a:t>
            </a:r>
          </a:p>
          <a:p>
            <a:r>
              <a:rPr lang="en-CA" dirty="0" smtClean="0"/>
              <a:t>Formulas start with </a:t>
            </a:r>
            <a:r>
              <a:rPr lang="en-CA" b="1" dirty="0" smtClean="0"/>
              <a:t>=</a:t>
            </a:r>
          </a:p>
          <a:p>
            <a:pPr lvl="1"/>
            <a:r>
              <a:rPr lang="en-CA" dirty="0" smtClean="0"/>
              <a:t>= is an instruction to perform calculations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exce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95600"/>
            <a:ext cx="6869625" cy="229800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248400" y="2133600"/>
            <a:ext cx="1524000" cy="609600"/>
          </a:xfrm>
          <a:prstGeom prst="wedgeRectCallout">
            <a:avLst>
              <a:gd name="adj1" fmla="val -26268"/>
              <a:gd name="adj2" fmla="val 317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=C7*D7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Allow us to perform group calculations</a:t>
            </a:r>
          </a:p>
          <a:p>
            <a:r>
              <a:rPr lang="en-CA" dirty="0" smtClean="0"/>
              <a:t>Some example functions: sum, average, minimum, and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exce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95600"/>
            <a:ext cx="6869625" cy="2298002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248400" y="2133600"/>
            <a:ext cx="1981200" cy="609600"/>
          </a:xfrm>
          <a:prstGeom prst="wedgeRectCallout">
            <a:avLst>
              <a:gd name="adj1" fmla="val -30281"/>
              <a:gd name="adj2" fmla="val 445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=SUM(E7:E9)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picture is worth thousand words!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ss-olymp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3974264" cy="4734059"/>
          </a:xfrm>
          <a:prstGeom prst="rect">
            <a:avLst/>
          </a:prstGeom>
        </p:spPr>
      </p:pic>
      <p:pic>
        <p:nvPicPr>
          <p:cNvPr id="7" name="Picture 6" descr="ss-olympics-char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5498138" cy="3291568"/>
          </a:xfrm>
          <a:prstGeom prst="rect">
            <a:avLst/>
          </a:prstGeom>
        </p:spPr>
      </p:pic>
      <p:pic>
        <p:nvPicPr>
          <p:cNvPr id="8" name="Picture 7" descr="ss-olympics-chart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657600"/>
            <a:ext cx="4431426" cy="2682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48131" name="Text Placeholder 3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The power to solve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DDD-5077-4AB8-9040-4483CCDFCA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you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and use the Divide &amp; Conquer technique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Divide &amp; Conquer to a spreadsheet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Divide &amp; Conquer Approach</a:t>
            </a:r>
            <a:endParaRPr lang="en-US" dirty="0"/>
          </a:p>
        </p:txBody>
      </p:sp>
      <p:sp>
        <p:nvSpPr>
          <p:cNvPr id="4915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Divide and Conquer:</a:t>
            </a:r>
          </a:p>
          <a:p>
            <a:endParaRPr lang="en-US" dirty="0" smtClean="0"/>
          </a:p>
          <a:p>
            <a:r>
              <a:rPr lang="en-US" dirty="0" smtClean="0"/>
              <a:t>Divide the problem into smaller easier to solve problems</a:t>
            </a:r>
          </a:p>
          <a:p>
            <a:r>
              <a:rPr lang="en-US" dirty="0" smtClean="0"/>
              <a:t>Solve the sub-problems</a:t>
            </a:r>
          </a:p>
          <a:p>
            <a:r>
              <a:rPr lang="en-US" dirty="0" smtClean="0"/>
              <a:t>Combine the sub-solutions</a:t>
            </a:r>
          </a:p>
          <a:p>
            <a:pPr lvl="1"/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Divide &amp; Conquer 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Start with an overview of the solution</a:t>
            </a:r>
          </a:p>
          <a:p>
            <a:pPr lvl="1"/>
            <a:r>
              <a:rPr lang="en-US" dirty="0" smtClean="0"/>
              <a:t>Specify the components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2057400"/>
            <a:ext cx="4800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0" y="220980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Component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0" y="278765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Component 2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500" y="335280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Component 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Mandatory: Chapter 1</a:t>
            </a:r>
          </a:p>
          <a:p>
            <a:r>
              <a:rPr lang="en-US" smtClean="0"/>
              <a:t>Optional: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Divide &amp; Conquer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Repeat for the components, specify subcomponents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2057400"/>
            <a:ext cx="48006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/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0" y="220980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0" y="278765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2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500" y="335280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          n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2312988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2312988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2312988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2895600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2895600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29200" y="2895600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800" y="3478213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3478213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Making a table</a:t>
            </a:r>
          </a:p>
          <a:p>
            <a:endParaRPr lang="en-US" dirty="0" smtClean="0"/>
          </a:p>
          <a:p>
            <a:r>
              <a:rPr lang="en-US" dirty="0" smtClean="0"/>
              <a:t>Easier: </a:t>
            </a:r>
          </a:p>
          <a:p>
            <a:pPr lvl="1"/>
            <a:r>
              <a:rPr lang="en-US" dirty="0" smtClean="0"/>
              <a:t>Make the legs</a:t>
            </a:r>
          </a:p>
          <a:p>
            <a:pPr lvl="1"/>
            <a:r>
              <a:rPr lang="en-US" dirty="0" smtClean="0"/>
              <a:t>Make the top</a:t>
            </a:r>
          </a:p>
          <a:p>
            <a:pPr lvl="1"/>
            <a:r>
              <a:rPr lang="en-US" dirty="0" smtClean="0"/>
              <a:t>Combine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Making a Table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Can go further down the tree if need be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685800"/>
            <a:ext cx="1676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2743200"/>
            <a:ext cx="1676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Legs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743200"/>
            <a:ext cx="1676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Top</a:t>
            </a: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rot="5400000">
            <a:off x="3200400" y="1295400"/>
            <a:ext cx="1219200" cy="16764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16200000" flipH="1">
            <a:off x="4838700" y="1333500"/>
            <a:ext cx="1219200" cy="1600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Making a Table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685800"/>
            <a:ext cx="1676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2743200"/>
            <a:ext cx="1676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Legs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743200"/>
            <a:ext cx="1676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Top</a:t>
            </a: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rot="5400000">
            <a:off x="3162300" y="1257300"/>
            <a:ext cx="1219200" cy="17526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16200000" flipH="1">
            <a:off x="4838700" y="1333500"/>
            <a:ext cx="1219200" cy="1600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Design Example</a:t>
            </a:r>
            <a:endParaRPr lang="en-US" dirty="0"/>
          </a:p>
        </p:txBody>
      </p:sp>
      <p:sp>
        <p:nvSpPr>
          <p:cNvPr id="59395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</a:rPr>
              <a:t>Spreadsheets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DDD-5077-4AB8-9040-4483CCDFCA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Problem</a:t>
            </a:r>
            <a:endParaRPr lang="en-US" sz="1300" dirty="0"/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 would like to move to a US state that:</a:t>
            </a:r>
          </a:p>
          <a:p>
            <a:pPr marL="804863" lvl="1" indent="-457200">
              <a:defRPr/>
            </a:pPr>
            <a:r>
              <a:rPr lang="en-US" dirty="0" smtClean="0"/>
              <a:t>Has a warm climate</a:t>
            </a:r>
          </a:p>
          <a:p>
            <a:pPr marL="804863" lvl="1" indent="-457200">
              <a:defRPr/>
            </a:pPr>
            <a:r>
              <a:rPr lang="en-US" dirty="0" smtClean="0"/>
              <a:t>Has a low crime rate</a:t>
            </a:r>
          </a:p>
          <a:p>
            <a:pPr marL="804863" lvl="1" indent="-457200">
              <a:defRPr/>
            </a:pPr>
            <a:r>
              <a:rPr lang="en-US" dirty="0" smtClean="0"/>
              <a:t>Is close to Ottawa</a:t>
            </a:r>
          </a:p>
          <a:p>
            <a:pPr>
              <a:defRPr/>
            </a:pPr>
            <a:r>
              <a:rPr lang="en-US" dirty="0" smtClean="0"/>
              <a:t>Dividing the problem:</a:t>
            </a:r>
          </a:p>
          <a:p>
            <a:pPr marL="804863" lvl="1" indent="-457200">
              <a:buFont typeface="+mj-lt"/>
              <a:buAutoNum type="arabicPeriod"/>
              <a:defRPr/>
            </a:pPr>
            <a:r>
              <a:rPr lang="en-US" dirty="0" smtClean="0"/>
              <a:t>Collect the </a:t>
            </a:r>
            <a:r>
              <a:rPr lang="en-US" dirty="0" err="1" smtClean="0"/>
              <a:t>avg</a:t>
            </a:r>
            <a:r>
              <a:rPr lang="en-US" dirty="0" smtClean="0"/>
              <a:t> high temperature per state</a:t>
            </a:r>
          </a:p>
          <a:p>
            <a:pPr marL="804863" lvl="1" indent="-457200">
              <a:buFont typeface="+mj-lt"/>
              <a:buAutoNum type="arabicPeriod"/>
              <a:defRPr/>
            </a:pPr>
            <a:r>
              <a:rPr lang="en-US" dirty="0" smtClean="0"/>
              <a:t>Collect homicide rates from US states</a:t>
            </a:r>
          </a:p>
          <a:p>
            <a:pPr marL="804863" lvl="1" indent="-457200">
              <a:buFont typeface="+mj-lt"/>
              <a:buAutoNum type="arabicPeriod"/>
              <a:defRPr/>
            </a:pPr>
            <a:r>
              <a:rPr lang="en-US" dirty="0" smtClean="0"/>
              <a:t>Measure the time it takes to drive from each state to Ottawa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1. Collecting </a:t>
            </a:r>
            <a:r>
              <a:rPr lang="en-US" dirty="0" err="1" smtClean="0"/>
              <a:t>avg</a:t>
            </a:r>
            <a:r>
              <a:rPr lang="en-US" dirty="0" smtClean="0"/>
              <a:t> high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www.netstate.com</a:t>
            </a:r>
          </a:p>
          <a:p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 high temperature is recorded in Fahrenheit</a:t>
            </a:r>
          </a:p>
          <a:p>
            <a:endParaRPr lang="en-US" dirty="0" smtClean="0"/>
          </a:p>
          <a:p>
            <a:r>
              <a:rPr lang="en-US" dirty="0" smtClean="0"/>
              <a:t>Use Google calculator to convert to Celsius</a:t>
            </a:r>
          </a:p>
          <a:p>
            <a:endParaRPr lang="en-US" dirty="0" smtClean="0"/>
          </a:p>
          <a:p>
            <a:r>
              <a:rPr lang="en-US" dirty="0" smtClean="0"/>
              <a:t>Record the data in a spreadsheet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spreadsheet</a:t>
            </a:r>
            <a:endParaRPr lang="en-US" dirty="0"/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2" cstate="print"/>
          <a:srcRect t="15967" r="87619" b="48853"/>
          <a:stretch>
            <a:fillRect/>
          </a:stretch>
        </p:blipFill>
        <p:spPr bwMode="auto">
          <a:xfrm>
            <a:off x="2895600" y="838200"/>
            <a:ext cx="259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A378-3C60-41A4-824A-06CDD175256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2. Collecting Homicide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Find some source and record the rates in the spreadsheet.</a:t>
            </a:r>
          </a:p>
          <a:p>
            <a:endParaRPr lang="en-US" dirty="0" smtClean="0"/>
          </a:p>
          <a:p>
            <a:r>
              <a:rPr lang="en-US" dirty="0" smtClean="0"/>
              <a:t>My source is: "graphic Discovery" by Howard </a:t>
            </a:r>
            <a:r>
              <a:rPr lang="en-US" dirty="0" err="1" smtClean="0"/>
              <a:t>Wainer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spreadsheet</a:t>
            </a:r>
            <a:endParaRPr lang="en-US" dirty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 t="15594" r="77618" b="48538"/>
          <a:stretch>
            <a:fillRect/>
          </a:stretch>
        </p:blipFill>
        <p:spPr bwMode="auto">
          <a:xfrm>
            <a:off x="1981200" y="609600"/>
            <a:ext cx="45720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A378-3C60-41A4-824A-06CDD175256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Science perspective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4DDD-5077-4AB8-9040-4483CCDFCA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3. Time to Ottawa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needs to be further divided into sub-problems:</a:t>
            </a:r>
          </a:p>
          <a:p>
            <a:pPr marL="804863" lvl="1" indent="-457200">
              <a:buFont typeface="+mj-lt"/>
              <a:buAutoNum type="arabicPeriod"/>
              <a:defRPr/>
            </a:pPr>
            <a:r>
              <a:rPr lang="en-US" dirty="0" smtClean="0"/>
              <a:t>Find a point in the state</a:t>
            </a:r>
          </a:p>
          <a:p>
            <a:pPr marL="804863" lvl="1" indent="-457200">
              <a:buFont typeface="+mj-lt"/>
              <a:buAutoNum type="arabicPeriod"/>
              <a:defRPr/>
            </a:pPr>
            <a:r>
              <a:rPr lang="en-US" dirty="0" smtClean="0"/>
              <a:t>Measure the distance from that point to Ottawa</a:t>
            </a:r>
          </a:p>
          <a:p>
            <a:pPr marL="522288" indent="-457200">
              <a:defRPr/>
            </a:pPr>
            <a:r>
              <a:rPr lang="en-US" dirty="0" smtClean="0"/>
              <a:t>For 2, we can simply use Google maps</a:t>
            </a:r>
          </a:p>
          <a:p>
            <a:pPr marL="522288" indent="-457200">
              <a:defRPr/>
            </a:pPr>
            <a:r>
              <a:rPr lang="en-US" dirty="0" smtClean="0"/>
              <a:t>For 1, the geographic center, the capital city, or something else? </a:t>
            </a:r>
          </a:p>
          <a:p>
            <a:pPr marL="522288" indent="-457200">
              <a:defRPr/>
            </a:pPr>
            <a:r>
              <a:rPr lang="en-US" dirty="0" smtClean="0"/>
              <a:t>We choose the capital 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http://www.usacitiesonline.com/</a:t>
            </a:r>
            <a:endParaRPr 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 l="35239" t="17934" r="37143" b="46979"/>
          <a:stretch>
            <a:fillRect/>
          </a:stretch>
        </p:blipFill>
        <p:spPr bwMode="auto">
          <a:xfrm>
            <a:off x="1676400" y="762000"/>
            <a:ext cx="54864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 Maps</a:t>
            </a:r>
            <a:endParaRPr lang="en-US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print"/>
          <a:srcRect t="3119" r="70952" b="43860"/>
          <a:stretch>
            <a:fillRect/>
          </a:stretch>
        </p:blipFill>
        <p:spPr bwMode="auto">
          <a:xfrm>
            <a:off x="2057400" y="304800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Spreadsheet</a:t>
            </a:r>
            <a:endParaRPr lang="en-US" dirty="0"/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 cstate="print"/>
          <a:srcRect t="11696" r="70000" b="49318"/>
          <a:stretch>
            <a:fillRect/>
          </a:stretch>
        </p:blipFill>
        <p:spPr bwMode="auto">
          <a:xfrm>
            <a:off x="1752600" y="685800"/>
            <a:ext cx="57912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Combining Sub-Solutions</a:t>
            </a:r>
            <a:endParaRPr lang="en-US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smtClean="0"/>
              <a:t>Since we have more than one factor, we need to weigh the factors based on preference</a:t>
            </a:r>
          </a:p>
          <a:p>
            <a:r>
              <a:rPr lang="en-US" smtClean="0"/>
              <a:t>One way is to use a </a:t>
            </a:r>
            <a:r>
              <a:rPr lang="en-US" i="1" smtClean="0"/>
              <a:t>weighted average</a:t>
            </a:r>
          </a:p>
          <a:p>
            <a:r>
              <a:rPr lang="en-US" smtClean="0"/>
              <a:t>My preferences are:</a:t>
            </a:r>
          </a:p>
          <a:p>
            <a:pPr lvl="1"/>
            <a:r>
              <a:rPr lang="en-US" smtClean="0"/>
              <a:t>Warmer: 30%</a:t>
            </a:r>
          </a:p>
          <a:p>
            <a:pPr lvl="1"/>
            <a:r>
              <a:rPr lang="en-US" smtClean="0"/>
              <a:t>Fewer homicide: 50%</a:t>
            </a:r>
          </a:p>
          <a:p>
            <a:pPr lvl="1"/>
            <a:r>
              <a:rPr lang="en-US" smtClean="0"/>
              <a:t>Closer to Ottawa: 20%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Spreadsheet</a:t>
            </a:r>
            <a:endParaRPr lang="en-US" dirty="0"/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 cstate="print"/>
          <a:srcRect t="10666" r="64285" b="73334"/>
          <a:stretch>
            <a:fillRect/>
          </a:stretch>
        </p:blipFill>
        <p:spPr bwMode="auto">
          <a:xfrm>
            <a:off x="1828800" y="457200"/>
            <a:ext cx="571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14285" t="13715" r="73810" b="84000"/>
          <a:stretch>
            <a:fillRect/>
          </a:stretch>
        </p:blipFill>
        <p:spPr bwMode="auto">
          <a:xfrm>
            <a:off x="609600" y="26670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2" cstate="print"/>
          <a:srcRect t="15594" r="65237" b="50098"/>
          <a:stretch>
            <a:fillRect/>
          </a:stretch>
        </p:blipFill>
        <p:spPr bwMode="auto">
          <a:xfrm>
            <a:off x="609600" y="381000"/>
            <a:ext cx="79644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267200"/>
            <a:ext cx="7543800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600200"/>
            <a:ext cx="7543800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4572000"/>
            <a:ext cx="7543800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you will be able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 (computational)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terms </a:t>
            </a:r>
            <a:r>
              <a:rPr lang="en-US" i="1" dirty="0" smtClean="0"/>
              <a:t>algorithm</a:t>
            </a:r>
            <a:r>
              <a:rPr lang="en-US" dirty="0" smtClean="0"/>
              <a:t> and </a:t>
            </a:r>
            <a:r>
              <a:rPr lang="en-US" i="1" dirty="0" smtClean="0"/>
              <a:t>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working with Microsoft Excel Spreadsheets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Studying computers and utilizing them to solve problems</a:t>
            </a:r>
          </a:p>
          <a:p>
            <a:endParaRPr lang="en-US" dirty="0" smtClean="0"/>
          </a:p>
          <a:p>
            <a:r>
              <a:rPr lang="en-US" b="1" dirty="0" smtClean="0"/>
              <a:t>Computational</a:t>
            </a:r>
            <a:r>
              <a:rPr lang="en-US" dirty="0" smtClean="0"/>
              <a:t> problems are solved by computers</a:t>
            </a:r>
          </a:p>
          <a:p>
            <a:endParaRPr lang="en-US" dirty="0" smtClean="0"/>
          </a:p>
          <a:p>
            <a:r>
              <a:rPr lang="en-US" dirty="0" smtClean="0"/>
              <a:t>Computer scientists use methodological thinking when approaching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en-US" dirty="0" smtClean="0"/>
              <a:t>Any problem has </a:t>
            </a:r>
            <a:r>
              <a:rPr lang="en-US" i="1" dirty="0" smtClean="0"/>
              <a:t>input</a:t>
            </a:r>
            <a:r>
              <a:rPr lang="en-US" dirty="0" smtClean="0"/>
              <a:t> and </a:t>
            </a:r>
            <a:r>
              <a:rPr lang="en-US" i="1" dirty="0" smtClean="0"/>
              <a:t>output</a:t>
            </a:r>
          </a:p>
          <a:p>
            <a:pPr lvl="1"/>
            <a:r>
              <a:rPr lang="en-US" dirty="0" smtClean="0"/>
              <a:t>Examples: laundry, cooking, building</a:t>
            </a:r>
          </a:p>
          <a:p>
            <a:endParaRPr lang="en-US" dirty="0" smtClean="0"/>
          </a:p>
          <a:p>
            <a:r>
              <a:rPr lang="en-US" dirty="0" smtClean="0"/>
              <a:t>The problem specifies </a:t>
            </a:r>
            <a:r>
              <a:rPr lang="en-US" i="1" dirty="0" smtClean="0"/>
              <a:t>what</a:t>
            </a:r>
            <a:r>
              <a:rPr lang="en-US" dirty="0" smtClean="0"/>
              <a:t> needs to be done</a:t>
            </a:r>
          </a:p>
          <a:p>
            <a:r>
              <a:rPr lang="en-US" dirty="0" smtClean="0"/>
              <a:t>It specifies the relationship between </a:t>
            </a:r>
            <a:r>
              <a:rPr lang="en-US" i="1" dirty="0" smtClean="0"/>
              <a:t>input</a:t>
            </a:r>
            <a:r>
              <a:rPr lang="en-US" dirty="0" smtClean="0"/>
              <a:t> and </a:t>
            </a:r>
            <a:r>
              <a:rPr lang="en-US" i="1" dirty="0" smtClean="0"/>
              <a:t>output</a:t>
            </a:r>
          </a:p>
          <a:p>
            <a:r>
              <a:rPr lang="en-US" dirty="0" smtClean="0"/>
              <a:t>The problem is not concerned with </a:t>
            </a:r>
            <a:r>
              <a:rPr lang="en-US" i="1" dirty="0" smtClean="0"/>
              <a:t>how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Searching the Web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Searching the Web is a computational problem</a:t>
            </a:r>
          </a:p>
          <a:p>
            <a:r>
              <a:rPr lang="en-CA" b="1" dirty="0" smtClean="0"/>
              <a:t>Input:</a:t>
            </a:r>
            <a:r>
              <a:rPr lang="en-CA" dirty="0" smtClean="0"/>
              <a:t> A collection of keywords</a:t>
            </a:r>
          </a:p>
          <a:p>
            <a:r>
              <a:rPr lang="en-CA" b="1" dirty="0" smtClean="0"/>
              <a:t>Output:</a:t>
            </a:r>
            <a:r>
              <a:rPr lang="en-CA" dirty="0" smtClean="0"/>
              <a:t> A ranked list of Web documents that are relevant to the input keywords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125" t="23158" r="30000" b="44210"/>
          <a:stretch>
            <a:fillRect/>
          </a:stretch>
        </p:blipFill>
        <p:spPr bwMode="auto">
          <a:xfrm>
            <a:off x="990600" y="2895600"/>
            <a:ext cx="693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Solution: Search Engine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Collects and records information about Web documents in a </a:t>
            </a:r>
            <a:r>
              <a:rPr lang="en-CA" i="1" dirty="0" smtClean="0"/>
              <a:t>database</a:t>
            </a:r>
          </a:p>
          <a:p>
            <a:r>
              <a:rPr lang="en-CA" i="1" dirty="0" smtClean="0"/>
              <a:t>Web crawlers </a:t>
            </a:r>
            <a:r>
              <a:rPr lang="en-CA" dirty="0" smtClean="0"/>
              <a:t>or </a:t>
            </a:r>
            <a:r>
              <a:rPr lang="en-CA" i="1" dirty="0" smtClean="0"/>
              <a:t>spiders</a:t>
            </a:r>
            <a:r>
              <a:rPr lang="en-CA" dirty="0" smtClean="0"/>
              <a:t> collect information</a:t>
            </a:r>
          </a:p>
          <a:p>
            <a:r>
              <a:rPr lang="en-CA" dirty="0" smtClean="0"/>
              <a:t>You can use a search engine through a </a:t>
            </a:r>
            <a:r>
              <a:rPr lang="en-CA" i="1" dirty="0" smtClean="0"/>
              <a:t>Web browser</a:t>
            </a:r>
          </a:p>
          <a:p>
            <a:endParaRPr lang="en-CA" dirty="0" smtClean="0"/>
          </a:p>
          <a:p>
            <a:r>
              <a:rPr lang="en-CA" dirty="0" smtClean="0"/>
              <a:t>All are </a:t>
            </a:r>
            <a:r>
              <a:rPr lang="en-CA" b="1" dirty="0" smtClean="0"/>
              <a:t>programs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Solutions to computational problems are represented as programs</a:t>
            </a:r>
          </a:p>
          <a:p>
            <a:r>
              <a:rPr lang="en-CA" dirty="0" smtClean="0"/>
              <a:t>Program = sequence of computer </a:t>
            </a:r>
            <a:r>
              <a:rPr lang="en-CA" i="1" dirty="0" smtClean="0"/>
              <a:t>instructions</a:t>
            </a:r>
            <a:r>
              <a:rPr lang="en-CA" dirty="0" smtClean="0"/>
              <a:t> </a:t>
            </a:r>
          </a:p>
          <a:p>
            <a:r>
              <a:rPr lang="en-CA" dirty="0" smtClean="0"/>
              <a:t>Written in a </a:t>
            </a:r>
            <a:r>
              <a:rPr lang="en-CA" i="1" dirty="0" smtClean="0"/>
              <a:t>programming language</a:t>
            </a:r>
          </a:p>
          <a:p>
            <a:endParaRPr lang="en-CA" i="1" dirty="0" smtClean="0"/>
          </a:p>
          <a:p>
            <a:r>
              <a:rPr lang="en-CA" b="1" dirty="0" smtClean="0"/>
              <a:t>Algorithm</a:t>
            </a:r>
            <a:r>
              <a:rPr lang="en-CA" i="1" dirty="0" smtClean="0"/>
              <a:t> = </a:t>
            </a:r>
            <a:r>
              <a:rPr lang="en-CA" dirty="0" smtClean="0"/>
              <a:t>A program that is not written in a programming language</a:t>
            </a:r>
          </a:p>
          <a:p>
            <a:r>
              <a:rPr lang="en-CA" i="1" dirty="0" smtClean="0"/>
              <a:t>It is the specification of a program</a:t>
            </a:r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691</TotalTime>
  <Words>761</Words>
  <Application>Microsoft Office PowerPoint</Application>
  <PresentationFormat>On-screen Show (4:3)</PresentationFormat>
  <Paragraphs>210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Introduction</vt:lpstr>
      <vt:lpstr>Reading Assignment</vt:lpstr>
      <vt:lpstr>Problems &amp; Solutions</vt:lpstr>
      <vt:lpstr>Objectives</vt:lpstr>
      <vt:lpstr>Computer Science</vt:lpstr>
      <vt:lpstr>Problems</vt:lpstr>
      <vt:lpstr>Example: Searching the Web</vt:lpstr>
      <vt:lpstr>Solution: Search Engine</vt:lpstr>
      <vt:lpstr>Programs</vt:lpstr>
      <vt:lpstr>Web Crawler Algorithm</vt:lpstr>
      <vt:lpstr>General-Purpose Programs</vt:lpstr>
      <vt:lpstr>Spreadsheets</vt:lpstr>
      <vt:lpstr>Formulas</vt:lpstr>
      <vt:lpstr>Functions </vt:lpstr>
      <vt:lpstr>Charts</vt:lpstr>
      <vt:lpstr>Divide and Conquer</vt:lpstr>
      <vt:lpstr>Objectives</vt:lpstr>
      <vt:lpstr>Divide &amp; Conquer Approach</vt:lpstr>
      <vt:lpstr>Divide &amp; Conquer </vt:lpstr>
      <vt:lpstr>Divide &amp; Conquer</vt:lpstr>
      <vt:lpstr>Divide and Conquer</vt:lpstr>
      <vt:lpstr>Making a Table</vt:lpstr>
      <vt:lpstr>Making a Table</vt:lpstr>
      <vt:lpstr>Design Example</vt:lpstr>
      <vt:lpstr>The Problem</vt:lpstr>
      <vt:lpstr>1. Collecting avg high temperatures</vt:lpstr>
      <vt:lpstr>The spreadsheet</vt:lpstr>
      <vt:lpstr>2. Collecting Homicide Rates</vt:lpstr>
      <vt:lpstr>The spreadsheet</vt:lpstr>
      <vt:lpstr>3. Time to Ottawa </vt:lpstr>
      <vt:lpstr>http://www.usacitiesonline.com/</vt:lpstr>
      <vt:lpstr>Google Maps</vt:lpstr>
      <vt:lpstr>The Spreadsheet</vt:lpstr>
      <vt:lpstr>Combining Sub-Solutions</vt:lpstr>
      <vt:lpstr>The Spreadsheet</vt:lpstr>
      <vt:lpstr>The Solution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/>
  <cp:lastModifiedBy>sysman</cp:lastModifiedBy>
  <cp:revision>134</cp:revision>
  <dcterms:created xsi:type="dcterms:W3CDTF">2009-01-07T17:32:58Z</dcterms:created>
  <dcterms:modified xsi:type="dcterms:W3CDTF">2011-09-15T19:17:32Z</dcterms:modified>
</cp:coreProperties>
</file>