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1"/>
  </p:notesMasterIdLst>
  <p:sldIdLst>
    <p:sldId id="256" r:id="rId2"/>
    <p:sldId id="338" r:id="rId3"/>
    <p:sldId id="339" r:id="rId4"/>
    <p:sldId id="326" r:id="rId5"/>
    <p:sldId id="327" r:id="rId6"/>
    <p:sldId id="328" r:id="rId7"/>
    <p:sldId id="329" r:id="rId8"/>
    <p:sldId id="341" r:id="rId9"/>
    <p:sldId id="330" r:id="rId10"/>
    <p:sldId id="342" r:id="rId11"/>
    <p:sldId id="343" r:id="rId12"/>
    <p:sldId id="344" r:id="rId13"/>
    <p:sldId id="340" r:id="rId14"/>
    <p:sldId id="331" r:id="rId15"/>
    <p:sldId id="332" r:id="rId16"/>
    <p:sldId id="333" r:id="rId17"/>
    <p:sldId id="334" r:id="rId18"/>
    <p:sldId id="335" r:id="rId19"/>
    <p:sldId id="33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TA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4" autoAdjust="0"/>
  </p:normalViewPr>
  <p:slideViewPr>
    <p:cSldViewPr>
      <p:cViewPr varScale="1">
        <p:scale>
          <a:sx n="64" d="100"/>
          <a:sy n="64" d="100"/>
        </p:scale>
        <p:origin x="-10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130858-578F-4F04-B5CD-C1009505C00C}" type="datetimeFigureOut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F1A4CC0-F5F2-4010-B83C-CD6C544E0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mtClean="0"/>
              <a:t>I = index of list item</a:t>
            </a:r>
          </a:p>
          <a:p>
            <a:pPr>
              <a:buFontTx/>
              <a:buChar char="•"/>
            </a:pPr>
            <a:r>
              <a:rPr lang="en-US" smtClean="0"/>
              <a:t>Outer while loop counts by one for each list element</a:t>
            </a:r>
          </a:p>
          <a:p>
            <a:pPr>
              <a:buFontTx/>
              <a:buChar char="•"/>
            </a:pPr>
            <a:r>
              <a:rPr lang="en-US" smtClean="0"/>
              <a:t>For-all-body is not a loop but whatever you want to do for each list element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 smtClean="0"/>
              <a:t>I = index of list item</a:t>
            </a:r>
          </a:p>
          <a:p>
            <a:pPr>
              <a:buFontTx/>
              <a:buChar char="•"/>
            </a:pPr>
            <a:r>
              <a:rPr lang="en-US" smtClean="0"/>
              <a:t>Outer while loop counts by one for each list element</a:t>
            </a:r>
          </a:p>
          <a:p>
            <a:pPr>
              <a:buFontTx/>
              <a:buChar char="•"/>
            </a:pPr>
            <a:r>
              <a:rPr lang="en-US" smtClean="0"/>
              <a:t>For-all-body is not a loop but whatever you want to do for each list element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814513" cy="27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2010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74E91-3C5A-47B4-9975-42B29EF79E92}" type="datetime1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91085B75-B261-42FE-85B6-6BBCF14A5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AAD24-C71D-47FB-9906-9E989FE1976E}" type="datetime1">
              <a:rPr lang="en-US"/>
              <a:pPr>
                <a:defRPr/>
              </a:pPr>
              <a:t>11/24/2012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7DD2-702C-414D-8E25-D6CB18F6B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D53DC-DF68-4919-9E41-29C0F3E25C8D}" type="datetime1">
              <a:rPr lang="en-US"/>
              <a:pPr>
                <a:defRPr/>
              </a:pPr>
              <a:t>11/24/2012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6B140-857E-4DCB-8142-4D6150F2AC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80743-E6D5-4807-AF32-F54CCE1904B1}" type="datetime1">
              <a:rPr lang="en-US"/>
              <a:pPr>
                <a:defRPr/>
              </a:pPr>
              <a:t>11/24/2012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B91CD-5685-432C-B4D2-4B6A2B9A46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C836E-258F-48F7-90EF-39398B0C2011}" type="datetime1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6DB99-44A4-4CD1-B841-8D095D011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8B408-5D78-443F-872F-373F8C0E9B18}" type="datetime1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12396-BD82-49FF-A53B-D3E9A9A00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591A9-E95E-4CCA-AF9E-885F71A9E34E}" type="datetime1">
              <a:rPr lang="en-US"/>
              <a:pPr>
                <a:defRPr/>
              </a:pPr>
              <a:t>11/24/2012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0F6E9-0ECE-4030-9834-D486A2A189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B3B54-A619-41A6-80A9-9027DF1F258E}" type="datetime1">
              <a:rPr lang="en-US"/>
              <a:pPr>
                <a:defRPr/>
              </a:pPr>
              <a:t>11/24/2012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BE892-9EA4-4029-B6FE-ACA335977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4A920-1A89-4EFD-9DA8-2EF74DDFF332}" type="datetime1">
              <a:rPr lang="en-US"/>
              <a:pPr>
                <a:defRPr/>
              </a:pPr>
              <a:t>11/24/2012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DB3D-BEA6-465B-9E3E-105D59826A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4E32-F3F0-4498-8CC0-5F18712AE7E8}" type="datetime1">
              <a:rPr lang="en-US"/>
              <a:pPr>
                <a:defRPr/>
              </a:pPr>
              <a:t>11/24/2012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0CE8-66DA-4F9C-B59F-9A9369A0DD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0E53D-C235-45D7-ACB0-39536A598137}" type="datetime1">
              <a:rPr lang="en-US"/>
              <a:pPr>
                <a:defRPr/>
              </a:pPr>
              <a:t>11/24/2012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C4C1-65E4-4602-A855-4EC0A8EE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2E9B1-E18F-4F77-8E38-39D8C7CFCE1F}" type="datetime1">
              <a:rPr lang="en-US"/>
              <a:pPr>
                <a:defRPr/>
              </a:pPr>
              <a:t>11/24/2012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32D65-9AAD-409F-B37A-CBE4E90E4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5E74FADA-C67C-4C86-B7FB-8D7778F711EB}" type="datetime1">
              <a:rPr lang="en-US"/>
              <a:pPr>
                <a:defRPr/>
              </a:pPr>
              <a:t>11/24/2012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F82D9C29-EE4D-4580-95BA-C9251D8E2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814513" cy="27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4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4" r:id="rId4"/>
    <p:sldLayoutId id="2147483683" r:id="rId5"/>
    <p:sldLayoutId id="2147483682" r:id="rId6"/>
    <p:sldLayoutId id="2147483681" r:id="rId7"/>
    <p:sldLayoutId id="2147483689" r:id="rId8"/>
    <p:sldLayoutId id="2147483680" r:id="rId9"/>
    <p:sldLayoutId id="2147483679" r:id="rId10"/>
    <p:sldLayoutId id="2147483678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samba.cpsc.ucalgary.ca\tamj\PC\lectures\203%20Jalaal\6-Programming%20-%20INST\6-Programming%20-%20INST\Next%20notes\astronaut-list.m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samba.cpsc.ucalgary.ca\kawash\CURRENT\Teaching\CPSC%20203\F10\slides\9%20Programming\9%20Programming\astronaut-list.mov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amba.cpsc.ucalgary.ca\kawash\CURRENT\Teaching\CPSC%20203\F10\slides\9%20Programming\9%20Programming\astronaut-list.mo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4 Programming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marL="63500" eaLnBrk="1" hangingPunct="1">
              <a:spcBef>
                <a:spcPct val="0"/>
              </a:spcBef>
            </a:pPr>
            <a:r>
              <a:rPr lang="en-US" smtClean="0">
                <a:solidFill>
                  <a:srgbClr val="79766F"/>
                </a:solidFill>
                <a:ea typeface="ＭＳ Ｐゴシック"/>
                <a:cs typeface="ＭＳ Ｐゴシック"/>
              </a:rPr>
              <a:t/>
            </a:r>
            <a:br>
              <a:rPr lang="en-US" smtClean="0">
                <a:solidFill>
                  <a:srgbClr val="79766F"/>
                </a:solidFill>
                <a:ea typeface="ＭＳ Ｐゴシック"/>
                <a:cs typeface="ＭＳ Ｐゴシック"/>
              </a:rPr>
            </a:br>
            <a:r>
              <a:rPr lang="en-US" smtClean="0">
                <a:solidFill>
                  <a:srgbClr val="79766F"/>
                </a:solidFill>
                <a:ea typeface="ＭＳ Ｐゴシック"/>
                <a:cs typeface="ＭＳ Ｐゴシック"/>
              </a:rPr>
              <a:t>Peeking into Computer Science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FB767-4E93-4C72-BDBC-1BC65F2171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335963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JT’s Extra: March Example (Soldiers Again)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4F284-8159-490D-8AC4-35D348078E0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934200" y="381000"/>
            <a:ext cx="1905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/>
              <a:t>Example 13:</a:t>
            </a:r>
          </a:p>
          <a:p>
            <a:pPr algn="r"/>
            <a:r>
              <a:rPr lang="en-US" sz="1600" b="1"/>
              <a:t>Lists, for all in order, for all together</a:t>
            </a:r>
            <a:endParaRPr lang="en-US" sz="160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20713" y="1306513"/>
            <a:ext cx="5932487" cy="1846262"/>
            <a:chOff x="620897" y="659491"/>
            <a:chExt cx="5932302" cy="1847589"/>
          </a:xfrm>
        </p:grpSpPr>
        <p:pic>
          <p:nvPicPr>
            <p:cNvPr id="2458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0897" y="1316455"/>
              <a:ext cx="5086350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5" name="TextBox 4"/>
            <p:cNvSpPr txBox="1">
              <a:spLocks noChangeArrowheads="1"/>
            </p:cNvSpPr>
            <p:nvPr/>
          </p:nvSpPr>
          <p:spPr bwMode="auto">
            <a:xfrm>
              <a:off x="641496" y="659491"/>
              <a:ext cx="591170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r>
                <a:rPr lang="en-US"/>
                <a:t>For all in order: body of loop repeats three actions for each list element (soldier) one at-a-time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20713" y="3524250"/>
            <a:ext cx="5537200" cy="1855788"/>
            <a:chOff x="558873" y="3200400"/>
            <a:chExt cx="5537126" cy="1856006"/>
          </a:xfrm>
        </p:grpSpPr>
        <p:pic>
          <p:nvPicPr>
            <p:cNvPr id="24582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8873" y="3846731"/>
              <a:ext cx="4895850" cy="1209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TextBox 7"/>
            <p:cNvSpPr txBox="1">
              <a:spLocks noChangeArrowheads="1"/>
            </p:cNvSpPr>
            <p:nvPr/>
          </p:nvSpPr>
          <p:spPr bwMode="auto">
            <a:xfrm>
              <a:off x="620896" y="3200400"/>
              <a:ext cx="547510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r>
                <a:rPr lang="en-US"/>
                <a:t>For all together: body of loop repeats three actions for each list element (soldier) simultaneously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JT: For all</a:t>
            </a:r>
            <a:b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</a:br>
            <a:r>
              <a:rPr lang="en-CA" sz="28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INORDER Flowchart</a:t>
            </a:r>
          </a:p>
        </p:txBody>
      </p:sp>
      <p:sp>
        <p:nvSpPr>
          <p:cNvPr id="49154" name="Slide Number Placeholder 2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2CD5F9-C98A-481C-9ABC-4607E28611B6}" type="slidenum">
              <a:rPr lang="en-US" sz="1600">
                <a:solidFill>
                  <a:srgbClr val="A7A399"/>
                </a:solidFill>
                <a:latin typeface="+mn-lt"/>
              </a:rPr>
              <a:pPr algn="r">
                <a:defRPr/>
              </a:pPr>
              <a:t>11</a:t>
            </a:fld>
            <a:endParaRPr lang="en-US" sz="1600">
              <a:solidFill>
                <a:srgbClr val="A7A399"/>
              </a:solidFill>
              <a:latin typeface="+mn-lt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5410200" y="990600"/>
            <a:ext cx="2057400" cy="609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= 0 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cxnSpLocks noChangeShapeType="1"/>
            <a:stCxn id="6" idx="2"/>
            <a:endCxn id="4" idx="0"/>
          </p:cNvCxnSpPr>
          <p:nvPr/>
        </p:nvCxnSpPr>
        <p:spPr bwMode="auto">
          <a:xfrm>
            <a:off x="6416675" y="782638"/>
            <a:ext cx="22225" cy="187325"/>
          </a:xfrm>
          <a:prstGeom prst="straightConnector1">
            <a:avLst/>
          </a:prstGeom>
          <a:noFill/>
          <a:ln w="38100" algn="ctr">
            <a:solidFill>
              <a:srgbClr val="FF8000"/>
            </a:solidFill>
            <a:round/>
            <a:headEnd/>
            <a:tailEnd type="arrow" w="med" len="med"/>
          </a:ln>
        </p:spPr>
      </p:cxnSp>
      <p:sp>
        <p:nvSpPr>
          <p:cNvPr id="6" name="Rounded Rectangle 5"/>
          <p:cNvSpPr/>
          <p:nvPr/>
        </p:nvSpPr>
        <p:spPr>
          <a:xfrm>
            <a:off x="5883275" y="228600"/>
            <a:ext cx="1066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7" name="Flowchart: Decision 6"/>
          <p:cNvSpPr/>
          <p:nvPr/>
        </p:nvSpPr>
        <p:spPr>
          <a:xfrm>
            <a:off x="5181600" y="2133600"/>
            <a:ext cx="2514600" cy="1295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While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i &lt; size-of list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8" name="Shape 12"/>
          <p:cNvCxnSpPr>
            <a:cxnSpLocks noChangeShapeType="1"/>
            <a:stCxn id="7" idx="3"/>
            <a:endCxn id="12" idx="3"/>
          </p:cNvCxnSpPr>
          <p:nvPr/>
        </p:nvCxnSpPr>
        <p:spPr bwMode="auto">
          <a:xfrm flipH="1">
            <a:off x="7031038" y="2781300"/>
            <a:ext cx="685800" cy="3429000"/>
          </a:xfrm>
          <a:prstGeom prst="bentConnector3">
            <a:avLst>
              <a:gd name="adj1" fmla="val -122685"/>
            </a:avLst>
          </a:prstGeom>
          <a:noFill/>
          <a:ln w="38100" algn="ctr">
            <a:solidFill>
              <a:srgbClr val="FF8000"/>
            </a:solidFill>
            <a:miter lim="800000"/>
            <a:headEnd/>
            <a:tailEnd type="arrow" w="med" len="med"/>
          </a:ln>
        </p:spPr>
      </p:cxn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772400" y="2362200"/>
            <a:ext cx="79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erdana" pitchFamily="34" charset="0"/>
              </a:rPr>
              <a:t>false</a:t>
            </a:r>
          </a:p>
        </p:txBody>
      </p:sp>
      <p:cxnSp>
        <p:nvCxnSpPr>
          <p:cNvPr id="10" name="Shape 14"/>
          <p:cNvCxnSpPr>
            <a:cxnSpLocks noChangeShapeType="1"/>
            <a:stCxn id="7" idx="1"/>
            <a:endCxn id="14" idx="0"/>
          </p:cNvCxnSpPr>
          <p:nvPr/>
        </p:nvCxnSpPr>
        <p:spPr bwMode="auto">
          <a:xfrm rot="10800000" flipV="1">
            <a:off x="4419600" y="2781300"/>
            <a:ext cx="741363" cy="322263"/>
          </a:xfrm>
          <a:prstGeom prst="bentConnector2">
            <a:avLst/>
          </a:prstGeom>
          <a:noFill/>
          <a:ln w="38100" algn="ctr">
            <a:solidFill>
              <a:srgbClr val="FF8000"/>
            </a:solidFill>
            <a:miter lim="800000"/>
            <a:headEnd/>
            <a:tailEnd type="arrow" w="med" len="med"/>
          </a:ln>
        </p:spPr>
      </p:cxn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4343400" y="2362200"/>
            <a:ext cx="719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erdana" pitchFamily="34" charset="0"/>
              </a:rPr>
              <a:t>true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43600" y="5943600"/>
            <a:ext cx="1066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</a:rPr>
              <a:t>Stop</a:t>
            </a:r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>
          <a:xfrm rot="5400000">
            <a:off x="6171406" y="1888332"/>
            <a:ext cx="53498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13"/>
          <p:cNvSpPr>
            <a:spLocks noChangeArrowheads="1"/>
          </p:cNvSpPr>
          <p:nvPr/>
        </p:nvSpPr>
        <p:spPr bwMode="auto">
          <a:xfrm>
            <a:off x="3200400" y="3124200"/>
            <a:ext cx="2438400" cy="2133600"/>
          </a:xfrm>
          <a:prstGeom prst="flowChartProcess">
            <a:avLst/>
          </a:prstGeom>
          <a:noFill/>
          <a:ln w="42545" algn="ctr">
            <a:solidFill>
              <a:srgbClr val="B05C05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i="1">
                <a:latin typeface="Verdana" pitchFamily="34" charset="0"/>
              </a:rPr>
              <a:t>for-all-body</a:t>
            </a:r>
            <a:r>
              <a:rPr lang="en-US">
                <a:latin typeface="Verdana" pitchFamily="34" charset="0"/>
              </a:rPr>
              <a:t> </a:t>
            </a:r>
            <a:endParaRPr lang="en-US" i="1">
              <a:latin typeface="Verdana" pitchFamily="34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352800" y="5486400"/>
            <a:ext cx="2057400" cy="609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Increment </a:t>
            </a:r>
            <a:r>
              <a:rPr lang="en-US" i="1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by 1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cxnSpLocks noChangeShapeType="1"/>
            <a:stCxn id="14" idx="2"/>
            <a:endCxn id="15" idx="0"/>
          </p:cNvCxnSpPr>
          <p:nvPr/>
        </p:nvCxnSpPr>
        <p:spPr bwMode="auto">
          <a:xfrm flipH="1">
            <a:off x="4381500" y="5278438"/>
            <a:ext cx="38100" cy="187325"/>
          </a:xfrm>
          <a:prstGeom prst="straightConnector1">
            <a:avLst/>
          </a:prstGeom>
          <a:noFill/>
          <a:ln w="38100" algn="ctr">
            <a:solidFill>
              <a:srgbClr val="FF8000"/>
            </a:solidFill>
            <a:round/>
            <a:headEnd/>
            <a:tailEnd type="arrow" w="med" len="med"/>
          </a:ln>
        </p:spPr>
      </p:cxnSp>
      <p:cxnSp>
        <p:nvCxnSpPr>
          <p:cNvPr id="17" name="Elbow Connector 16"/>
          <p:cNvCxnSpPr>
            <a:cxnSpLocks noChangeShapeType="1"/>
            <a:endCxn id="15" idx="1"/>
          </p:cNvCxnSpPr>
          <p:nvPr/>
        </p:nvCxnSpPr>
        <p:spPr bwMode="auto">
          <a:xfrm rot="16200000" flipH="1">
            <a:off x="1170782" y="3629818"/>
            <a:ext cx="3886200" cy="436563"/>
          </a:xfrm>
          <a:prstGeom prst="bentConnector2">
            <a:avLst/>
          </a:prstGeom>
          <a:noFill/>
          <a:ln w="38100" algn="ctr">
            <a:solidFill>
              <a:srgbClr val="FF8000"/>
            </a:solidFill>
            <a:miter lim="800000"/>
            <a:headEnd/>
            <a:tailEnd/>
          </a:ln>
        </p:spPr>
      </p:cxnSp>
      <p:cxnSp>
        <p:nvCxnSpPr>
          <p:cNvPr id="18" name="Straight Arrow Connector 17"/>
          <p:cNvCxnSpPr/>
          <p:nvPr/>
        </p:nvCxnSpPr>
        <p:spPr>
          <a:xfrm>
            <a:off x="2895600" y="1905000"/>
            <a:ext cx="35591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9" name="TextBox 18"/>
          <p:cNvSpPr txBox="1">
            <a:spLocks noChangeArrowheads="1"/>
          </p:cNvSpPr>
          <p:nvPr/>
        </p:nvSpPr>
        <p:spPr bwMode="auto">
          <a:xfrm>
            <a:off x="304800" y="381000"/>
            <a:ext cx="3389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>
                <a:latin typeface="Verdana" pitchFamily="34" charset="0"/>
              </a:rPr>
              <a:t>For all INORDER </a:t>
            </a:r>
            <a:r>
              <a:rPr lang="en-CA" sz="2000" i="1">
                <a:latin typeface="Verdana" pitchFamily="34" charset="0"/>
              </a:rPr>
              <a:t>list</a:t>
            </a:r>
          </a:p>
          <a:p>
            <a:r>
              <a:rPr lang="en-CA" sz="2000" i="1">
                <a:latin typeface="Verdana" pitchFamily="34" charset="0"/>
              </a:rPr>
              <a:t>     JT: </a:t>
            </a:r>
            <a:r>
              <a:rPr lang="en-US" i="1"/>
              <a:t>for-all-body</a:t>
            </a:r>
            <a:endParaRPr lang="en-CA" sz="2000" i="1">
              <a:latin typeface="Verdana" pitchFamily="34" charset="0"/>
            </a:endParaRPr>
          </a:p>
          <a:p>
            <a:r>
              <a:rPr lang="en-CA" sz="2000" i="1">
                <a:latin typeface="Verdana" pitchFamily="34" charset="0"/>
              </a:rPr>
              <a:t>     action(s) to perform, </a:t>
            </a:r>
          </a:p>
          <a:p>
            <a:r>
              <a:rPr lang="en-CA" sz="2000" i="1">
                <a:latin typeface="Verdana" pitchFamily="34" charset="0"/>
              </a:rPr>
              <a:t>     each element list[i]</a:t>
            </a:r>
          </a:p>
        </p:txBody>
      </p:sp>
      <p:sp>
        <p:nvSpPr>
          <p:cNvPr id="3" name="Flowchart: Process 13"/>
          <p:cNvSpPr>
            <a:spLocks noChangeArrowheads="1"/>
          </p:cNvSpPr>
          <p:nvPr/>
        </p:nvSpPr>
        <p:spPr bwMode="auto">
          <a:xfrm>
            <a:off x="3352800" y="3581400"/>
            <a:ext cx="2209800" cy="1524000"/>
          </a:xfrm>
          <a:prstGeom prst="flowChartProcess">
            <a:avLst/>
          </a:prstGeom>
          <a:noFill/>
          <a:ln w="42545" algn="ctr">
            <a:solidFill>
              <a:srgbClr val="9933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rgbClr val="9933FF"/>
                </a:solidFill>
                <a:latin typeface="Verdana" pitchFamily="34" charset="0"/>
              </a:rPr>
              <a:t>Play sound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9933FF"/>
                </a:solidFill>
                <a:latin typeface="Verdana" pitchFamily="34" charset="0"/>
              </a:rPr>
              <a:t>Each soldier ‘say’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9933FF"/>
                </a:solidFill>
                <a:latin typeface="Verdana" pitchFamily="34" charset="0"/>
              </a:rPr>
              <a:t>Each soldier moves  </a:t>
            </a:r>
            <a:endParaRPr lang="en-US" i="1">
              <a:solidFill>
                <a:srgbClr val="9933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1" grpId="0"/>
      <p:bldP spid="12" grpId="0" animBg="1"/>
      <p:bldP spid="14" grpId="0" animBg="1"/>
      <p:bldP spid="1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CA" sz="32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JT’s: For all</a:t>
            </a:r>
            <a:br>
              <a:rPr lang="en-CA" sz="32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</a:br>
            <a:r>
              <a:rPr lang="en-CA" sz="32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TOGETHER</a:t>
            </a:r>
          </a:p>
        </p:txBody>
      </p:sp>
      <p:sp>
        <p:nvSpPr>
          <p:cNvPr id="50178" name="Slide Number Placeholder 2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CB5906D-6171-48D1-AA0F-086FF47F6CB4}" type="slidenum">
              <a:rPr lang="en-US" sz="1600">
                <a:solidFill>
                  <a:srgbClr val="A7A399"/>
                </a:solidFill>
                <a:latin typeface="+mn-lt"/>
              </a:rPr>
              <a:pPr algn="r">
                <a:defRPr/>
              </a:pPr>
              <a:t>12</a:t>
            </a:fld>
            <a:endParaRPr lang="en-US" sz="1600">
              <a:solidFill>
                <a:srgbClr val="A7A399"/>
              </a:solidFill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90775" y="304800"/>
            <a:ext cx="1066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1676400" y="1371600"/>
            <a:ext cx="2514600" cy="1295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if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List</a:t>
            </a:r>
            <a:r>
              <a:rPr lang="en-US" dirty="0" smtClean="0">
                <a:solidFill>
                  <a:schemeClr val="tx1"/>
                </a:solidFill>
              </a:rPr>
              <a:t> is empty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6" name="Shape 12"/>
          <p:cNvCxnSpPr>
            <a:cxnSpLocks noChangeShapeType="1"/>
            <a:stCxn id="5" idx="1"/>
            <a:endCxn id="10" idx="1"/>
          </p:cNvCxnSpPr>
          <p:nvPr/>
        </p:nvCxnSpPr>
        <p:spPr bwMode="auto">
          <a:xfrm rot="10800000" flipH="1" flipV="1">
            <a:off x="1655763" y="2019300"/>
            <a:ext cx="762000" cy="3276600"/>
          </a:xfrm>
          <a:prstGeom prst="bentConnector3">
            <a:avLst>
              <a:gd name="adj1" fmla="val -27292"/>
            </a:avLst>
          </a:prstGeom>
          <a:noFill/>
          <a:ln w="38100" algn="ctr">
            <a:solidFill>
              <a:srgbClr val="FF8000"/>
            </a:solidFill>
            <a:miter lim="800000"/>
            <a:headEnd/>
            <a:tailEnd type="arrow" w="med" len="med"/>
          </a:ln>
        </p:spPr>
      </p:cxn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990600" y="1704975"/>
            <a:ext cx="585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erdana" pitchFamily="34" charset="0"/>
              </a:rPr>
              <a:t>true</a:t>
            </a:r>
          </a:p>
        </p:txBody>
      </p:sp>
      <p:cxnSp>
        <p:nvCxnSpPr>
          <p:cNvPr id="8" name="Shape 14"/>
          <p:cNvCxnSpPr>
            <a:cxnSpLocks noChangeShapeType="1"/>
            <a:stCxn id="5" idx="3"/>
            <a:endCxn id="12" idx="0"/>
          </p:cNvCxnSpPr>
          <p:nvPr/>
        </p:nvCxnSpPr>
        <p:spPr bwMode="auto">
          <a:xfrm>
            <a:off x="4211638" y="2019300"/>
            <a:ext cx="1960562" cy="550863"/>
          </a:xfrm>
          <a:prstGeom prst="bentConnector2">
            <a:avLst/>
          </a:prstGeom>
          <a:noFill/>
          <a:ln w="38100" algn="ctr">
            <a:solidFill>
              <a:srgbClr val="FF8000"/>
            </a:solidFill>
            <a:miter lim="800000"/>
            <a:headEnd/>
            <a:tailEnd type="arrow" w="med" len="med"/>
          </a:ln>
        </p:spPr>
      </p:cxn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4343400" y="1676400"/>
            <a:ext cx="63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erdana" pitchFamily="34" charset="0"/>
              </a:rPr>
              <a:t>false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38400" y="5029200"/>
            <a:ext cx="1066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</a:rPr>
              <a:t>Stop</a:t>
            </a:r>
          </a:p>
        </p:txBody>
      </p: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>
          <a:xfrm rot="16200000" flipH="1">
            <a:off x="2662238" y="1100137"/>
            <a:ext cx="533400" cy="95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Process 11"/>
          <p:cNvSpPr/>
          <p:nvPr/>
        </p:nvSpPr>
        <p:spPr>
          <a:xfrm>
            <a:off x="3429000" y="2590800"/>
            <a:ext cx="5486400" cy="2362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3581400" y="2895600"/>
            <a:ext cx="2224088" cy="609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for-all-body(list[0])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6553200" y="2895600"/>
            <a:ext cx="2209800" cy="609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 smtClean="0">
                <a:solidFill>
                  <a:schemeClr val="tx1"/>
                </a:solidFill>
              </a:rPr>
              <a:t>Ffor</a:t>
            </a:r>
            <a:r>
              <a:rPr lang="en-US" i="1" dirty="0" smtClean="0">
                <a:solidFill>
                  <a:schemeClr val="tx1"/>
                </a:solidFill>
              </a:rPr>
              <a:t>-all-body(list[n-1])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5" name="Shape 14"/>
          <p:cNvCxnSpPr>
            <a:cxnSpLocks noChangeShapeType="1"/>
            <a:stCxn id="12" idx="2"/>
            <a:endCxn id="10" idx="3"/>
          </p:cNvCxnSpPr>
          <p:nvPr/>
        </p:nvCxnSpPr>
        <p:spPr bwMode="auto">
          <a:xfrm rot="5400000">
            <a:off x="4687888" y="3811588"/>
            <a:ext cx="322262" cy="2646362"/>
          </a:xfrm>
          <a:prstGeom prst="bentConnector2">
            <a:avLst/>
          </a:prstGeom>
          <a:noFill/>
          <a:ln w="38100" algn="ctr">
            <a:solidFill>
              <a:srgbClr val="FF8000"/>
            </a:solidFill>
            <a:miter lim="800000"/>
            <a:headEnd/>
            <a:tailEnd type="arrow" w="med" len="med"/>
          </a:ln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67400" y="2895600"/>
            <a:ext cx="684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3600">
                <a:latin typeface="Verdana" pitchFamily="34" charset="0"/>
              </a:rPr>
              <a:t>...</a:t>
            </a:r>
          </a:p>
        </p:txBody>
      </p:sp>
      <p:sp>
        <p:nvSpPr>
          <p:cNvPr id="43025" name="TextBox 16"/>
          <p:cNvSpPr txBox="1">
            <a:spLocks noChangeArrowheads="1"/>
          </p:cNvSpPr>
          <p:nvPr/>
        </p:nvSpPr>
        <p:spPr bwMode="auto">
          <a:xfrm>
            <a:off x="3657600" y="304800"/>
            <a:ext cx="540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Verdana" pitchFamily="34" charset="0"/>
              </a:rPr>
              <a:t>For all TOGETHER </a:t>
            </a:r>
            <a:r>
              <a:rPr lang="en-CA" i="1">
                <a:latin typeface="Verdana" pitchFamily="34" charset="0"/>
              </a:rPr>
              <a:t>list</a:t>
            </a:r>
          </a:p>
          <a:p>
            <a:r>
              <a:rPr lang="en-CA" i="1">
                <a:latin typeface="Verdana" pitchFamily="34" charset="0"/>
              </a:rPr>
              <a:t>   for-all-body (JT: each simultaneous action)</a:t>
            </a:r>
          </a:p>
        </p:txBody>
      </p:sp>
      <p:grpSp>
        <p:nvGrpSpPr>
          <p:cNvPr id="43030" name="Group 22"/>
          <p:cNvGrpSpPr>
            <a:grpSpLocks/>
          </p:cNvGrpSpPr>
          <p:nvPr/>
        </p:nvGrpSpPr>
        <p:grpSpPr bwMode="auto">
          <a:xfrm>
            <a:off x="5715000" y="1295400"/>
            <a:ext cx="3200400" cy="1600200"/>
            <a:chOff x="3600" y="816"/>
            <a:chExt cx="2016" cy="1008"/>
          </a:xfrm>
        </p:grpSpPr>
        <p:sp>
          <p:nvSpPr>
            <p:cNvPr id="43026" name="Line 18"/>
            <p:cNvSpPr>
              <a:spLocks noChangeShapeType="1"/>
            </p:cNvSpPr>
            <p:nvPr/>
          </p:nvSpPr>
          <p:spPr bwMode="auto">
            <a:xfrm flipH="1">
              <a:off x="3600" y="1344"/>
              <a:ext cx="528" cy="48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Line 19"/>
            <p:cNvSpPr>
              <a:spLocks noChangeShapeType="1"/>
            </p:cNvSpPr>
            <p:nvPr/>
          </p:nvSpPr>
          <p:spPr bwMode="auto">
            <a:xfrm>
              <a:off x="4368" y="1488"/>
              <a:ext cx="96" cy="336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Text Box 20"/>
            <p:cNvSpPr txBox="1">
              <a:spLocks noChangeArrowheads="1"/>
            </p:cNvSpPr>
            <p:nvPr/>
          </p:nvSpPr>
          <p:spPr bwMode="auto">
            <a:xfrm>
              <a:off x="4080" y="816"/>
              <a:ext cx="1536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9933FF"/>
                  </a:solidFill>
                </a:rPr>
                <a:t>JT’s Extra: perform same action on each list element at same time</a:t>
              </a:r>
            </a:p>
          </p:txBody>
        </p:sp>
      </p:grpSp>
      <p:sp>
        <p:nvSpPr>
          <p:cNvPr id="3" name="Flowchart: Process 13"/>
          <p:cNvSpPr>
            <a:spLocks noChangeArrowheads="1"/>
          </p:cNvSpPr>
          <p:nvPr/>
        </p:nvSpPr>
        <p:spPr bwMode="auto">
          <a:xfrm>
            <a:off x="3581400" y="3657600"/>
            <a:ext cx="5029200" cy="1219200"/>
          </a:xfrm>
          <a:prstGeom prst="flowChartProcess">
            <a:avLst/>
          </a:prstGeom>
          <a:noFill/>
          <a:ln w="42545" algn="ctr">
            <a:solidFill>
              <a:srgbClr val="9933FF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9933FF"/>
                </a:solidFill>
                <a:latin typeface="Verdana" pitchFamily="34" charset="0"/>
              </a:rPr>
              <a:t>Example program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9933FF"/>
                </a:solidFill>
                <a:latin typeface="Verdana" pitchFamily="34" charset="0"/>
              </a:rPr>
              <a:t>Play sound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9933FF"/>
                </a:solidFill>
                <a:latin typeface="Verdana" pitchFamily="34" charset="0"/>
              </a:rPr>
              <a:t>Each soldier ‘say’</a:t>
            </a:r>
          </a:p>
          <a:p>
            <a:pPr>
              <a:buFontTx/>
              <a:buChar char="•"/>
            </a:pPr>
            <a:r>
              <a:rPr lang="en-US">
                <a:solidFill>
                  <a:srgbClr val="9933FF"/>
                </a:solidFill>
                <a:latin typeface="Verdana" pitchFamily="34" charset="0"/>
              </a:rPr>
              <a:t>Each soldier moves  </a:t>
            </a:r>
            <a:endParaRPr lang="en-US" i="1">
              <a:solidFill>
                <a:srgbClr val="9933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  <p:bldP spid="10" grpId="0" animBg="1"/>
      <p:bldP spid="12" grpId="0" animBg="1"/>
      <p:bldP spid="13" grpId="0" animBg="1"/>
      <p:bldP spid="14" grpId="0" animBg="1"/>
      <p:bldP spid="16" grpId="0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More Complex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D0223-EDF7-48E7-AD80-3C23B6A310F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astronaut-list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85800"/>
            <a:ext cx="6019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err="1" smtClean="0"/>
              <a:t>world.dance</a:t>
            </a:r>
            <a:r>
              <a:rPr lang="en-CA" dirty="0" smtClean="0"/>
              <a:t> Method</a:t>
            </a:r>
            <a:endParaRPr lang="en-CA" dirty="0"/>
          </a:p>
        </p:txBody>
      </p:sp>
      <p:sp>
        <p:nvSpPr>
          <p:cNvPr id="4710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CCC250-6D25-42DD-AD53-36324CCDFE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 l="18750" t="37698" r="25000" b="29474"/>
          <a:stretch>
            <a:fillRect/>
          </a:stretch>
        </p:blipFill>
        <p:spPr bwMode="auto">
          <a:xfrm>
            <a:off x="533400" y="533400"/>
            <a:ext cx="82931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3317" t="40932" r="42055" b="54716"/>
          <a:stretch>
            <a:fillRect/>
          </a:stretch>
        </p:blipFill>
        <p:spPr bwMode="auto">
          <a:xfrm>
            <a:off x="304800" y="3581400"/>
            <a:ext cx="86106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3317" t="53833" r="41136" b="42038"/>
          <a:stretch>
            <a:fillRect/>
          </a:stretch>
        </p:blipFill>
        <p:spPr bwMode="auto">
          <a:xfrm>
            <a:off x="152400" y="43434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err="1" smtClean="0"/>
              <a:t>world.dance</a:t>
            </a:r>
            <a:r>
              <a:rPr lang="en-CA" dirty="0" smtClean="0"/>
              <a:t> Method</a:t>
            </a:r>
            <a:endParaRPr lang="en-CA" dirty="0"/>
          </a:p>
        </p:txBody>
      </p:sp>
      <p:sp>
        <p:nvSpPr>
          <p:cNvPr id="4813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375F59-DB51-4000-9884-09607097E1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 l="18750" t="37698" r="25000" b="29474"/>
          <a:stretch>
            <a:fillRect/>
          </a:stretch>
        </p:blipFill>
        <p:spPr bwMode="auto">
          <a:xfrm>
            <a:off x="533400" y="304800"/>
            <a:ext cx="82931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stronaut-list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2766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dirty="0" smtClean="0"/>
              <a:t>For all</a:t>
            </a:r>
            <a:br>
              <a:rPr lang="en-CA" dirty="0" smtClean="0"/>
            </a:br>
            <a:r>
              <a:rPr lang="en-CA" dirty="0" smtClean="0"/>
              <a:t>INORDER</a:t>
            </a:r>
            <a:endParaRPr lang="en-CA" dirty="0"/>
          </a:p>
        </p:txBody>
      </p:sp>
      <p:sp>
        <p:nvSpPr>
          <p:cNvPr id="49154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B9C9C7-5556-47B4-8955-9C7436B521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5387975" y="1143000"/>
            <a:ext cx="2057400" cy="609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= 0 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6" idx="2"/>
            <a:endCxn id="4" idx="0"/>
          </p:cNvCxnSpPr>
          <p:nvPr/>
        </p:nvCxnSpPr>
        <p:spPr>
          <a:xfrm rot="5400000">
            <a:off x="6226969" y="953294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883275" y="228600"/>
            <a:ext cx="1066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7" name="Flowchart: Decision 6"/>
          <p:cNvSpPr/>
          <p:nvPr/>
        </p:nvSpPr>
        <p:spPr>
          <a:xfrm>
            <a:off x="5159375" y="2286000"/>
            <a:ext cx="2514600" cy="1295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While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i &lt; size-of list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8" name="Shape 12"/>
          <p:cNvCxnSpPr>
            <a:stCxn id="7" idx="3"/>
            <a:endCxn id="12" idx="3"/>
          </p:cNvCxnSpPr>
          <p:nvPr/>
        </p:nvCxnSpPr>
        <p:spPr>
          <a:xfrm flipH="1">
            <a:off x="6988175" y="2933700"/>
            <a:ext cx="685800" cy="2667000"/>
          </a:xfrm>
          <a:prstGeom prst="bentConnector3">
            <a:avLst>
              <a:gd name="adj1" fmla="val -120106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7750175" y="2601913"/>
            <a:ext cx="631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erdana" pitchFamily="34" charset="0"/>
              </a:rPr>
              <a:t>false</a:t>
            </a:r>
          </a:p>
        </p:txBody>
      </p:sp>
      <p:cxnSp>
        <p:nvCxnSpPr>
          <p:cNvPr id="10" name="Shape 14"/>
          <p:cNvCxnSpPr>
            <a:stCxn id="7" idx="1"/>
            <a:endCxn id="14" idx="0"/>
          </p:cNvCxnSpPr>
          <p:nvPr/>
        </p:nvCxnSpPr>
        <p:spPr>
          <a:xfrm rot="10800000" flipV="1">
            <a:off x="4206875" y="2933700"/>
            <a:ext cx="952500" cy="5715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4397375" y="2601913"/>
            <a:ext cx="585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erdana" pitchFamily="34" charset="0"/>
              </a:rPr>
              <a:t>true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21375" y="5334000"/>
            <a:ext cx="1066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</a:rPr>
              <a:t>Stop</a:t>
            </a:r>
          </a:p>
        </p:txBody>
      </p:sp>
      <p:cxnSp>
        <p:nvCxnSpPr>
          <p:cNvPr id="13" name="Straight Arrow Connector 12"/>
          <p:cNvCxnSpPr>
            <a:stCxn id="4" idx="2"/>
          </p:cNvCxnSpPr>
          <p:nvPr/>
        </p:nvCxnSpPr>
        <p:spPr>
          <a:xfrm rot="5400000">
            <a:off x="6149181" y="2020094"/>
            <a:ext cx="5349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Process 13"/>
          <p:cNvSpPr/>
          <p:nvPr/>
        </p:nvSpPr>
        <p:spPr>
          <a:xfrm>
            <a:off x="3178175" y="3505200"/>
            <a:ext cx="2057400" cy="609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for-all-body(list[</a:t>
            </a:r>
            <a:r>
              <a:rPr lang="en-US" i="1" dirty="0" err="1" smtClean="0">
                <a:solidFill>
                  <a:schemeClr val="tx1"/>
                </a:solidFill>
              </a:rPr>
              <a:t>i</a:t>
            </a:r>
            <a:r>
              <a:rPr lang="en-US" i="1" dirty="0" smtClean="0">
                <a:solidFill>
                  <a:schemeClr val="tx1"/>
                </a:solidFill>
              </a:rPr>
              <a:t>])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3178175" y="4495800"/>
            <a:ext cx="2057400" cy="609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Increment </a:t>
            </a:r>
            <a:r>
              <a:rPr lang="en-US" i="1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by 1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 rot="5400000">
            <a:off x="4017169" y="4306094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5" idx="2"/>
          </p:cNvCxnSpPr>
          <p:nvPr/>
        </p:nvCxnSpPr>
        <p:spPr>
          <a:xfrm rot="5400000" flipH="1">
            <a:off x="1882775" y="2781300"/>
            <a:ext cx="3200400" cy="1447800"/>
          </a:xfrm>
          <a:prstGeom prst="bentConnector3">
            <a:avLst>
              <a:gd name="adj1" fmla="val -714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43200" y="1905000"/>
            <a:ext cx="37115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0" name="TextBox 18"/>
          <p:cNvSpPr txBox="1">
            <a:spLocks noChangeArrowheads="1"/>
          </p:cNvSpPr>
          <p:nvPr/>
        </p:nvSpPr>
        <p:spPr bwMode="auto">
          <a:xfrm>
            <a:off x="457200" y="381000"/>
            <a:ext cx="3008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>
                <a:latin typeface="Verdana" pitchFamily="34" charset="0"/>
              </a:rPr>
              <a:t>For all INORDER </a:t>
            </a:r>
            <a:r>
              <a:rPr lang="en-CA" sz="2400" i="1">
                <a:latin typeface="Verdana" pitchFamily="34" charset="0"/>
              </a:rPr>
              <a:t>list</a:t>
            </a:r>
          </a:p>
          <a:p>
            <a:r>
              <a:rPr lang="en-CA" sz="2400" i="1">
                <a:latin typeface="Verdana" pitchFamily="34" charset="0"/>
              </a:rPr>
              <a:t>   for-all-body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1" grpId="0"/>
      <p:bldP spid="12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dirty="0" smtClean="0"/>
              <a:t>For all</a:t>
            </a:r>
            <a:br>
              <a:rPr lang="en-CA" dirty="0" smtClean="0"/>
            </a:br>
            <a:r>
              <a:rPr lang="en-CA" dirty="0" smtClean="0"/>
              <a:t>TOGETHER</a:t>
            </a:r>
            <a:endParaRPr lang="en-CA" dirty="0"/>
          </a:p>
        </p:txBody>
      </p:sp>
      <p:sp>
        <p:nvSpPr>
          <p:cNvPr id="5017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551C4F-FF82-4C85-9873-745B63B046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90775" y="304800"/>
            <a:ext cx="1066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5" name="Flowchart: Decision 4"/>
          <p:cNvSpPr/>
          <p:nvPr/>
        </p:nvSpPr>
        <p:spPr>
          <a:xfrm>
            <a:off x="1676400" y="1371600"/>
            <a:ext cx="2514600" cy="129540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if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List</a:t>
            </a:r>
            <a:r>
              <a:rPr lang="en-US" dirty="0" smtClean="0">
                <a:solidFill>
                  <a:schemeClr val="tx1"/>
                </a:solidFill>
              </a:rPr>
              <a:t> is empty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6" name="Shape 12"/>
          <p:cNvCxnSpPr>
            <a:stCxn id="5" idx="1"/>
            <a:endCxn id="10" idx="1"/>
          </p:cNvCxnSpPr>
          <p:nvPr/>
        </p:nvCxnSpPr>
        <p:spPr>
          <a:xfrm rot="10800000" flipH="1" flipV="1">
            <a:off x="1676400" y="2019300"/>
            <a:ext cx="762000" cy="2667000"/>
          </a:xfrm>
          <a:prstGeom prst="bentConnector3">
            <a:avLst>
              <a:gd name="adj1" fmla="val -130952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990600" y="1704975"/>
            <a:ext cx="585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erdana" pitchFamily="34" charset="0"/>
              </a:rPr>
              <a:t>true</a:t>
            </a:r>
          </a:p>
        </p:txBody>
      </p:sp>
      <p:cxnSp>
        <p:nvCxnSpPr>
          <p:cNvPr id="8" name="Shape 14"/>
          <p:cNvCxnSpPr>
            <a:stCxn id="5" idx="3"/>
            <a:endCxn id="12" idx="0"/>
          </p:cNvCxnSpPr>
          <p:nvPr/>
        </p:nvCxnSpPr>
        <p:spPr>
          <a:xfrm>
            <a:off x="4191000" y="2019300"/>
            <a:ext cx="1981200" cy="5715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4343400" y="1676400"/>
            <a:ext cx="631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erdana" pitchFamily="34" charset="0"/>
              </a:rPr>
              <a:t>false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38400" y="4419600"/>
            <a:ext cx="1066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</a:rPr>
              <a:t>Stop</a:t>
            </a:r>
          </a:p>
        </p:txBody>
      </p:sp>
      <p:cxnSp>
        <p:nvCxnSpPr>
          <p:cNvPr id="11" name="Straight Arrow Connector 10"/>
          <p:cNvCxnSpPr>
            <a:stCxn id="4" idx="2"/>
            <a:endCxn id="5" idx="0"/>
          </p:cNvCxnSpPr>
          <p:nvPr/>
        </p:nvCxnSpPr>
        <p:spPr>
          <a:xfrm rot="16200000" flipH="1">
            <a:off x="2662238" y="1100137"/>
            <a:ext cx="533400" cy="95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Process 11"/>
          <p:cNvSpPr/>
          <p:nvPr/>
        </p:nvSpPr>
        <p:spPr>
          <a:xfrm>
            <a:off x="3429000" y="2590800"/>
            <a:ext cx="5486400" cy="838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3567113" y="2700338"/>
            <a:ext cx="2224087" cy="609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for-all-body(list[0])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6553200" y="2700338"/>
            <a:ext cx="2209800" cy="609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 smtClean="0">
                <a:solidFill>
                  <a:schemeClr val="tx1"/>
                </a:solidFill>
              </a:rPr>
              <a:t>Ffor</a:t>
            </a:r>
            <a:r>
              <a:rPr lang="en-US" i="1" dirty="0" smtClean="0">
                <a:solidFill>
                  <a:schemeClr val="tx1"/>
                </a:solidFill>
              </a:rPr>
              <a:t>-all-body(list[n-1])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i="1" dirty="0">
              <a:solidFill>
                <a:schemeClr val="tx1"/>
              </a:solidFill>
            </a:endParaRPr>
          </a:p>
        </p:txBody>
      </p:sp>
      <p:cxnSp>
        <p:nvCxnSpPr>
          <p:cNvPr id="15" name="Shape 14"/>
          <p:cNvCxnSpPr>
            <a:stCxn id="12" idx="2"/>
            <a:endCxn id="10" idx="3"/>
          </p:cNvCxnSpPr>
          <p:nvPr/>
        </p:nvCxnSpPr>
        <p:spPr>
          <a:xfrm rot="5400000">
            <a:off x="4210050" y="2724150"/>
            <a:ext cx="1257300" cy="26670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67400" y="2590800"/>
            <a:ext cx="5349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3600">
                <a:latin typeface="Verdana" pitchFamily="34" charset="0"/>
              </a:rPr>
              <a:t>...</a:t>
            </a:r>
          </a:p>
        </p:txBody>
      </p:sp>
      <p:sp>
        <p:nvSpPr>
          <p:cNvPr id="29712" name="TextBox 16"/>
          <p:cNvSpPr txBox="1">
            <a:spLocks noChangeArrowheads="1"/>
          </p:cNvSpPr>
          <p:nvPr/>
        </p:nvSpPr>
        <p:spPr bwMode="auto">
          <a:xfrm>
            <a:off x="5486400" y="381000"/>
            <a:ext cx="3284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400">
                <a:latin typeface="Verdana" pitchFamily="34" charset="0"/>
              </a:rPr>
              <a:t>For all TOGETHER </a:t>
            </a:r>
            <a:r>
              <a:rPr lang="en-CA" sz="2400" i="1">
                <a:latin typeface="Verdana" pitchFamily="34" charset="0"/>
              </a:rPr>
              <a:t>list</a:t>
            </a:r>
          </a:p>
          <a:p>
            <a:r>
              <a:rPr lang="en-CA" sz="2400" i="1">
                <a:latin typeface="Verdana" pitchFamily="34" charset="0"/>
              </a:rPr>
              <a:t>   for-all-body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  <p:bldP spid="10" grpId="0" animBg="1"/>
      <p:bldP spid="12" grpId="0" animBg="1"/>
      <p:bldP spid="13" grpId="0" animBg="1"/>
      <p:bldP spid="14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337719" y="1280319"/>
            <a:ext cx="8183563" cy="1050925"/>
          </a:xfrm>
        </p:spPr>
        <p:txBody>
          <a:bodyPr/>
          <a:lstStyle/>
          <a:p>
            <a:pPr eaLnBrk="1" hangingPunct="1"/>
            <a:r>
              <a:rPr lang="en-CA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For all in Flowcharts</a:t>
            </a:r>
          </a:p>
        </p:txBody>
      </p:sp>
      <p:sp>
        <p:nvSpPr>
          <p:cNvPr id="5120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92875"/>
            <a:ext cx="457200" cy="365125"/>
          </a:xfrm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F93E00-97A5-40BE-A6DC-918972FE6F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  <p:cxnSp>
        <p:nvCxnSpPr>
          <p:cNvPr id="19" name="Straight Arrow Connector 18"/>
          <p:cNvCxnSpPr>
            <a:stCxn id="25" idx="2"/>
            <a:endCxn id="23" idx="0"/>
          </p:cNvCxnSpPr>
          <p:nvPr/>
        </p:nvCxnSpPr>
        <p:spPr>
          <a:xfrm rot="5400000">
            <a:off x="5638801" y="533400"/>
            <a:ext cx="304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owchart: Process 22"/>
          <p:cNvSpPr/>
          <p:nvPr/>
        </p:nvSpPr>
        <p:spPr>
          <a:xfrm>
            <a:off x="2590800" y="685800"/>
            <a:ext cx="6400800" cy="5410200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4" name="Flowchart: Multidocument 23"/>
          <p:cNvSpPr/>
          <p:nvPr/>
        </p:nvSpPr>
        <p:spPr>
          <a:xfrm>
            <a:off x="2133600" y="304800"/>
            <a:ext cx="2514600" cy="533400"/>
          </a:xfrm>
          <a:prstGeom prst="flowChartMultidocument">
            <a:avLst/>
          </a:prstGeom>
          <a:solidFill>
            <a:srgbClr val="FF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tx1"/>
                </a:solidFill>
              </a:rPr>
              <a:t>Loop </a:t>
            </a:r>
            <a:r>
              <a:rPr lang="en-CA" sz="1600" i="1" dirty="0">
                <a:solidFill>
                  <a:schemeClr val="tx1"/>
                </a:solidFill>
              </a:rPr>
              <a:t>rounds </a:t>
            </a:r>
            <a:r>
              <a:rPr lang="en-CA" sz="1600" dirty="0">
                <a:solidFill>
                  <a:schemeClr val="tx1"/>
                </a:solidFill>
              </a:rPr>
              <a:t>times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257800" y="-152400"/>
            <a:ext cx="1066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257800" y="6324600"/>
            <a:ext cx="10668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tx1"/>
                </a:solidFill>
              </a:rPr>
              <a:t>Stop</a:t>
            </a:r>
          </a:p>
        </p:txBody>
      </p:sp>
      <p:sp>
        <p:nvSpPr>
          <p:cNvPr id="27" name="Flowchart: Process 26"/>
          <p:cNvSpPr/>
          <p:nvPr/>
        </p:nvSpPr>
        <p:spPr>
          <a:xfrm>
            <a:off x="4076700" y="3352800"/>
            <a:ext cx="3429000" cy="25908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8" name="Flowchart: Process 27"/>
          <p:cNvSpPr/>
          <p:nvPr/>
        </p:nvSpPr>
        <p:spPr>
          <a:xfrm>
            <a:off x="4076700" y="1066800"/>
            <a:ext cx="3429000" cy="1752600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9" name="Flowchart: Process 28"/>
          <p:cNvSpPr/>
          <p:nvPr/>
        </p:nvSpPr>
        <p:spPr>
          <a:xfrm>
            <a:off x="4724400" y="1371600"/>
            <a:ext cx="2209800" cy="3810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i="1" dirty="0">
                <a:solidFill>
                  <a:schemeClr val="tx1"/>
                </a:solidFill>
              </a:rPr>
              <a:t>x </a:t>
            </a:r>
            <a:r>
              <a:rPr lang="en-CA" dirty="0">
                <a:solidFill>
                  <a:schemeClr val="tx1"/>
                </a:solidFill>
              </a:rPr>
              <a:t>turns backward</a:t>
            </a:r>
          </a:p>
        </p:txBody>
      </p:sp>
      <p:sp>
        <p:nvSpPr>
          <p:cNvPr id="30" name="Flowchart: Process 29"/>
          <p:cNvSpPr/>
          <p:nvPr/>
        </p:nvSpPr>
        <p:spPr>
          <a:xfrm>
            <a:off x="4724400" y="2057400"/>
            <a:ext cx="2286000" cy="3810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i="1" dirty="0">
                <a:solidFill>
                  <a:schemeClr val="tx1"/>
                </a:solidFill>
              </a:rPr>
              <a:t>x </a:t>
            </a:r>
            <a:r>
              <a:rPr lang="en-CA" dirty="0">
                <a:solidFill>
                  <a:schemeClr val="tx1"/>
                </a:solidFill>
              </a:rPr>
              <a:t>turns forward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5638801" y="1905000"/>
            <a:ext cx="304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638801" y="4953000"/>
            <a:ext cx="304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Process 32"/>
          <p:cNvSpPr/>
          <p:nvPr/>
        </p:nvSpPr>
        <p:spPr>
          <a:xfrm>
            <a:off x="4914900" y="3733800"/>
            <a:ext cx="1752600" cy="3810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i="1" dirty="0">
                <a:solidFill>
                  <a:schemeClr val="tx1"/>
                </a:solidFill>
              </a:rPr>
              <a:t>x </a:t>
            </a:r>
            <a:r>
              <a:rPr lang="en-CA" dirty="0">
                <a:solidFill>
                  <a:schemeClr val="tx1"/>
                </a:solidFill>
              </a:rPr>
              <a:t>moves up</a:t>
            </a:r>
          </a:p>
        </p:txBody>
      </p:sp>
      <p:sp>
        <p:nvSpPr>
          <p:cNvPr id="34" name="Flowchart: Process 33"/>
          <p:cNvSpPr/>
          <p:nvPr/>
        </p:nvSpPr>
        <p:spPr>
          <a:xfrm>
            <a:off x="4914900" y="4419600"/>
            <a:ext cx="1752600" cy="3810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i="1" dirty="0">
                <a:solidFill>
                  <a:schemeClr val="tx1"/>
                </a:solidFill>
              </a:rPr>
              <a:t>x</a:t>
            </a:r>
            <a:r>
              <a:rPr lang="en-CA" dirty="0">
                <a:solidFill>
                  <a:schemeClr val="tx1"/>
                </a:solidFill>
              </a:rPr>
              <a:t> rolls left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5638801" y="4267200"/>
            <a:ext cx="304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Process 35"/>
          <p:cNvSpPr/>
          <p:nvPr/>
        </p:nvSpPr>
        <p:spPr>
          <a:xfrm>
            <a:off x="4648200" y="5105400"/>
            <a:ext cx="2286000" cy="3810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i="1" dirty="0">
                <a:solidFill>
                  <a:schemeClr val="tx1"/>
                </a:solidFill>
              </a:rPr>
              <a:t>x</a:t>
            </a:r>
            <a:r>
              <a:rPr lang="en-CA" dirty="0">
                <a:solidFill>
                  <a:schemeClr val="tx1"/>
                </a:solidFill>
              </a:rPr>
              <a:t> moves down</a:t>
            </a:r>
          </a:p>
        </p:txBody>
      </p:sp>
      <p:cxnSp>
        <p:nvCxnSpPr>
          <p:cNvPr id="37" name="Straight Arrow Connector 36"/>
          <p:cNvCxnSpPr>
            <a:stCxn id="23" idx="2"/>
            <a:endCxn id="26" idx="0"/>
          </p:cNvCxnSpPr>
          <p:nvPr/>
        </p:nvCxnSpPr>
        <p:spPr>
          <a:xfrm rot="5400000">
            <a:off x="5676901" y="6210300"/>
            <a:ext cx="2286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8" idx="2"/>
            <a:endCxn id="27" idx="0"/>
          </p:cNvCxnSpPr>
          <p:nvPr/>
        </p:nvCxnSpPr>
        <p:spPr>
          <a:xfrm rot="5400000">
            <a:off x="5524501" y="3086100"/>
            <a:ext cx="5334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lowchart: Multidocument 38"/>
          <p:cNvSpPr/>
          <p:nvPr/>
        </p:nvSpPr>
        <p:spPr>
          <a:xfrm>
            <a:off x="3276600" y="838200"/>
            <a:ext cx="2438400" cy="533400"/>
          </a:xfrm>
          <a:prstGeom prst="flowChartMultidocument">
            <a:avLst/>
          </a:prstGeom>
          <a:solidFill>
            <a:srgbClr val="FF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b="1" dirty="0">
                <a:solidFill>
                  <a:schemeClr val="tx1"/>
                </a:solidFill>
              </a:rPr>
              <a:t>For all</a:t>
            </a:r>
            <a:r>
              <a:rPr lang="en-CA" sz="1200" dirty="0">
                <a:solidFill>
                  <a:schemeClr val="tx1"/>
                </a:solidFill>
              </a:rPr>
              <a:t> </a:t>
            </a:r>
            <a:r>
              <a:rPr lang="en-CA" sz="1200" i="1" dirty="0">
                <a:solidFill>
                  <a:schemeClr val="tx1"/>
                </a:solidFill>
              </a:rPr>
              <a:t>x</a:t>
            </a:r>
            <a:r>
              <a:rPr lang="en-CA" sz="1200" dirty="0">
                <a:solidFill>
                  <a:schemeClr val="tx1"/>
                </a:solidFill>
              </a:rPr>
              <a:t> in </a:t>
            </a:r>
            <a:r>
              <a:rPr lang="en-CA" sz="1200" i="1" dirty="0" err="1">
                <a:solidFill>
                  <a:schemeClr val="tx1"/>
                </a:solidFill>
              </a:rPr>
              <a:t>spaceTeam</a:t>
            </a:r>
            <a:r>
              <a:rPr lang="en-CA" sz="1200" dirty="0">
                <a:solidFill>
                  <a:schemeClr val="tx1"/>
                </a:solidFill>
              </a:rPr>
              <a:t> </a:t>
            </a:r>
            <a:r>
              <a:rPr lang="en-CA" sz="1200" b="1" dirty="0">
                <a:solidFill>
                  <a:schemeClr val="tx1"/>
                </a:solidFill>
              </a:rPr>
              <a:t>INORDER</a:t>
            </a:r>
          </a:p>
        </p:txBody>
      </p:sp>
      <p:sp>
        <p:nvSpPr>
          <p:cNvPr id="40" name="Flowchart: Multidocument 39"/>
          <p:cNvSpPr/>
          <p:nvPr/>
        </p:nvSpPr>
        <p:spPr>
          <a:xfrm>
            <a:off x="3200400" y="3124200"/>
            <a:ext cx="2438400" cy="533400"/>
          </a:xfrm>
          <a:prstGeom prst="flowChartMultidocument">
            <a:avLst/>
          </a:prstGeom>
          <a:solidFill>
            <a:srgbClr val="FFFF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00" b="1" dirty="0">
                <a:solidFill>
                  <a:schemeClr val="tx1"/>
                </a:solidFill>
              </a:rPr>
              <a:t>For all</a:t>
            </a:r>
            <a:r>
              <a:rPr lang="en-CA" sz="1200" dirty="0">
                <a:solidFill>
                  <a:schemeClr val="tx1"/>
                </a:solidFill>
              </a:rPr>
              <a:t> </a:t>
            </a:r>
            <a:r>
              <a:rPr lang="en-CA" sz="1200" i="1" dirty="0">
                <a:solidFill>
                  <a:schemeClr val="tx1"/>
                </a:solidFill>
              </a:rPr>
              <a:t>x</a:t>
            </a:r>
            <a:r>
              <a:rPr lang="en-CA" sz="1200" dirty="0">
                <a:solidFill>
                  <a:schemeClr val="tx1"/>
                </a:solidFill>
              </a:rPr>
              <a:t> in </a:t>
            </a:r>
            <a:r>
              <a:rPr lang="en-CA" sz="1200" i="1" dirty="0" err="1">
                <a:solidFill>
                  <a:schemeClr val="tx1"/>
                </a:solidFill>
              </a:rPr>
              <a:t>spaceTeam</a:t>
            </a:r>
            <a:r>
              <a:rPr lang="en-CA" sz="1200" dirty="0">
                <a:solidFill>
                  <a:schemeClr val="tx1"/>
                </a:solidFill>
              </a:rPr>
              <a:t> </a:t>
            </a:r>
            <a:r>
              <a:rPr lang="en-CA" sz="1200" b="1" dirty="0">
                <a:solidFill>
                  <a:schemeClr val="tx1"/>
                </a:solidFill>
              </a:rPr>
              <a:t>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Collecting User Input</a:t>
            </a:r>
            <a:endParaRPr lang="en-CA" dirty="0"/>
          </a:p>
        </p:txBody>
      </p:sp>
      <p:sp>
        <p:nvSpPr>
          <p:cNvPr id="5222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4328BF-765C-499A-A611-237EF080771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 t="45313" r="81876" b="29474"/>
          <a:stretch>
            <a:fillRect/>
          </a:stretch>
        </p:blipFill>
        <p:spPr bwMode="auto">
          <a:xfrm>
            <a:off x="381000" y="609600"/>
            <a:ext cx="32004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18750" t="24738" r="32500" b="55263"/>
          <a:stretch>
            <a:fillRect/>
          </a:stretch>
        </p:blipFill>
        <p:spPr bwMode="auto">
          <a:xfrm>
            <a:off x="457200" y="3200400"/>
            <a:ext cx="81327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685800"/>
            <a:ext cx="4044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Mandatory: Chapter 5 – Section 5.5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Jalal’s resources: </a:t>
            </a:r>
          </a:p>
          <a:p>
            <a:pPr marL="742950" lvl="1" indent="-285750" eaLnBrk="1" hangingPunct="1"/>
            <a:r>
              <a:rPr lang="en-US" smtClean="0">
                <a:ea typeface="ＭＳ Ｐゴシック"/>
              </a:rPr>
              <a:t>“How to” movies and example programs available at:</a:t>
            </a:r>
          </a:p>
          <a:p>
            <a:pPr marL="1143000" lvl="2" indent="-228600" eaLnBrk="1" hangingPunct="1">
              <a:buFont typeface="Wingdings 2" pitchFamily="18" charset="2"/>
              <a:buNone/>
            </a:pPr>
            <a:r>
              <a:rPr lang="en-US" sz="1600" smtClean="0">
                <a:ea typeface="ＭＳ Ｐゴシック"/>
                <a:sym typeface="Wingdings" pitchFamily="2" charset="2"/>
              </a:rPr>
              <a:t>http://pages.cpsc.ucalgary.ca/~kawash/peeking/alice-how-to.html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  <a:sym typeface="Wingdings" pitchFamily="2" charset="2"/>
              </a:rPr>
              <a:t>JT’s resources: </a:t>
            </a:r>
          </a:p>
          <a:p>
            <a:pPr marL="742950" lvl="1" indent="-285750" eaLnBrk="1" hangingPunct="1"/>
            <a:r>
              <a:rPr lang="en-US" sz="1600" smtClean="0">
                <a:ea typeface="ＭＳ Ｐゴシック"/>
                <a:sym typeface="Wingdings" pitchFamily="2" charset="2"/>
              </a:rPr>
              <a:t>www.cpsc.ucalgary.ca/~tamj/203/extras/alice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z="2000" b="1" smtClean="0">
              <a:ea typeface="ＭＳ Ｐゴシック"/>
              <a:cs typeface="ＭＳ Ｐゴシック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45059-2362-43A0-B1DD-EB3D30303E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563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JT’s Extra: What Is A List?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A list is a variable that can be treated as one entity.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n-US" sz="2000" dirty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…but also a list consists of elements and the individual elements can be accessed separately.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FB152-CCB4-4E66-839A-3FEE435957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52500" y="990600"/>
          <a:ext cx="6934200" cy="609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1386840"/>
                <a:gridCol w="1386840"/>
                <a:gridCol w="1386840"/>
                <a:gridCol w="1386840"/>
                <a:gridCol w="138684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Student 1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Student 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Student 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Student 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Student 5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066800" y="1600200"/>
            <a:ext cx="6705600" cy="903288"/>
            <a:chOff x="1066800" y="2133600"/>
            <a:chExt cx="6705600" cy="902732"/>
          </a:xfrm>
        </p:grpSpPr>
        <p:sp>
          <p:nvSpPr>
            <p:cNvPr id="6" name="Right Brace 5"/>
            <p:cNvSpPr/>
            <p:nvPr/>
          </p:nvSpPr>
          <p:spPr>
            <a:xfrm rot="5400000">
              <a:off x="4153064" y="-952664"/>
              <a:ext cx="533072" cy="67056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19" name="TextBox 6"/>
            <p:cNvSpPr txBox="1">
              <a:spLocks noChangeArrowheads="1"/>
            </p:cNvSpPr>
            <p:nvPr/>
          </p:nvSpPr>
          <p:spPr bwMode="auto">
            <a:xfrm>
              <a:off x="1752600" y="2667000"/>
              <a:ext cx="541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Example: I need to print out the whole class list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8200" y="3352800"/>
          <a:ext cx="6934200" cy="609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1386840"/>
                <a:gridCol w="1386840"/>
                <a:gridCol w="1386840"/>
                <a:gridCol w="1386840"/>
                <a:gridCol w="1386840"/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Student 1</a:t>
                      </a:r>
                      <a:endParaRPr lang="en-US" sz="14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Student 2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Student 3</a:t>
                      </a:r>
                      <a:endParaRPr lang="en-US" sz="14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Student 4</a:t>
                      </a:r>
                      <a:endParaRPr lang="en-US" sz="14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Student 5</a:t>
                      </a:r>
                      <a:endParaRPr lang="en-US" sz="1400" baseline="0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905000" y="3810000"/>
            <a:ext cx="2209800" cy="1838325"/>
            <a:chOff x="1905000" y="3810000"/>
            <a:chExt cx="2209800" cy="1837730"/>
          </a:xfrm>
        </p:grpSpPr>
        <p:sp>
          <p:nvSpPr>
            <p:cNvPr id="17416" name="TextBox 10"/>
            <p:cNvSpPr txBox="1">
              <a:spLocks noChangeArrowheads="1"/>
            </p:cNvSpPr>
            <p:nvPr/>
          </p:nvSpPr>
          <p:spPr bwMode="auto">
            <a:xfrm>
              <a:off x="1905000" y="4724400"/>
              <a:ext cx="22098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Example: I need to fix this one student’s grade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743200" y="3810000"/>
              <a:ext cx="0" cy="99027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3200" dirty="0" smtClean="0"/>
              <a:t>At the end of this section, you will be able to: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Understand the list structure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Create lists in Alice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Apply the </a:t>
            </a:r>
            <a:r>
              <a:rPr lang="en-US" sz="3200" i="1" dirty="0" smtClean="0"/>
              <a:t>for all in order </a:t>
            </a:r>
            <a:r>
              <a:rPr lang="en-US" sz="3200" dirty="0" smtClean="0"/>
              <a:t>construct to lists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Apply the </a:t>
            </a:r>
            <a:r>
              <a:rPr lang="en-US" sz="3200" i="1" dirty="0" smtClean="0"/>
              <a:t>for all together </a:t>
            </a:r>
            <a:r>
              <a:rPr lang="en-US" sz="3200" dirty="0" smtClean="0"/>
              <a:t>construct to lists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3200" dirty="0" smtClean="0"/>
              <a:t>Use functions to collect user input</a:t>
            </a:r>
          </a:p>
          <a:p>
            <a:pPr marL="514350" indent="-514350" eaLnBrk="1" hangingPunct="1">
              <a:buFont typeface="Wingdings 2" pitchFamily="18" charset="2"/>
              <a:buNone/>
              <a:defRPr/>
            </a:pPr>
            <a:endParaRPr lang="en-US" sz="3200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A list of Astronauts in Alice</a:t>
            </a:r>
            <a:endParaRPr lang="en-CA" dirty="0"/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06EEC1-CC03-49F1-99EE-C664A2EB24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pic>
        <p:nvPicPr>
          <p:cNvPr id="5" name="astronaut-list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219200" y="457200"/>
            <a:ext cx="6477000" cy="4857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183563" cy="1752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A list is a tuple of numbered (indexed) objects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 list is a variable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Flowchart: Process 3"/>
          <p:cNvSpPr/>
          <p:nvPr/>
        </p:nvSpPr>
        <p:spPr>
          <a:xfrm>
            <a:off x="1524000" y="3417888"/>
            <a:ext cx="9906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John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60550" y="3048000"/>
            <a:ext cx="33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0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2667000" y="3417888"/>
            <a:ext cx="9906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Frank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03550" y="3048000"/>
            <a:ext cx="33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1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3810000" y="3417888"/>
            <a:ext cx="9906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Alicia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46550" y="3048000"/>
            <a:ext cx="33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2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953000" y="3417888"/>
            <a:ext cx="9906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Jenn</a:t>
            </a:r>
            <a:endParaRPr lang="en-US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89550" y="3048000"/>
            <a:ext cx="33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3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6096000" y="3417888"/>
            <a:ext cx="990600" cy="838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James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32550" y="3048000"/>
            <a:ext cx="33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Creating a List in Alice</a:t>
            </a:r>
            <a:endParaRPr lang="en-CA" dirty="0"/>
          </a:p>
        </p:txBody>
      </p:sp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AA2C69-CCDC-496F-BD41-10C0360E21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t="42345"/>
          <a:stretch>
            <a:fillRect/>
          </a:stretch>
        </p:blipFill>
        <p:spPr bwMode="auto">
          <a:xfrm>
            <a:off x="2286000" y="3200400"/>
            <a:ext cx="280035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3267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81000"/>
            <a:ext cx="28003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5257800"/>
            <a:ext cx="8312150" cy="1050925"/>
          </a:xfrm>
        </p:spPr>
        <p:txBody>
          <a:bodyPr/>
          <a:lstStyle/>
          <a:p>
            <a:pPr eaLnBrk="1" hangingPunct="1">
              <a:defRPr/>
            </a:pPr>
            <a:r>
              <a:rPr lang="en-CA" sz="2800" dirty="0" smtClean="0"/>
              <a:t>JT’s Extra: What If A List Weren’t Used?</a:t>
            </a:r>
            <a:endParaRPr lang="en-CA" sz="2800" dirty="0"/>
          </a:p>
        </p:txBody>
      </p:sp>
      <p:sp>
        <p:nvSpPr>
          <p:cNvPr id="4608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4AFEA-C8D7-4FE9-AC84-F7E98080C8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6934200" y="381000"/>
            <a:ext cx="190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/>
              <a:t>Example 12:</a:t>
            </a:r>
          </a:p>
          <a:p>
            <a:pPr algn="r"/>
            <a:r>
              <a:rPr lang="en-US" sz="1600" b="1"/>
              <a:t>‘How not to’ approach</a:t>
            </a:r>
            <a:endParaRPr lang="en-US" sz="160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14363" y="473075"/>
            <a:ext cx="2357437" cy="2005013"/>
            <a:chOff x="615042" y="473331"/>
            <a:chExt cx="2356757" cy="2005324"/>
          </a:xfrm>
        </p:grpSpPr>
        <p:pic>
          <p:nvPicPr>
            <p:cNvPr id="22540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5042" y="1119662"/>
              <a:ext cx="1600200" cy="1358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1" name="TextBox 10"/>
            <p:cNvSpPr txBox="1">
              <a:spLocks noChangeArrowheads="1"/>
            </p:cNvSpPr>
            <p:nvPr/>
          </p:nvSpPr>
          <p:spPr bwMode="auto">
            <a:xfrm>
              <a:off x="615042" y="473331"/>
              <a:ext cx="235675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r>
                <a:rPr lang="en-US"/>
                <a:t>March 3 soldiers forward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971800" y="1447800"/>
            <a:ext cx="2357438" cy="1647825"/>
            <a:chOff x="3505200" y="473331"/>
            <a:chExt cx="2356757" cy="1647230"/>
          </a:xfrm>
        </p:grpSpPr>
        <p:pic>
          <p:nvPicPr>
            <p:cNvPr id="2253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5200" y="1396661"/>
              <a:ext cx="11049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9" name="TextBox 20"/>
            <p:cNvSpPr txBox="1">
              <a:spLocks noChangeArrowheads="1"/>
            </p:cNvSpPr>
            <p:nvPr/>
          </p:nvSpPr>
          <p:spPr bwMode="auto">
            <a:xfrm>
              <a:off x="3505200" y="473331"/>
              <a:ext cx="235675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r>
                <a:rPr lang="en-US"/>
                <a:t>Without lists: you would create three soldier objects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021263" y="2074863"/>
            <a:ext cx="3829050" cy="3649662"/>
            <a:chOff x="5021036" y="2074552"/>
            <a:chExt cx="3829050" cy="3649203"/>
          </a:xfrm>
        </p:grpSpPr>
        <p:pic>
          <p:nvPicPr>
            <p:cNvPr id="2253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1036" y="3228205"/>
              <a:ext cx="3829050" cy="249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TextBox 23"/>
            <p:cNvSpPr txBox="1">
              <a:spLocks noChangeArrowheads="1"/>
            </p:cNvSpPr>
            <p:nvPr/>
          </p:nvSpPr>
          <p:spPr bwMode="auto">
            <a:xfrm>
              <a:off x="5105400" y="2074552"/>
              <a:ext cx="2356757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r>
                <a:rPr lang="en-US"/>
                <a:t>The actions for each list would have to be repeated three times (once per object)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5475" y="4246563"/>
            <a:ext cx="26860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 list would allow the soldiers to be grouped together and instructions wouldn’t have to be repeated explicitly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5257800"/>
            <a:ext cx="8183563" cy="1050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CA" dirty="0" smtClean="0"/>
              <a:t>JT’s Extra: For all in order and together</a:t>
            </a:r>
            <a:endParaRPr lang="en-CA" dirty="0"/>
          </a:p>
        </p:txBody>
      </p:sp>
      <p:sp>
        <p:nvSpPr>
          <p:cNvPr id="4608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AED198-C729-4929-91D0-0B1EF4F2D9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 t="89946" r="28394" b="-168"/>
          <a:stretch>
            <a:fillRect/>
          </a:stretch>
        </p:blipFill>
        <p:spPr bwMode="auto">
          <a:xfrm>
            <a:off x="381000" y="685800"/>
            <a:ext cx="80914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4876800" y="457200"/>
            <a:ext cx="9906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91200" y="457200"/>
            <a:ext cx="9906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00050" y="1858963"/>
            <a:ext cx="7526338" cy="1200150"/>
            <a:chOff x="400493" y="1858815"/>
            <a:chExt cx="7526079" cy="1200329"/>
          </a:xfrm>
        </p:grpSpPr>
        <p:pic>
          <p:nvPicPr>
            <p:cNvPr id="2356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493" y="1981200"/>
              <a:ext cx="4323907" cy="95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4" name="TextBox 2"/>
            <p:cNvSpPr txBox="1">
              <a:spLocks noChangeArrowheads="1"/>
            </p:cNvSpPr>
            <p:nvPr/>
          </p:nvSpPr>
          <p:spPr bwMode="auto">
            <a:xfrm>
              <a:off x="5183372" y="1858815"/>
              <a:ext cx="27432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u="sng">
                  <a:solidFill>
                    <a:srgbClr val="FF0000"/>
                  </a:solidFill>
                </a:rPr>
                <a:t>FOR ALL IN ORDER</a:t>
              </a:r>
            </a:p>
            <a:p>
              <a:r>
                <a:rPr lang="en-US">
                  <a:solidFill>
                    <a:srgbClr val="FF0000"/>
                  </a:solidFill>
                </a:rPr>
                <a:t>Each list element carries out instructions one element-at-a-time</a:t>
              </a: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4724694" y="1981070"/>
              <a:ext cx="457184" cy="955818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33400" y="3724275"/>
            <a:ext cx="7392988" cy="1200150"/>
            <a:chOff x="533400" y="3723674"/>
            <a:chExt cx="7393172" cy="1200329"/>
          </a:xfrm>
        </p:grpSpPr>
        <p:pic>
          <p:nvPicPr>
            <p:cNvPr id="23560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" y="3810000"/>
              <a:ext cx="4191000" cy="102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TextBox 11"/>
            <p:cNvSpPr txBox="1">
              <a:spLocks noChangeArrowheads="1"/>
            </p:cNvSpPr>
            <p:nvPr/>
          </p:nvSpPr>
          <p:spPr bwMode="auto">
            <a:xfrm>
              <a:off x="5183372" y="3723674"/>
              <a:ext cx="27432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u="sng">
                  <a:solidFill>
                    <a:srgbClr val="FF0000"/>
                  </a:solidFill>
                </a:rPr>
                <a:t>FOR ALL TOGETHER</a:t>
              </a:r>
            </a:p>
            <a:p>
              <a:r>
                <a:rPr lang="en-US">
                  <a:solidFill>
                    <a:srgbClr val="FF0000"/>
                  </a:solidFill>
                </a:rPr>
                <a:t>The instructions are performed at the same time by each list element</a:t>
              </a:r>
            </a:p>
          </p:txBody>
        </p:sp>
        <p:sp>
          <p:nvSpPr>
            <p:cNvPr id="13" name="Right Brace 12"/>
            <p:cNvSpPr/>
            <p:nvPr/>
          </p:nvSpPr>
          <p:spPr>
            <a:xfrm>
              <a:off x="4724504" y="3845930"/>
              <a:ext cx="457211" cy="955818"/>
            </a:xfrm>
            <a:prstGeom prst="righ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1182</TotalTime>
  <Words>552</Words>
  <Application>Microsoft Office PowerPoint</Application>
  <PresentationFormat>On-screen Show (4:3)</PresentationFormat>
  <Paragraphs>162</Paragraphs>
  <Slides>19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Verdana</vt:lpstr>
      <vt:lpstr>ＭＳ Ｐゴシック</vt:lpstr>
      <vt:lpstr>Wingdings 2</vt:lpstr>
      <vt:lpstr>Calibri</vt:lpstr>
      <vt:lpstr>Wingdings</vt:lpstr>
      <vt:lpstr>Aspect</vt:lpstr>
      <vt:lpstr>Aspect</vt:lpstr>
      <vt:lpstr>Aspect</vt:lpstr>
      <vt:lpstr>Aspect</vt:lpstr>
      <vt:lpstr>Aspect</vt:lpstr>
      <vt:lpstr>4 Programming</vt:lpstr>
      <vt:lpstr>Reading Assignment</vt:lpstr>
      <vt:lpstr>JT’s Extra: What Is A List?</vt:lpstr>
      <vt:lpstr>Objectives</vt:lpstr>
      <vt:lpstr>A list of Astronauts in Alice</vt:lpstr>
      <vt:lpstr>Lists</vt:lpstr>
      <vt:lpstr>Creating a List in Alice</vt:lpstr>
      <vt:lpstr>JT’s Extra: What If A List Weren’t Used?</vt:lpstr>
      <vt:lpstr>JT’s Extra: For all in order and together</vt:lpstr>
      <vt:lpstr>JT’s Extra: March Example (Soldiers Again)</vt:lpstr>
      <vt:lpstr>JT: For all INORDER Flowchart</vt:lpstr>
      <vt:lpstr>JT’s: For all TOGETHER</vt:lpstr>
      <vt:lpstr>More Complex Example</vt:lpstr>
      <vt:lpstr>world.dance Method</vt:lpstr>
      <vt:lpstr>world.dance Method</vt:lpstr>
      <vt:lpstr>For all INORDER</vt:lpstr>
      <vt:lpstr>For all TOGETHER</vt:lpstr>
      <vt:lpstr>For all in Flowcharts</vt:lpstr>
      <vt:lpstr>Collecting User Input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JAMES TAM</cp:lastModifiedBy>
  <cp:revision>153</cp:revision>
  <dcterms:created xsi:type="dcterms:W3CDTF">2006-08-16T00:00:00Z</dcterms:created>
  <dcterms:modified xsi:type="dcterms:W3CDTF">2012-11-25T05:37:40Z</dcterms:modified>
</cp:coreProperties>
</file>