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328" r:id="rId4"/>
    <p:sldId id="329" r:id="rId5"/>
    <p:sldId id="305" r:id="rId6"/>
    <p:sldId id="306" r:id="rId7"/>
    <p:sldId id="325" r:id="rId8"/>
    <p:sldId id="326" r:id="rId9"/>
    <p:sldId id="327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30" r:id="rId18"/>
    <p:sldId id="331" r:id="rId19"/>
    <p:sldId id="332" r:id="rId20"/>
    <p:sldId id="333" r:id="rId21"/>
    <p:sldId id="334" r:id="rId22"/>
    <p:sldId id="340" r:id="rId23"/>
    <p:sldId id="338" r:id="rId24"/>
    <p:sldId id="336" r:id="rId25"/>
    <p:sldId id="337" r:id="rId26"/>
    <p:sldId id="339" r:id="rId27"/>
    <p:sldId id="335" r:id="rId28"/>
    <p:sldId id="341" r:id="rId29"/>
    <p:sldId id="315" r:id="rId30"/>
    <p:sldId id="316" r:id="rId31"/>
    <p:sldId id="317" r:id="rId32"/>
    <p:sldId id="343" r:id="rId33"/>
    <p:sldId id="318" r:id="rId34"/>
    <p:sldId id="319" r:id="rId35"/>
    <p:sldId id="342" r:id="rId36"/>
    <p:sldId id="321" r:id="rId37"/>
    <p:sldId id="344" r:id="rId38"/>
    <p:sldId id="345" r:id="rId39"/>
    <p:sldId id="322" r:id="rId40"/>
    <p:sldId id="346" r:id="rId41"/>
    <p:sldId id="32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2" clrIdx="0"/>
  <p:cmAuthor id="1" name="sysman" initials="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8" autoAdjust="0"/>
    <p:restoredTop sz="87534" autoAdjust="0"/>
  </p:normalViewPr>
  <p:slideViewPr>
    <p:cSldViewPr>
      <p:cViewPr varScale="1">
        <p:scale>
          <a:sx n="82" d="100"/>
          <a:sy n="82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30999-5F22-4F33-BA4C-8004308E0190}" type="datetimeFigureOut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91A096-E81A-4D69-8628-62CD6EFED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1A096-E81A-4D69-8628-62CD6EFED49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1A096-E81A-4D69-8628-62CD6EFED49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0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Jalal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B14A-F47A-4E0F-8A90-258A41A27200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6A0C902C-CE3D-41BB-93EF-20D306993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6063-5DC3-469E-80F2-1AA836E1B744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F072-C672-42B7-8444-E498E0092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D501-DF95-470F-986B-08E878DC5301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34C1-D6E9-4E2F-85DE-27C9A1021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5606-21A2-407F-A83F-6BFA38EF5701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1C31-77BB-4023-91AB-F7936871F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91C2-3FE5-4AB8-94CB-B21375894E5B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D546-F76E-497B-AFD7-AB9CA2C13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8AEB-70CD-417B-BCB3-F28DC16B763B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30E1-4A45-4877-BC8E-CFE99178A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BCF3-14A8-4427-BEB0-55563DAD5C2F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540C-C217-462E-BDA8-C6A1FC4BE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E285-8808-4B9C-993A-B06E92CE83B6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1BDD-CAE6-44C7-A72B-CB5539D5D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7B34-D2D8-436E-B089-926A25987A80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795D-3275-4F92-B116-A3E22AD88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6D0F-B97D-45CD-86B7-200471A9FCBA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71B9-1197-47EF-BC4D-CFE40B10B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Jalal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F977-748C-43B5-AA27-2415F0DD9C26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A5C5-8F91-48AE-91C6-685501AB4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8AC1-D4DB-44D6-B0DA-DFACA62B7521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B3F6-E9CB-4C14-899F-B3381F675C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3A98-2D76-4ED7-B6D1-72BF49915455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FD44-4E29-48AF-B0E8-EE014C4D0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6E40B4D8-FA1E-4807-94EE-B539D7061BA3}" type="datetime1">
              <a:rPr lang="en-US"/>
              <a:pPr>
                <a:defRPr/>
              </a:pPr>
              <a:t>11/19/2012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0B394022-1E72-4166-B151-57C27D5C7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Jalal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5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5" r:id="rId4"/>
    <p:sldLayoutId id="2147483684" r:id="rId5"/>
    <p:sldLayoutId id="2147483683" r:id="rId6"/>
    <p:sldLayoutId id="2147483689" r:id="rId7"/>
    <p:sldLayoutId id="2147483682" r:id="rId8"/>
    <p:sldLayoutId id="2147483690" r:id="rId9"/>
    <p:sldLayoutId id="2147483681" r:id="rId10"/>
    <p:sldLayoutId id="2147483680" r:id="rId11"/>
    <p:sldLayoutId id="2147483679" r:id="rId12"/>
    <p:sldLayoutId id="214748367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amba.cpsc.ucalgary.ca\kawash\CURRENT\Teaching\CPSC%20203\F10\slides\9%20Programming\9%20Programming\monkey-ghost-if-true.m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amba.cpsc.ucalgary.ca\kawash\CURRENT\Teaching\CPSC%20203\F10\slides\9%20Programming\9%20Programming\monkey-ghost-if-false.m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amba.cpsc.ucalgary.ca\kawash\CURRENT\Teaching\CPSC%20203\F10\slides\9%20Programming\9%20Programming\helicopter-boat.m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Programming</a:t>
            </a:r>
            <a:endParaRPr lang="en-US" dirty="0" smtClean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79766F"/>
                </a:solidFill>
                <a:ea typeface="ＭＳ Ｐゴシック"/>
                <a:cs typeface="ＭＳ Ｐゴシック"/>
              </a:rPr>
              <a:t/>
            </a:r>
            <a:br>
              <a:rPr lang="en-US" dirty="0" smtClean="0">
                <a:solidFill>
                  <a:srgbClr val="79766F"/>
                </a:solidFill>
                <a:ea typeface="ＭＳ Ｐゴシック"/>
                <a:cs typeface="ＭＳ Ｐゴシック"/>
              </a:rPr>
            </a:br>
            <a:r>
              <a:rPr lang="en-US" dirty="0" smtClean="0">
                <a:solidFill>
                  <a:srgbClr val="79766F"/>
                </a:solidFill>
                <a:ea typeface="ＭＳ Ｐゴシック"/>
                <a:cs typeface="ＭＳ Ｐゴシック"/>
              </a:rPr>
              <a:t>Peeking into Computer Science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64EAB-7DF0-43CB-B392-7EE9E12D06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Conditional Execution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CA" dirty="0" smtClean="0">
                <a:ea typeface="ＭＳ Ｐゴシック"/>
                <a:cs typeface="ＭＳ Ｐゴシック"/>
              </a:rPr>
              <a:t>Programs need to make decisions</a:t>
            </a:r>
          </a:p>
          <a:p>
            <a:pPr eaLnBrk="1" hangingPunct="1"/>
            <a:r>
              <a:rPr lang="en-CA" dirty="0" smtClean="0">
                <a:ea typeface="ＭＳ Ｐゴシック"/>
                <a:cs typeface="ＭＳ Ｐゴシック"/>
              </a:rPr>
              <a:t>An ATM program must verify your password to know how to proceed</a:t>
            </a:r>
          </a:p>
          <a:p>
            <a:pPr eaLnBrk="1" hangingPunct="1"/>
            <a:r>
              <a:rPr lang="en-CA" dirty="0" smtClean="0">
                <a:ea typeface="ＭＳ Ｐゴシック"/>
                <a:cs typeface="ＭＳ Ｐゴシック"/>
              </a:rPr>
              <a:t>This is called </a:t>
            </a:r>
            <a:r>
              <a:rPr lang="en-CA" i="1" dirty="0" smtClean="0">
                <a:ea typeface="ＭＳ Ｐゴシック"/>
                <a:cs typeface="ＭＳ Ｐゴシック"/>
              </a:rPr>
              <a:t>conditional Execution</a:t>
            </a:r>
            <a:endParaRPr lang="en-CA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CA" dirty="0" smtClean="0">
                <a:ea typeface="ＭＳ Ｐゴシック"/>
                <a:cs typeface="ＭＳ Ｐゴシック"/>
              </a:rPr>
              <a:t>The execution of a group of statements is conditional on a Boolean condition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i="1" dirty="0" smtClean="0">
                <a:ea typeface="ＭＳ Ｐゴシック"/>
                <a:cs typeface="ＭＳ Ｐゴシック"/>
              </a:rPr>
              <a:t>If</a:t>
            </a:r>
            <a:r>
              <a:rPr lang="en-CA" i="1" dirty="0" smtClean="0">
                <a:ea typeface="ＭＳ Ｐゴシック"/>
                <a:cs typeface="ＭＳ Ｐゴシック"/>
              </a:rPr>
              <a:t> the password is correct then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i="1" dirty="0" smtClean="0">
                <a:ea typeface="ＭＳ Ｐゴシック"/>
                <a:cs typeface="ＭＳ Ｐゴシック"/>
              </a:rPr>
              <a:t>	go to the next step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b="1" i="1" dirty="0" smtClean="0">
                <a:ea typeface="ＭＳ Ｐゴシック"/>
                <a:cs typeface="ＭＳ Ｐゴシック"/>
              </a:rPr>
              <a:t>Else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i="1" dirty="0" smtClean="0">
                <a:ea typeface="ＭＳ Ｐゴシック"/>
                <a:cs typeface="ＭＳ Ｐゴシック"/>
              </a:rPr>
              <a:t>	give an error message</a:t>
            </a:r>
          </a:p>
          <a:p>
            <a:pPr eaLnBrk="1" hangingPunct="1"/>
            <a:endParaRPr lang="en-CA" i="1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248400" y="3810000"/>
            <a:ext cx="2590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0000"/>
                </a:solidFill>
              </a:rPr>
              <a:t>JT (new terminology):</a:t>
            </a:r>
            <a:r>
              <a:rPr lang="en-US" sz="2000" dirty="0">
                <a:solidFill>
                  <a:srgbClr val="CC0000"/>
                </a:solidFill>
              </a:rPr>
              <a:t> body is the part that executes only under a certain condition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4343400" y="4038600"/>
            <a:ext cx="1981200" cy="914400"/>
            <a:chOff x="2736" y="2544"/>
            <a:chExt cx="1248" cy="576"/>
          </a:xfrm>
        </p:grpSpPr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flipH="1" flipV="1">
              <a:off x="2736" y="2544"/>
              <a:ext cx="1248" cy="336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flipH="1">
              <a:off x="3120" y="2880"/>
              <a:ext cx="864" cy="24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If-Else Flowchart</a:t>
            </a:r>
            <a:endParaRPr lang="en-CA" dirty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17BE1-5FB3-4FF7-87DF-7EF24378B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543300" y="3810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Statement before if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543300" y="46482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Statement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after if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314700" y="1752600"/>
            <a:ext cx="2514600" cy="1295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Test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condition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905500" y="3200400"/>
            <a:ext cx="2057400" cy="6096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else body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81100" y="3200400"/>
            <a:ext cx="2057400" cy="6096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if body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 rot="5400000">
            <a:off x="4191001" y="1371600"/>
            <a:ext cx="7620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2"/>
          <p:cNvCxnSpPr>
            <a:stCxn id="8" idx="1"/>
            <a:endCxn id="10" idx="0"/>
          </p:cNvCxnSpPr>
          <p:nvPr/>
        </p:nvCxnSpPr>
        <p:spPr>
          <a:xfrm rot="10800000" flipV="1">
            <a:off x="2209800" y="2400300"/>
            <a:ext cx="1104900" cy="8001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476500" y="2068513"/>
            <a:ext cx="585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true</a:t>
            </a:r>
          </a:p>
        </p:txBody>
      </p:sp>
      <p:cxnSp>
        <p:nvCxnSpPr>
          <p:cNvPr id="14" name="Shape 14"/>
          <p:cNvCxnSpPr>
            <a:stCxn id="8" idx="3"/>
            <a:endCxn id="9" idx="0"/>
          </p:cNvCxnSpPr>
          <p:nvPr/>
        </p:nvCxnSpPr>
        <p:spPr>
          <a:xfrm>
            <a:off x="5829300" y="2400300"/>
            <a:ext cx="1104900" cy="8001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981700" y="2057400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false</a:t>
            </a:r>
          </a:p>
        </p:txBody>
      </p:sp>
      <p:cxnSp>
        <p:nvCxnSpPr>
          <p:cNvPr id="16" name="Shape 18"/>
          <p:cNvCxnSpPr>
            <a:stCxn id="10" idx="2"/>
            <a:endCxn id="7" idx="1"/>
          </p:cNvCxnSpPr>
          <p:nvPr/>
        </p:nvCxnSpPr>
        <p:spPr>
          <a:xfrm rot="16200000" flipH="1">
            <a:off x="2305050" y="3714750"/>
            <a:ext cx="1143000" cy="13335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8"/>
          <p:cNvCxnSpPr>
            <a:stCxn id="9" idx="2"/>
            <a:endCxn id="7" idx="3"/>
          </p:cNvCxnSpPr>
          <p:nvPr/>
        </p:nvCxnSpPr>
        <p:spPr>
          <a:xfrm rot="5400000">
            <a:off x="5695950" y="3714750"/>
            <a:ext cx="1143000" cy="13335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If-Else Statement in Alice</a:t>
            </a:r>
            <a:endParaRPr lang="en-CA" dirty="0"/>
          </a:p>
        </p:txBody>
      </p:sp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1E58ED-7B47-4F85-BBE3-F7350B355A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89946" r="28394" b="-168"/>
          <a:stretch>
            <a:fillRect/>
          </a:stretch>
        </p:blipFill>
        <p:spPr bwMode="auto">
          <a:xfrm>
            <a:off x="381000" y="685800"/>
            <a:ext cx="8091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124200" y="609600"/>
            <a:ext cx="9906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 l="21249" t="61052" r="43124" b="9474"/>
          <a:stretch>
            <a:fillRect/>
          </a:stretch>
        </p:blipFill>
        <p:spPr bwMode="auto">
          <a:xfrm>
            <a:off x="2362200" y="1752600"/>
            <a:ext cx="64500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914400" y="3733800"/>
            <a:ext cx="1447800" cy="1219200"/>
            <a:chOff x="576" y="2352"/>
            <a:chExt cx="912" cy="768"/>
          </a:xfrm>
        </p:grpSpPr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576" y="249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CC0000"/>
                  </a:solidFill>
                </a:rPr>
                <a:t>JT: ‘else’ body</a:t>
              </a:r>
            </a:p>
          </p:txBody>
        </p:sp>
        <p:sp>
          <p:nvSpPr>
            <p:cNvPr id="27659" name="AutoShape 9"/>
            <p:cNvSpPr>
              <a:spLocks/>
            </p:cNvSpPr>
            <p:nvPr/>
          </p:nvSpPr>
          <p:spPr bwMode="auto">
            <a:xfrm>
              <a:off x="1344" y="2352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914400" y="2286000"/>
            <a:ext cx="1447800" cy="1219200"/>
            <a:chOff x="576" y="1440"/>
            <a:chExt cx="912" cy="768"/>
          </a:xfrm>
        </p:grpSpPr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576" y="1632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CC0000"/>
                  </a:solidFill>
                </a:rPr>
                <a:t>JT: ‘if’ body</a:t>
              </a:r>
            </a:p>
          </p:txBody>
        </p:sp>
        <p:sp>
          <p:nvSpPr>
            <p:cNvPr id="27657" name="AutoShape 10"/>
            <p:cNvSpPr>
              <a:spLocks/>
            </p:cNvSpPr>
            <p:nvPr/>
          </p:nvSpPr>
          <p:spPr bwMode="auto">
            <a:xfrm>
              <a:off x="1344" y="1440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56719" y="1585119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Example Story Line</a:t>
            </a:r>
            <a:endParaRPr lang="en-CA" dirty="0"/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E75A9-AA95-4CC9-94B1-C95A392AD7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l="31876" t="14737" r="25000" b="5263"/>
          <a:stretch>
            <a:fillRect/>
          </a:stretch>
        </p:blipFill>
        <p:spPr bwMode="auto">
          <a:xfrm>
            <a:off x="2743200" y="3810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Use of Functions</a:t>
            </a:r>
            <a:endParaRPr lang="en-CA" dirty="0"/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D8683-77E4-4C17-8A4D-5A3009C273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249" t="61052" r="51740" b="34464"/>
          <a:stretch>
            <a:fillRect/>
          </a:stretch>
        </p:blipFill>
        <p:spPr bwMode="auto">
          <a:xfrm>
            <a:off x="381000" y="3722688"/>
            <a:ext cx="86106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 l="21249" t="46317" r="40707" b="38948"/>
          <a:stretch>
            <a:fillRect/>
          </a:stretch>
        </p:blipFill>
        <p:spPr bwMode="auto">
          <a:xfrm>
            <a:off x="685800" y="3048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184" t="56567" r="37663" b="38948"/>
          <a:stretch>
            <a:fillRect/>
          </a:stretch>
        </p:blipFill>
        <p:spPr bwMode="auto">
          <a:xfrm>
            <a:off x="457200" y="2057400"/>
            <a:ext cx="83280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2743200"/>
            <a:ext cx="81740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700" dirty="0">
                <a:latin typeface="Verdana" pitchFamily="34" charset="0"/>
              </a:rPr>
              <a:t>Returns a random number between 0.1 and 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276600"/>
            <a:ext cx="8804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700" dirty="0">
                <a:latin typeface="Verdana" pitchFamily="34" charset="0"/>
              </a:rPr>
              <a:t>value substituted for distance parameter of move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4648200"/>
            <a:ext cx="412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 dirty="0">
                <a:latin typeface="Verdana" pitchFamily="34" charset="0"/>
              </a:rPr>
              <a:t>Returns a Boolean value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819400" y="1905000"/>
            <a:ext cx="609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When the if condition is true</a:t>
            </a:r>
            <a:endParaRPr lang="en-CA" dirty="0"/>
          </a:p>
        </p:txBody>
      </p:sp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C9B0C-8E65-4BBA-988E-9A8189A155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  <p:pic>
        <p:nvPicPr>
          <p:cNvPr id="6" name="monkey-ghost-if-true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5334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When the if condition is false</a:t>
            </a:r>
            <a:endParaRPr lang="en-CA" dirty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46FE0-5E6C-4DDB-BDD6-A705704D4F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pic>
        <p:nvPicPr>
          <p:cNvPr id="5" name="monkey-ghost-if-false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533400"/>
            <a:ext cx="6553200" cy="4914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5943600"/>
            <a:ext cx="8534400" cy="533400"/>
          </a:xfrm>
          <a:noFill/>
        </p:spPr>
        <p:txBody>
          <a:bodyPr/>
          <a:lstStyle/>
          <a:p>
            <a:r>
              <a:rPr lang="en-US" sz="2800" dirty="0" smtClean="0">
                <a:effectLst/>
                <a:ea typeface="ＭＳ Ｐゴシック"/>
                <a:cs typeface="ＭＳ Ｐゴシック"/>
              </a:rPr>
              <a:t>JT, One Action: Do Something When True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457200"/>
            <a:ext cx="8183563" cy="4187825"/>
          </a:xfrm>
        </p:spPr>
        <p:txBody>
          <a:bodyPr/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If you want the program to react when the logical statement evaluates to true (the answer to the question is true).</a:t>
            </a: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endParaRPr lang="en-US" sz="2400" dirty="0" smtClean="0">
              <a:ea typeface="ＭＳ Ｐゴシック"/>
              <a:cs typeface="ＭＳ Ｐゴシック"/>
            </a:endParaRPr>
          </a:p>
          <a:p>
            <a:endParaRPr lang="en-US" sz="2400" dirty="0" smtClean="0">
              <a:ea typeface="ＭＳ Ｐゴシック"/>
              <a:cs typeface="ＭＳ Ｐゴシック"/>
            </a:endParaRPr>
          </a:p>
          <a:p>
            <a:r>
              <a:rPr lang="en-US" sz="2000" dirty="0" smtClean="0">
                <a:ea typeface="ＭＳ Ｐゴシック"/>
                <a:cs typeface="ＭＳ Ｐゴシック"/>
              </a:rPr>
              <a:t>Just use the ‘</a:t>
            </a: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if</a:t>
            </a:r>
            <a:r>
              <a:rPr lang="en-US" sz="2000" dirty="0" smtClean="0">
                <a:ea typeface="ＭＳ Ｐゴシック"/>
                <a:cs typeface="ＭＳ Ｐゴシック"/>
              </a:rPr>
              <a:t>’ and leave the ‘</a:t>
            </a: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else</a:t>
            </a:r>
            <a:r>
              <a:rPr lang="en-US" sz="2000" dirty="0" smtClean="0">
                <a:ea typeface="ＭＳ Ｐゴシック"/>
                <a:cs typeface="ＭＳ Ｐゴシック"/>
              </a:rPr>
              <a:t>’ portion empty.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31833" t="49777" r="46083" b="40556"/>
          <a:stretch>
            <a:fillRect/>
          </a:stretch>
        </p:blipFill>
        <p:spPr bwMode="auto">
          <a:xfrm>
            <a:off x="762000" y="4419600"/>
            <a:ext cx="3365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685800" y="1295400"/>
            <a:ext cx="4940300" cy="2419350"/>
            <a:chOff x="400" y="1198"/>
            <a:chExt cx="3112" cy="1524"/>
          </a:xfrm>
        </p:grpSpPr>
        <p:sp>
          <p:nvSpPr>
            <p:cNvPr id="54278" name="AutoShape 6"/>
            <p:cNvSpPr>
              <a:spLocks noChangeArrowheads="1"/>
            </p:cNvSpPr>
            <p:nvPr/>
          </p:nvSpPr>
          <p:spPr bwMode="auto">
            <a:xfrm>
              <a:off x="1824" y="1470"/>
              <a:ext cx="1064" cy="8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Hole wider</a:t>
              </a:r>
            </a:p>
            <a:p>
              <a:pPr algn="ctr"/>
              <a:r>
                <a:rPr lang="en-US" sz="1400" dirty="0"/>
                <a:t>Than</a:t>
              </a:r>
            </a:p>
            <a:p>
              <a:pPr algn="ctr"/>
              <a:r>
                <a:rPr lang="en-US" sz="1400" dirty="0"/>
                <a:t>Penguin?</a:t>
              </a:r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2344" y="1198"/>
              <a:ext cx="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400" y="2134"/>
              <a:ext cx="1520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Penguin falls into the hole</a:t>
              </a:r>
            </a:p>
          </p:txBody>
        </p:sp>
        <p:cxnSp>
          <p:nvCxnSpPr>
            <p:cNvPr id="54281" name="AutoShape 9"/>
            <p:cNvCxnSpPr>
              <a:cxnSpLocks noChangeShapeType="1"/>
              <a:stCxn id="54278" idx="1"/>
              <a:endCxn id="54280" idx="0"/>
            </p:cNvCxnSpPr>
            <p:nvPr/>
          </p:nvCxnSpPr>
          <p:spPr bwMode="auto">
            <a:xfrm rot="10800000" flipV="1">
              <a:off x="1160" y="1870"/>
              <a:ext cx="664" cy="26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4282" name="Text Box 10"/>
            <p:cNvSpPr txBox="1">
              <a:spLocks noChangeArrowheads="1"/>
            </p:cNvSpPr>
            <p:nvPr/>
          </p:nvSpPr>
          <p:spPr bwMode="auto">
            <a:xfrm>
              <a:off x="1304" y="1646"/>
              <a:ext cx="4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TRUE</a:t>
              </a:r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1752" y="2510"/>
              <a:ext cx="13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(Rest of the program)</a:t>
              </a:r>
            </a:p>
          </p:txBody>
        </p:sp>
        <p:cxnSp>
          <p:nvCxnSpPr>
            <p:cNvPr id="54284" name="AutoShape 12"/>
            <p:cNvCxnSpPr>
              <a:cxnSpLocks noChangeShapeType="1"/>
              <a:stCxn id="54280" idx="2"/>
              <a:endCxn id="54283" idx="1"/>
            </p:cNvCxnSpPr>
            <p:nvPr/>
          </p:nvCxnSpPr>
          <p:spPr bwMode="auto">
            <a:xfrm rot="16200000" flipH="1">
              <a:off x="1363" y="2227"/>
              <a:ext cx="186" cy="5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4285" name="AutoShape 13"/>
            <p:cNvCxnSpPr>
              <a:cxnSpLocks noChangeShapeType="1"/>
              <a:stCxn id="54278" idx="3"/>
              <a:endCxn id="54283" idx="3"/>
            </p:cNvCxnSpPr>
            <p:nvPr/>
          </p:nvCxnSpPr>
          <p:spPr bwMode="auto">
            <a:xfrm>
              <a:off x="2888" y="1870"/>
              <a:ext cx="240" cy="746"/>
            </a:xfrm>
            <a:prstGeom prst="bentConnector3">
              <a:avLst>
                <a:gd name="adj1" fmla="val 16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888" y="1646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FALSE</a:t>
              </a:r>
            </a:p>
          </p:txBody>
        </p:sp>
      </p:grp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3657600" y="4876800"/>
            <a:ext cx="4737100" cy="581025"/>
            <a:chOff x="2304" y="3072"/>
            <a:chExt cx="2984" cy="366"/>
          </a:xfrm>
        </p:grpSpPr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 flipH="1" flipV="1">
              <a:off x="2304" y="3128"/>
              <a:ext cx="592" cy="12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912" y="3072"/>
              <a:ext cx="23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CC0000"/>
                  </a:solidFill>
                </a:rPr>
                <a:t>Indented part after the ‘if’: what executes if the statement is true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5486400"/>
            <a:ext cx="8534400" cy="746125"/>
          </a:xfrm>
          <a:noFill/>
        </p:spPr>
        <p:txBody>
          <a:bodyPr/>
          <a:lstStyle/>
          <a:p>
            <a:r>
              <a:rPr lang="en-US" sz="2400" dirty="0" smtClean="0">
                <a:effectLst/>
                <a:ea typeface="ＭＳ Ｐゴシック"/>
                <a:cs typeface="ＭＳ Ｐゴシック"/>
              </a:rPr>
              <a:t>JT: Do Something For Both True/False Cases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You want the program to do something when the logical statement evaluates to true and something different when the statement evaluates to false.</a:t>
            </a: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r>
              <a:rPr lang="en-US" sz="2000" dirty="0" smtClean="0">
                <a:ea typeface="ＭＳ Ｐゴシック"/>
                <a:cs typeface="ＭＳ Ｐゴシック"/>
              </a:rPr>
              <a:t>Add instructions for both the ‘</a:t>
            </a: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if</a:t>
            </a:r>
            <a:r>
              <a:rPr lang="en-US" sz="2000" dirty="0" smtClean="0">
                <a:ea typeface="ＭＳ Ｐゴシック"/>
                <a:cs typeface="ＭＳ Ｐゴシック"/>
              </a:rPr>
              <a:t>’ and the ‘</a:t>
            </a: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else</a:t>
            </a:r>
            <a:r>
              <a:rPr lang="en-US" sz="2000" dirty="0" smtClean="0">
                <a:ea typeface="ＭＳ Ｐゴシック"/>
                <a:cs typeface="ＭＳ Ｐゴシック"/>
              </a:rPr>
              <a:t>’ portion of the instruction.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762000" y="1600200"/>
            <a:ext cx="5638800" cy="2352675"/>
            <a:chOff x="448" y="1478"/>
            <a:chExt cx="3736" cy="1743"/>
          </a:xfrm>
        </p:grpSpPr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1872" y="1750"/>
              <a:ext cx="1064" cy="8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Hole wider</a:t>
              </a:r>
            </a:p>
            <a:p>
              <a:pPr algn="ctr"/>
              <a:r>
                <a:rPr lang="en-US" sz="1400" dirty="0"/>
                <a:t>Than</a:t>
              </a:r>
            </a:p>
            <a:p>
              <a:pPr algn="ctr"/>
              <a:r>
                <a:rPr lang="en-US" sz="1400" dirty="0"/>
                <a:t>Penguin?</a:t>
              </a:r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2392" y="1478"/>
              <a:ext cx="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448" y="2414"/>
              <a:ext cx="1520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Penguin falls into the hole</a:t>
              </a:r>
            </a:p>
          </p:txBody>
        </p:sp>
        <p:cxnSp>
          <p:nvCxnSpPr>
            <p:cNvPr id="55304" name="AutoShape 8"/>
            <p:cNvCxnSpPr>
              <a:cxnSpLocks noChangeShapeType="1"/>
              <a:stCxn id="55301" idx="1"/>
              <a:endCxn id="55303" idx="0"/>
            </p:cNvCxnSpPr>
            <p:nvPr/>
          </p:nvCxnSpPr>
          <p:spPr bwMode="auto">
            <a:xfrm rot="10800000" flipV="1">
              <a:off x="1208" y="2150"/>
              <a:ext cx="664" cy="26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1351" y="1926"/>
              <a:ext cx="47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TRUE</a:t>
              </a:r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1800" y="2790"/>
              <a:ext cx="137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(Rest of the program)</a:t>
              </a:r>
            </a:p>
          </p:txBody>
        </p:sp>
        <p:cxnSp>
          <p:nvCxnSpPr>
            <p:cNvPr id="55307" name="AutoShape 11"/>
            <p:cNvCxnSpPr>
              <a:cxnSpLocks noChangeShapeType="1"/>
              <a:stCxn id="55303" idx="2"/>
              <a:endCxn id="55306" idx="1"/>
            </p:cNvCxnSpPr>
            <p:nvPr/>
          </p:nvCxnSpPr>
          <p:spPr bwMode="auto">
            <a:xfrm rot="16200000" flipH="1">
              <a:off x="1411" y="2507"/>
              <a:ext cx="186" cy="5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5308" name="AutoShape 12"/>
            <p:cNvCxnSpPr>
              <a:cxnSpLocks noChangeShapeType="1"/>
              <a:stCxn id="55301" idx="3"/>
              <a:endCxn id="55310" idx="0"/>
            </p:cNvCxnSpPr>
            <p:nvPr/>
          </p:nvCxnSpPr>
          <p:spPr bwMode="auto">
            <a:xfrm>
              <a:off x="2936" y="2150"/>
              <a:ext cx="680" cy="24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2936" y="1926"/>
              <a:ext cx="6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FALSE</a:t>
              </a:r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3048" y="2398"/>
              <a:ext cx="1136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Penguin: “Wow!”</a:t>
              </a:r>
            </a:p>
          </p:txBody>
        </p:sp>
        <p:cxnSp>
          <p:nvCxnSpPr>
            <p:cNvPr id="55311" name="AutoShape 15"/>
            <p:cNvCxnSpPr>
              <a:cxnSpLocks noChangeShapeType="1"/>
              <a:stCxn id="55310" idx="2"/>
              <a:endCxn id="55306" idx="3"/>
            </p:cNvCxnSpPr>
            <p:nvPr/>
          </p:nvCxnSpPr>
          <p:spPr bwMode="auto">
            <a:xfrm rot="5400000">
              <a:off x="3295" y="2575"/>
              <a:ext cx="202" cy="4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2"/>
          <a:srcRect l="31833" t="49667" r="43916" b="39555"/>
          <a:stretch>
            <a:fillRect/>
          </a:stretch>
        </p:blipFill>
        <p:spPr bwMode="auto">
          <a:xfrm>
            <a:off x="990600" y="4572000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24200" y="5257800"/>
            <a:ext cx="5486400" cy="1050925"/>
          </a:xfrm>
          <a:noFill/>
        </p:spPr>
        <p:txBody>
          <a:bodyPr/>
          <a:lstStyle/>
          <a:p>
            <a:r>
              <a:rPr lang="en-US" sz="3200" dirty="0" smtClean="0">
                <a:effectLst/>
                <a:ea typeface="ＭＳ Ｐゴシック"/>
                <a:cs typeface="ＭＳ Ｐゴシック"/>
              </a:rPr>
              <a:t>JT: Logical Operators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/>
                <a:cs typeface="ＭＳ Ｐゴシック"/>
              </a:rPr>
              <a:t>Are used in conjunction with logical statements and relate or compare things.</a:t>
            </a: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The comparison will result in a true or false result.</a:t>
            </a:r>
          </a:p>
          <a:p>
            <a:pPr lvl="1"/>
            <a:r>
              <a:rPr lang="en-US" sz="2000" dirty="0" smtClean="0">
                <a:ea typeface="ＭＳ Ｐゴシック"/>
              </a:rPr>
              <a:t>E.g., temperature is above freezing (greater than zero).</a:t>
            </a: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Accessing the logical operators in Alice.</a:t>
            </a:r>
          </a:p>
          <a:p>
            <a:pPr lvl="1"/>
            <a:r>
              <a:rPr lang="en-US" dirty="0" smtClean="0">
                <a:ea typeface="ＭＳ Ｐゴシック"/>
              </a:rPr>
              <a:t>Look under the functions of the ‘</a:t>
            </a:r>
            <a:r>
              <a:rPr lang="en-US" dirty="0" smtClean="0">
                <a:latin typeface="Arial" charset="0"/>
                <a:ea typeface="ＭＳ Ｐゴシック"/>
              </a:rPr>
              <a:t>world</a:t>
            </a:r>
            <a:r>
              <a:rPr lang="en-US" dirty="0" smtClean="0">
                <a:ea typeface="ＭＳ Ｐゴシック"/>
              </a:rPr>
              <a:t>’ object.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 l="6990" t="34084" r="78430" b="35124"/>
          <a:stretch>
            <a:fillRect/>
          </a:stretch>
        </p:blipFill>
        <p:spPr bwMode="auto">
          <a:xfrm>
            <a:off x="914400" y="3276600"/>
            <a:ext cx="1878013" cy="297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Mandatory: Chapter 5 – Section 5.5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Jalal’s resources: </a:t>
            </a:r>
          </a:p>
          <a:p>
            <a:pPr marL="742950" lvl="1" indent="-285750" eaLnBrk="1" hangingPunct="1"/>
            <a:r>
              <a:rPr lang="en-US" dirty="0" smtClean="0">
                <a:ea typeface="ＭＳ Ｐゴシック"/>
              </a:rPr>
              <a:t>“How to” movies and example programs available at:</a:t>
            </a:r>
          </a:p>
          <a:p>
            <a:pPr marL="1143000" lvl="2" indent="-228600" eaLnBrk="1" hangingPunct="1">
              <a:buFont typeface="Wingdings 2" pitchFamily="18" charset="2"/>
              <a:buNone/>
            </a:pPr>
            <a:r>
              <a:rPr lang="en-US" sz="1600" dirty="0" smtClean="0">
                <a:ea typeface="ＭＳ Ｐゴシック"/>
                <a:sym typeface="Wingdings" pitchFamily="2" charset="2"/>
              </a:rPr>
              <a:t>http://pages.cpsc.ucalgary.ca/~kawash/peeking/alice-how-to.html</a:t>
            </a: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  <a:sym typeface="Wingdings" pitchFamily="2" charset="2"/>
              </a:rPr>
              <a:t>JT’s resources: </a:t>
            </a:r>
          </a:p>
          <a:p>
            <a:pPr marL="742950" lvl="1" indent="-285750" eaLnBrk="1" hangingPunct="1"/>
            <a:r>
              <a:rPr lang="en-US" sz="1600" dirty="0" smtClean="0">
                <a:ea typeface="ＭＳ Ｐゴシック"/>
                <a:sym typeface="Wingdings" pitchFamily="2" charset="2"/>
              </a:rPr>
              <a:t>www.cpsc.ucalgary.ca/~tamj/203/extras/alice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20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B55DD-AD34-4A6F-B39E-5A931B2BAC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334000"/>
            <a:ext cx="8183563" cy="1050925"/>
          </a:xfrm>
          <a:noFill/>
        </p:spPr>
        <p:txBody>
          <a:bodyPr/>
          <a:lstStyle/>
          <a:p>
            <a:r>
              <a:rPr lang="en-US" dirty="0" smtClean="0">
                <a:effectLst/>
                <a:ea typeface="ＭＳ Ｐゴシック"/>
                <a:cs typeface="ＭＳ Ｐゴシック"/>
              </a:rPr>
              <a:t>JT: Types Of Logical Operators</a:t>
            </a:r>
          </a:p>
        </p:txBody>
      </p:sp>
      <p:graphicFrame>
        <p:nvGraphicFramePr>
          <p:cNvPr id="57388" name="Group 44"/>
          <p:cNvGraphicFramePr>
            <a:graphicFrameLocks noGrp="1"/>
          </p:cNvGraphicFramePr>
          <p:nvPr>
            <p:ph idx="4294967295"/>
          </p:nvPr>
        </p:nvGraphicFramePr>
        <p:xfrm>
          <a:off x="503238" y="530225"/>
          <a:ext cx="7954962" cy="5238115"/>
        </p:xfrm>
        <a:graphic>
          <a:graphicData uri="http://schemas.openxmlformats.org/drawingml/2006/table">
            <a:tbl>
              <a:tblPr/>
              <a:tblGrid>
                <a:gridCol w="2651125"/>
                <a:gridCol w="2652712"/>
                <a:gridCol w="2651125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Desired comparison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Operator (Alice)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==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Not equal to (inequality)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!=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Greater than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Greater than, equal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&gt;=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Less than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&lt;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Less than, equal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&lt;=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381" name="Picture 37"/>
          <p:cNvPicPr>
            <a:picLocks noChangeAspect="1" noChangeArrowheads="1"/>
          </p:cNvPicPr>
          <p:nvPr/>
        </p:nvPicPr>
        <p:blipFill>
          <a:blip r:embed="rId2"/>
          <a:srcRect l="42667" t="59222" r="46001" b="37555"/>
          <a:stretch>
            <a:fillRect/>
          </a:stretch>
        </p:blipFill>
        <p:spPr bwMode="auto">
          <a:xfrm>
            <a:off x="5943600" y="1447800"/>
            <a:ext cx="1965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82" name="Picture 38"/>
          <p:cNvPicPr>
            <a:picLocks noChangeAspect="1" noChangeArrowheads="1"/>
          </p:cNvPicPr>
          <p:nvPr/>
        </p:nvPicPr>
        <p:blipFill>
          <a:blip r:embed="rId3"/>
          <a:srcRect l="42667" t="59555" r="46333" b="37445"/>
          <a:stretch>
            <a:fillRect/>
          </a:stretch>
        </p:blipFill>
        <p:spPr bwMode="auto">
          <a:xfrm>
            <a:off x="5956300" y="2133600"/>
            <a:ext cx="194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83" name="Picture 39"/>
          <p:cNvPicPr>
            <a:picLocks noChangeAspect="1" noChangeArrowheads="1"/>
          </p:cNvPicPr>
          <p:nvPr/>
        </p:nvPicPr>
        <p:blipFill>
          <a:blip r:embed="rId4"/>
          <a:srcRect l="42783" t="59596" r="46249" b="37555"/>
          <a:stretch>
            <a:fillRect/>
          </a:stretch>
        </p:blipFill>
        <p:spPr bwMode="auto">
          <a:xfrm>
            <a:off x="5943600" y="2971800"/>
            <a:ext cx="188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84" name="Picture 40"/>
          <p:cNvPicPr>
            <a:picLocks noChangeAspect="1" noChangeArrowheads="1"/>
          </p:cNvPicPr>
          <p:nvPr/>
        </p:nvPicPr>
        <p:blipFill>
          <a:blip r:embed="rId5"/>
          <a:srcRect l="42751" t="59555" r="45917" b="37556"/>
          <a:stretch>
            <a:fillRect/>
          </a:stretch>
        </p:blipFill>
        <p:spPr bwMode="auto">
          <a:xfrm>
            <a:off x="5943600" y="3657600"/>
            <a:ext cx="18605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85" name="Picture 41"/>
          <p:cNvPicPr>
            <a:picLocks noChangeAspect="1" noChangeArrowheads="1"/>
          </p:cNvPicPr>
          <p:nvPr/>
        </p:nvPicPr>
        <p:blipFill>
          <a:blip r:embed="rId6"/>
          <a:srcRect l="42667" t="59555" r="46249" b="37445"/>
          <a:stretch>
            <a:fillRect/>
          </a:stretch>
        </p:blipFill>
        <p:spPr bwMode="auto">
          <a:xfrm>
            <a:off x="5943600" y="4495800"/>
            <a:ext cx="1876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86" name="Picture 42"/>
          <p:cNvPicPr>
            <a:picLocks noChangeAspect="1" noChangeArrowheads="1"/>
          </p:cNvPicPr>
          <p:nvPr/>
        </p:nvPicPr>
        <p:blipFill>
          <a:blip r:embed="rId7"/>
          <a:srcRect l="42751" t="60001" r="45667" b="37444"/>
          <a:stretch>
            <a:fillRect/>
          </a:stretch>
        </p:blipFill>
        <p:spPr bwMode="auto">
          <a:xfrm>
            <a:off x="5943600" y="5257800"/>
            <a:ext cx="19192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105400" y="4986338"/>
            <a:ext cx="3581400" cy="1414462"/>
          </a:xfrm>
          <a:noFill/>
        </p:spPr>
        <p:txBody>
          <a:bodyPr/>
          <a:lstStyle/>
          <a:p>
            <a:r>
              <a:rPr lang="en-US" sz="2800" dirty="0" smtClean="0">
                <a:effectLst/>
                <a:ea typeface="ＭＳ Ｐゴシック"/>
                <a:cs typeface="ＭＳ Ｐゴシック"/>
              </a:rPr>
              <a:t>JT: Multiple Branches: Independent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If a number of questions must by asked by a program and the answer to one question has no impact on the answer to the other questions.</a:t>
            </a:r>
          </a:p>
          <a:p>
            <a:pPr lvl="1"/>
            <a:r>
              <a:rPr lang="en-US" sz="1800" dirty="0" smtClean="0">
                <a:ea typeface="ＭＳ Ｐゴシック"/>
              </a:rPr>
              <a:t>That means that all questions will be asked regardless of whether any questions answered true or false.</a:t>
            </a:r>
          </a:p>
          <a:p>
            <a:endParaRPr lang="en-US" sz="1800" dirty="0" smtClean="0">
              <a:ea typeface="ＭＳ Ｐゴシック"/>
              <a:cs typeface="ＭＳ Ｐゴシック"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498600" y="2501900"/>
            <a:ext cx="1003300" cy="7747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Q1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1219200" y="4038600"/>
            <a:ext cx="1638300" cy="863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Q2?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352800" y="2590800"/>
            <a:ext cx="28575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cxnSp>
        <p:nvCxnSpPr>
          <p:cNvPr id="58375" name="AutoShape 7"/>
          <p:cNvCxnSpPr>
            <a:cxnSpLocks noChangeShapeType="1"/>
            <a:stCxn id="58372" idx="3"/>
            <a:endCxn id="58374" idx="1"/>
          </p:cNvCxnSpPr>
          <p:nvPr/>
        </p:nvCxnSpPr>
        <p:spPr bwMode="auto">
          <a:xfrm>
            <a:off x="2501900" y="2889250"/>
            <a:ext cx="85090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76" name="AutoShape 8"/>
          <p:cNvCxnSpPr>
            <a:cxnSpLocks noChangeShapeType="1"/>
          </p:cNvCxnSpPr>
          <p:nvPr/>
        </p:nvCxnSpPr>
        <p:spPr bwMode="auto">
          <a:xfrm rot="5400000">
            <a:off x="2895600" y="2209800"/>
            <a:ext cx="952500" cy="2781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377" name="AutoShape 9"/>
          <p:cNvCxnSpPr>
            <a:cxnSpLocks noChangeShapeType="1"/>
            <a:stCxn id="58372" idx="1"/>
            <a:endCxn id="58373" idx="1"/>
          </p:cNvCxnSpPr>
          <p:nvPr/>
        </p:nvCxnSpPr>
        <p:spPr bwMode="auto">
          <a:xfrm rot="10800000" flipV="1">
            <a:off x="1219200" y="2889250"/>
            <a:ext cx="279400" cy="1581150"/>
          </a:xfrm>
          <a:prstGeom prst="bentConnector3">
            <a:avLst>
              <a:gd name="adj1" fmla="val 1818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489200" y="2540000"/>
            <a:ext cx="78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84200" y="25273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505200" y="4191000"/>
            <a:ext cx="1511300" cy="49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755900" y="4279900"/>
            <a:ext cx="78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cxnSp>
        <p:nvCxnSpPr>
          <p:cNvPr id="58382" name="AutoShape 14"/>
          <p:cNvCxnSpPr>
            <a:cxnSpLocks noChangeShapeType="1"/>
            <a:stCxn id="58373" idx="3"/>
            <a:endCxn id="58380" idx="1"/>
          </p:cNvCxnSpPr>
          <p:nvPr/>
        </p:nvCxnSpPr>
        <p:spPr bwMode="auto">
          <a:xfrm flipV="1">
            <a:off x="2857500" y="4438650"/>
            <a:ext cx="647700" cy="3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3" name="AutoShape 15"/>
          <p:cNvCxnSpPr>
            <a:cxnSpLocks noChangeShapeType="1"/>
            <a:endCxn id="58372" idx="0"/>
          </p:cNvCxnSpPr>
          <p:nvPr/>
        </p:nvCxnSpPr>
        <p:spPr bwMode="auto">
          <a:xfrm flipH="1">
            <a:off x="2000250" y="2298700"/>
            <a:ext cx="63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4" name="AutoShape 16"/>
          <p:cNvCxnSpPr>
            <a:cxnSpLocks noChangeShapeType="1"/>
            <a:stCxn id="58373" idx="2"/>
            <a:endCxn id="58387" idx="0"/>
          </p:cNvCxnSpPr>
          <p:nvPr/>
        </p:nvCxnSpPr>
        <p:spPr bwMode="auto">
          <a:xfrm flipH="1">
            <a:off x="2025650" y="4902200"/>
            <a:ext cx="12700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5" name="AutoShape 17"/>
          <p:cNvCxnSpPr>
            <a:cxnSpLocks noChangeShapeType="1"/>
            <a:stCxn id="58380" idx="2"/>
            <a:endCxn id="58387" idx="3"/>
          </p:cNvCxnSpPr>
          <p:nvPr/>
        </p:nvCxnSpPr>
        <p:spPr bwMode="auto">
          <a:xfrm rot="5400000">
            <a:off x="2826543" y="4539457"/>
            <a:ext cx="1287463" cy="1581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168400" y="5105400"/>
            <a:ext cx="901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371600" y="5715000"/>
            <a:ext cx="1308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Rest of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/>
      <p:bldP spid="58372" grpId="0" animBg="1"/>
      <p:bldP spid="58373" grpId="0" animBg="1"/>
      <p:bldP spid="58374" grpId="0" animBg="1"/>
      <p:bldP spid="58378" grpId="0"/>
      <p:bldP spid="58379" grpId="0"/>
      <p:bldP spid="58380" grpId="0" animBg="1"/>
      <p:bldP spid="58381" grpId="0"/>
      <p:bldP spid="58386" grpId="0"/>
      <p:bldP spid="583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105400" y="4986338"/>
            <a:ext cx="3581400" cy="1414462"/>
          </a:xfrm>
          <a:noFill/>
        </p:spPr>
        <p:txBody>
          <a:bodyPr/>
          <a:lstStyle/>
          <a:p>
            <a:r>
              <a:rPr lang="en-US" sz="2800" dirty="0" smtClean="0">
                <a:effectLst/>
                <a:ea typeface="ＭＳ Ｐゴシック"/>
                <a:cs typeface="ＭＳ Ｐゴシック"/>
              </a:rPr>
              <a:t>JT: Multiple Branches: Independent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If a number of questions must by asked by a program and the answer to one question has no impact on the answer to the other questions.</a:t>
            </a:r>
          </a:p>
          <a:p>
            <a:pPr lvl="1"/>
            <a:r>
              <a:rPr lang="en-US" sz="1800" dirty="0" smtClean="0">
                <a:ea typeface="ＭＳ Ｐゴシック"/>
              </a:rPr>
              <a:t>That means that all questions will be asked regardless of whether any questions answered true or false.</a:t>
            </a:r>
          </a:p>
          <a:p>
            <a:endParaRPr lang="en-US" sz="1800" dirty="0" smtClean="0">
              <a:ea typeface="ＭＳ Ｐゴシック"/>
              <a:cs typeface="ＭＳ Ｐゴシック"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498600" y="2501900"/>
            <a:ext cx="1003300" cy="7747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Q1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1219200" y="4038600"/>
            <a:ext cx="1638300" cy="863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Q2?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352800" y="2590800"/>
            <a:ext cx="28575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cxnSp>
        <p:nvCxnSpPr>
          <p:cNvPr id="58375" name="AutoShape 7"/>
          <p:cNvCxnSpPr>
            <a:cxnSpLocks noChangeShapeType="1"/>
            <a:stCxn id="58372" idx="3"/>
            <a:endCxn id="58374" idx="1"/>
          </p:cNvCxnSpPr>
          <p:nvPr/>
        </p:nvCxnSpPr>
        <p:spPr bwMode="auto">
          <a:xfrm>
            <a:off x="2501900" y="2889250"/>
            <a:ext cx="85090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76" name="AutoShape 8"/>
          <p:cNvCxnSpPr>
            <a:cxnSpLocks noChangeShapeType="1"/>
          </p:cNvCxnSpPr>
          <p:nvPr/>
        </p:nvCxnSpPr>
        <p:spPr bwMode="auto">
          <a:xfrm rot="5400000">
            <a:off x="2895600" y="2209800"/>
            <a:ext cx="952500" cy="2781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377" name="AutoShape 9"/>
          <p:cNvCxnSpPr>
            <a:cxnSpLocks noChangeShapeType="1"/>
            <a:stCxn id="58372" idx="1"/>
            <a:endCxn id="58373" idx="1"/>
          </p:cNvCxnSpPr>
          <p:nvPr/>
        </p:nvCxnSpPr>
        <p:spPr bwMode="auto">
          <a:xfrm rot="10800000" flipV="1">
            <a:off x="1219200" y="2889250"/>
            <a:ext cx="279400" cy="1581150"/>
          </a:xfrm>
          <a:prstGeom prst="bentConnector3">
            <a:avLst>
              <a:gd name="adj1" fmla="val 1818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489200" y="2540000"/>
            <a:ext cx="78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84200" y="25273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505200" y="4191000"/>
            <a:ext cx="1511300" cy="49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755900" y="4279900"/>
            <a:ext cx="78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cxnSp>
        <p:nvCxnSpPr>
          <p:cNvPr id="58382" name="AutoShape 14"/>
          <p:cNvCxnSpPr>
            <a:cxnSpLocks noChangeShapeType="1"/>
            <a:stCxn id="58373" idx="3"/>
            <a:endCxn id="58380" idx="1"/>
          </p:cNvCxnSpPr>
          <p:nvPr/>
        </p:nvCxnSpPr>
        <p:spPr bwMode="auto">
          <a:xfrm flipV="1">
            <a:off x="2857500" y="4438650"/>
            <a:ext cx="647700" cy="3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3" name="AutoShape 15"/>
          <p:cNvCxnSpPr>
            <a:cxnSpLocks noChangeShapeType="1"/>
            <a:endCxn id="58372" idx="0"/>
          </p:cNvCxnSpPr>
          <p:nvPr/>
        </p:nvCxnSpPr>
        <p:spPr bwMode="auto">
          <a:xfrm flipH="1">
            <a:off x="2000250" y="2298700"/>
            <a:ext cx="63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4" name="AutoShape 16"/>
          <p:cNvCxnSpPr>
            <a:cxnSpLocks noChangeShapeType="1"/>
            <a:stCxn id="58373" idx="2"/>
            <a:endCxn id="58387" idx="0"/>
          </p:cNvCxnSpPr>
          <p:nvPr/>
        </p:nvCxnSpPr>
        <p:spPr bwMode="auto">
          <a:xfrm flipH="1">
            <a:off x="2025650" y="4902200"/>
            <a:ext cx="12700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5" name="AutoShape 17"/>
          <p:cNvCxnSpPr>
            <a:cxnSpLocks noChangeShapeType="1"/>
            <a:stCxn id="58380" idx="2"/>
            <a:endCxn id="58387" idx="3"/>
          </p:cNvCxnSpPr>
          <p:nvPr/>
        </p:nvCxnSpPr>
        <p:spPr bwMode="auto">
          <a:xfrm rot="5400000">
            <a:off x="2826543" y="4539457"/>
            <a:ext cx="1287463" cy="1581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168400" y="5105400"/>
            <a:ext cx="901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371600" y="5715000"/>
            <a:ext cx="1308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Rest of program</a:t>
            </a:r>
          </a:p>
        </p:txBody>
      </p:sp>
      <p:sp>
        <p:nvSpPr>
          <p:cNvPr id="2" name="Oval 1"/>
          <p:cNvSpPr/>
          <p:nvPr/>
        </p:nvSpPr>
        <p:spPr>
          <a:xfrm>
            <a:off x="584200" y="3429000"/>
            <a:ext cx="1917700" cy="647701"/>
          </a:xfrm>
          <a:prstGeom prst="ellipse">
            <a:avLst/>
          </a:prstGeom>
          <a:noFill/>
          <a:ln w="38100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>
            <a:endCxn id="2" idx="6"/>
          </p:cNvCxnSpPr>
          <p:nvPr/>
        </p:nvCxnSpPr>
        <p:spPr>
          <a:xfrm flipH="1">
            <a:off x="2501900" y="3752851"/>
            <a:ext cx="2984500" cy="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4303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8000"/>
                </a:solidFill>
              </a:rPr>
              <a:t>Always ask second question</a:t>
            </a:r>
            <a:endParaRPr lang="en-US" b="1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880" cy="701040"/>
          </a:xfrm>
        </p:spPr>
        <p:txBody>
          <a:bodyPr/>
          <a:lstStyle/>
          <a:p>
            <a:r>
              <a:rPr lang="en-US" dirty="0" smtClean="0"/>
              <a:t>JT’s Extra: Multiple Branches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E30E1-4A45-4877-BC8E-CFE99178ACF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304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10: multiple successive branches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2343"/>
            <a:ext cx="6438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" y="3810000"/>
            <a:ext cx="49911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81400" y="2057399"/>
            <a:ext cx="5092700" cy="1826922"/>
            <a:chOff x="3581400" y="2057399"/>
            <a:chExt cx="5092700" cy="1826922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581400" y="2057399"/>
              <a:ext cx="3124200" cy="128831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629400" y="3053324"/>
              <a:ext cx="2044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CC0000"/>
                  </a:solidFill>
                </a:rPr>
                <a:t>First  Boolean question: Always asked</a:t>
              </a:r>
              <a:endParaRPr lang="en-US" sz="16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86000" y="4343399"/>
            <a:ext cx="6464300" cy="1414860"/>
            <a:chOff x="2286000" y="4343399"/>
            <a:chExt cx="6464300" cy="1414860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 flipV="1">
              <a:off x="2286000" y="4343399"/>
              <a:ext cx="4419600" cy="753139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705600" y="4681041"/>
              <a:ext cx="20447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CC0000"/>
                  </a:solidFill>
                </a:rPr>
                <a:t>Second Boolean question: Not indented, always asked</a:t>
              </a:r>
              <a:endParaRPr lang="en-US" sz="1600" b="1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0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Branches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the answer to one question will determine whether or not other questions will be asked.</a:t>
            </a:r>
          </a:p>
          <a:p>
            <a:pPr lvl="1"/>
            <a:r>
              <a:rPr lang="en-US" dirty="0" smtClean="0"/>
              <a:t>The answer to one question (true or false) has an effect on whether another question is asked.</a:t>
            </a:r>
          </a:p>
          <a:p>
            <a:pPr lvl="1"/>
            <a:r>
              <a:rPr lang="en-US" dirty="0" smtClean="0"/>
              <a:t>The asking of the second question is dependent on the answer to the first question.</a:t>
            </a:r>
          </a:p>
          <a:p>
            <a:pPr lvl="1"/>
            <a:r>
              <a:rPr lang="en-US" dirty="0" smtClean="0"/>
              <a:t>(Alternatively: the second question is nested inside the first question).</a:t>
            </a:r>
          </a:p>
        </p:txBody>
      </p:sp>
    </p:spTree>
    <p:extLst>
      <p:ext uri="{BB962C8B-B14F-4D97-AF65-F5344CB8AC3E}">
        <p14:creationId xmlns:p14="http://schemas.microsoft.com/office/powerpoint/2010/main" val="846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5187876"/>
            <a:ext cx="8183880" cy="1051560"/>
          </a:xfrm>
        </p:spPr>
        <p:txBody>
          <a:bodyPr/>
          <a:lstStyle/>
          <a:p>
            <a:r>
              <a:rPr lang="en-US" dirty="0" smtClean="0"/>
              <a:t>Nested Branches: Flowchart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130300" y="1282700"/>
            <a:ext cx="1003300" cy="7747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Q1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898525" y="2912878"/>
            <a:ext cx="1447800" cy="863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Q2?</a:t>
            </a:r>
          </a:p>
        </p:txBody>
      </p:sp>
      <p:cxnSp>
        <p:nvCxnSpPr>
          <p:cNvPr id="71687" name="AutoShape 7"/>
          <p:cNvCxnSpPr>
            <a:cxnSpLocks noChangeShapeType="1"/>
            <a:stCxn id="71684" idx="2"/>
          </p:cNvCxnSpPr>
          <p:nvPr/>
        </p:nvCxnSpPr>
        <p:spPr bwMode="auto">
          <a:xfrm flipH="1">
            <a:off x="1612900" y="2057400"/>
            <a:ext cx="19050" cy="857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9" name="AutoShape 9"/>
          <p:cNvCxnSpPr>
            <a:cxnSpLocks noChangeShapeType="1"/>
            <a:stCxn id="71684" idx="1"/>
          </p:cNvCxnSpPr>
          <p:nvPr/>
        </p:nvCxnSpPr>
        <p:spPr bwMode="auto">
          <a:xfrm rot="10800000" flipV="1">
            <a:off x="914400" y="1670050"/>
            <a:ext cx="215900" cy="3664238"/>
          </a:xfrm>
          <a:prstGeom prst="bentConnector3">
            <a:avLst>
              <a:gd name="adj1" fmla="val 2058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952625" y="2197100"/>
            <a:ext cx="78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30225" y="1308100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038181" y="3018539"/>
            <a:ext cx="1187744" cy="652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298553" y="3021714"/>
            <a:ext cx="78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cxnSp>
        <p:nvCxnSpPr>
          <p:cNvPr id="71694" name="AutoShape 14"/>
          <p:cNvCxnSpPr>
            <a:cxnSpLocks noChangeShapeType="1"/>
            <a:stCxn id="71685" idx="3"/>
            <a:endCxn id="71692" idx="1"/>
          </p:cNvCxnSpPr>
          <p:nvPr/>
        </p:nvCxnSpPr>
        <p:spPr bwMode="auto">
          <a:xfrm>
            <a:off x="2346325" y="3344678"/>
            <a:ext cx="69185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5" name="AutoShape 15"/>
          <p:cNvCxnSpPr>
            <a:cxnSpLocks noChangeShapeType="1"/>
            <a:endCxn id="71684" idx="0"/>
          </p:cNvCxnSpPr>
          <p:nvPr/>
        </p:nvCxnSpPr>
        <p:spPr bwMode="auto">
          <a:xfrm flipH="1">
            <a:off x="1631950" y="1079500"/>
            <a:ext cx="63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6" name="AutoShape 16"/>
          <p:cNvCxnSpPr>
            <a:cxnSpLocks noChangeShapeType="1"/>
            <a:stCxn id="71685" idx="2"/>
          </p:cNvCxnSpPr>
          <p:nvPr/>
        </p:nvCxnSpPr>
        <p:spPr bwMode="auto">
          <a:xfrm>
            <a:off x="1622425" y="3776478"/>
            <a:ext cx="15875" cy="1265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7" name="AutoShape 17"/>
          <p:cNvCxnSpPr>
            <a:cxnSpLocks noChangeShapeType="1"/>
            <a:stCxn id="71692" idx="2"/>
          </p:cNvCxnSpPr>
          <p:nvPr/>
        </p:nvCxnSpPr>
        <p:spPr bwMode="auto">
          <a:xfrm rot="5400000">
            <a:off x="1852655" y="3554889"/>
            <a:ext cx="1663471" cy="189532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835025" y="4240914"/>
            <a:ext cx="90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889000" y="5033335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Rest of program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5502275" y="1369680"/>
            <a:ext cx="1003300" cy="7747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Q1</a:t>
            </a: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5270500" y="2999858"/>
            <a:ext cx="1447800" cy="863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Q2?</a:t>
            </a:r>
          </a:p>
        </p:txBody>
      </p:sp>
      <p:cxnSp>
        <p:nvCxnSpPr>
          <p:cNvPr id="40" name="AutoShape 7"/>
          <p:cNvCxnSpPr>
            <a:cxnSpLocks noChangeShapeType="1"/>
            <a:stCxn id="38" idx="2"/>
          </p:cNvCxnSpPr>
          <p:nvPr/>
        </p:nvCxnSpPr>
        <p:spPr bwMode="auto">
          <a:xfrm flipH="1">
            <a:off x="5984875" y="2144380"/>
            <a:ext cx="19050" cy="857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9"/>
          <p:cNvCxnSpPr>
            <a:cxnSpLocks noChangeShapeType="1"/>
            <a:stCxn id="38" idx="1"/>
          </p:cNvCxnSpPr>
          <p:nvPr/>
        </p:nvCxnSpPr>
        <p:spPr bwMode="auto">
          <a:xfrm rot="10800000" flipV="1">
            <a:off x="5286375" y="1757030"/>
            <a:ext cx="215900" cy="3664238"/>
          </a:xfrm>
          <a:prstGeom prst="bentConnector3">
            <a:avLst>
              <a:gd name="adj1" fmla="val 2058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07100" y="2364373"/>
            <a:ext cx="91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FALSE</a:t>
            </a:r>
            <a:endParaRPr lang="en-US" sz="1600" dirty="0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902200" y="1395080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TRUE</a:t>
            </a:r>
            <a:endParaRPr lang="en-US" sz="1600" dirty="0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410156" y="3105519"/>
            <a:ext cx="1187744" cy="652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6670528" y="3108694"/>
            <a:ext cx="78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cxnSp>
        <p:nvCxnSpPr>
          <p:cNvPr id="46" name="AutoShape 14"/>
          <p:cNvCxnSpPr>
            <a:cxnSpLocks noChangeShapeType="1"/>
            <a:stCxn id="39" idx="3"/>
            <a:endCxn id="44" idx="1"/>
          </p:cNvCxnSpPr>
          <p:nvPr/>
        </p:nvCxnSpPr>
        <p:spPr bwMode="auto">
          <a:xfrm>
            <a:off x="6718300" y="3431658"/>
            <a:ext cx="69185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endCxn id="38" idx="0"/>
          </p:cNvCxnSpPr>
          <p:nvPr/>
        </p:nvCxnSpPr>
        <p:spPr bwMode="auto">
          <a:xfrm flipH="1">
            <a:off x="6003925" y="1166480"/>
            <a:ext cx="63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16"/>
          <p:cNvCxnSpPr>
            <a:cxnSpLocks noChangeShapeType="1"/>
            <a:stCxn id="39" idx="2"/>
          </p:cNvCxnSpPr>
          <p:nvPr/>
        </p:nvCxnSpPr>
        <p:spPr bwMode="auto">
          <a:xfrm>
            <a:off x="5994400" y="3863458"/>
            <a:ext cx="15875" cy="1265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17"/>
          <p:cNvCxnSpPr>
            <a:cxnSpLocks noChangeShapeType="1"/>
            <a:stCxn id="44" idx="2"/>
          </p:cNvCxnSpPr>
          <p:nvPr/>
        </p:nvCxnSpPr>
        <p:spPr bwMode="auto">
          <a:xfrm rot="5400000">
            <a:off x="6224630" y="3641869"/>
            <a:ext cx="1663471" cy="189532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5207000" y="4327894"/>
            <a:ext cx="90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272420" y="5128881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Rest of program</a:t>
            </a:r>
          </a:p>
        </p:txBody>
      </p:sp>
    </p:spTree>
    <p:extLst>
      <p:ext uri="{BB962C8B-B14F-4D97-AF65-F5344CB8AC3E}">
        <p14:creationId xmlns:p14="http://schemas.microsoft.com/office/powerpoint/2010/main" val="25050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5187876"/>
            <a:ext cx="8183880" cy="1051560"/>
          </a:xfrm>
        </p:spPr>
        <p:txBody>
          <a:bodyPr/>
          <a:lstStyle/>
          <a:p>
            <a:r>
              <a:rPr lang="en-US" dirty="0" smtClean="0"/>
              <a:t>Nested Branches: Flowchart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130300" y="1282700"/>
            <a:ext cx="1003300" cy="7747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Q1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898525" y="2912878"/>
            <a:ext cx="1447800" cy="863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Q2?</a:t>
            </a:r>
          </a:p>
        </p:txBody>
      </p:sp>
      <p:cxnSp>
        <p:nvCxnSpPr>
          <p:cNvPr id="71687" name="AutoShape 7"/>
          <p:cNvCxnSpPr>
            <a:cxnSpLocks noChangeShapeType="1"/>
            <a:stCxn id="71684" idx="2"/>
          </p:cNvCxnSpPr>
          <p:nvPr/>
        </p:nvCxnSpPr>
        <p:spPr bwMode="auto">
          <a:xfrm flipH="1">
            <a:off x="1612900" y="2057400"/>
            <a:ext cx="19050" cy="857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9" name="AutoShape 9"/>
          <p:cNvCxnSpPr>
            <a:cxnSpLocks noChangeShapeType="1"/>
            <a:stCxn id="71684" idx="1"/>
          </p:cNvCxnSpPr>
          <p:nvPr/>
        </p:nvCxnSpPr>
        <p:spPr bwMode="auto">
          <a:xfrm rot="10800000" flipV="1">
            <a:off x="914400" y="1670050"/>
            <a:ext cx="215900" cy="3664238"/>
          </a:xfrm>
          <a:prstGeom prst="bentConnector3">
            <a:avLst>
              <a:gd name="adj1" fmla="val 2058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952625" y="2197100"/>
            <a:ext cx="78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30225" y="1308100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038181" y="3018539"/>
            <a:ext cx="1187744" cy="652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298553" y="3021714"/>
            <a:ext cx="78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cxnSp>
        <p:nvCxnSpPr>
          <p:cNvPr id="71694" name="AutoShape 14"/>
          <p:cNvCxnSpPr>
            <a:cxnSpLocks noChangeShapeType="1"/>
            <a:stCxn id="71685" idx="3"/>
            <a:endCxn id="71692" idx="1"/>
          </p:cNvCxnSpPr>
          <p:nvPr/>
        </p:nvCxnSpPr>
        <p:spPr bwMode="auto">
          <a:xfrm>
            <a:off x="2346325" y="3344678"/>
            <a:ext cx="69185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5" name="AutoShape 15"/>
          <p:cNvCxnSpPr>
            <a:cxnSpLocks noChangeShapeType="1"/>
            <a:endCxn id="71684" idx="0"/>
          </p:cNvCxnSpPr>
          <p:nvPr/>
        </p:nvCxnSpPr>
        <p:spPr bwMode="auto">
          <a:xfrm flipH="1">
            <a:off x="1631950" y="1079500"/>
            <a:ext cx="63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6" name="AutoShape 16"/>
          <p:cNvCxnSpPr>
            <a:cxnSpLocks noChangeShapeType="1"/>
            <a:stCxn id="71685" idx="2"/>
          </p:cNvCxnSpPr>
          <p:nvPr/>
        </p:nvCxnSpPr>
        <p:spPr bwMode="auto">
          <a:xfrm>
            <a:off x="1622425" y="3776478"/>
            <a:ext cx="15875" cy="1265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7" name="AutoShape 17"/>
          <p:cNvCxnSpPr>
            <a:cxnSpLocks noChangeShapeType="1"/>
            <a:stCxn id="71692" idx="2"/>
          </p:cNvCxnSpPr>
          <p:nvPr/>
        </p:nvCxnSpPr>
        <p:spPr bwMode="auto">
          <a:xfrm rot="5400000">
            <a:off x="1852655" y="3554889"/>
            <a:ext cx="1663471" cy="189532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835025" y="4240914"/>
            <a:ext cx="90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889000" y="5033335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Rest of program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5502275" y="1369680"/>
            <a:ext cx="1003300" cy="7747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Q1</a:t>
            </a: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5270500" y="2999858"/>
            <a:ext cx="1447800" cy="8636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Q2?</a:t>
            </a:r>
          </a:p>
        </p:txBody>
      </p:sp>
      <p:cxnSp>
        <p:nvCxnSpPr>
          <p:cNvPr id="40" name="AutoShape 7"/>
          <p:cNvCxnSpPr>
            <a:cxnSpLocks noChangeShapeType="1"/>
            <a:stCxn id="38" idx="2"/>
          </p:cNvCxnSpPr>
          <p:nvPr/>
        </p:nvCxnSpPr>
        <p:spPr bwMode="auto">
          <a:xfrm flipH="1">
            <a:off x="5984875" y="2144380"/>
            <a:ext cx="19050" cy="857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9"/>
          <p:cNvCxnSpPr>
            <a:cxnSpLocks noChangeShapeType="1"/>
            <a:stCxn id="38" idx="1"/>
          </p:cNvCxnSpPr>
          <p:nvPr/>
        </p:nvCxnSpPr>
        <p:spPr bwMode="auto">
          <a:xfrm rot="10800000" flipV="1">
            <a:off x="5286375" y="1757030"/>
            <a:ext cx="215900" cy="3664238"/>
          </a:xfrm>
          <a:prstGeom prst="bentConnector3">
            <a:avLst>
              <a:gd name="adj1" fmla="val 2058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07100" y="2364373"/>
            <a:ext cx="91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FALSE</a:t>
            </a:r>
            <a:endParaRPr lang="en-US" sz="1600" dirty="0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902200" y="1395080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TRUE</a:t>
            </a:r>
            <a:endParaRPr lang="en-US" sz="1600" dirty="0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410156" y="3105519"/>
            <a:ext cx="1187744" cy="652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sz="1600" dirty="0"/>
              <a:t>Do something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6670528" y="3108694"/>
            <a:ext cx="78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TRUE</a:t>
            </a:r>
          </a:p>
        </p:txBody>
      </p:sp>
      <p:cxnSp>
        <p:nvCxnSpPr>
          <p:cNvPr id="46" name="AutoShape 14"/>
          <p:cNvCxnSpPr>
            <a:cxnSpLocks noChangeShapeType="1"/>
            <a:stCxn id="39" idx="3"/>
            <a:endCxn id="44" idx="1"/>
          </p:cNvCxnSpPr>
          <p:nvPr/>
        </p:nvCxnSpPr>
        <p:spPr bwMode="auto">
          <a:xfrm>
            <a:off x="6718300" y="3431658"/>
            <a:ext cx="69185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endCxn id="38" idx="0"/>
          </p:cNvCxnSpPr>
          <p:nvPr/>
        </p:nvCxnSpPr>
        <p:spPr bwMode="auto">
          <a:xfrm flipH="1">
            <a:off x="6003925" y="1166480"/>
            <a:ext cx="635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16"/>
          <p:cNvCxnSpPr>
            <a:cxnSpLocks noChangeShapeType="1"/>
            <a:stCxn id="39" idx="2"/>
          </p:cNvCxnSpPr>
          <p:nvPr/>
        </p:nvCxnSpPr>
        <p:spPr bwMode="auto">
          <a:xfrm>
            <a:off x="5994400" y="3863458"/>
            <a:ext cx="15875" cy="1265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17"/>
          <p:cNvCxnSpPr>
            <a:cxnSpLocks noChangeShapeType="1"/>
            <a:stCxn id="44" idx="2"/>
          </p:cNvCxnSpPr>
          <p:nvPr/>
        </p:nvCxnSpPr>
        <p:spPr bwMode="auto">
          <a:xfrm rot="5400000">
            <a:off x="6224630" y="3641869"/>
            <a:ext cx="1663471" cy="189532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5207000" y="4327894"/>
            <a:ext cx="90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FALSE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272420" y="5128881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Rest of program</a:t>
            </a:r>
          </a:p>
        </p:txBody>
      </p:sp>
      <p:sp>
        <p:nvSpPr>
          <p:cNvPr id="2" name="Oval 1"/>
          <p:cNvSpPr/>
          <p:nvPr/>
        </p:nvSpPr>
        <p:spPr>
          <a:xfrm>
            <a:off x="685800" y="1944207"/>
            <a:ext cx="2187428" cy="180605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105400" y="2190855"/>
            <a:ext cx="2187428" cy="180605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98554" y="1563355"/>
            <a:ext cx="787399" cy="801018"/>
          </a:xfrm>
          <a:prstGeom prst="straightConnector1">
            <a:avLst/>
          </a:prstGeom>
          <a:ln w="3810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10745" y="1395080"/>
            <a:ext cx="1647105" cy="1090945"/>
          </a:xfrm>
          <a:prstGeom prst="straightConnector1">
            <a:avLst/>
          </a:prstGeom>
          <a:ln w="38100">
            <a:solidFill>
              <a:srgbClr val="CC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50990" y="346611"/>
            <a:ext cx="2519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8000"/>
                </a:solidFill>
              </a:rPr>
              <a:t>Answer to first ‘if’ determines whether second ‘if’ executes</a:t>
            </a:r>
            <a:endParaRPr lang="en-US" sz="2000" b="1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6"/>
          <a:stretch/>
        </p:blipFill>
        <p:spPr bwMode="auto">
          <a:xfrm>
            <a:off x="777875" y="3192684"/>
            <a:ext cx="5959696" cy="10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07569" y="5410200"/>
            <a:ext cx="8183562" cy="1050925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ea typeface="ＭＳ Ｐゴシック"/>
                <a:cs typeface="ＭＳ Ｐゴシック"/>
              </a:rPr>
              <a:t>JT: Multiple Branches: Dependent (RHS Case)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1527175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Multiple if/else statements can be used in succession.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Example program 11: </a:t>
            </a:r>
            <a:r>
              <a:rPr lang="en-US" sz="2400" dirty="0" smtClean="0">
                <a:latin typeface="Arial" charset="0"/>
                <a:ea typeface="ＭＳ Ｐゴシック"/>
                <a:cs typeface="ＭＳ Ｐゴシック"/>
              </a:rPr>
              <a:t>nested_branches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70771" y="3083662"/>
            <a:ext cx="3120360" cy="2185214"/>
            <a:chOff x="5670771" y="3083662"/>
            <a:chExt cx="3120360" cy="2185214"/>
          </a:xfrm>
        </p:grpSpPr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H="1">
              <a:off x="5670771" y="3778232"/>
              <a:ext cx="1066800" cy="22860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6746431" y="3083662"/>
              <a:ext cx="2044700" cy="218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CC0000"/>
                  </a:solidFill>
                </a:rPr>
                <a:t>Also indented</a:t>
              </a:r>
              <a:r>
                <a:rPr lang="en-US" sz="1600" b="1" dirty="0">
                  <a:solidFill>
                    <a:srgbClr val="CC0000"/>
                  </a:solidFill>
                </a:rPr>
                <a:t>: execution is </a:t>
              </a:r>
              <a:r>
                <a:rPr lang="en-US" sz="1600" b="1" dirty="0" smtClean="0">
                  <a:solidFill>
                    <a:srgbClr val="CC0000"/>
                  </a:solidFill>
                </a:rPr>
                <a:t>dependent on </a:t>
              </a:r>
              <a:r>
                <a:rPr lang="en-US" sz="1600" b="1" dirty="0">
                  <a:solidFill>
                    <a:srgbClr val="CC0000"/>
                  </a:solidFill>
                </a:rPr>
                <a:t>the first ‘if</a:t>
              </a:r>
              <a:r>
                <a:rPr lang="en-US" sz="1600" b="1" dirty="0" smtClean="0">
                  <a:solidFill>
                    <a:srgbClr val="CC0000"/>
                  </a:solidFill>
                </a:rPr>
                <a:t>’ 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CC0000"/>
                  </a:solidFill>
                </a:rPr>
                <a:t>(Only ask about blue if user does not indicate that red is the favorite)</a:t>
              </a:r>
              <a:endParaRPr lang="en-US" sz="1600" b="1" dirty="0">
                <a:solidFill>
                  <a:srgbClr val="CC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173287"/>
            <a:ext cx="5762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5692331" y="2320187"/>
            <a:ext cx="3098800" cy="581025"/>
            <a:chOff x="3456" y="1288"/>
            <a:chExt cx="1952" cy="366"/>
          </a:xfrm>
        </p:grpSpPr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 flipH="1">
              <a:off x="3456" y="1480"/>
              <a:ext cx="672" cy="14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4120" y="1288"/>
              <a:ext cx="12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CC0000"/>
                  </a:solidFill>
                </a:rPr>
                <a:t>Indented: executes if first ‘if’ is true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69929" r="50239" b="-4573"/>
          <a:stretch/>
        </p:blipFill>
        <p:spPr bwMode="auto">
          <a:xfrm>
            <a:off x="753248" y="4343400"/>
            <a:ext cx="3257550" cy="57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24200" y="4495800"/>
            <a:ext cx="3340100" cy="1077218"/>
            <a:chOff x="3124200" y="4495800"/>
            <a:chExt cx="3340100" cy="1077218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419600" y="4495800"/>
              <a:ext cx="20447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CC0000"/>
                  </a:solidFill>
                </a:rPr>
                <a:t>Indented</a:t>
              </a:r>
              <a:r>
                <a:rPr lang="en-US" sz="1600" b="1" dirty="0">
                  <a:solidFill>
                    <a:srgbClr val="CC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CC0000"/>
                  </a:solidFill>
                </a:rPr>
                <a:t>twice: only executes if other cases answer false</a:t>
              </a:r>
              <a:endParaRPr lang="en-US" sz="16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15" idx="1"/>
            </p:cNvCxnSpPr>
            <p:nvPr/>
          </p:nvCxnSpPr>
          <p:spPr>
            <a:xfrm flipH="1" flipV="1">
              <a:off x="3124200" y="4724400"/>
              <a:ext cx="1295400" cy="310009"/>
            </a:xfrm>
            <a:prstGeom prst="straightConnector1">
              <a:avLst/>
            </a:prstGeom>
            <a:ln w="25400">
              <a:solidFill>
                <a:srgbClr val="8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ea typeface="ＭＳ Ｐゴシック"/>
                <a:cs typeface="ＭＳ Ｐゴシック"/>
              </a:rPr>
              <a:t>JT: Multiple Branches: Dependent </a:t>
            </a:r>
            <a:r>
              <a:rPr lang="en-US" dirty="0" smtClean="0">
                <a:effectLst/>
                <a:ea typeface="ＭＳ Ｐゴシック"/>
                <a:cs typeface="ＭＳ Ｐゴシック"/>
              </a:rPr>
              <a:t>(LHS Case: Nonsensical)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E30E1-4A45-4877-BC8E-CFE99178ACF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53316"/>
            <a:ext cx="8327381" cy="386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8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Loops</a:t>
            </a:r>
            <a:endParaRPr lang="en-CA" dirty="0"/>
          </a:p>
        </p:txBody>
      </p:sp>
      <p:sp>
        <p:nvSpPr>
          <p:cNvPr id="34818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B95C00"/>
                </a:solidFill>
                <a:ea typeface="ＭＳ Ｐゴシック"/>
                <a:cs typeface="ＭＳ Ｐゴシック"/>
              </a:rPr>
              <a:t>Do it again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9391F-4758-4A87-9F01-2C88DF4139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ffectLst/>
                <a:ea typeface="ＭＳ Ｐゴシック"/>
                <a:cs typeface="ＭＳ Ｐゴシック"/>
              </a:rPr>
              <a:t>JT’s Extra: Random Numbers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/>
                <a:cs typeface="ＭＳ Ｐゴシック"/>
              </a:rPr>
              <a:t>To simulate the possibility of different events occurring as a program is a run a random number function can be employed.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/>
                <a:cs typeface="ＭＳ Ｐゴシック"/>
              </a:rPr>
              <a:t>Typically the function generates a number within a certain range: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1 – 2 (coin flip)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1 – 6 (normal die roll)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1 – 100 (percentage)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Understand repetition structures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Use the loop statement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Use the while statement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Understand when to use a loop or a while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Use loop structures in flowcharts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en-US" sz="3200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Loop Statement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CA" dirty="0" smtClean="0">
                <a:ea typeface="ＭＳ Ｐゴシック"/>
                <a:cs typeface="ＭＳ Ｐゴシック"/>
              </a:rPr>
              <a:t>A </a:t>
            </a:r>
            <a:r>
              <a:rPr lang="en-CA" i="1" dirty="0" smtClean="0">
                <a:ea typeface="ＭＳ Ｐゴシック"/>
                <a:cs typeface="ＭＳ Ｐゴシック"/>
              </a:rPr>
              <a:t>loop</a:t>
            </a:r>
            <a:r>
              <a:rPr lang="en-CA" dirty="0" smtClean="0">
                <a:ea typeface="ＭＳ Ｐゴシック"/>
                <a:cs typeface="ＭＳ Ｐゴシック"/>
              </a:rPr>
              <a:t> statement allows a group of statements to be repeated for a number of times</a:t>
            </a:r>
          </a:p>
          <a:p>
            <a:pPr eaLnBrk="1" hangingPunct="1"/>
            <a:endParaRPr lang="en-CA" dirty="0" smtClean="0">
              <a:ea typeface="ＭＳ Ｐゴシック"/>
              <a:cs typeface="ＭＳ Ｐゴシック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i="1" dirty="0" smtClean="0">
                <a:ea typeface="ＭＳ Ｐゴシック"/>
                <a:cs typeface="ＭＳ Ｐゴシック"/>
              </a:rPr>
              <a:t>loop for 5 times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CA" i="1" dirty="0" smtClean="0">
                <a:ea typeface="ＭＳ Ｐゴシック"/>
              </a:rPr>
              <a:t>monkey.monkeyJump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CA" i="1" dirty="0" smtClean="0">
                <a:ea typeface="ＭＳ Ｐゴシック"/>
              </a:rPr>
              <a:t>monkey.move(up,1 meter)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CA" i="1" dirty="0" smtClean="0">
                <a:ea typeface="ＭＳ Ｐゴシック"/>
              </a:rPr>
              <a:t>monkey.move(down,1 meter)</a:t>
            </a:r>
          </a:p>
          <a:p>
            <a:pPr eaLnBrk="1" hangingPunct="1">
              <a:buFont typeface="Wingdings 2" pitchFamily="18" charset="2"/>
              <a:buNone/>
            </a:pPr>
            <a:endParaRPr lang="en-CA" i="1" dirty="0" smtClean="0">
              <a:ea typeface="ＭＳ Ｐゴシック"/>
              <a:cs typeface="ＭＳ Ｐゴシック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4278D-5B32-4083-99DA-786A2840D8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Adding A Loop In Alice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68333" r="9084" b="18666"/>
          <a:stretch>
            <a:fillRect/>
          </a:stretch>
        </p:blipFill>
        <p:spPr bwMode="auto">
          <a:xfrm>
            <a:off x="292100" y="1155700"/>
            <a:ext cx="8242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2" name="Freeform 6"/>
          <p:cNvSpPr>
            <a:spLocks/>
          </p:cNvSpPr>
          <p:nvPr/>
        </p:nvSpPr>
        <p:spPr bwMode="auto">
          <a:xfrm>
            <a:off x="3105150" y="1668318"/>
            <a:ext cx="1308100" cy="1612900"/>
          </a:xfrm>
          <a:custGeom>
            <a:avLst/>
            <a:gdLst>
              <a:gd name="T0" fmla="*/ 424 w 824"/>
              <a:gd name="T1" fmla="*/ 0 h 1016"/>
              <a:gd name="T2" fmla="*/ 624 w 824"/>
              <a:gd name="T3" fmla="*/ 128 h 1016"/>
              <a:gd name="T4" fmla="*/ 680 w 824"/>
              <a:gd name="T5" fmla="*/ 160 h 1016"/>
              <a:gd name="T6" fmla="*/ 760 w 824"/>
              <a:gd name="T7" fmla="*/ 208 h 1016"/>
              <a:gd name="T8" fmla="*/ 824 w 824"/>
              <a:gd name="T9" fmla="*/ 352 h 1016"/>
              <a:gd name="T10" fmla="*/ 760 w 824"/>
              <a:gd name="T11" fmla="*/ 792 h 1016"/>
              <a:gd name="T12" fmla="*/ 720 w 824"/>
              <a:gd name="T13" fmla="*/ 872 h 1016"/>
              <a:gd name="T14" fmla="*/ 616 w 824"/>
              <a:gd name="T15" fmla="*/ 936 h 1016"/>
              <a:gd name="T16" fmla="*/ 472 w 824"/>
              <a:gd name="T17" fmla="*/ 1016 h 1016"/>
              <a:gd name="T18" fmla="*/ 312 w 824"/>
              <a:gd name="T19" fmla="*/ 1008 h 1016"/>
              <a:gd name="T20" fmla="*/ 256 w 824"/>
              <a:gd name="T21" fmla="*/ 976 h 1016"/>
              <a:gd name="T22" fmla="*/ 112 w 824"/>
              <a:gd name="T23" fmla="*/ 888 h 1016"/>
              <a:gd name="T24" fmla="*/ 96 w 824"/>
              <a:gd name="T25" fmla="*/ 856 h 1016"/>
              <a:gd name="T26" fmla="*/ 72 w 824"/>
              <a:gd name="T27" fmla="*/ 832 h 1016"/>
              <a:gd name="T28" fmla="*/ 64 w 824"/>
              <a:gd name="T29" fmla="*/ 808 h 1016"/>
              <a:gd name="T30" fmla="*/ 0 w 824"/>
              <a:gd name="T31" fmla="*/ 688 h 1016"/>
              <a:gd name="T32" fmla="*/ 32 w 824"/>
              <a:gd name="T33" fmla="*/ 504 h 1016"/>
              <a:gd name="T34" fmla="*/ 56 w 824"/>
              <a:gd name="T35" fmla="*/ 480 h 1016"/>
              <a:gd name="T36" fmla="*/ 136 w 824"/>
              <a:gd name="T37" fmla="*/ 408 h 1016"/>
              <a:gd name="T38" fmla="*/ 456 w 824"/>
              <a:gd name="T39" fmla="*/ 280 h 1016"/>
              <a:gd name="T40" fmla="*/ 664 w 824"/>
              <a:gd name="T41" fmla="*/ 216 h 1016"/>
              <a:gd name="T42" fmla="*/ 744 w 824"/>
              <a:gd name="T43" fmla="*/ 184 h 1016"/>
              <a:gd name="T44" fmla="*/ 792 w 824"/>
              <a:gd name="T45" fmla="*/ 152 h 1016"/>
              <a:gd name="T46" fmla="*/ 808 w 824"/>
              <a:gd name="T47" fmla="*/ 88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4" h="1016">
                <a:moveTo>
                  <a:pt x="424" y="0"/>
                </a:moveTo>
                <a:cubicBezTo>
                  <a:pt x="491" y="44"/>
                  <a:pt x="549" y="98"/>
                  <a:pt x="624" y="128"/>
                </a:cubicBezTo>
                <a:cubicBezTo>
                  <a:pt x="670" y="174"/>
                  <a:pt x="624" y="136"/>
                  <a:pt x="680" y="160"/>
                </a:cubicBezTo>
                <a:cubicBezTo>
                  <a:pt x="710" y="173"/>
                  <a:pt x="728" y="197"/>
                  <a:pt x="760" y="208"/>
                </a:cubicBezTo>
                <a:cubicBezTo>
                  <a:pt x="805" y="253"/>
                  <a:pt x="812" y="294"/>
                  <a:pt x="824" y="352"/>
                </a:cubicBezTo>
                <a:cubicBezTo>
                  <a:pt x="818" y="507"/>
                  <a:pt x="809" y="646"/>
                  <a:pt x="760" y="792"/>
                </a:cubicBezTo>
                <a:cubicBezTo>
                  <a:pt x="746" y="833"/>
                  <a:pt x="760" y="832"/>
                  <a:pt x="720" y="872"/>
                </a:cubicBezTo>
                <a:cubicBezTo>
                  <a:pt x="686" y="906"/>
                  <a:pt x="656" y="913"/>
                  <a:pt x="616" y="936"/>
                </a:cubicBezTo>
                <a:cubicBezTo>
                  <a:pt x="570" y="963"/>
                  <a:pt x="523" y="999"/>
                  <a:pt x="472" y="1016"/>
                </a:cubicBezTo>
                <a:cubicBezTo>
                  <a:pt x="419" y="1013"/>
                  <a:pt x="365" y="1013"/>
                  <a:pt x="312" y="1008"/>
                </a:cubicBezTo>
                <a:cubicBezTo>
                  <a:pt x="285" y="1006"/>
                  <a:pt x="279" y="989"/>
                  <a:pt x="256" y="976"/>
                </a:cubicBezTo>
                <a:cubicBezTo>
                  <a:pt x="206" y="947"/>
                  <a:pt x="159" y="923"/>
                  <a:pt x="112" y="888"/>
                </a:cubicBezTo>
                <a:cubicBezTo>
                  <a:pt x="107" y="877"/>
                  <a:pt x="103" y="866"/>
                  <a:pt x="96" y="856"/>
                </a:cubicBezTo>
                <a:cubicBezTo>
                  <a:pt x="89" y="847"/>
                  <a:pt x="78" y="841"/>
                  <a:pt x="72" y="832"/>
                </a:cubicBezTo>
                <a:cubicBezTo>
                  <a:pt x="67" y="825"/>
                  <a:pt x="68" y="815"/>
                  <a:pt x="64" y="808"/>
                </a:cubicBezTo>
                <a:cubicBezTo>
                  <a:pt x="41" y="767"/>
                  <a:pt x="15" y="733"/>
                  <a:pt x="0" y="688"/>
                </a:cubicBezTo>
                <a:cubicBezTo>
                  <a:pt x="6" y="608"/>
                  <a:pt x="9" y="573"/>
                  <a:pt x="32" y="504"/>
                </a:cubicBezTo>
                <a:cubicBezTo>
                  <a:pt x="36" y="493"/>
                  <a:pt x="49" y="489"/>
                  <a:pt x="56" y="480"/>
                </a:cubicBezTo>
                <a:cubicBezTo>
                  <a:pt x="82" y="450"/>
                  <a:pt x="103" y="431"/>
                  <a:pt x="136" y="408"/>
                </a:cubicBezTo>
                <a:cubicBezTo>
                  <a:pt x="230" y="341"/>
                  <a:pt x="346" y="310"/>
                  <a:pt x="456" y="280"/>
                </a:cubicBezTo>
                <a:cubicBezTo>
                  <a:pt x="526" y="261"/>
                  <a:pt x="592" y="228"/>
                  <a:pt x="664" y="216"/>
                </a:cubicBezTo>
                <a:cubicBezTo>
                  <a:pt x="711" y="192"/>
                  <a:pt x="685" y="204"/>
                  <a:pt x="744" y="184"/>
                </a:cubicBezTo>
                <a:cubicBezTo>
                  <a:pt x="762" y="178"/>
                  <a:pt x="792" y="152"/>
                  <a:pt x="792" y="152"/>
                </a:cubicBezTo>
                <a:cubicBezTo>
                  <a:pt x="799" y="131"/>
                  <a:pt x="808" y="110"/>
                  <a:pt x="808" y="8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Loop Statement in Alice</a:t>
            </a:r>
            <a:endParaRPr lang="en-CA" dirty="0"/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5B19E8-8D3E-480B-A2E5-8092968E11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2419" r="17128" b="2438"/>
          <a:stretch>
            <a:fillRect/>
          </a:stretch>
        </p:blipFill>
        <p:spPr bwMode="auto">
          <a:xfrm>
            <a:off x="457200" y="914400"/>
            <a:ext cx="8207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Loop in Flowcharts</a:t>
            </a:r>
            <a:endParaRPr lang="en-CA" dirty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775AE-4E5C-426E-867F-39FA45A33C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3009900" y="1752600"/>
            <a:ext cx="20574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Monkey Jumps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895600" y="2514600"/>
            <a:ext cx="22860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Monkey moves up 1m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743200" y="3276600"/>
            <a:ext cx="25908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Monkey moves down 1m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18" idx="0"/>
          </p:cNvCxnSpPr>
          <p:nvPr/>
        </p:nvCxnSpPr>
        <p:spPr>
          <a:xfrm rot="5400000">
            <a:off x="3733801" y="1143000"/>
            <a:ext cx="6096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86201" y="3124200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/>
          <p:cNvSpPr/>
          <p:nvPr/>
        </p:nvSpPr>
        <p:spPr>
          <a:xfrm>
            <a:off x="2286000" y="1447800"/>
            <a:ext cx="3505200" cy="25908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/>
          </a:p>
        </p:txBody>
      </p:sp>
      <p:sp>
        <p:nvSpPr>
          <p:cNvPr id="19" name="Flowchart: Multidocument 18"/>
          <p:cNvSpPr/>
          <p:nvPr/>
        </p:nvSpPr>
        <p:spPr>
          <a:xfrm>
            <a:off x="2057400" y="1295400"/>
            <a:ext cx="1600200" cy="381000"/>
          </a:xfrm>
          <a:prstGeom prst="flowChartMultidocument">
            <a:avLst/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solidFill>
                  <a:schemeClr val="tx1"/>
                </a:solidFill>
              </a:rPr>
              <a:t>Loop </a:t>
            </a:r>
            <a:r>
              <a:rPr lang="en-CA" sz="1200" i="1" dirty="0">
                <a:solidFill>
                  <a:schemeClr val="tx1"/>
                </a:solidFill>
              </a:rPr>
              <a:t>5 times</a:t>
            </a: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rot="5400000">
            <a:off x="3657601" y="4419600"/>
            <a:ext cx="7620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505200" y="3048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05200" y="48006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schemeClr val="tx1"/>
                </a:solidFill>
              </a:rPr>
              <a:t>Stop</a:t>
            </a:r>
          </a:p>
        </p:txBody>
      </p:sp>
      <p:cxnSp>
        <p:nvCxnSpPr>
          <p:cNvPr id="23" name="Straight Arrow Connector 22"/>
          <p:cNvCxnSpPr>
            <a:stCxn id="13" idx="2"/>
            <a:endCxn id="14" idx="0"/>
          </p:cNvCxnSpPr>
          <p:nvPr/>
        </p:nvCxnSpPr>
        <p:spPr>
          <a:xfrm rot="5400000">
            <a:off x="3886201" y="2362200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JT’s Extra: Boolean-Controlled Loops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Loops are used to repeat a part of the program (or potentially the entire program itself).</a:t>
            </a:r>
          </a:p>
          <a:p>
            <a:r>
              <a:rPr lang="en-US" dirty="0" smtClean="0"/>
              <a:t>They are similar to branches where a logical statement is employed.</a:t>
            </a:r>
          </a:p>
          <a:p>
            <a:r>
              <a:rPr lang="en-US" dirty="0" smtClean="0"/>
              <a:t>In the case of a loop if the logical statement evaluates to true then a part of the program will repeat (loop).</a:t>
            </a:r>
          </a:p>
          <a:p>
            <a:r>
              <a:rPr lang="en-US" dirty="0" smtClean="0"/>
              <a:t>The repetition will continue until the logical statement evaluates to false.</a:t>
            </a:r>
          </a:p>
        </p:txBody>
      </p:sp>
    </p:spTree>
    <p:extLst>
      <p:ext uri="{BB962C8B-B14F-4D97-AF65-F5344CB8AC3E}">
        <p14:creationId xmlns:p14="http://schemas.microsoft.com/office/powerpoint/2010/main" val="27808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While Statement</a:t>
            </a:r>
            <a:endParaRPr lang="en-CA" dirty="0"/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A50EFF-052A-4658-9F03-E48A6038D9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3505200" y="6096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Statement before while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400800" y="42672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Statement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after while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276600" y="1981200"/>
            <a:ext cx="2514600" cy="1295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Test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while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condition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143000" y="34290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while body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 rot="5400000">
            <a:off x="4152901" y="1600200"/>
            <a:ext cx="7620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12"/>
          <p:cNvCxnSpPr>
            <a:stCxn id="7" idx="1"/>
            <a:endCxn id="8" idx="0"/>
          </p:cNvCxnSpPr>
          <p:nvPr/>
        </p:nvCxnSpPr>
        <p:spPr>
          <a:xfrm rot="10800000" flipV="1">
            <a:off x="2171700" y="2628900"/>
            <a:ext cx="1104900" cy="8001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438400" y="2297113"/>
            <a:ext cx="585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true</a:t>
            </a:r>
          </a:p>
        </p:txBody>
      </p:sp>
      <p:cxnSp>
        <p:nvCxnSpPr>
          <p:cNvPr id="12" name="Shape 14"/>
          <p:cNvCxnSpPr>
            <a:stCxn id="7" idx="3"/>
            <a:endCxn id="6" idx="0"/>
          </p:cNvCxnSpPr>
          <p:nvPr/>
        </p:nvCxnSpPr>
        <p:spPr>
          <a:xfrm>
            <a:off x="5791200" y="2628900"/>
            <a:ext cx="1638300" cy="16383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943600" y="2286000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false</a:t>
            </a:r>
          </a:p>
        </p:txBody>
      </p:sp>
      <p:cxnSp>
        <p:nvCxnSpPr>
          <p:cNvPr id="14" name="Shape 18"/>
          <p:cNvCxnSpPr>
            <a:stCxn id="8" idx="2"/>
          </p:cNvCxnSpPr>
          <p:nvPr/>
        </p:nvCxnSpPr>
        <p:spPr>
          <a:xfrm rot="5400000" flipH="1">
            <a:off x="323850" y="2190750"/>
            <a:ext cx="2362200" cy="1333500"/>
          </a:xfrm>
          <a:prstGeom prst="bentConnector3">
            <a:avLst>
              <a:gd name="adj1" fmla="val -36712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8200" y="1676400"/>
            <a:ext cx="3657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Counting With While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E71B9-1197-47EF-BC4D-CFE40B10B92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4334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11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74537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705100" y="443345"/>
            <a:ext cx="3009900" cy="928255"/>
            <a:chOff x="2705100" y="443345"/>
            <a:chExt cx="3009900" cy="928255"/>
          </a:xfrm>
        </p:grpSpPr>
        <p:sp>
          <p:nvSpPr>
            <p:cNvPr id="5" name="TextBox 4"/>
            <p:cNvSpPr txBox="1"/>
            <p:nvPr/>
          </p:nvSpPr>
          <p:spPr>
            <a:xfrm>
              <a:off x="4419600" y="443345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808000"/>
                  </a:solidFill>
                </a:rPr>
                <a:t>Starting value</a:t>
              </a:r>
              <a:endParaRPr lang="en-US" sz="2000" b="1" dirty="0">
                <a:solidFill>
                  <a:srgbClr val="808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2705100" y="797288"/>
              <a:ext cx="1714500" cy="574312"/>
            </a:xfrm>
            <a:prstGeom prst="straightConnector1">
              <a:avLst/>
            </a:prstGeom>
            <a:ln w="38100">
              <a:solidFill>
                <a:srgbClr val="8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124200" y="1082771"/>
            <a:ext cx="4876800" cy="1050829"/>
            <a:chOff x="3124200" y="1082771"/>
            <a:chExt cx="4876800" cy="1050829"/>
          </a:xfrm>
        </p:grpSpPr>
        <p:sp>
          <p:nvSpPr>
            <p:cNvPr id="9" name="TextBox 8"/>
            <p:cNvSpPr txBox="1"/>
            <p:nvPr/>
          </p:nvSpPr>
          <p:spPr>
            <a:xfrm>
              <a:off x="6400800" y="1082771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808000"/>
                  </a:solidFill>
                </a:rPr>
                <a:t>Condition for repeating</a:t>
              </a:r>
              <a:endParaRPr lang="en-US" sz="2000" b="1" dirty="0">
                <a:solidFill>
                  <a:srgbClr val="808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>
              <a:off x="3124200" y="1590603"/>
              <a:ext cx="3276600" cy="542997"/>
            </a:xfrm>
            <a:prstGeom prst="straightConnector1">
              <a:avLst/>
            </a:prstGeom>
            <a:ln w="38100">
              <a:solidFill>
                <a:srgbClr val="8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126379" y="2514600"/>
            <a:ext cx="2408021" cy="2438400"/>
            <a:chOff x="6126379" y="2514600"/>
            <a:chExt cx="2408021" cy="2438400"/>
          </a:xfrm>
        </p:grpSpPr>
        <p:sp>
          <p:nvSpPr>
            <p:cNvPr id="15" name="TextBox 14"/>
            <p:cNvSpPr txBox="1"/>
            <p:nvPr/>
          </p:nvSpPr>
          <p:spPr>
            <a:xfrm>
              <a:off x="6705600" y="3162299"/>
              <a:ext cx="18288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808000"/>
                  </a:solidFill>
                </a:rPr>
                <a:t>Loop ‘body’: </a:t>
              </a:r>
            </a:p>
            <a:p>
              <a:r>
                <a:rPr lang="en-US" sz="2000" b="1" dirty="0" smtClean="0">
                  <a:solidFill>
                    <a:srgbClr val="808000"/>
                  </a:solidFill>
                </a:rPr>
                <a:t>Instructions that are repeated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6126379" y="2514600"/>
              <a:ext cx="579221" cy="2438400"/>
            </a:xfrm>
            <a:prstGeom prst="rightBrac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9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562" cy="1050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JT’s Extra: Example Flowchart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E71B9-1197-47EF-BC4D-CFE40B10B92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0782" y="1191493"/>
            <a:ext cx="1524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ount =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602182" y="1870364"/>
            <a:ext cx="1981200" cy="8382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ount &lt;=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21282" y="301338"/>
            <a:ext cx="11430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39911" y="5472826"/>
            <a:ext cx="1143000" cy="4468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9064" y="2933700"/>
            <a:ext cx="38481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Troll counts, arm moves 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1537" y="3552825"/>
            <a:ext cx="5791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9913" y="3724275"/>
            <a:ext cx="2298123" cy="36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rm moves down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0210" y="3724275"/>
            <a:ext cx="2298123" cy="361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Ground cries 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4724400"/>
            <a:ext cx="424815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Arm moves up, count = count + 1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9" idx="2"/>
            <a:endCxn id="7" idx="0"/>
          </p:cNvCxnSpPr>
          <p:nvPr/>
        </p:nvCxnSpPr>
        <p:spPr>
          <a:xfrm>
            <a:off x="4592782" y="834738"/>
            <a:ext cx="0" cy="356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8" idx="0"/>
          </p:cNvCxnSpPr>
          <p:nvPr/>
        </p:nvCxnSpPr>
        <p:spPr>
          <a:xfrm>
            <a:off x="4592782" y="1572493"/>
            <a:ext cx="0" cy="2978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92782" y="2708564"/>
            <a:ext cx="0" cy="225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91062" y="2571296"/>
            <a:ext cx="94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92782" y="3314700"/>
            <a:ext cx="20782" cy="238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92782" y="4238625"/>
            <a:ext cx="0" cy="485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1"/>
          </p:cNvCxnSpPr>
          <p:nvPr/>
        </p:nvCxnSpPr>
        <p:spPr>
          <a:xfrm flipH="1">
            <a:off x="1295400" y="49149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95400" y="1721428"/>
            <a:ext cx="0" cy="3193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295400" y="1721428"/>
            <a:ext cx="322118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13564" y="5283138"/>
            <a:ext cx="0" cy="225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66051" y="1925783"/>
            <a:ext cx="94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False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576455" y="2289464"/>
            <a:ext cx="2957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27473" y="2289464"/>
            <a:ext cx="0" cy="2993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23955" y="5283138"/>
            <a:ext cx="39104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While Example</a:t>
            </a:r>
            <a:endParaRPr lang="en-CA" dirty="0"/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09CCA-E1F7-4E14-9562-BA51728A65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 l="21249" t="55789" r="23125" b="12633"/>
          <a:stretch>
            <a:fillRect/>
          </a:stretch>
        </p:blipFill>
        <p:spPr bwMode="auto">
          <a:xfrm>
            <a:off x="0" y="762000"/>
            <a:ext cx="8816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ffectLst/>
                <a:ea typeface="ＭＳ Ｐゴシック"/>
                <a:cs typeface="ＭＳ Ｐゴシック"/>
              </a:rPr>
              <a:t>JT’s Extra: Dice Example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6583362" cy="4187825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It can be invoked by the random function of class ‘World’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 l="21875" t="71875" r="25000" b="18750"/>
          <a:stretch>
            <a:fillRect/>
          </a:stretch>
        </p:blipFill>
        <p:spPr bwMode="auto">
          <a:xfrm>
            <a:off x="304800" y="30480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 l="833" t="9895" r="80937" b="22656"/>
          <a:stretch>
            <a:fillRect/>
          </a:stretch>
        </p:blipFill>
        <p:spPr bwMode="auto">
          <a:xfrm>
            <a:off x="7127875" y="0"/>
            <a:ext cx="2016125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6934200" y="4038600"/>
            <a:ext cx="2438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1219200" y="3200400"/>
            <a:ext cx="1905000" cy="1662113"/>
            <a:chOff x="720" y="1488"/>
            <a:chExt cx="1200" cy="1047"/>
          </a:xfrm>
        </p:grpSpPr>
        <p:sp>
          <p:nvSpPr>
            <p:cNvPr id="19470" name="Line 8"/>
            <p:cNvSpPr>
              <a:spLocks noChangeShapeType="1"/>
            </p:cNvSpPr>
            <p:nvPr/>
          </p:nvSpPr>
          <p:spPr bwMode="auto">
            <a:xfrm flipV="1">
              <a:off x="1104" y="1488"/>
              <a:ext cx="816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1" name="Text Box 9"/>
            <p:cNvSpPr txBox="1">
              <a:spLocks noChangeArrowheads="1"/>
            </p:cNvSpPr>
            <p:nvPr/>
          </p:nvSpPr>
          <p:spPr bwMode="auto">
            <a:xfrm>
              <a:off x="720" y="230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CC0000"/>
                  </a:solidFill>
                </a:rPr>
                <a:t>Inclusive</a:t>
              </a:r>
            </a:p>
          </p:txBody>
        </p:sp>
      </p:grp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4191000" y="3276600"/>
            <a:ext cx="1676400" cy="1662113"/>
            <a:chOff x="2592" y="1488"/>
            <a:chExt cx="1056" cy="1047"/>
          </a:xfrm>
        </p:grpSpPr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 flipH="1" flipV="1">
              <a:off x="2592" y="1488"/>
              <a:ext cx="528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2640" y="230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CC0000"/>
                  </a:solidFill>
                </a:rPr>
                <a:t>Exclusive</a:t>
              </a:r>
            </a:p>
          </p:txBody>
        </p:sp>
      </p:grp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1676400" y="1752600"/>
            <a:ext cx="3200400" cy="1447800"/>
            <a:chOff x="1056" y="1104"/>
            <a:chExt cx="2016" cy="912"/>
          </a:xfrm>
        </p:grpSpPr>
        <p:sp>
          <p:nvSpPr>
            <p:cNvPr id="19466" name="Line 14"/>
            <p:cNvSpPr>
              <a:spLocks noChangeShapeType="1"/>
            </p:cNvSpPr>
            <p:nvPr/>
          </p:nvSpPr>
          <p:spPr bwMode="auto">
            <a:xfrm>
              <a:off x="2592" y="1584"/>
              <a:ext cx="48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7" name="Text Box 15"/>
            <p:cNvSpPr txBox="1">
              <a:spLocks noChangeArrowheads="1"/>
            </p:cNvSpPr>
            <p:nvPr/>
          </p:nvSpPr>
          <p:spPr bwMode="auto">
            <a:xfrm>
              <a:off x="1056" y="1104"/>
              <a:ext cx="18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CC0000"/>
                  </a:solidFill>
                </a:rPr>
                <a:t>The only values generate: 1, 2, 3, 4, 5, 6 (no real numbers)</a:t>
              </a:r>
            </a:p>
          </p:txBody>
        </p:sp>
      </p:grp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250750" y="183356"/>
            <a:ext cx="3635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Example 9: random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562" cy="1050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JT’s Extra: Combining Loops And Branches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E71B9-1197-47EF-BC4D-CFE40B10B92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347241"/>
            <a:ext cx="180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533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91465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8000"/>
                </a:solidFill>
              </a:rPr>
              <a:t>If-Else branch is part of the body of the loop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019800" y="2819400"/>
            <a:ext cx="762000" cy="1667828"/>
          </a:xfrm>
          <a:prstGeom prst="rightBrace">
            <a:avLst/>
          </a:prstGeom>
          <a:ln w="254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While Example</a:t>
            </a:r>
            <a:endParaRPr lang="en-CA" dirty="0"/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3D9E1-B81C-4D2A-9AC2-E88ACA0CD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/>
          </a:p>
        </p:txBody>
      </p:sp>
      <p:pic>
        <p:nvPicPr>
          <p:cNvPr id="6" name="helicopter-boat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457200"/>
            <a:ext cx="6629400" cy="4972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If-Else Statements</a:t>
            </a:r>
            <a:endParaRPr lang="en-CA" dirty="0"/>
          </a:p>
        </p:txBody>
      </p:sp>
      <p:sp>
        <p:nvSpPr>
          <p:cNvPr id="20482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B95C00"/>
                </a:solidFill>
                <a:ea typeface="ＭＳ Ｐゴシック"/>
                <a:cs typeface="ＭＳ Ｐゴシック"/>
              </a:rPr>
              <a:t>Alice makes decisions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2B906-4910-415D-AB2B-6B2C9315A9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Understand conditional execution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Understand and use the Alice if/else statement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Use functions as arguments to other methods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Use conditional structures in flowcharts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352800" y="5334000"/>
            <a:ext cx="5334000" cy="1050925"/>
          </a:xfrm>
          <a:noFill/>
        </p:spPr>
        <p:txBody>
          <a:bodyPr>
            <a:normAutofit fontScale="90000"/>
          </a:bodyPr>
          <a:lstStyle/>
          <a:p>
            <a:r>
              <a:rPr lang="en-US" sz="2800" dirty="0" smtClean="0">
                <a:effectLst/>
                <a:ea typeface="ＭＳ Ｐゴシック"/>
                <a:cs typeface="ＭＳ Ｐゴシック"/>
              </a:rPr>
              <a:t>JT’s Extra: Choosing Among Alternative Course Of Action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/>
                <a:cs typeface="ＭＳ Ｐゴシック"/>
              </a:rPr>
              <a:t>Frequently this is needed when the program must react to user input or the actions of the user.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 l="35699" t="4427" r="48645" b="60385"/>
          <a:stretch>
            <a:fillRect/>
          </a:stretch>
        </p:blipFill>
        <p:spPr bwMode="auto">
          <a:xfrm>
            <a:off x="533400" y="1828800"/>
            <a:ext cx="24384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5156200" y="1968500"/>
            <a:ext cx="3225800" cy="2792413"/>
            <a:chOff x="3248" y="1240"/>
            <a:chExt cx="2032" cy="1759"/>
          </a:xfrm>
        </p:grpSpPr>
        <p:sp>
          <p:nvSpPr>
            <p:cNvPr id="22537" name="Text Box 6"/>
            <p:cNvSpPr txBox="1">
              <a:spLocks noChangeArrowheads="1"/>
            </p:cNvSpPr>
            <p:nvPr/>
          </p:nvSpPr>
          <p:spPr bwMode="auto">
            <a:xfrm>
              <a:off x="3256" y="1240"/>
              <a:ext cx="20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New</a:t>
              </a:r>
              <a:r>
                <a:rPr lang="en-US" dirty="0"/>
                <a:t>: series of instructions</a:t>
              </a:r>
            </a:p>
          </p:txBody>
        </p:sp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3248" y="1752"/>
              <a:ext cx="20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Open</a:t>
              </a:r>
              <a:r>
                <a:rPr lang="en-US" dirty="0"/>
                <a:t>: series of instructions</a:t>
              </a:r>
            </a:p>
          </p:txBody>
        </p:sp>
        <p:sp>
          <p:nvSpPr>
            <p:cNvPr id="22539" name="Text Box 8"/>
            <p:cNvSpPr txBox="1">
              <a:spLocks noChangeArrowheads="1"/>
            </p:cNvSpPr>
            <p:nvPr/>
          </p:nvSpPr>
          <p:spPr bwMode="auto">
            <a:xfrm>
              <a:off x="3248" y="2216"/>
              <a:ext cx="20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Save</a:t>
              </a:r>
              <a:r>
                <a:rPr lang="en-US" dirty="0"/>
                <a:t>: series of instructions</a:t>
              </a:r>
            </a:p>
          </p:txBody>
        </p:sp>
        <p:sp>
          <p:nvSpPr>
            <p:cNvPr id="22540" name="Text Box 9"/>
            <p:cNvSpPr txBox="1">
              <a:spLocks noChangeArrowheads="1"/>
            </p:cNvSpPr>
            <p:nvPr/>
          </p:nvSpPr>
          <p:spPr bwMode="auto">
            <a:xfrm>
              <a:off x="3256" y="2768"/>
              <a:ext cx="20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Etc.</a:t>
              </a:r>
            </a:p>
          </p:txBody>
        </p:sp>
      </p:grpSp>
      <p:cxnSp>
        <p:nvCxnSpPr>
          <p:cNvPr id="46090" name="AutoShape 10"/>
          <p:cNvCxnSpPr>
            <a:cxnSpLocks noChangeShapeType="1"/>
            <a:endCxn id="22537" idx="1"/>
          </p:cNvCxnSpPr>
          <p:nvPr/>
        </p:nvCxnSpPr>
        <p:spPr bwMode="auto">
          <a:xfrm flipV="1">
            <a:off x="2971800" y="2152650"/>
            <a:ext cx="2197100" cy="1868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1" name="AutoShape 11"/>
          <p:cNvCxnSpPr>
            <a:cxnSpLocks noChangeShapeType="1"/>
            <a:endCxn id="22538" idx="1"/>
          </p:cNvCxnSpPr>
          <p:nvPr/>
        </p:nvCxnSpPr>
        <p:spPr bwMode="auto">
          <a:xfrm flipV="1">
            <a:off x="2971800" y="2965450"/>
            <a:ext cx="2184400" cy="1055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2" name="AutoShape 12"/>
          <p:cNvCxnSpPr>
            <a:cxnSpLocks noChangeShapeType="1"/>
            <a:endCxn id="22539" idx="1"/>
          </p:cNvCxnSpPr>
          <p:nvPr/>
        </p:nvCxnSpPr>
        <p:spPr bwMode="auto">
          <a:xfrm flipV="1">
            <a:off x="2971800" y="3702050"/>
            <a:ext cx="2184400" cy="31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3" name="AutoShape 13"/>
          <p:cNvCxnSpPr>
            <a:cxnSpLocks noChangeShapeType="1"/>
            <a:endCxn id="22540" idx="1"/>
          </p:cNvCxnSpPr>
          <p:nvPr/>
        </p:nvCxnSpPr>
        <p:spPr bwMode="auto">
          <a:xfrm>
            <a:off x="2971800" y="4021138"/>
            <a:ext cx="2197100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410200"/>
            <a:ext cx="8183563" cy="1050925"/>
          </a:xfrm>
          <a:noFill/>
        </p:spPr>
        <p:txBody>
          <a:bodyPr/>
          <a:lstStyle/>
          <a:p>
            <a:r>
              <a:rPr lang="en-US" sz="2800" dirty="0" smtClean="0">
                <a:effectLst/>
                <a:ea typeface="ＭＳ Ｐゴシック"/>
                <a:cs typeface="ＭＳ Ｐゴシック"/>
              </a:rPr>
              <a:t>Branching/Decision Making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/>
                <a:cs typeface="ＭＳ Ｐゴシック"/>
              </a:rPr>
              <a:t>It’s the mechanism used in many programming languages used to execute different instructions when alternatives are faced.</a:t>
            </a: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At the branch (where the decision must be made) a logical statement determines which alternative occurs.</a:t>
            </a:r>
          </a:p>
          <a:p>
            <a:pPr lvl="1"/>
            <a:r>
              <a:rPr lang="en-US" sz="2000" dirty="0" smtClean="0">
                <a:ea typeface="ＭＳ Ｐゴシック"/>
              </a:rPr>
              <a:t>Another way of looking at it: a question is asked which has a true or false answer.</a:t>
            </a:r>
          </a:p>
          <a:p>
            <a:pPr lvl="1"/>
            <a:r>
              <a:rPr lang="en-US" sz="2000" dirty="0" smtClean="0">
                <a:ea typeface="ＭＳ Ｐゴシック"/>
              </a:rPr>
              <a:t>The answer to the question determines which branch executes.</a:t>
            </a:r>
          </a:p>
          <a:p>
            <a:r>
              <a:rPr lang="en-US" sz="2400" dirty="0" smtClean="0">
                <a:ea typeface="ＭＳ Ｐゴシック"/>
                <a:cs typeface="ＭＳ Ｐゴシック"/>
              </a:rPr>
              <a:t>The flowchart symbol used to represent a branch/decision is a diamond.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990600" y="4953000"/>
            <a:ext cx="1244600" cy="10795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/>
      <p:bldP spid="47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2800" dirty="0" smtClean="0">
                <a:effectLst/>
                <a:ea typeface="ＭＳ Ｐゴシック"/>
                <a:cs typeface="ＭＳ Ｐゴシック"/>
              </a:rPr>
              <a:t>Branching/Decision Making (2)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304800"/>
            <a:ext cx="8815387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rgbClr val="808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1242</TotalTime>
  <Words>1368</Words>
  <Application>Microsoft Office PowerPoint</Application>
  <PresentationFormat>On-screen Show (4:3)</PresentationFormat>
  <Paragraphs>296</Paragraphs>
  <Slides>41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Aspect</vt:lpstr>
      <vt:lpstr>3 Programming</vt:lpstr>
      <vt:lpstr>Reading Assignment</vt:lpstr>
      <vt:lpstr>JT’s Extra: Random Numbers</vt:lpstr>
      <vt:lpstr>JT’s Extra: Dice Example</vt:lpstr>
      <vt:lpstr>If-Else Statements</vt:lpstr>
      <vt:lpstr>Objectives</vt:lpstr>
      <vt:lpstr>JT’s Extra: Choosing Among Alternative Course Of Action</vt:lpstr>
      <vt:lpstr>Branching/Decision Making</vt:lpstr>
      <vt:lpstr>Branching/Decision Making (2)</vt:lpstr>
      <vt:lpstr>Conditional Execution</vt:lpstr>
      <vt:lpstr>If-Else Flowchart</vt:lpstr>
      <vt:lpstr>If-Else Statement in Alice</vt:lpstr>
      <vt:lpstr>Example Story Line</vt:lpstr>
      <vt:lpstr>Use of Functions</vt:lpstr>
      <vt:lpstr>When the if condition is true</vt:lpstr>
      <vt:lpstr>When the if condition is false</vt:lpstr>
      <vt:lpstr>JT, One Action: Do Something When True</vt:lpstr>
      <vt:lpstr>JT: Do Something For Both True/False Cases</vt:lpstr>
      <vt:lpstr>JT: Logical Operators</vt:lpstr>
      <vt:lpstr>JT: Types Of Logical Operators</vt:lpstr>
      <vt:lpstr>JT: Multiple Branches: Independent</vt:lpstr>
      <vt:lpstr>JT: Multiple Branches: Independent</vt:lpstr>
      <vt:lpstr>JT’s Extra: Multiple Branches</vt:lpstr>
      <vt:lpstr>Nested Branches</vt:lpstr>
      <vt:lpstr>Nested Branches: Flowchart</vt:lpstr>
      <vt:lpstr>Nested Branches: Flowchart</vt:lpstr>
      <vt:lpstr>JT: Multiple Branches: Dependent (RHS Case)</vt:lpstr>
      <vt:lpstr>JT: Multiple Branches: Dependent (LHS Case: Nonsensical)</vt:lpstr>
      <vt:lpstr>Loops</vt:lpstr>
      <vt:lpstr>Objectives</vt:lpstr>
      <vt:lpstr>Loop Statement</vt:lpstr>
      <vt:lpstr>JT’s Extra: Adding A Loop In Alice</vt:lpstr>
      <vt:lpstr>Loop Statement in Alice</vt:lpstr>
      <vt:lpstr>Loop in Flowcharts</vt:lpstr>
      <vt:lpstr>JT’s Extra: Boolean-Controlled Loops</vt:lpstr>
      <vt:lpstr>While Statement</vt:lpstr>
      <vt:lpstr>JT’s Extra: Counting With While</vt:lpstr>
      <vt:lpstr>JT’s Extra: Example Flowchart</vt:lpstr>
      <vt:lpstr>While Example</vt:lpstr>
      <vt:lpstr>JT’s Extra: Combining Loops And Branches</vt:lpstr>
      <vt:lpstr>While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sysman</cp:lastModifiedBy>
  <cp:revision>189</cp:revision>
  <dcterms:created xsi:type="dcterms:W3CDTF">2006-08-16T00:00:00Z</dcterms:created>
  <dcterms:modified xsi:type="dcterms:W3CDTF">2012-11-20T02:47:11Z</dcterms:modified>
</cp:coreProperties>
</file>