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3"/>
  </p:notesMasterIdLst>
  <p:sldIdLst>
    <p:sldId id="256" r:id="rId2"/>
    <p:sldId id="316" r:id="rId3"/>
    <p:sldId id="317" r:id="rId4"/>
    <p:sldId id="324" r:id="rId5"/>
    <p:sldId id="305" r:id="rId6"/>
    <p:sldId id="306" r:id="rId7"/>
    <p:sldId id="307" r:id="rId8"/>
    <p:sldId id="308" r:id="rId9"/>
    <p:sldId id="325" r:id="rId10"/>
    <p:sldId id="326" r:id="rId11"/>
    <p:sldId id="312" r:id="rId12"/>
    <p:sldId id="258" r:id="rId13"/>
    <p:sldId id="259" r:id="rId14"/>
    <p:sldId id="313" r:id="rId15"/>
    <p:sldId id="314" r:id="rId16"/>
    <p:sldId id="261" r:id="rId17"/>
    <p:sldId id="262" r:id="rId18"/>
    <p:sldId id="263" r:id="rId19"/>
    <p:sldId id="264" r:id="rId20"/>
    <p:sldId id="265" r:id="rId21"/>
    <p:sldId id="266" r:id="rId22"/>
    <p:sldId id="267" r:id="rId23"/>
    <p:sldId id="322" r:id="rId24"/>
    <p:sldId id="268" r:id="rId25"/>
    <p:sldId id="269" r:id="rId26"/>
    <p:sldId id="319" r:id="rId27"/>
    <p:sldId id="320" r:id="rId28"/>
    <p:sldId id="321" r:id="rId29"/>
    <p:sldId id="323" r:id="rId30"/>
    <p:sldId id="327" r:id="rId31"/>
    <p:sldId id="272" r:id="rId32"/>
    <p:sldId id="273" r:id="rId33"/>
    <p:sldId id="275" r:id="rId34"/>
    <p:sldId id="276" r:id="rId35"/>
    <p:sldId id="277" r:id="rId36"/>
    <p:sldId id="342" r:id="rId37"/>
    <p:sldId id="328" r:id="rId38"/>
    <p:sldId id="329" r:id="rId39"/>
    <p:sldId id="330" r:id="rId40"/>
    <p:sldId id="331" r:id="rId41"/>
    <p:sldId id="332" r:id="rId42"/>
    <p:sldId id="333" r:id="rId43"/>
    <p:sldId id="334" r:id="rId44"/>
    <p:sldId id="335" r:id="rId45"/>
    <p:sldId id="336" r:id="rId46"/>
    <p:sldId id="337" r:id="rId47"/>
    <p:sldId id="278" r:id="rId48"/>
    <p:sldId id="338" r:id="rId49"/>
    <p:sldId id="339" r:id="rId50"/>
    <p:sldId id="340" r:id="rId51"/>
    <p:sldId id="341"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4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CC85C07-DE9C-489C-8C6F-B5C4BB26F876}" type="datetimeFigureOut">
              <a:rPr lang="en-US"/>
              <a:pPr>
                <a:defRPr/>
              </a:pPr>
              <a:t>11/11/2012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7C9C264-8A90-43D5-9141-C683135B55A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xfrm>
            <a:off x="914400" y="4341813"/>
            <a:ext cx="5029200" cy="4116387"/>
          </a:xfrm>
          <a:noFill/>
        </p:spPr>
        <p:txBody>
          <a:bodyPr wrap="square" numCol="1" anchor="t" anchorCtr="0" compatLnSpc="1">
            <a:prstTxWarp prst="textNoShape">
              <a:avLst/>
            </a:prstTxWarp>
          </a:bodyPr>
          <a:lstStyle/>
          <a:p>
            <a:pPr eaLnBrk="1" hangingPunct="1">
              <a:buFontTx/>
              <a:buChar char="•"/>
            </a:pPr>
            <a:r>
              <a:rPr lang="en-US" smtClean="0"/>
              <a:t>Analogous to a blueprint for a car doesn't actually create a car but indicates what that car should be like when you create one.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Char char="•"/>
            </a:pPr>
            <a:r>
              <a:rPr lang="en-US" smtClean="0"/>
              <a:t>Attributes can differ in the actual instances: </a:t>
            </a:r>
          </a:p>
          <a:p>
            <a:pPr eaLnBrk="1" hangingPunct="1">
              <a:buFontTx/>
              <a:buChar char="•"/>
            </a:pPr>
            <a:r>
              <a:rPr lang="en-US" smtClean="0"/>
              <a:t>For example the class specifies that it has two colors but the actual colors can vary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bwMode="auto">
          <a:xfrm>
            <a:off x="1155700" y="692150"/>
            <a:ext cx="4552950" cy="3414713"/>
          </a:xfrm>
          <a:noFill/>
          <a:ln>
            <a:solidFill>
              <a:srgbClr val="000000"/>
            </a:solidFill>
            <a:miter lim="800000"/>
            <a:headEnd/>
            <a:tailEnd/>
          </a:ln>
        </p:spPr>
      </p:sp>
      <p:sp>
        <p:nvSpPr>
          <p:cNvPr id="56322" name="Rectangle 3"/>
          <p:cNvSpPr>
            <a:spLocks noGrp="1" noChangeArrowheads="1"/>
          </p:cNvSpPr>
          <p:nvPr>
            <p:ph type="body" idx="1"/>
          </p:nvPr>
        </p:nvSpPr>
        <p:spPr bwMode="auto">
          <a:xfrm>
            <a:off x="915988" y="4341813"/>
            <a:ext cx="5026025" cy="4116387"/>
          </a:xfrm>
          <a:noFill/>
        </p:spPr>
        <p:txBody>
          <a:bodyPr wrap="square" lIns="92070" tIns="46815" rIns="92070" bIns="46815" numCol="1" anchor="t" anchorCtr="0" compatLnSpc="1">
            <a:prstTxWarp prst="textNoShape">
              <a:avLst/>
            </a:prstTxWarp>
          </a:bodyPr>
          <a:lstStyle/>
          <a:p>
            <a:pPr eaLnBrk="1" hangingPunct="1"/>
            <a:r>
              <a:rPr lang="en-US" smtClean="0"/>
              <a:t>* The difference between #1 and #2 is you can move in combinations e.g., #1 you can move up and left with #2 you can move forward and left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p>
            <a:pPr algn="ctr" fontAlgn="auto">
              <a:spcBef>
                <a:spcPts val="0"/>
              </a:spcBef>
              <a:spcAft>
                <a:spcPts val="0"/>
              </a:spcAft>
              <a:defRPr/>
            </a:pPr>
            <a:endParaRPr lang="en-US">
              <a:solidFill>
                <a:srgbClr val="FFFFFF"/>
              </a:solidFill>
              <a:latin typeface="Verdana" pitchFamily="-110" charset="0"/>
            </a:endParaRPr>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10" charset="-128"/>
            </a:endParaRPr>
          </a:p>
        </p:txBody>
      </p:sp>
      <p:sp>
        <p:nvSpPr>
          <p:cNvPr id="7" name="Rectangle 6"/>
          <p:cNvSpPr/>
          <p:nvPr/>
        </p:nvSpPr>
        <p:spPr>
          <a:xfrm>
            <a:off x="3886200" y="6248400"/>
            <a:ext cx="1627188" cy="276225"/>
          </a:xfrm>
          <a:prstGeom prst="rect">
            <a:avLst/>
          </a:prstGeom>
        </p:spPr>
        <p:txBody>
          <a:bodyPr wrap="none">
            <a:spAutoFit/>
          </a:bodyPr>
          <a:lstStyle/>
          <a:p>
            <a:pPr fontAlgn="auto">
              <a:spcBef>
                <a:spcPts val="0"/>
              </a:spcBef>
              <a:spcAft>
                <a:spcPts val="0"/>
              </a:spcAft>
              <a:defRPr/>
            </a:pPr>
            <a:r>
              <a:rPr lang="en-US" sz="1200" dirty="0">
                <a:latin typeface="+mn-lt"/>
              </a:rPr>
              <a:t>© </a:t>
            </a:r>
            <a:r>
              <a:rPr lang="en-US" sz="1200" dirty="0" err="1">
                <a:latin typeface="+mn-lt"/>
              </a:rPr>
              <a:t>Jalal</a:t>
            </a:r>
            <a:r>
              <a:rPr lang="en-US" sz="1200" dirty="0">
                <a:latin typeface="+mn-lt"/>
              </a:rPr>
              <a:t> Kawash 2010</a:t>
            </a:r>
          </a:p>
        </p:txBody>
      </p:sp>
      <p:pic>
        <p:nvPicPr>
          <p:cNvPr id="8" name="Picture 11"/>
          <p:cNvPicPr>
            <a:picLocks noChangeAspect="1" noChangeArrowheads="1"/>
          </p:cNvPicPr>
          <p:nvPr userDrawn="1"/>
        </p:nvPicPr>
        <p:blipFill>
          <a:blip r:embed="rId2"/>
          <a:srcRect l="52776" t="11578" r="8125" b="2106"/>
          <a:stretch>
            <a:fillRect/>
          </a:stretch>
        </p:blipFill>
        <p:spPr bwMode="auto">
          <a:xfrm>
            <a:off x="609600" y="5181600"/>
            <a:ext cx="465138" cy="609600"/>
          </a:xfrm>
          <a:prstGeom prst="rect">
            <a:avLst/>
          </a:prstGeom>
          <a:noFill/>
          <a:ln w="9525">
            <a:noFill/>
            <a:miter lim="800000"/>
            <a:headEnd/>
            <a:tailEnd/>
          </a:ln>
        </p:spPr>
      </p:pic>
      <p:sp>
        <p:nvSpPr>
          <p:cNvPr id="5" name="Title 4"/>
          <p:cNvSpPr>
            <a:spLocks noGrp="1"/>
          </p:cNvSpPr>
          <p:nvPr>
            <p:ph type="ctrTitle"/>
          </p:nvPr>
        </p:nvSpPr>
        <p:spPr>
          <a:xfrm>
            <a:off x="722376" y="1820206"/>
            <a:ext cx="7772400" cy="1828800"/>
          </a:xfrm>
        </p:spPr>
        <p:txBody>
          <a:bodyPr lIns="45720" r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lstStyle>
          <a:p>
            <a:r>
              <a:rPr lang="en-US" smtClean="0"/>
              <a:t>Click to edit Master title style</a:t>
            </a:r>
            <a:endParaRPr lang="en-US" dirty="0"/>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9" name="Date Placeholder 18"/>
          <p:cNvSpPr>
            <a:spLocks noGrp="1"/>
          </p:cNvSpPr>
          <p:nvPr>
            <p:ph type="dt" sz="half" idx="10"/>
          </p:nvPr>
        </p:nvSpPr>
        <p:spPr>
          <a:xfrm>
            <a:off x="5943600" y="6096000"/>
            <a:ext cx="2286000" cy="365125"/>
          </a:xfrm>
        </p:spPr>
        <p:txBody>
          <a:bodyPr/>
          <a:lstStyle>
            <a:lvl1pPr>
              <a:defRPr/>
            </a:lvl1pPr>
          </a:lstStyle>
          <a:p>
            <a:pPr>
              <a:defRPr/>
            </a:pPr>
            <a:fld id="{954AFDE8-2F73-4ADB-A3A5-9418D456ED4A}" type="datetime1">
              <a:rPr lang="en-US"/>
              <a:pPr>
                <a:defRPr/>
              </a:pPr>
              <a:t>11/11/2012</a:t>
            </a:fld>
            <a:endParaRPr lang="en-US"/>
          </a:p>
        </p:txBody>
      </p:sp>
      <p:sp>
        <p:nvSpPr>
          <p:cNvPr id="10" name="Footer Placeholder 7"/>
          <p:cNvSpPr>
            <a:spLocks noGrp="1"/>
          </p:cNvSpPr>
          <p:nvPr>
            <p:ph type="ftr" sz="quarter" idx="11"/>
          </p:nvPr>
        </p:nvSpPr>
        <p:spPr>
          <a:xfrm>
            <a:off x="4800600" y="6111875"/>
            <a:ext cx="2286000" cy="365125"/>
          </a:xfrm>
        </p:spPr>
        <p:txBody>
          <a:bodyPr/>
          <a:lstStyle>
            <a:lvl1pPr>
              <a:defRPr/>
            </a:lvl1pPr>
          </a:lstStyle>
          <a:p>
            <a:pPr>
              <a:defRPr/>
            </a:pPr>
            <a:endParaRPr lang="en-US"/>
          </a:p>
        </p:txBody>
      </p:sp>
      <p:sp>
        <p:nvSpPr>
          <p:cNvPr id="11" name="Slide Number Placeholder 10"/>
          <p:cNvSpPr>
            <a:spLocks noGrp="1"/>
          </p:cNvSpPr>
          <p:nvPr>
            <p:ph type="sldNum" sz="quarter" idx="12"/>
          </p:nvPr>
        </p:nvSpPr>
        <p:spPr/>
        <p:txBody>
          <a:bodyPr/>
          <a:lstStyle>
            <a:lvl1pPr>
              <a:defRPr sz="1600"/>
            </a:lvl1pPr>
          </a:lstStyle>
          <a:p>
            <a:pPr>
              <a:defRPr/>
            </a:pPr>
            <a:fld id="{3598A4F4-869E-471D-B403-D7F591A6D67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5E492AC8-2040-4587-BFE7-0F9C41C4BDEC}" type="datetime1">
              <a:rPr lang="en-US"/>
              <a:pPr>
                <a:defRPr/>
              </a:pPr>
              <a:t>11/11/2012</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56DDED48-50C1-4229-BD0D-22B5CF45809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27B327EA-A3CD-4D95-9F48-A34850809D25}" type="datetime1">
              <a:rPr lang="en-US"/>
              <a:pPr>
                <a:defRPr/>
              </a:pPr>
              <a:t>11/11/2012</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0322718-3B5C-486D-AD03-0DC9CABB83E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06B96B0E-AC23-4627-8A03-90E85BA10429}" type="datetime1">
              <a:rPr lang="en-US"/>
              <a:pPr>
                <a:defRPr/>
              </a:pPr>
              <a:t>11/11/2012</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46F42A9-D366-43AB-AC3B-7E48C3EAD8D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24"/>
          <p:cNvSpPr>
            <a:spLocks noGrp="1"/>
          </p:cNvSpPr>
          <p:nvPr>
            <p:ph type="dt" sz="half" idx="10"/>
          </p:nvPr>
        </p:nvSpPr>
        <p:spPr/>
        <p:txBody>
          <a:bodyPr/>
          <a:lstStyle>
            <a:lvl1pPr>
              <a:defRPr/>
            </a:lvl1pPr>
          </a:lstStyle>
          <a:p>
            <a:pPr>
              <a:defRPr/>
            </a:pPr>
            <a:fld id="{B816B017-1CCF-42CD-9D93-8334FDC66003}" type="datetime1">
              <a:rPr lang="en-US"/>
              <a:pPr>
                <a:defRPr/>
              </a:pPr>
              <a:t>11/11/2012</a:t>
            </a:fld>
            <a:endParaRPr lang="en-US" dirty="0"/>
          </a:p>
        </p:txBody>
      </p:sp>
      <p:sp>
        <p:nvSpPr>
          <p:cNvPr id="3" name="Footer Placeholder 17"/>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a:lvl1pPr>
          </a:lstStyle>
          <a:p>
            <a:pPr>
              <a:defRPr/>
            </a:pPr>
            <a:fld id="{98BE19AB-E3D8-40F4-B2BB-EDBB0A35679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24"/>
          <p:cNvSpPr>
            <a:spLocks noGrp="1"/>
          </p:cNvSpPr>
          <p:nvPr>
            <p:ph type="dt" sz="half" idx="10"/>
          </p:nvPr>
        </p:nvSpPr>
        <p:spPr>
          <a:xfrm>
            <a:off x="6096000" y="6096000"/>
            <a:ext cx="2286000" cy="365125"/>
          </a:xfrm>
        </p:spPr>
        <p:txBody>
          <a:bodyPr/>
          <a:lstStyle>
            <a:lvl1pPr>
              <a:defRPr/>
            </a:lvl1pPr>
          </a:lstStyle>
          <a:p>
            <a:pPr>
              <a:defRPr/>
            </a:pPr>
            <a:fld id="{3EEC2E51-47D0-4471-9F34-07A667532165}" type="datetime1">
              <a:rPr lang="en-US"/>
              <a:pPr>
                <a:defRPr/>
              </a:pPr>
              <a:t>11/11/2012</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0AC704A8-2694-415A-8092-0E476B6CC06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p>
            <a:pPr algn="ctr" fontAlgn="auto">
              <a:spcBef>
                <a:spcPts val="0"/>
              </a:spcBef>
              <a:spcAft>
                <a:spcPts val="0"/>
              </a:spcAft>
              <a:defRPr/>
            </a:pPr>
            <a:endParaRPr lang="en-US">
              <a:solidFill>
                <a:srgbClr val="FFFFFF"/>
              </a:solidFill>
              <a:latin typeface="Verdana" pitchFamily="-110" charset="0"/>
            </a:endParaRPr>
          </a:p>
        </p:txBody>
      </p:sp>
      <p:pic>
        <p:nvPicPr>
          <p:cNvPr id="5" name="Picture 11"/>
          <p:cNvPicPr>
            <a:picLocks noChangeAspect="1" noChangeArrowheads="1"/>
          </p:cNvPicPr>
          <p:nvPr userDrawn="1"/>
        </p:nvPicPr>
        <p:blipFill>
          <a:blip r:embed="rId2"/>
          <a:srcRect l="52776" t="11578" r="8125" b="2106"/>
          <a:stretch>
            <a:fillRect/>
          </a:stretch>
        </p:blipFill>
        <p:spPr bwMode="auto">
          <a:xfrm>
            <a:off x="1676400" y="533400"/>
            <a:ext cx="2514600" cy="3295650"/>
          </a:xfrm>
          <a:prstGeom prst="rect">
            <a:avLst/>
          </a:prstGeom>
          <a:noFill/>
          <a:ln w="9525">
            <a:noFill/>
            <a:miter lim="800000"/>
            <a:headEnd/>
            <a:tailEnd/>
          </a:ln>
        </p:spPr>
      </p:pic>
      <p:pic>
        <p:nvPicPr>
          <p:cNvPr id="6" name="Picture 12"/>
          <p:cNvPicPr>
            <a:picLocks noChangeAspect="1" noChangeArrowheads="1"/>
          </p:cNvPicPr>
          <p:nvPr userDrawn="1"/>
        </p:nvPicPr>
        <p:blipFill>
          <a:blip r:embed="rId2"/>
          <a:srcRect l="52776" t="11578" r="8125" b="2106"/>
          <a:stretch>
            <a:fillRect/>
          </a:stretch>
        </p:blipFill>
        <p:spPr bwMode="auto">
          <a:xfrm>
            <a:off x="2667000" y="914400"/>
            <a:ext cx="2514600" cy="3295650"/>
          </a:xfrm>
          <a:prstGeom prst="rect">
            <a:avLst/>
          </a:prstGeom>
          <a:noFill/>
          <a:ln w="9525">
            <a:noFill/>
            <a:miter lim="800000"/>
            <a:headEnd/>
            <a:tailEnd/>
          </a:ln>
        </p:spPr>
      </p:pic>
      <p:pic>
        <p:nvPicPr>
          <p:cNvPr id="7" name="Picture 13"/>
          <p:cNvPicPr>
            <a:picLocks noChangeAspect="1" noChangeArrowheads="1"/>
          </p:cNvPicPr>
          <p:nvPr userDrawn="1"/>
        </p:nvPicPr>
        <p:blipFill>
          <a:blip r:embed="rId2"/>
          <a:srcRect l="52776" t="11578" r="8125" b="2106"/>
          <a:stretch>
            <a:fillRect/>
          </a:stretch>
        </p:blipFill>
        <p:spPr bwMode="auto">
          <a:xfrm>
            <a:off x="3657600" y="1371600"/>
            <a:ext cx="2514600" cy="3295650"/>
          </a:xfrm>
          <a:prstGeom prst="rect">
            <a:avLst/>
          </a:prstGeom>
          <a:noFill/>
          <a:ln w="9525">
            <a:noFill/>
            <a:miter lim="800000"/>
            <a:headEnd/>
            <a:tailEnd/>
          </a:ln>
        </p:spPr>
      </p:pic>
      <p:pic>
        <p:nvPicPr>
          <p:cNvPr id="8" name="Picture 14"/>
          <p:cNvPicPr>
            <a:picLocks noChangeAspect="1" noChangeArrowheads="1"/>
          </p:cNvPicPr>
          <p:nvPr userDrawn="1"/>
        </p:nvPicPr>
        <p:blipFill>
          <a:blip r:embed="rId2"/>
          <a:srcRect l="52776" t="11578" r="8125" b="2106"/>
          <a:stretch>
            <a:fillRect/>
          </a:stretch>
        </p:blipFill>
        <p:spPr bwMode="auto">
          <a:xfrm>
            <a:off x="4648200" y="1905000"/>
            <a:ext cx="2514600" cy="3295650"/>
          </a:xfrm>
          <a:prstGeom prst="rect">
            <a:avLst/>
          </a:prstGeom>
          <a:noFill/>
          <a:ln w="9525">
            <a:noFill/>
            <a:miter lim="800000"/>
            <a:headEnd/>
            <a:tailEnd/>
          </a:ln>
        </p:spPr>
      </p:pic>
      <p:sp>
        <p:nvSpPr>
          <p:cNvPr id="2" name="Title 1"/>
          <p:cNvSpPr>
            <a:spLocks noGrp="1"/>
          </p:cNvSpPr>
          <p:nvPr>
            <p:ph type="title"/>
          </p:nvPr>
        </p:nvSpPr>
        <p:spPr>
          <a:xfrm>
            <a:off x="468344" y="4928616"/>
            <a:ext cx="8183880" cy="676656"/>
          </a:xfrm>
        </p:spPr>
        <p:txBody>
          <a:bodyPr bIns="0"/>
          <a:lstStyle>
            <a:lvl1pPr algn="l">
              <a:buNone/>
              <a:defRPr sz="3600" b="0" cap="none" baseline="0">
                <a:solidFill>
                  <a:schemeClr val="bg2">
                    <a:shade val="25000"/>
                  </a:schemeClr>
                </a:solidFill>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68552029-3064-423F-9776-BDDC89F87D45}" type="datetime1">
              <a:rPr lang="en-US"/>
              <a:pPr>
                <a:defRPr/>
              </a:pPr>
              <a:t>11/11/2012</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5B76758E-6A1E-483A-A9CE-19B631F673A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FE306A0A-08B0-404A-8D83-F3970602FA47}" type="datetime1">
              <a:rPr lang="en-US"/>
              <a:pPr>
                <a:defRPr/>
              </a:pPr>
              <a:t>11/11/2012</a:t>
            </a:fld>
            <a:endParaRPr lang="en-US" dirty="0"/>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5B08AB3E-995A-4BC2-AE1E-4EB983CA23A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AB2ED135-0F53-43D1-8C6B-D65BB43FC956}" type="datetime1">
              <a:rPr lang="en-US"/>
              <a:pPr>
                <a:defRPr/>
              </a:pPr>
              <a:t>11/11/2012</a:t>
            </a:fld>
            <a:endParaRPr lang="en-US" dirty="0"/>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56C97731-21C9-493E-B94F-9EE18478DD2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8A2178C8-82EA-4352-BCDF-FB5CFD1E7096}" type="datetime1">
              <a:rPr lang="en-US"/>
              <a:pPr>
                <a:defRPr/>
              </a:pPr>
              <a:t>11/11/2012</a:t>
            </a:fld>
            <a:endParaRPr lang="en-US" dirty="0"/>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F55FE14B-7412-414A-B6A4-96DAC5FA577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p>
            <a:pPr algn="ctr" fontAlgn="auto">
              <a:spcBef>
                <a:spcPts val="0"/>
              </a:spcBef>
              <a:spcAft>
                <a:spcPts val="0"/>
              </a:spcAft>
              <a:defRPr/>
            </a:pPr>
            <a:endParaRPr lang="en-US">
              <a:solidFill>
                <a:srgbClr val="FFFFFF"/>
              </a:solidFill>
              <a:latin typeface="Verdana" pitchFamily="-110" charset="0"/>
            </a:endParaRPr>
          </a:p>
        </p:txBody>
      </p:sp>
      <p:sp>
        <p:nvSpPr>
          <p:cNvPr id="3" name="Rectangle 5"/>
          <p:cNvSpPr/>
          <p:nvPr userDrawn="1"/>
        </p:nvSpPr>
        <p:spPr>
          <a:xfrm>
            <a:off x="3886200" y="6172200"/>
            <a:ext cx="1627188" cy="276225"/>
          </a:xfrm>
          <a:prstGeom prst="rect">
            <a:avLst/>
          </a:prstGeom>
        </p:spPr>
        <p:txBody>
          <a:bodyPr wrap="none">
            <a:spAutoFit/>
          </a:bodyPr>
          <a:lstStyle/>
          <a:p>
            <a:pPr fontAlgn="auto">
              <a:spcBef>
                <a:spcPts val="0"/>
              </a:spcBef>
              <a:spcAft>
                <a:spcPts val="0"/>
              </a:spcAft>
              <a:defRPr/>
            </a:pPr>
            <a:r>
              <a:rPr lang="en-US" sz="1200" dirty="0">
                <a:latin typeface="+mn-lt"/>
              </a:rPr>
              <a:t>© </a:t>
            </a:r>
            <a:r>
              <a:rPr lang="en-US" sz="1200" dirty="0" err="1">
                <a:latin typeface="+mn-lt"/>
              </a:rPr>
              <a:t>Jalal</a:t>
            </a:r>
            <a:r>
              <a:rPr lang="en-US" sz="1200" dirty="0">
                <a:latin typeface="+mn-lt"/>
              </a:rPr>
              <a:t> Kawash 2009</a:t>
            </a:r>
          </a:p>
        </p:txBody>
      </p:sp>
      <p:sp>
        <p:nvSpPr>
          <p:cNvPr id="4" name="Rectangle 6"/>
          <p:cNvSpPr/>
          <p:nvPr userDrawn="1"/>
        </p:nvSpPr>
        <p:spPr>
          <a:xfrm>
            <a:off x="533400" y="6172200"/>
            <a:ext cx="2592388" cy="276225"/>
          </a:xfrm>
          <a:prstGeom prst="rect">
            <a:avLst/>
          </a:prstGeom>
        </p:spPr>
        <p:txBody>
          <a:bodyPr wrap="none">
            <a:spAutoFit/>
          </a:bodyPr>
          <a:lstStyle/>
          <a:p>
            <a:pPr fontAlgn="auto">
              <a:spcBef>
                <a:spcPts val="0"/>
              </a:spcBef>
              <a:spcAft>
                <a:spcPts val="0"/>
              </a:spcAft>
              <a:defRPr/>
            </a:pPr>
            <a:r>
              <a:rPr lang="en-US" sz="1200" i="1" dirty="0">
                <a:latin typeface="+mn-lt"/>
              </a:rPr>
              <a:t>Peeking into Computer Science</a:t>
            </a:r>
          </a:p>
        </p:txBody>
      </p:sp>
      <p:sp>
        <p:nvSpPr>
          <p:cNvPr id="5" name="Date Placeholder 1"/>
          <p:cNvSpPr>
            <a:spLocks noGrp="1"/>
          </p:cNvSpPr>
          <p:nvPr>
            <p:ph type="dt" sz="half" idx="10"/>
          </p:nvPr>
        </p:nvSpPr>
        <p:spPr/>
        <p:txBody>
          <a:bodyPr/>
          <a:lstStyle>
            <a:lvl1pPr>
              <a:defRPr/>
            </a:lvl1pPr>
          </a:lstStyle>
          <a:p>
            <a:pPr>
              <a:defRPr/>
            </a:pPr>
            <a:fld id="{08FE09F0-E56E-4E39-A042-79928AA832F9}" type="datetime1">
              <a:rPr lang="en-US"/>
              <a:pPr>
                <a:defRPr/>
              </a:pPr>
              <a:t>11/11/2012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15C1A662-B4F5-4EEA-9365-1DC8959FB7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1A9481FA-0294-4225-AD1C-AEEC73E5EF5E}" type="datetime1">
              <a:rPr lang="en-US"/>
              <a:pPr>
                <a:defRPr/>
              </a:pPr>
              <a:t>11/11/2012</a:t>
            </a:fld>
            <a:endParaRPr lang="en-US" dirty="0"/>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881F9916-921D-4FDD-B75D-9A17E611AFD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p>
            <a:pPr algn="ctr" fontAlgn="auto">
              <a:spcBef>
                <a:spcPts val="0"/>
              </a:spcBef>
              <a:spcAft>
                <a:spcPts val="0"/>
              </a:spcAft>
              <a:defRPr/>
            </a:pPr>
            <a:endParaRPr lang="en-US">
              <a:solidFill>
                <a:srgbClr val="FFFFFF"/>
              </a:solidFill>
              <a:latin typeface="Verdana" pitchFamily="-110" charset="0"/>
            </a:endParaRPr>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10" charset="-128"/>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lstStyle>
          <a:p>
            <a:pPr>
              <a:defRPr/>
            </a:pPr>
            <a:fld id="{972B131B-1048-4457-B4E9-CD0B065EF4AC}" type="datetime1">
              <a:rPr lang="en-US"/>
              <a:pPr>
                <a:defRPr/>
              </a:pPr>
              <a:t>11/11/2012</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2BD466C9-CBE2-4F55-93A3-EBD69C22967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p>
            <a:pPr algn="ctr" fontAlgn="auto">
              <a:spcBef>
                <a:spcPts val="0"/>
              </a:spcBef>
              <a:spcAft>
                <a:spcPts val="0"/>
              </a:spcAft>
              <a:defRPr/>
            </a:pPr>
            <a:endParaRPr lang="en-US">
              <a:solidFill>
                <a:srgbClr val="FFFFFF"/>
              </a:solidFill>
              <a:latin typeface="Verdana" pitchFamily="-110" charset="0"/>
            </a:endParaRPr>
          </a:p>
        </p:txBody>
      </p:sp>
      <p:sp>
        <p:nvSpPr>
          <p:cNvPr id="13" name="Title Placeholder 12"/>
          <p:cNvSpPr>
            <a:spLocks noGrp="1"/>
          </p:cNvSpPr>
          <p:nvPr>
            <p:ph type="title"/>
          </p:nvPr>
        </p:nvSpPr>
        <p:spPr>
          <a:xfrm>
            <a:off x="503238" y="4986338"/>
            <a:ext cx="8183562" cy="1050925"/>
          </a:xfrm>
          <a:prstGeom prst="rect">
            <a:avLst/>
          </a:prstGeom>
        </p:spPr>
        <p:txBody>
          <a:bodyPr vert="horz" wrap="square" lIns="91440" tIns="45720" rIns="91440" bIns="45720" numCol="1" anchor="b" anchorCtr="0" compatLnSpc="1">
            <a:prstTxWarp prst="textNoShape">
              <a:avLst/>
            </a:prstTxWarp>
            <a:normAutofit/>
          </a:bodyPr>
          <a:lstStyle/>
          <a:p>
            <a:pPr lvl="0"/>
            <a:r>
              <a:rPr lang="en-US" smtClean="0"/>
              <a:t>Click to edit Master title style</a:t>
            </a:r>
          </a:p>
        </p:txBody>
      </p:sp>
      <p:sp>
        <p:nvSpPr>
          <p:cNvPr id="1028"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000">
                <a:solidFill>
                  <a:srgbClr val="A7A399"/>
                </a:solidFill>
                <a:latin typeface="+mn-lt"/>
              </a:defRPr>
            </a:lvl1pPr>
          </a:lstStyle>
          <a:p>
            <a:pPr>
              <a:defRPr/>
            </a:pPr>
            <a:fld id="{DCAB6C39-D372-401E-855C-BABF59D53873}" type="datetime1">
              <a:rPr lang="en-US"/>
              <a:pPr>
                <a:defRPr/>
              </a:pPr>
              <a:t>11/11/2012</a:t>
            </a:fld>
            <a:endParaRPr lang="en-US" dirty="0"/>
          </a:p>
        </p:txBody>
      </p:sp>
      <p:sp>
        <p:nvSpPr>
          <p:cNvPr id="18" name="Footer Placeholder 17"/>
          <p:cNvSpPr>
            <a:spLocks noGrp="1"/>
          </p:cNvSpPr>
          <p:nvPr>
            <p:ph type="ftr" sz="quarter" idx="3"/>
          </p:nvPr>
        </p:nvSpPr>
        <p:spPr>
          <a:xfrm>
            <a:off x="6062663" y="6111875"/>
            <a:ext cx="2286000" cy="365125"/>
          </a:xfrm>
          <a:prstGeom prst="rect">
            <a:avLst/>
          </a:prstGeom>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000">
                <a:solidFill>
                  <a:srgbClr val="A7A399"/>
                </a:solidFill>
                <a:latin typeface="+mn-lt"/>
              </a:defRPr>
            </a:lvl1pPr>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A7A399"/>
                </a:solidFill>
                <a:latin typeface="+mn-lt"/>
              </a:defRPr>
            </a:lvl1pPr>
          </a:lstStyle>
          <a:p>
            <a:pPr>
              <a:defRPr/>
            </a:pPr>
            <a:fld id="{0475D1BF-E836-4810-8262-3A5BF9C2CA68}" type="slidenum">
              <a:rPr lang="en-US"/>
              <a:pPr>
                <a:defRPr/>
              </a:pPr>
              <a:t>‹#›</a:t>
            </a:fld>
            <a:endParaRPr lang="en-US" dirty="0"/>
          </a:p>
        </p:txBody>
      </p:sp>
      <p:sp>
        <p:nvSpPr>
          <p:cNvPr id="8" name="Rectangle 7"/>
          <p:cNvSpPr/>
          <p:nvPr/>
        </p:nvSpPr>
        <p:spPr>
          <a:xfrm>
            <a:off x="3962400" y="6248400"/>
            <a:ext cx="1627188" cy="276225"/>
          </a:xfrm>
          <a:prstGeom prst="rect">
            <a:avLst/>
          </a:prstGeom>
        </p:spPr>
        <p:txBody>
          <a:bodyPr wrap="none">
            <a:spAutoFit/>
          </a:bodyPr>
          <a:lstStyle/>
          <a:p>
            <a:pPr fontAlgn="auto">
              <a:spcBef>
                <a:spcPts val="0"/>
              </a:spcBef>
              <a:spcAft>
                <a:spcPts val="0"/>
              </a:spcAft>
              <a:defRPr/>
            </a:pPr>
            <a:r>
              <a:rPr lang="en-US" sz="1200" dirty="0">
                <a:latin typeface="+mn-lt"/>
              </a:rPr>
              <a:t>© </a:t>
            </a:r>
            <a:r>
              <a:rPr lang="en-US" sz="1200" dirty="0" err="1">
                <a:latin typeface="+mn-lt"/>
              </a:rPr>
              <a:t>Jalal</a:t>
            </a:r>
            <a:r>
              <a:rPr lang="en-US" sz="1200" dirty="0">
                <a:latin typeface="+mn-lt"/>
              </a:rPr>
              <a:t> Kawash 2010</a:t>
            </a:r>
          </a:p>
        </p:txBody>
      </p:sp>
      <p:sp>
        <p:nvSpPr>
          <p:cNvPr id="9" name="Rectangle 8"/>
          <p:cNvSpPr/>
          <p:nvPr/>
        </p:nvSpPr>
        <p:spPr>
          <a:xfrm>
            <a:off x="457200" y="6248400"/>
            <a:ext cx="2332038" cy="276225"/>
          </a:xfrm>
          <a:prstGeom prst="rect">
            <a:avLst/>
          </a:prstGeom>
        </p:spPr>
        <p:txBody>
          <a:bodyPr wrap="none">
            <a:spAutoFit/>
          </a:bodyPr>
          <a:lstStyle/>
          <a:p>
            <a:pPr fontAlgn="auto">
              <a:spcBef>
                <a:spcPts val="0"/>
              </a:spcBef>
              <a:spcAft>
                <a:spcPts val="0"/>
              </a:spcAft>
              <a:defRPr/>
            </a:pPr>
            <a:r>
              <a:rPr lang="en-US" sz="1200" i="1" dirty="0">
                <a:latin typeface="+mn-lt"/>
              </a:rPr>
              <a:t>Peeking into Computer Science</a:t>
            </a:r>
          </a:p>
        </p:txBody>
      </p:sp>
      <p:pic>
        <p:nvPicPr>
          <p:cNvPr id="1034" name="Picture 10"/>
          <p:cNvPicPr>
            <a:picLocks noChangeAspect="1" noChangeArrowheads="1"/>
          </p:cNvPicPr>
          <p:nvPr userDrawn="1"/>
        </p:nvPicPr>
        <p:blipFill>
          <a:blip r:embed="rId15"/>
          <a:srcRect l="52776" t="11578" r="8125" b="2106"/>
          <a:stretch>
            <a:fillRect/>
          </a:stretch>
        </p:blipFill>
        <p:spPr bwMode="auto">
          <a:xfrm>
            <a:off x="76200" y="5562600"/>
            <a:ext cx="465138"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5" r:id="rId4"/>
    <p:sldLayoutId id="2147483684" r:id="rId5"/>
    <p:sldLayoutId id="2147483683" r:id="rId6"/>
    <p:sldLayoutId id="2147483689" r:id="rId7"/>
    <p:sldLayoutId id="2147483682" r:id="rId8"/>
    <p:sldLayoutId id="2147483690" r:id="rId9"/>
    <p:sldLayoutId id="2147483681" r:id="rId10"/>
    <p:sldLayoutId id="2147483680" r:id="rId11"/>
    <p:sldLayoutId id="2147483679" r:id="rId12"/>
    <p:sldLayoutId id="2147483678" r:id="rId13"/>
  </p:sldLayoutIdLst>
  <p:hf hdr="0" ftr="0" dt="0"/>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3600" b="1">
          <a:solidFill>
            <a:srgbClr val="FF8D3E"/>
          </a:solidFill>
          <a:latin typeface="Verdana" pitchFamily="34" charset="0"/>
          <a:ea typeface="ＭＳ Ｐゴシック" pitchFamily="-110" charset="-128"/>
          <a:cs typeface="ＭＳ Ｐゴシック" pitchFamily="-110" charset="-128"/>
        </a:defRPr>
      </a:lvl2pPr>
      <a:lvl3pPr algn="l" rtl="0" eaLnBrk="0" fontAlgn="base" hangingPunct="0">
        <a:spcBef>
          <a:spcPct val="0"/>
        </a:spcBef>
        <a:spcAft>
          <a:spcPct val="0"/>
        </a:spcAft>
        <a:defRPr sz="3600" b="1">
          <a:solidFill>
            <a:srgbClr val="FF8D3E"/>
          </a:solidFill>
          <a:latin typeface="Verdana" pitchFamily="34" charset="0"/>
          <a:ea typeface="ＭＳ Ｐゴシック" pitchFamily="-110" charset="-128"/>
          <a:cs typeface="ＭＳ Ｐゴシック" pitchFamily="-110" charset="-128"/>
        </a:defRPr>
      </a:lvl3pPr>
      <a:lvl4pPr algn="l" rtl="0" eaLnBrk="0" fontAlgn="base" hangingPunct="0">
        <a:spcBef>
          <a:spcPct val="0"/>
        </a:spcBef>
        <a:spcAft>
          <a:spcPct val="0"/>
        </a:spcAft>
        <a:defRPr sz="3600" b="1">
          <a:solidFill>
            <a:srgbClr val="FF8D3E"/>
          </a:solidFill>
          <a:latin typeface="Verdana" pitchFamily="34" charset="0"/>
          <a:ea typeface="ＭＳ Ｐゴシック" pitchFamily="-110" charset="-128"/>
          <a:cs typeface="ＭＳ Ｐゴシック" pitchFamily="-110" charset="-128"/>
        </a:defRPr>
      </a:lvl4pPr>
      <a:lvl5pPr algn="l" rtl="0" eaLnBrk="0" fontAlgn="base" hangingPunct="0">
        <a:spcBef>
          <a:spcPct val="0"/>
        </a:spcBef>
        <a:spcAft>
          <a:spcPct val="0"/>
        </a:spcAft>
        <a:defRPr sz="3600" b="1">
          <a:solidFill>
            <a:srgbClr val="FF8D3E"/>
          </a:solidFill>
          <a:latin typeface="Verdana" pitchFamily="34" charset="0"/>
          <a:ea typeface="ＭＳ Ｐゴシック" pitchFamily="-110" charset="-128"/>
          <a:cs typeface="ＭＳ Ｐゴシック" pitchFamily="-110" charset="-128"/>
        </a:defRPr>
      </a:lvl5pPr>
      <a:lvl6pPr marL="457200" algn="l" rtl="0" eaLnBrk="1" fontAlgn="base" hangingPunct="1">
        <a:spcBef>
          <a:spcPct val="0"/>
        </a:spcBef>
        <a:spcAft>
          <a:spcPct val="0"/>
        </a:spcAft>
        <a:defRPr sz="3600" b="1">
          <a:solidFill>
            <a:srgbClr val="FF8D3E"/>
          </a:solidFill>
          <a:latin typeface="Verdana" pitchFamily="34" charset="0"/>
        </a:defRPr>
      </a:lvl6pPr>
      <a:lvl7pPr marL="914400" algn="l" rtl="0" eaLnBrk="1" fontAlgn="base" hangingPunct="1">
        <a:spcBef>
          <a:spcPct val="0"/>
        </a:spcBef>
        <a:spcAft>
          <a:spcPct val="0"/>
        </a:spcAft>
        <a:defRPr sz="3600" b="1">
          <a:solidFill>
            <a:srgbClr val="FF8D3E"/>
          </a:solidFill>
          <a:latin typeface="Verdana" pitchFamily="34" charset="0"/>
        </a:defRPr>
      </a:lvl7pPr>
      <a:lvl8pPr marL="1371600" algn="l" rtl="0" eaLnBrk="1" fontAlgn="base" hangingPunct="1">
        <a:spcBef>
          <a:spcPct val="0"/>
        </a:spcBef>
        <a:spcAft>
          <a:spcPct val="0"/>
        </a:spcAft>
        <a:defRPr sz="3600" b="1">
          <a:solidFill>
            <a:srgbClr val="FF8D3E"/>
          </a:solidFill>
          <a:latin typeface="Verdana" pitchFamily="34" charset="0"/>
        </a:defRPr>
      </a:lvl8pPr>
      <a:lvl9pPr marL="1828800" algn="l" rtl="0" eaLnBrk="1" fontAlgn="base" hangingPunct="1">
        <a:spcBef>
          <a:spcPct val="0"/>
        </a:spcBef>
        <a:spcAft>
          <a:spcPct val="0"/>
        </a:spcAft>
        <a:defRPr sz="3600" b="1">
          <a:solidFill>
            <a:srgbClr val="FF8D3E"/>
          </a:solidFill>
          <a:latin typeface="Verdana" pitchFamily="34" charset="0"/>
        </a:defRPr>
      </a:lvl9pPr>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ＭＳ Ｐゴシック" pitchFamily="-110" charset="-128"/>
          <a:cs typeface="ＭＳ Ｐゴシック" pitchFamily="-110" charset="-128"/>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ＭＳ Ｐゴシック" pitchFamily="-110" charset="-128"/>
          <a:cs typeface="ＭＳ Ｐゴシック"/>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ＭＳ Ｐゴシック" pitchFamily="-110" charset="-128"/>
          <a:cs typeface="ＭＳ Ｐゴシック"/>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ＭＳ Ｐゴシック" pitchFamily="-110" charset="-128"/>
          <a:cs typeface="ＭＳ Ｐゴシック"/>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ＭＳ Ｐゴシック" pitchFamily="-110" charset="-128"/>
          <a:cs typeface="ＭＳ Ｐゴシック"/>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alice.org/"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samba.cpsc.ucalgary.ca\tamj\()CURRENT\()Teaching\CPSC%20203\()F11\slides\6-Programming%20-%20Copy\Cow-Trex.mov"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dickbaldwin.com/tocalice.htm" TargetMode="External"/><Relationship Id="rId2" Type="http://schemas.openxmlformats.org/officeDocument/2006/relationships/hyperlink" Target="http://www.cs.utexas.edu/~scottm/firstbytes/AliceProgrammingIntroFindingNemoCharades.pdf" TargetMode="External"/><Relationship Id="rId1" Type="http://schemas.openxmlformats.org/officeDocument/2006/relationships/slideLayout" Target="../slideLayouts/slideLayout1.xml"/><Relationship Id="rId4" Type="http://schemas.openxmlformats.org/officeDocument/2006/relationships/hyperlink" Target="http://www.vtc.com/products/Programming-With-Alice-Tutorials.htm"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3.xml"/><Relationship Id="rId1" Type="http://schemas.openxmlformats.org/officeDocument/2006/relationships/video" Target="file:///C:\Users\jalal\Documents\Book\Alice%20Examples\How%20To\cow-trex1.avi"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wmf"/></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alice.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722313" y="1820863"/>
            <a:ext cx="7772400" cy="1828800"/>
          </a:xfrm>
        </p:spPr>
        <p:txBody>
          <a:bodyPr/>
          <a:lstStyle/>
          <a:p>
            <a:pPr eaLnBrk="1" hangingPunct="1">
              <a:defRPr/>
            </a:pPr>
            <a:r>
              <a:rPr lang="en-US" smtClean="0">
                <a:solidFill>
                  <a:srgbClr val="FF8D3E"/>
                </a:solidFill>
                <a:effectLst>
                  <a:outerShdw blurRad="38100" dist="38100" dir="2700000" algn="tl">
                    <a:srgbClr val="000000"/>
                  </a:outerShdw>
                </a:effectLst>
                <a:ea typeface="ＭＳ Ｐゴシック"/>
                <a:cs typeface="ＭＳ Ｐゴシック"/>
              </a:rPr>
              <a:t>1 Programming</a:t>
            </a:r>
          </a:p>
        </p:txBody>
      </p:sp>
      <p:sp>
        <p:nvSpPr>
          <p:cNvPr id="16386" name="Subtitle 2"/>
          <p:cNvSpPr>
            <a:spLocks noGrp="1"/>
          </p:cNvSpPr>
          <p:nvPr>
            <p:ph type="subTitle" idx="1"/>
          </p:nvPr>
        </p:nvSpPr>
        <p:spPr>
          <a:xfrm>
            <a:off x="722313" y="3684588"/>
            <a:ext cx="7772400" cy="914400"/>
          </a:xfrm>
        </p:spPr>
        <p:txBody>
          <a:bodyPr/>
          <a:lstStyle/>
          <a:p>
            <a:pPr marL="63500" eaLnBrk="1" hangingPunct="1">
              <a:spcBef>
                <a:spcPct val="0"/>
              </a:spcBef>
            </a:pPr>
            <a:r>
              <a:rPr lang="en-US" smtClean="0">
                <a:solidFill>
                  <a:srgbClr val="79766F"/>
                </a:solidFill>
                <a:ea typeface="ＭＳ Ｐゴシック"/>
                <a:cs typeface="ＭＳ Ｐゴシック"/>
              </a:rPr>
              <a:t/>
            </a:r>
            <a:br>
              <a:rPr lang="en-US" smtClean="0">
                <a:solidFill>
                  <a:srgbClr val="79766F"/>
                </a:solidFill>
                <a:ea typeface="ＭＳ Ｐゴシック"/>
                <a:cs typeface="ＭＳ Ｐゴシック"/>
              </a:rPr>
            </a:br>
            <a:r>
              <a:rPr lang="en-US" smtClean="0">
                <a:solidFill>
                  <a:srgbClr val="79766F"/>
                </a:solidFill>
                <a:ea typeface="ＭＳ Ｐゴシック"/>
                <a:cs typeface="ＭＳ Ｐゴシック"/>
              </a:rPr>
              <a:t>Peeking into Computer Science</a:t>
            </a:r>
          </a:p>
        </p:txBody>
      </p:sp>
      <p:sp>
        <p:nvSpPr>
          <p:cNvPr id="15363"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95EB5CD3-7B9E-449B-8B58-EA25668697CE}" type="slidenum">
              <a:rPr lang="en-US"/>
              <a:pPr fontAlgn="base">
                <a:spcBef>
                  <a:spcPct val="0"/>
                </a:spcBef>
                <a:spcAft>
                  <a:spcPct val="0"/>
                </a:spcAft>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983163"/>
            <a:ext cx="8183562" cy="1052512"/>
          </a:xfrm>
        </p:spPr>
        <p:txBody>
          <a:bodyPr/>
          <a:lstStyle/>
          <a:p>
            <a:pPr eaLnBrk="1" hangingPunct="1">
              <a:defRPr/>
            </a:pPr>
            <a:r>
              <a:rPr lang="en-US" smtClean="0">
                <a:effectLst>
                  <a:outerShdw blurRad="38100" dist="38100" dir="2700000" algn="tl">
                    <a:srgbClr val="000000"/>
                  </a:outerShdw>
                </a:effectLst>
                <a:ea typeface="ＭＳ Ｐゴシック"/>
                <a:cs typeface="ＭＳ Ｐゴシック"/>
              </a:rPr>
              <a:t>JT’s Extra: Starting Alice (2)</a:t>
            </a:r>
          </a:p>
        </p:txBody>
      </p:sp>
      <p:sp>
        <p:nvSpPr>
          <p:cNvPr id="3" name="Content Placeholder 2"/>
          <p:cNvSpPr>
            <a:spLocks noGrp="1"/>
          </p:cNvSpPr>
          <p:nvPr>
            <p:ph idx="4294967295"/>
          </p:nvPr>
        </p:nvSpPr>
        <p:spPr/>
        <p:txBody>
          <a:bodyPr/>
          <a:lstStyle/>
          <a:p>
            <a:pPr eaLnBrk="1" hangingPunct="1"/>
            <a:r>
              <a:rPr lang="en-US" sz="2400" smtClean="0">
                <a:ea typeface="ＭＳ Ｐゴシック"/>
                <a:cs typeface="ＭＳ Ｐゴシック"/>
              </a:rPr>
              <a:t>Alice (2.x) doesn’t need to be installed on your computer after it’s be uncompressed.</a:t>
            </a:r>
          </a:p>
          <a:p>
            <a:pPr eaLnBrk="1" hangingPunct="1"/>
            <a:r>
              <a:rPr lang="en-US" sz="2400" smtClean="0">
                <a:ea typeface="ＭＳ Ｐゴシック"/>
                <a:cs typeface="ＭＳ Ｐゴシック"/>
              </a:rPr>
              <a:t>Just find the folder containing the executable program: </a:t>
            </a:r>
          </a:p>
          <a:p>
            <a:pPr lvl="1" eaLnBrk="1" hangingPunct="1"/>
            <a:r>
              <a:rPr lang="en-US" sz="2000" smtClean="0">
                <a:ea typeface="ＭＳ Ｐゴシック"/>
              </a:rPr>
              <a:t>“</a:t>
            </a:r>
            <a:r>
              <a:rPr lang="en-US" sz="2000" smtClean="0">
                <a:latin typeface="Arial" charset="0"/>
                <a:ea typeface="ＭＳ Ｐゴシック"/>
              </a:rPr>
              <a:t>Alice</a:t>
            </a:r>
            <a:r>
              <a:rPr lang="en-US" sz="2000" smtClean="0">
                <a:ea typeface="ＭＳ Ｐゴシック"/>
              </a:rPr>
              <a:t>” or “</a:t>
            </a:r>
            <a:r>
              <a:rPr lang="en-US" sz="2000" smtClean="0">
                <a:latin typeface="Arial" charset="0"/>
                <a:ea typeface="ＭＳ Ｐゴシック"/>
              </a:rPr>
              <a:t>SlowAndSteady</a:t>
            </a:r>
            <a:r>
              <a:rPr lang="en-US" sz="2000" smtClean="0">
                <a:ea typeface="ＭＳ Ｐゴシック"/>
              </a:rPr>
              <a:t>” (recommended)</a:t>
            </a:r>
          </a:p>
          <a:p>
            <a:pPr lvl="1" eaLnBrk="1" hangingPunct="1"/>
            <a:r>
              <a:rPr lang="en-US" sz="2000" smtClean="0">
                <a:ea typeface="ＭＳ Ｐゴシック"/>
              </a:rPr>
              <a:t>These programs can be found in the folder where you uncompressed the Alice files (</a:t>
            </a:r>
            <a:r>
              <a:rPr lang="en-US" sz="2000" smtClean="0">
                <a:latin typeface="Arial" charset="0"/>
                <a:ea typeface="ＭＳ Ｐゴシック"/>
              </a:rPr>
              <a:t>Alice2.2</a:t>
            </a:r>
            <a:r>
              <a:rPr lang="en-US" sz="2000" smtClean="0">
                <a:ea typeface="ＭＳ Ｐゴシック"/>
              </a:rPr>
              <a:t>)</a:t>
            </a:r>
          </a:p>
          <a:p>
            <a:pPr eaLnBrk="1" hangingPunct="1"/>
            <a:endParaRPr lang="en-US" smtClean="0">
              <a:ea typeface="ＭＳ Ｐゴシック"/>
              <a:cs typeface="ＭＳ Ｐゴシック"/>
            </a:endParaRPr>
          </a:p>
        </p:txBody>
      </p:sp>
      <p:sp>
        <p:nvSpPr>
          <p:cNvPr id="25603" name="Slide Number Placeholder 3"/>
          <p:cNvSpPr txBox="1">
            <a:spLocks noGrp="1"/>
          </p:cNvSpPr>
          <p:nvPr/>
        </p:nvSpPr>
        <p:spPr bwMode="auto">
          <a:xfrm>
            <a:off x="8348663" y="6111875"/>
            <a:ext cx="457200" cy="365125"/>
          </a:xfrm>
          <a:prstGeom prst="rect">
            <a:avLst/>
          </a:prstGeom>
          <a:noFill/>
          <a:ln w="9525">
            <a:noFill/>
            <a:miter lim="800000"/>
            <a:headEnd/>
            <a:tailEnd/>
          </a:ln>
        </p:spPr>
        <p:txBody>
          <a:bodyPr anchor="b"/>
          <a:lstStyle/>
          <a:p>
            <a:pPr algn="r"/>
            <a:fld id="{D5F4D0C9-8037-4825-88DA-E05C1F1E6C5C}" type="slidenum">
              <a:rPr lang="en-US" sz="1600">
                <a:solidFill>
                  <a:srgbClr val="A7A399"/>
                </a:solidFill>
                <a:latin typeface="Verdana" pitchFamily="34" charset="0"/>
              </a:rPr>
              <a:pPr algn="r"/>
              <a:t>10</a:t>
            </a:fld>
            <a:endParaRPr lang="en-US" sz="1600">
              <a:solidFill>
                <a:srgbClr val="A7A399"/>
              </a:solidFill>
              <a:latin typeface="Verdana" pitchFamily="34" charset="0"/>
            </a:endParaRPr>
          </a:p>
        </p:txBody>
      </p:sp>
      <p:pic>
        <p:nvPicPr>
          <p:cNvPr id="2050" name="Picture 2"/>
          <p:cNvPicPr>
            <a:picLocks noChangeAspect="1" noChangeArrowheads="1"/>
          </p:cNvPicPr>
          <p:nvPr/>
        </p:nvPicPr>
        <p:blipFill>
          <a:blip r:embed="rId2"/>
          <a:srcRect/>
          <a:stretch>
            <a:fillRect/>
          </a:stretch>
        </p:blipFill>
        <p:spPr bwMode="auto">
          <a:xfrm>
            <a:off x="1295400" y="3124200"/>
            <a:ext cx="25908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5410200"/>
            <a:ext cx="8183563" cy="1050925"/>
          </a:xfrm>
        </p:spPr>
        <p:txBody>
          <a:bodyPr>
            <a:normAutofit fontScale="90000"/>
          </a:bodyPr>
          <a:lstStyle/>
          <a:p>
            <a:pPr eaLnBrk="1" hangingPunct="1">
              <a:defRPr/>
            </a:pPr>
            <a:r>
              <a:rPr lang="en-US" dirty="0" smtClean="0"/>
              <a:t>JT’s Extra: Scary Message???!!!</a:t>
            </a:r>
          </a:p>
        </p:txBody>
      </p:sp>
      <p:sp>
        <p:nvSpPr>
          <p:cNvPr id="509955" name="Rectangle 3"/>
          <p:cNvSpPr>
            <a:spLocks noGrp="1" noChangeArrowheads="1"/>
          </p:cNvSpPr>
          <p:nvPr>
            <p:ph type="body" idx="1"/>
          </p:nvPr>
        </p:nvSpPr>
        <p:spPr>
          <a:xfrm>
            <a:off x="503238" y="530225"/>
            <a:ext cx="8183562" cy="5489575"/>
          </a:xfrm>
        </p:spPr>
        <p:txBody>
          <a:bodyPr/>
          <a:lstStyle/>
          <a:p>
            <a:pPr eaLnBrk="1" hangingPunct="1"/>
            <a:r>
              <a:rPr lang="en-US" sz="2400" smtClean="0">
                <a:ea typeface="ＭＳ Ｐゴシック"/>
                <a:cs typeface="ＭＳ Ｐゴシック"/>
              </a:rPr>
              <a:t>If you see this message you should normally pay attention!</a:t>
            </a:r>
          </a:p>
          <a:p>
            <a:pPr eaLnBrk="1" hangingPunct="1"/>
            <a:endParaRPr lang="en-US" sz="2400" smtClean="0">
              <a:ea typeface="ＭＳ Ｐゴシック"/>
              <a:cs typeface="ＭＳ Ｐゴシック"/>
            </a:endParaRPr>
          </a:p>
          <a:p>
            <a:pPr eaLnBrk="1" hangingPunct="1"/>
            <a:endParaRPr lang="en-US" sz="2400" smtClean="0">
              <a:ea typeface="ＭＳ Ｐゴシック"/>
              <a:cs typeface="ＭＳ Ｐゴシック"/>
            </a:endParaRPr>
          </a:p>
          <a:p>
            <a:pPr eaLnBrk="1" hangingPunct="1"/>
            <a:endParaRPr lang="en-US" sz="2400" smtClean="0">
              <a:ea typeface="ＭＳ Ｐゴシック"/>
              <a:cs typeface="ＭＳ Ｐゴシック"/>
            </a:endParaRPr>
          </a:p>
          <a:p>
            <a:pPr eaLnBrk="1" hangingPunct="1"/>
            <a:endParaRPr lang="en-US" sz="2400" smtClean="0">
              <a:ea typeface="ＭＳ Ｐゴシック"/>
              <a:cs typeface="ＭＳ Ｐゴシック"/>
            </a:endParaRPr>
          </a:p>
          <a:p>
            <a:pPr eaLnBrk="1" hangingPunct="1"/>
            <a:endParaRPr lang="en-US" sz="2400" smtClean="0">
              <a:ea typeface="ＭＳ Ｐゴシック"/>
              <a:cs typeface="ＭＳ Ｐゴシック"/>
            </a:endParaRPr>
          </a:p>
          <a:p>
            <a:pPr eaLnBrk="1" hangingPunct="1"/>
            <a:endParaRPr lang="en-US" sz="2400" smtClean="0">
              <a:ea typeface="ＭＳ Ｐゴシック"/>
              <a:cs typeface="ＭＳ Ｐゴシック"/>
            </a:endParaRPr>
          </a:p>
          <a:p>
            <a:pPr eaLnBrk="1" hangingPunct="1"/>
            <a:endParaRPr lang="en-US" sz="2400" smtClean="0">
              <a:ea typeface="ＭＳ Ｐゴシック"/>
              <a:cs typeface="ＭＳ Ｐゴシック"/>
            </a:endParaRPr>
          </a:p>
          <a:p>
            <a:pPr eaLnBrk="1" hangingPunct="1"/>
            <a:r>
              <a:rPr lang="en-US" sz="2400" smtClean="0">
                <a:ea typeface="ＭＳ Ｐゴシック"/>
                <a:cs typeface="ＭＳ Ｐゴシック"/>
              </a:rPr>
              <a:t>If it’s for a program that you trust then it’s safe to proceed otherwise you should proceed with caution (probably select ‘cancel’).</a:t>
            </a:r>
          </a:p>
          <a:p>
            <a:pPr lvl="1" eaLnBrk="1" hangingPunct="1"/>
            <a:r>
              <a:rPr lang="en-US" sz="2000" smtClean="0">
                <a:ea typeface="ＭＳ Ｐゴシック"/>
              </a:rPr>
              <a:t>If you downloaded Alice (from the correct website) then you can just ignore it.</a:t>
            </a:r>
          </a:p>
          <a:p>
            <a:pPr eaLnBrk="1" hangingPunct="1"/>
            <a:endParaRPr lang="en-US" sz="2400" smtClean="0">
              <a:ea typeface="ＭＳ Ｐゴシック"/>
              <a:cs typeface="ＭＳ Ｐゴシック"/>
            </a:endParaRPr>
          </a:p>
        </p:txBody>
      </p:sp>
      <p:pic>
        <p:nvPicPr>
          <p:cNvPr id="509956" name="Picture 4"/>
          <p:cNvPicPr>
            <a:picLocks noChangeAspect="1" noChangeArrowheads="1"/>
          </p:cNvPicPr>
          <p:nvPr/>
        </p:nvPicPr>
        <p:blipFill>
          <a:blip r:embed="rId2"/>
          <a:srcRect l="1167" t="56325" r="73749" b="17999"/>
          <a:stretch>
            <a:fillRect/>
          </a:stretch>
        </p:blipFill>
        <p:spPr bwMode="auto">
          <a:xfrm>
            <a:off x="990600" y="1447800"/>
            <a:ext cx="3473450"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9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99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9955">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99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313" y="4929188"/>
            <a:ext cx="8183562" cy="676275"/>
          </a:xfrm>
        </p:spPr>
        <p:txBody>
          <a:bodyPr/>
          <a:lstStyle/>
          <a:p>
            <a:pPr eaLnBrk="1" hangingPunct="1">
              <a:defRPr/>
            </a:pPr>
            <a:r>
              <a:rPr lang="en-US" dirty="0" smtClean="0"/>
              <a:t>Programs</a:t>
            </a:r>
            <a:endParaRPr lang="en-US" dirty="0"/>
          </a:p>
        </p:txBody>
      </p:sp>
      <p:sp>
        <p:nvSpPr>
          <p:cNvPr id="27650" name="Text Placeholder 4"/>
          <p:cNvSpPr>
            <a:spLocks noGrp="1"/>
          </p:cNvSpPr>
          <p:nvPr>
            <p:ph type="body" idx="1"/>
          </p:nvPr>
        </p:nvSpPr>
        <p:spPr>
          <a:xfrm>
            <a:off x="468313" y="5624513"/>
            <a:ext cx="8183562" cy="420687"/>
          </a:xfrm>
        </p:spPr>
        <p:txBody>
          <a:bodyPr/>
          <a:lstStyle/>
          <a:p>
            <a:pPr marR="0" eaLnBrk="1" hangingPunct="1">
              <a:spcBef>
                <a:spcPct val="0"/>
              </a:spcBef>
              <a:spcAft>
                <a:spcPct val="0"/>
              </a:spcAft>
            </a:pPr>
            <a:r>
              <a:rPr lang="en-US" smtClean="0">
                <a:solidFill>
                  <a:srgbClr val="B95C00"/>
                </a:solidFill>
                <a:ea typeface="ＭＳ Ｐゴシック"/>
                <a:cs typeface="ＭＳ Ｐゴシック"/>
              </a:rPr>
              <a:t>Communicating with Computers</a:t>
            </a:r>
          </a:p>
        </p:txBody>
      </p:sp>
      <p:sp>
        <p:nvSpPr>
          <p:cNvPr id="25603" name="Slide Number Placeholder 7"/>
          <p:cNvSpPr>
            <a:spLocks noGrp="1"/>
          </p:cNvSpPr>
          <p:nvPr>
            <p:ph type="sldNum" sz="quarter" idx="12"/>
          </p:nvPr>
        </p:nvSpPr>
        <p:spPr bwMode="auto">
          <a:ln>
            <a:miter lim="800000"/>
            <a:headEnd/>
            <a:tailEnd/>
          </a:ln>
        </p:spPr>
        <p:txBody>
          <a:bodyPr/>
          <a:lstStyle/>
          <a:p>
            <a:pPr fontAlgn="base">
              <a:spcBef>
                <a:spcPct val="0"/>
              </a:spcBef>
              <a:spcAft>
                <a:spcPct val="0"/>
              </a:spcAft>
              <a:defRPr/>
            </a:pPr>
            <a:fld id="{86B9B0BD-967C-498F-B23A-6F43716F3788}" type="slidenum">
              <a:rPr lang="en-US"/>
              <a:pPr fontAlgn="base">
                <a:spcBef>
                  <a:spcPct val="0"/>
                </a:spcBef>
                <a:spcAft>
                  <a:spcPct val="0"/>
                </a:spcAft>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3238" y="4983163"/>
            <a:ext cx="8183562" cy="1052512"/>
          </a:xfrm>
        </p:spPr>
        <p:txBody>
          <a:bodyPr/>
          <a:lstStyle/>
          <a:p>
            <a:pPr eaLnBrk="1" hangingPunct="1">
              <a:defRPr/>
            </a:pPr>
            <a:r>
              <a:rPr lang="en-US" dirty="0" smtClean="0"/>
              <a:t>Objectives</a:t>
            </a:r>
            <a:endParaRPr lang="en-US" dirty="0"/>
          </a:p>
        </p:txBody>
      </p:sp>
      <p:sp>
        <p:nvSpPr>
          <p:cNvPr id="6" name="Content Placeholder 5"/>
          <p:cNvSpPr>
            <a:spLocks noGrp="1"/>
          </p:cNvSpPr>
          <p:nvPr>
            <p:ph idx="1"/>
          </p:nvPr>
        </p:nvSpPr>
        <p:spPr>
          <a:xfrm>
            <a:off x="503238" y="530225"/>
            <a:ext cx="8183562" cy="4187825"/>
          </a:xfrm>
        </p:spPr>
        <p:txBody>
          <a:bodyPr/>
          <a:lstStyle/>
          <a:p>
            <a:pPr eaLnBrk="1" hangingPunct="1">
              <a:buFont typeface="Wingdings 2" pitchFamily="18" charset="2"/>
              <a:buNone/>
              <a:defRPr/>
            </a:pPr>
            <a:r>
              <a:rPr lang="en-US" dirty="0" smtClean="0"/>
              <a:t>At the end of this section, you will be able to:</a:t>
            </a:r>
          </a:p>
          <a:p>
            <a:pPr marL="514350" indent="-514350" eaLnBrk="1" hangingPunct="1">
              <a:buFont typeface="+mj-lt"/>
              <a:buAutoNum type="arabicPeriod"/>
              <a:defRPr/>
            </a:pPr>
            <a:r>
              <a:rPr lang="en-US" dirty="0" smtClean="0"/>
              <a:t>Differentiate between high-level and low-level programs</a:t>
            </a:r>
          </a:p>
          <a:p>
            <a:pPr marL="514350" indent="-514350" eaLnBrk="1" hangingPunct="1">
              <a:buFont typeface="+mj-lt"/>
              <a:buAutoNum type="arabicPeriod"/>
              <a:defRPr/>
            </a:pPr>
            <a:r>
              <a:rPr lang="en-US" dirty="0" smtClean="0"/>
              <a:t>Differentiate between the two types of translators</a:t>
            </a:r>
          </a:p>
          <a:p>
            <a:pPr marL="514350" indent="-514350" eaLnBrk="1" hangingPunct="1">
              <a:buFont typeface="+mj-lt"/>
              <a:buAutoNum type="arabicPeriod"/>
              <a:defRPr/>
            </a:pPr>
            <a:endParaRPr lang="en-US" dirty="0"/>
          </a:p>
        </p:txBody>
      </p:sp>
      <p:sp>
        <p:nvSpPr>
          <p:cNvPr id="26627"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Algorithms</a:t>
            </a:r>
            <a:endParaRPr lang="en-US" dirty="0"/>
          </a:p>
        </p:txBody>
      </p:sp>
      <p:sp>
        <p:nvSpPr>
          <p:cNvPr id="8195" name="Content Placeholder 2"/>
          <p:cNvSpPr>
            <a:spLocks noGrp="1"/>
          </p:cNvSpPr>
          <p:nvPr>
            <p:ph idx="1"/>
          </p:nvPr>
        </p:nvSpPr>
        <p:spPr>
          <a:xfrm>
            <a:off x="503238" y="530225"/>
            <a:ext cx="8183562" cy="5565775"/>
          </a:xfrm>
        </p:spPr>
        <p:txBody>
          <a:bodyPr/>
          <a:lstStyle/>
          <a:p>
            <a:pPr eaLnBrk="1" hangingPunct="1"/>
            <a:r>
              <a:rPr lang="en-US" smtClean="0">
                <a:ea typeface="ＭＳ Ｐゴシック"/>
                <a:cs typeface="ＭＳ Ｐゴシック"/>
              </a:rPr>
              <a:t>Algorithms can be specified in different ways</a:t>
            </a:r>
          </a:p>
          <a:p>
            <a:pPr eaLnBrk="1" hangingPunct="1"/>
            <a:endParaRPr lang="en-US" smtClean="0">
              <a:ea typeface="ＭＳ Ｐゴシック"/>
              <a:cs typeface="ＭＳ Ｐゴシック"/>
            </a:endParaRPr>
          </a:p>
          <a:p>
            <a:pPr eaLnBrk="1" hangingPunct="1"/>
            <a:endParaRPr lang="en-US" smtClean="0">
              <a:ea typeface="ＭＳ Ｐゴシック"/>
              <a:cs typeface="ＭＳ Ｐゴシック"/>
            </a:endParaRPr>
          </a:p>
          <a:p>
            <a:pPr eaLnBrk="1" hangingPunct="1"/>
            <a:endParaRPr lang="en-US" smtClean="0">
              <a:ea typeface="ＭＳ Ｐゴシック"/>
              <a:cs typeface="ＭＳ Ｐゴシック"/>
            </a:endParaRPr>
          </a:p>
          <a:p>
            <a:pPr eaLnBrk="1" hangingPunct="1"/>
            <a:endParaRPr lang="en-US" smtClean="0">
              <a:ea typeface="ＭＳ Ｐゴシック"/>
              <a:cs typeface="ＭＳ Ｐゴシック"/>
            </a:endParaRPr>
          </a:p>
          <a:p>
            <a:pPr eaLnBrk="1" hangingPunct="1"/>
            <a:endParaRPr lang="en-US" smtClean="0">
              <a:ea typeface="ＭＳ Ｐゴシック"/>
              <a:cs typeface="ＭＳ Ｐゴシック"/>
            </a:endParaRPr>
          </a:p>
          <a:p>
            <a:pPr eaLnBrk="1" hangingPunct="1"/>
            <a:endParaRPr lang="en-US" smtClean="0">
              <a:ea typeface="ＭＳ Ｐゴシック"/>
              <a:cs typeface="ＭＳ Ｐゴシック"/>
            </a:endParaRPr>
          </a:p>
        </p:txBody>
      </p:sp>
      <p:sp>
        <p:nvSpPr>
          <p:cNvPr id="27651"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75F1800E-35E6-4BEA-B291-A1B86276473F}" type="slidenum">
              <a:rPr lang="en-US"/>
              <a:pPr fontAlgn="base">
                <a:spcBef>
                  <a:spcPct val="0"/>
                </a:spcBef>
                <a:spcAft>
                  <a:spcPct val="0"/>
                </a:spcAft>
                <a:defRPr/>
              </a:pPr>
              <a:t>14</a:t>
            </a:fld>
            <a:endParaRPr lang="en-US"/>
          </a:p>
        </p:txBody>
      </p:sp>
      <p:grpSp>
        <p:nvGrpSpPr>
          <p:cNvPr id="5" name="Group 4"/>
          <p:cNvGrpSpPr>
            <a:grpSpLocks/>
          </p:cNvGrpSpPr>
          <p:nvPr/>
        </p:nvGrpSpPr>
        <p:grpSpPr bwMode="auto">
          <a:xfrm>
            <a:off x="838200" y="1625600"/>
            <a:ext cx="2286000" cy="2876550"/>
            <a:chOff x="838200" y="1626155"/>
            <a:chExt cx="2286001" cy="2876139"/>
          </a:xfrm>
        </p:grpSpPr>
        <p:pic>
          <p:nvPicPr>
            <p:cNvPr id="29704" name="Picture 2"/>
            <p:cNvPicPr>
              <a:picLocks noChangeAspect="1" noChangeArrowheads="1"/>
            </p:cNvPicPr>
            <p:nvPr/>
          </p:nvPicPr>
          <p:blipFill>
            <a:blip r:embed="rId2"/>
            <a:srcRect/>
            <a:stretch>
              <a:fillRect/>
            </a:stretch>
          </p:blipFill>
          <p:spPr bwMode="auto">
            <a:xfrm>
              <a:off x="838200" y="2405062"/>
              <a:ext cx="1647825" cy="2097232"/>
            </a:xfrm>
            <a:prstGeom prst="rect">
              <a:avLst/>
            </a:prstGeom>
            <a:noFill/>
            <a:ln w="9525">
              <a:noFill/>
              <a:miter lim="800000"/>
              <a:headEnd/>
              <a:tailEnd/>
            </a:ln>
          </p:spPr>
        </p:pic>
        <p:sp>
          <p:nvSpPr>
            <p:cNvPr id="29705" name="TextBox 2"/>
            <p:cNvSpPr txBox="1">
              <a:spLocks noChangeArrowheads="1"/>
            </p:cNvSpPr>
            <p:nvPr/>
          </p:nvSpPr>
          <p:spPr bwMode="auto">
            <a:xfrm>
              <a:off x="971549" y="1626155"/>
              <a:ext cx="2152652" cy="707886"/>
            </a:xfrm>
            <a:prstGeom prst="rect">
              <a:avLst/>
            </a:prstGeom>
            <a:noFill/>
            <a:ln w="9525">
              <a:noFill/>
              <a:miter lim="800000"/>
              <a:headEnd/>
              <a:tailEnd/>
            </a:ln>
          </p:spPr>
          <p:txBody>
            <a:bodyPr>
              <a:spAutoFit/>
            </a:bodyPr>
            <a:lstStyle/>
            <a:p>
              <a:r>
                <a:rPr lang="en-US" sz="2000" b="1">
                  <a:latin typeface="Verdana" pitchFamily="34" charset="0"/>
                </a:rPr>
                <a:t>Graphical flowchart</a:t>
              </a:r>
            </a:p>
          </p:txBody>
        </p:sp>
      </p:grpSp>
      <p:grpSp>
        <p:nvGrpSpPr>
          <p:cNvPr id="6" name="Group 5"/>
          <p:cNvGrpSpPr>
            <a:grpSpLocks/>
          </p:cNvGrpSpPr>
          <p:nvPr/>
        </p:nvGrpSpPr>
        <p:grpSpPr bwMode="auto">
          <a:xfrm>
            <a:off x="4038600" y="1609725"/>
            <a:ext cx="4638675" cy="2005013"/>
            <a:chOff x="4038600" y="1609247"/>
            <a:chExt cx="4638675" cy="2005490"/>
          </a:xfrm>
        </p:grpSpPr>
        <p:pic>
          <p:nvPicPr>
            <p:cNvPr id="29702" name="Picture 3"/>
            <p:cNvPicPr>
              <a:picLocks noChangeAspect="1" noChangeArrowheads="1"/>
            </p:cNvPicPr>
            <p:nvPr/>
          </p:nvPicPr>
          <p:blipFill>
            <a:blip r:embed="rId3"/>
            <a:srcRect/>
            <a:stretch>
              <a:fillRect/>
            </a:stretch>
          </p:blipFill>
          <p:spPr bwMode="auto">
            <a:xfrm>
              <a:off x="4038600" y="2405062"/>
              <a:ext cx="4638675" cy="1209675"/>
            </a:xfrm>
            <a:prstGeom prst="rect">
              <a:avLst/>
            </a:prstGeom>
            <a:noFill/>
            <a:ln w="9525">
              <a:noFill/>
              <a:miter lim="800000"/>
              <a:headEnd/>
              <a:tailEnd/>
            </a:ln>
          </p:spPr>
        </p:pic>
        <p:sp>
          <p:nvSpPr>
            <p:cNvPr id="29703" name="TextBox 7"/>
            <p:cNvSpPr txBox="1">
              <a:spLocks noChangeArrowheads="1"/>
            </p:cNvSpPr>
            <p:nvPr/>
          </p:nvSpPr>
          <p:spPr bwMode="auto">
            <a:xfrm>
              <a:off x="4038600" y="1609247"/>
              <a:ext cx="4419600" cy="707886"/>
            </a:xfrm>
            <a:prstGeom prst="rect">
              <a:avLst/>
            </a:prstGeom>
            <a:noFill/>
            <a:ln w="9525">
              <a:noFill/>
              <a:miter lim="800000"/>
              <a:headEnd/>
              <a:tailEnd/>
            </a:ln>
          </p:spPr>
          <p:txBody>
            <a:bodyPr>
              <a:spAutoFit/>
            </a:bodyPr>
            <a:lstStyle/>
            <a:p>
              <a:r>
                <a:rPr lang="en-US" sz="2000" b="1">
                  <a:latin typeface="Verdana" pitchFamily="34" charset="0"/>
                </a:rPr>
                <a:t>Pseudo code (sort of program code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Algorithms (2)</a:t>
            </a:r>
            <a:endParaRPr lang="en-US" dirty="0"/>
          </a:p>
        </p:txBody>
      </p:sp>
      <p:sp>
        <p:nvSpPr>
          <p:cNvPr id="3" name="Content Placeholder 2"/>
          <p:cNvSpPr>
            <a:spLocks noGrp="1"/>
          </p:cNvSpPr>
          <p:nvPr>
            <p:ph idx="1"/>
          </p:nvPr>
        </p:nvSpPr>
        <p:spPr>
          <a:xfrm>
            <a:off x="503238" y="530225"/>
            <a:ext cx="8183562" cy="4187825"/>
          </a:xfrm>
        </p:spPr>
        <p:txBody>
          <a:bodyPr/>
          <a:lstStyle/>
          <a:p>
            <a:pPr eaLnBrk="1" hangingPunct="1"/>
            <a:r>
              <a:rPr lang="en-US" smtClean="0">
                <a:ea typeface="ＭＳ Ｐゴシック"/>
                <a:cs typeface="ＭＳ Ｐゴシック"/>
              </a:rPr>
              <a:t>JT: For this part of the course we focus on specifying algorithms using a programming language (Alice)</a:t>
            </a:r>
          </a:p>
          <a:p>
            <a:pPr eaLnBrk="1" hangingPunct="1"/>
            <a:endParaRPr lang="en-US" b="1" smtClean="0">
              <a:ea typeface="ＭＳ Ｐゴシック"/>
              <a:cs typeface="ＭＳ Ｐゴシック"/>
            </a:endParaRPr>
          </a:p>
        </p:txBody>
      </p:sp>
      <p:sp>
        <p:nvSpPr>
          <p:cNvPr id="28675"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66790261-445E-4E37-B7A8-25B562B17C6C}" type="slidenum">
              <a:rPr lang="en-US"/>
              <a:pPr fontAlgn="base">
                <a:spcBef>
                  <a:spcPct val="0"/>
                </a:spcBef>
                <a:spcAft>
                  <a:spcPct val="0"/>
                </a:spcAft>
                <a:defRPr/>
              </a:pPr>
              <a:t>15</a:t>
            </a:fld>
            <a:endParaRPr lang="en-US"/>
          </a:p>
        </p:txBody>
      </p:sp>
      <p:pic>
        <p:nvPicPr>
          <p:cNvPr id="5" name="Picture 4"/>
          <p:cNvPicPr>
            <a:picLocks noChangeAspect="1" noChangeArrowheads="1"/>
          </p:cNvPicPr>
          <p:nvPr/>
        </p:nvPicPr>
        <p:blipFill>
          <a:blip r:embed="rId2"/>
          <a:srcRect l="27667" t="38254" r="42593" b="43346"/>
          <a:stretch>
            <a:fillRect/>
          </a:stretch>
        </p:blipFill>
        <p:spPr bwMode="auto">
          <a:xfrm>
            <a:off x="914400" y="2133600"/>
            <a:ext cx="6467475" cy="3200400"/>
          </a:xfrm>
          <a:prstGeom prst="rect">
            <a:avLst/>
          </a:prstGeom>
          <a:noFill/>
          <a:ln w="254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Programming Levels</a:t>
            </a:r>
            <a:endParaRPr lang="en-US" dirty="0"/>
          </a:p>
        </p:txBody>
      </p:sp>
      <p:sp>
        <p:nvSpPr>
          <p:cNvPr id="8195" name="Content Placeholder 2"/>
          <p:cNvSpPr>
            <a:spLocks noGrp="1"/>
          </p:cNvSpPr>
          <p:nvPr>
            <p:ph idx="1"/>
          </p:nvPr>
        </p:nvSpPr>
        <p:spPr>
          <a:xfrm>
            <a:off x="503238" y="530225"/>
            <a:ext cx="8183562" cy="2746375"/>
          </a:xfrm>
        </p:spPr>
        <p:txBody>
          <a:bodyPr/>
          <a:lstStyle/>
          <a:p>
            <a:pPr eaLnBrk="1" hangingPunct="1"/>
            <a:r>
              <a:rPr lang="en-US" smtClean="0">
                <a:ea typeface="ＭＳ Ｐゴシック"/>
                <a:cs typeface="ＭＳ Ｐゴシック"/>
              </a:rPr>
              <a:t>Computers understand 0s and 1s</a:t>
            </a:r>
          </a:p>
          <a:p>
            <a:pPr lvl="1" eaLnBrk="1" hangingPunct="1"/>
            <a:r>
              <a:rPr lang="en-US" smtClean="0">
                <a:ea typeface="ＭＳ Ｐゴシック"/>
              </a:rPr>
              <a:t>Machine language</a:t>
            </a:r>
          </a:p>
          <a:p>
            <a:pPr lvl="1" eaLnBrk="1" hangingPunct="1"/>
            <a:r>
              <a:rPr lang="en-US" smtClean="0">
                <a:ea typeface="ＭＳ Ｐゴシック"/>
              </a:rPr>
              <a:t>Low Level (LL) language</a:t>
            </a:r>
          </a:p>
          <a:p>
            <a:pPr eaLnBrk="1" hangingPunct="1"/>
            <a:r>
              <a:rPr lang="en-US" smtClean="0">
                <a:ea typeface="ＭＳ Ｐゴシック"/>
                <a:cs typeface="ＭＳ Ｐゴシック"/>
              </a:rPr>
              <a:t>Programmers use High Level (HL) languages</a:t>
            </a:r>
          </a:p>
          <a:p>
            <a:pPr lvl="1" eaLnBrk="1" hangingPunct="1"/>
            <a:r>
              <a:rPr lang="en-US" smtClean="0">
                <a:ea typeface="ＭＳ Ｐゴシック"/>
              </a:rPr>
              <a:t>Easier to understand and work with</a:t>
            </a:r>
          </a:p>
        </p:txBody>
      </p:sp>
      <p:sp>
        <p:nvSpPr>
          <p:cNvPr id="30723"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0F03434E-9BA0-48DC-9887-C78919E3E64E}" type="slidenum">
              <a:rPr lang="en-US"/>
              <a:pPr fontAlgn="base">
                <a:spcBef>
                  <a:spcPct val="0"/>
                </a:spcBef>
                <a:spcAft>
                  <a:spcPct val="0"/>
                </a:spcAft>
                <a:defRPr/>
              </a:pPr>
              <a:t>16</a:t>
            </a:fld>
            <a:endParaRPr lang="en-US"/>
          </a:p>
        </p:txBody>
      </p:sp>
      <p:pic>
        <p:nvPicPr>
          <p:cNvPr id="1027" name="Picture 3" descr="C:\Users\jalal\AppData\Local\Microsoft\Windows\Temporary Internet Files\Content.IE5\HD44LX2J\MMj03368150000[1].gif"/>
          <p:cNvPicPr>
            <a:picLocks noChangeAspect="1" noChangeArrowheads="1" noCrop="1"/>
          </p:cNvPicPr>
          <p:nvPr/>
        </p:nvPicPr>
        <p:blipFill>
          <a:blip r:embed="rId2"/>
          <a:srcRect/>
          <a:stretch>
            <a:fillRect/>
          </a:stretch>
        </p:blipFill>
        <p:spPr bwMode="auto">
          <a:xfrm>
            <a:off x="5943600" y="3962400"/>
            <a:ext cx="2459038" cy="1447800"/>
          </a:xfrm>
          <a:prstGeom prst="rect">
            <a:avLst/>
          </a:prstGeom>
          <a:noFill/>
          <a:ln w="9525">
            <a:noFill/>
            <a:miter lim="800000"/>
            <a:headEnd/>
            <a:tailEnd/>
          </a:ln>
        </p:spPr>
      </p:pic>
      <p:pic>
        <p:nvPicPr>
          <p:cNvPr id="1029" name="Picture 5" descr="C:\Users\jalal\AppData\Local\Microsoft\Windows\Temporary Internet Files\Content.IE5\W1C4X8II\MMj02836410000[1].gif"/>
          <p:cNvPicPr>
            <a:picLocks noChangeAspect="1" noChangeArrowheads="1" noCrop="1"/>
          </p:cNvPicPr>
          <p:nvPr/>
        </p:nvPicPr>
        <p:blipFill>
          <a:blip r:embed="rId3"/>
          <a:srcRect/>
          <a:stretch>
            <a:fillRect/>
          </a:stretch>
        </p:blipFill>
        <p:spPr bwMode="auto">
          <a:xfrm>
            <a:off x="1143000" y="3276600"/>
            <a:ext cx="990600" cy="2138363"/>
          </a:xfrm>
          <a:prstGeom prst="rect">
            <a:avLst/>
          </a:prstGeom>
          <a:noFill/>
          <a:ln w="9525">
            <a:noFill/>
            <a:miter lim="800000"/>
            <a:headEnd/>
            <a:tailEnd/>
          </a:ln>
        </p:spPr>
      </p:pic>
      <p:sp>
        <p:nvSpPr>
          <p:cNvPr id="9" name="Cloud Callout 8"/>
          <p:cNvSpPr/>
          <p:nvPr/>
        </p:nvSpPr>
        <p:spPr>
          <a:xfrm>
            <a:off x="2286000" y="3200400"/>
            <a:ext cx="1676400" cy="762000"/>
          </a:xfrm>
          <a:prstGeom prst="cloudCallout">
            <a:avLst>
              <a:gd name="adj1" fmla="val -79924"/>
              <a:gd name="adj2" fmla="val 691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dirty="0"/>
              <a:t>If true then</a:t>
            </a:r>
          </a:p>
        </p:txBody>
      </p:sp>
      <p:sp>
        <p:nvSpPr>
          <p:cNvPr id="10" name="Cloud Callout 9"/>
          <p:cNvSpPr/>
          <p:nvPr/>
        </p:nvSpPr>
        <p:spPr>
          <a:xfrm>
            <a:off x="6934200" y="2895600"/>
            <a:ext cx="1676400" cy="762000"/>
          </a:xfrm>
          <a:prstGeom prst="cloudCallout">
            <a:avLst>
              <a:gd name="adj1" fmla="val -4924"/>
              <a:gd name="adj2" fmla="val 1391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dirty="0"/>
              <a:t>010001</a:t>
            </a:r>
          </a:p>
        </p:txBody>
      </p:sp>
      <p:sp>
        <p:nvSpPr>
          <p:cNvPr id="11" name="Right Arrow 10"/>
          <p:cNvSpPr/>
          <p:nvPr/>
        </p:nvSpPr>
        <p:spPr>
          <a:xfrm>
            <a:off x="2667000" y="4114800"/>
            <a:ext cx="34290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4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CA" dirty="0" smtClean="0"/>
              <a:t>Translation</a:t>
            </a:r>
            <a:endParaRPr lang="en-CA" dirty="0"/>
          </a:p>
        </p:txBody>
      </p:sp>
      <p:sp>
        <p:nvSpPr>
          <p:cNvPr id="10" name="Content Placeholder 9"/>
          <p:cNvSpPr>
            <a:spLocks noGrp="1"/>
          </p:cNvSpPr>
          <p:nvPr>
            <p:ph idx="1"/>
          </p:nvPr>
        </p:nvSpPr>
        <p:spPr>
          <a:xfrm>
            <a:off x="503238" y="530225"/>
            <a:ext cx="8183562" cy="4187825"/>
          </a:xfrm>
        </p:spPr>
        <p:txBody>
          <a:bodyPr/>
          <a:lstStyle/>
          <a:p>
            <a:pPr eaLnBrk="1" hangingPunct="1"/>
            <a:r>
              <a:rPr lang="en-CA" smtClean="0">
                <a:ea typeface="ＭＳ Ｐゴシック"/>
                <a:cs typeface="ＭＳ Ｐゴシック"/>
              </a:rPr>
              <a:t>Translator: a program that translates HL to LL code</a:t>
            </a:r>
          </a:p>
          <a:p>
            <a:pPr eaLnBrk="1" hangingPunct="1"/>
            <a:r>
              <a:rPr lang="en-CA" smtClean="0">
                <a:ea typeface="ＭＳ Ｐゴシック"/>
                <a:cs typeface="ＭＳ Ｐゴシック"/>
              </a:rPr>
              <a:t>Two types: Compilers &amp; Interpreters</a:t>
            </a:r>
          </a:p>
        </p:txBody>
      </p:sp>
      <p:sp>
        <p:nvSpPr>
          <p:cNvPr id="31747"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A920DF85-DDBA-4E6B-BF87-AF19AC1C41C8}" type="slidenum">
              <a:rPr lang="en-US"/>
              <a:pPr fontAlgn="base">
                <a:spcBef>
                  <a:spcPct val="0"/>
                </a:spcBef>
                <a:spcAft>
                  <a:spcPct val="0"/>
                </a:spcAft>
                <a:defRPr/>
              </a:pPr>
              <a:t>17</a:t>
            </a:fld>
            <a:endParaRPr lang="en-US"/>
          </a:p>
        </p:txBody>
      </p:sp>
      <p:pic>
        <p:nvPicPr>
          <p:cNvPr id="32772" name="Picture 3" descr="C:\Users\jalal\AppData\Local\Microsoft\Windows\Temporary Internet Files\Content.IE5\HD44LX2J\MMj03368150000[1].gif"/>
          <p:cNvPicPr>
            <a:picLocks noChangeAspect="1" noChangeArrowheads="1" noCrop="1"/>
          </p:cNvPicPr>
          <p:nvPr/>
        </p:nvPicPr>
        <p:blipFill>
          <a:blip r:embed="rId2"/>
          <a:srcRect/>
          <a:stretch>
            <a:fillRect/>
          </a:stretch>
        </p:blipFill>
        <p:spPr bwMode="auto">
          <a:xfrm>
            <a:off x="5943600" y="3962400"/>
            <a:ext cx="2459038" cy="1447800"/>
          </a:xfrm>
          <a:prstGeom prst="rect">
            <a:avLst/>
          </a:prstGeom>
          <a:noFill/>
          <a:ln w="9525">
            <a:noFill/>
            <a:miter lim="800000"/>
            <a:headEnd/>
            <a:tailEnd/>
          </a:ln>
        </p:spPr>
      </p:pic>
      <p:pic>
        <p:nvPicPr>
          <p:cNvPr id="32773" name="Picture 5" descr="C:\Users\jalal\AppData\Local\Microsoft\Windows\Temporary Internet Files\Content.IE5\W1C4X8II\MMj02836410000[1].gif"/>
          <p:cNvPicPr>
            <a:picLocks noChangeAspect="1" noChangeArrowheads="1" noCrop="1"/>
          </p:cNvPicPr>
          <p:nvPr/>
        </p:nvPicPr>
        <p:blipFill>
          <a:blip r:embed="rId3"/>
          <a:srcRect/>
          <a:stretch>
            <a:fillRect/>
          </a:stretch>
        </p:blipFill>
        <p:spPr bwMode="auto">
          <a:xfrm>
            <a:off x="1143000" y="3276600"/>
            <a:ext cx="990600" cy="2138363"/>
          </a:xfrm>
          <a:prstGeom prst="rect">
            <a:avLst/>
          </a:prstGeom>
          <a:noFill/>
          <a:ln w="9525">
            <a:noFill/>
            <a:miter lim="800000"/>
            <a:headEnd/>
            <a:tailEnd/>
          </a:ln>
        </p:spPr>
      </p:pic>
      <p:sp>
        <p:nvSpPr>
          <p:cNvPr id="7" name="Cloud Callout 6"/>
          <p:cNvSpPr/>
          <p:nvPr/>
        </p:nvSpPr>
        <p:spPr>
          <a:xfrm>
            <a:off x="2286000" y="3200400"/>
            <a:ext cx="1676400" cy="762000"/>
          </a:xfrm>
          <a:prstGeom prst="cloudCallout">
            <a:avLst>
              <a:gd name="adj1" fmla="val -79924"/>
              <a:gd name="adj2" fmla="val 691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dirty="0"/>
              <a:t>If true then</a:t>
            </a:r>
          </a:p>
        </p:txBody>
      </p:sp>
      <p:sp>
        <p:nvSpPr>
          <p:cNvPr id="8" name="Cloud Callout 7"/>
          <p:cNvSpPr/>
          <p:nvPr/>
        </p:nvSpPr>
        <p:spPr>
          <a:xfrm>
            <a:off x="6934200" y="2895600"/>
            <a:ext cx="1676400" cy="762000"/>
          </a:xfrm>
          <a:prstGeom prst="cloudCallout">
            <a:avLst>
              <a:gd name="adj1" fmla="val -4924"/>
              <a:gd name="adj2" fmla="val 1391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dirty="0"/>
              <a:t>010001</a:t>
            </a:r>
          </a:p>
        </p:txBody>
      </p:sp>
      <p:sp>
        <p:nvSpPr>
          <p:cNvPr id="9" name="Right Arrow 8"/>
          <p:cNvSpPr/>
          <p:nvPr/>
        </p:nvSpPr>
        <p:spPr>
          <a:xfrm>
            <a:off x="2667000" y="4114800"/>
            <a:ext cx="34290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a:t>Translator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CA" dirty="0" smtClean="0"/>
              <a:t>Translators</a:t>
            </a:r>
            <a:endParaRPr lang="en-CA" dirty="0"/>
          </a:p>
        </p:txBody>
      </p:sp>
      <p:sp>
        <p:nvSpPr>
          <p:cNvPr id="33794" name="Content Placeholder 2"/>
          <p:cNvSpPr>
            <a:spLocks noGrp="1"/>
          </p:cNvSpPr>
          <p:nvPr>
            <p:ph idx="1"/>
          </p:nvPr>
        </p:nvSpPr>
        <p:spPr>
          <a:xfrm>
            <a:off x="503238" y="530225"/>
            <a:ext cx="8183562" cy="4187825"/>
          </a:xfrm>
        </p:spPr>
        <p:txBody>
          <a:bodyPr/>
          <a:lstStyle/>
          <a:p>
            <a:pPr eaLnBrk="1" hangingPunct="1"/>
            <a:r>
              <a:rPr lang="en-CA" smtClean="0">
                <a:ea typeface="ＭＳ Ｐゴシック"/>
                <a:cs typeface="ＭＳ Ｐゴシック"/>
              </a:rPr>
              <a:t>Compilers: translate the whole HL program to LL program</a:t>
            </a:r>
          </a:p>
          <a:p>
            <a:pPr eaLnBrk="1" hangingPunct="1"/>
            <a:endParaRPr lang="en-CA" smtClean="0">
              <a:ea typeface="ＭＳ Ｐゴシック"/>
              <a:cs typeface="ＭＳ Ｐゴシック"/>
            </a:endParaRPr>
          </a:p>
          <a:p>
            <a:pPr eaLnBrk="1" hangingPunct="1"/>
            <a:r>
              <a:rPr lang="en-CA" smtClean="0">
                <a:ea typeface="ＭＳ Ｐゴシック"/>
                <a:cs typeface="ＭＳ Ｐゴシック"/>
              </a:rPr>
              <a:t>Interpreters: translate the HL program to LL program, one instruction at a time</a:t>
            </a:r>
          </a:p>
        </p:txBody>
      </p:sp>
      <p:sp>
        <p:nvSpPr>
          <p:cNvPr id="32771"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4BCC0898-F1E7-4333-8E58-8C3CDDED1EEA}" type="slidenum">
              <a:rPr lang="en-US"/>
              <a:pPr fontAlgn="base">
                <a:spcBef>
                  <a:spcPct val="0"/>
                </a:spcBef>
                <a:spcAft>
                  <a:spcPct val="0"/>
                </a:spcAft>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8313" y="4929188"/>
            <a:ext cx="8183562" cy="676275"/>
          </a:xfrm>
        </p:spPr>
        <p:txBody>
          <a:bodyPr/>
          <a:lstStyle/>
          <a:p>
            <a:pPr eaLnBrk="1" hangingPunct="1">
              <a:defRPr/>
            </a:pPr>
            <a:r>
              <a:rPr lang="en-CA" dirty="0" smtClean="0"/>
              <a:t>Objects and Classes</a:t>
            </a:r>
            <a:endParaRPr lang="en-CA" dirty="0"/>
          </a:p>
        </p:txBody>
      </p:sp>
      <p:sp>
        <p:nvSpPr>
          <p:cNvPr id="34818" name="Text Placeholder 5"/>
          <p:cNvSpPr>
            <a:spLocks noGrp="1"/>
          </p:cNvSpPr>
          <p:nvPr>
            <p:ph type="body" idx="1"/>
          </p:nvPr>
        </p:nvSpPr>
        <p:spPr>
          <a:xfrm>
            <a:off x="468313" y="5624513"/>
            <a:ext cx="8183562" cy="420687"/>
          </a:xfrm>
        </p:spPr>
        <p:txBody>
          <a:bodyPr/>
          <a:lstStyle/>
          <a:p>
            <a:pPr marR="0" eaLnBrk="1" hangingPunct="1">
              <a:spcBef>
                <a:spcPct val="0"/>
              </a:spcBef>
              <a:spcAft>
                <a:spcPct val="0"/>
              </a:spcAft>
            </a:pPr>
            <a:r>
              <a:rPr lang="en-CA" smtClean="0">
                <a:solidFill>
                  <a:srgbClr val="B95C00"/>
                </a:solidFill>
                <a:ea typeface="ＭＳ Ｐゴシック"/>
                <a:cs typeface="ＭＳ Ｐゴシック"/>
              </a:rPr>
              <a:t>Object-Oriented Programming</a:t>
            </a:r>
          </a:p>
        </p:txBody>
      </p:sp>
      <p:sp>
        <p:nvSpPr>
          <p:cNvPr id="33795"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8C29F051-1967-4E28-9817-55AA645B8060}" type="slidenum">
              <a:rPr lang="en-US"/>
              <a:pPr fontAlgn="base">
                <a:spcBef>
                  <a:spcPct val="0"/>
                </a:spcBef>
                <a:spcAft>
                  <a:spcPct val="0"/>
                </a:spcAft>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410200"/>
            <a:ext cx="8183563" cy="1052513"/>
          </a:xfrm>
        </p:spPr>
        <p:txBody>
          <a:bodyPr/>
          <a:lstStyle/>
          <a:p>
            <a:pPr eaLnBrk="1" hangingPunct="1">
              <a:defRPr/>
            </a:pPr>
            <a:r>
              <a:rPr lang="en-US" dirty="0" smtClean="0"/>
              <a:t>Reading Assignment</a:t>
            </a:r>
            <a:endParaRPr lang="en-US" dirty="0"/>
          </a:p>
        </p:txBody>
      </p:sp>
      <p:sp>
        <p:nvSpPr>
          <p:cNvPr id="17410" name="Content Placeholder 2"/>
          <p:cNvSpPr>
            <a:spLocks noGrp="1"/>
          </p:cNvSpPr>
          <p:nvPr>
            <p:ph idx="4294967295"/>
          </p:nvPr>
        </p:nvSpPr>
        <p:spPr/>
        <p:txBody>
          <a:bodyPr/>
          <a:lstStyle/>
          <a:p>
            <a:pPr eaLnBrk="1" hangingPunct="1"/>
            <a:r>
              <a:rPr lang="en-US" smtClean="0">
                <a:ea typeface="ＭＳ Ｐゴシック"/>
                <a:cs typeface="ＭＳ Ｐゴシック"/>
              </a:rPr>
              <a:t>Mandatory: Chapter 5 – Sections 5.1 to 5.4</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Download Alice 2.2 from </a:t>
            </a:r>
            <a:r>
              <a:rPr lang="en-US" smtClean="0">
                <a:ea typeface="ＭＳ Ｐゴシック"/>
                <a:cs typeface="ＭＳ Ｐゴシック"/>
                <a:hlinkClick r:id="rId2"/>
              </a:rPr>
              <a:t>www.alice.org</a:t>
            </a:r>
            <a:endParaRPr lang="en-US" smtClean="0">
              <a:ea typeface="ＭＳ Ｐゴシック"/>
              <a:cs typeface="ＭＳ Ｐゴシック"/>
            </a:endParaRPr>
          </a:p>
          <a:p>
            <a:pPr lvl="1" eaLnBrk="1" hangingPunct="1"/>
            <a:r>
              <a:rPr lang="en-US" smtClean="0">
                <a:ea typeface="ＭＳ Ｐゴシック"/>
              </a:rPr>
              <a:t>JT: I downloaded version 2.2:</a:t>
            </a:r>
          </a:p>
          <a:p>
            <a:pPr lvl="2" eaLnBrk="1" hangingPunct="1"/>
            <a:r>
              <a:rPr lang="en-US" sz="1600" smtClean="0">
                <a:ea typeface="ＭＳ Ｐゴシック"/>
              </a:rPr>
              <a:t>http://www.alice.org/index.php?page=downloads/alice2.2_archive</a:t>
            </a:r>
          </a:p>
          <a:p>
            <a:pPr eaLnBrk="1" hangingPunct="1"/>
            <a:endParaRPr lang="en-US" sz="1600" smtClean="0">
              <a:ea typeface="ＭＳ Ｐゴシック"/>
              <a:cs typeface="ＭＳ Ｐゴシック"/>
            </a:endParaRPr>
          </a:p>
          <a:p>
            <a:pPr eaLnBrk="1" hangingPunct="1"/>
            <a:r>
              <a:rPr lang="en-US" smtClean="0">
                <a:ea typeface="ＭＳ Ｐゴシック"/>
                <a:cs typeface="ＭＳ Ｐゴシック"/>
              </a:rPr>
              <a:t>Jalal’s resources: </a:t>
            </a:r>
          </a:p>
          <a:p>
            <a:pPr lvl="1" eaLnBrk="1" hangingPunct="1"/>
            <a:r>
              <a:rPr lang="en-US" smtClean="0">
                <a:ea typeface="ＭＳ Ｐゴシック"/>
              </a:rPr>
              <a:t>“How to” movies and example programs available at:</a:t>
            </a:r>
          </a:p>
          <a:p>
            <a:pPr lvl="2" eaLnBrk="1" hangingPunct="1">
              <a:buFont typeface="Wingdings 2" pitchFamily="18" charset="2"/>
              <a:buNone/>
            </a:pPr>
            <a:r>
              <a:rPr lang="en-US" sz="1600" smtClean="0">
                <a:ea typeface="ＭＳ Ｐゴシック"/>
                <a:sym typeface="Wingdings" pitchFamily="2" charset="2"/>
              </a:rPr>
              <a:t>http://pages.cpsc.ucalgary.ca/~kawash/peeking/alice-how-to.html</a:t>
            </a:r>
          </a:p>
          <a:p>
            <a:pPr eaLnBrk="1" hangingPunct="1"/>
            <a:r>
              <a:rPr lang="en-US" smtClean="0">
                <a:ea typeface="ＭＳ Ｐゴシック"/>
                <a:cs typeface="ＭＳ Ｐゴシック"/>
                <a:sym typeface="Wingdings" pitchFamily="2" charset="2"/>
              </a:rPr>
              <a:t>JT’s resources:</a:t>
            </a:r>
          </a:p>
          <a:p>
            <a:pPr lvl="1" eaLnBrk="1" hangingPunct="1"/>
            <a:r>
              <a:rPr lang="en-US" sz="1600" smtClean="0">
                <a:ea typeface="ＭＳ Ｐゴシック"/>
                <a:sym typeface="Wingdings" pitchFamily="2" charset="2"/>
              </a:rPr>
              <a:t>www.cpsc.ucalgary.ca/~tamj/203/extras/alice</a:t>
            </a:r>
            <a:endParaRPr lang="en-US" smtClean="0">
              <a:ea typeface="ＭＳ Ｐゴシック"/>
              <a:sym typeface="Wingdings" pitchFamily="2" charset="2"/>
            </a:endParaRPr>
          </a:p>
        </p:txBody>
      </p:sp>
      <p:sp>
        <p:nvSpPr>
          <p:cNvPr id="17411" name="Slide Number Placeholder 3"/>
          <p:cNvSpPr txBox="1">
            <a:spLocks noGrp="1"/>
          </p:cNvSpPr>
          <p:nvPr/>
        </p:nvSpPr>
        <p:spPr bwMode="auto">
          <a:xfrm>
            <a:off x="8348663" y="6111875"/>
            <a:ext cx="457200" cy="365125"/>
          </a:xfrm>
          <a:prstGeom prst="rect">
            <a:avLst/>
          </a:prstGeom>
          <a:noFill/>
          <a:ln w="9525">
            <a:noFill/>
            <a:miter lim="800000"/>
            <a:headEnd/>
            <a:tailEnd/>
          </a:ln>
        </p:spPr>
        <p:txBody>
          <a:bodyPr anchor="b"/>
          <a:lstStyle/>
          <a:p>
            <a:pPr algn="r"/>
            <a:fld id="{CE45DE9C-CC1A-4F5C-A871-FBD4B744A135}" type="slidenum">
              <a:rPr lang="en-US" sz="1600">
                <a:solidFill>
                  <a:srgbClr val="A7A399"/>
                </a:solidFill>
                <a:latin typeface="Verdana" pitchFamily="34" charset="0"/>
              </a:rPr>
              <a:pPr algn="r"/>
              <a:t>2</a:t>
            </a:fld>
            <a:endParaRPr lang="en-US" sz="1600">
              <a:solidFill>
                <a:srgbClr val="A7A399"/>
              </a:solidFill>
              <a:latin typeface="Verdan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3238" y="4983163"/>
            <a:ext cx="8183562" cy="1052512"/>
          </a:xfrm>
        </p:spPr>
        <p:txBody>
          <a:bodyPr/>
          <a:lstStyle/>
          <a:p>
            <a:pPr eaLnBrk="1" hangingPunct="1">
              <a:defRPr/>
            </a:pPr>
            <a:r>
              <a:rPr lang="en-US" dirty="0" smtClean="0"/>
              <a:t>Objectives</a:t>
            </a:r>
            <a:endParaRPr lang="en-US" dirty="0"/>
          </a:p>
        </p:txBody>
      </p:sp>
      <p:sp>
        <p:nvSpPr>
          <p:cNvPr id="6" name="Content Placeholder 5"/>
          <p:cNvSpPr>
            <a:spLocks noGrp="1"/>
          </p:cNvSpPr>
          <p:nvPr>
            <p:ph idx="1"/>
          </p:nvPr>
        </p:nvSpPr>
        <p:spPr>
          <a:xfrm>
            <a:off x="503238" y="530225"/>
            <a:ext cx="8183562" cy="4187825"/>
          </a:xfrm>
        </p:spPr>
        <p:txBody>
          <a:bodyPr/>
          <a:lstStyle/>
          <a:p>
            <a:pPr eaLnBrk="1" hangingPunct="1">
              <a:buFont typeface="Wingdings 2" pitchFamily="18" charset="2"/>
              <a:buNone/>
              <a:defRPr/>
            </a:pPr>
            <a:r>
              <a:rPr lang="en-US" dirty="0" smtClean="0"/>
              <a:t>At the end of this section, you will be able to:</a:t>
            </a:r>
          </a:p>
          <a:p>
            <a:pPr marL="514350" indent="-514350" eaLnBrk="1" hangingPunct="1">
              <a:buFont typeface="+mj-lt"/>
              <a:buAutoNum type="arabicPeriod"/>
              <a:defRPr/>
            </a:pPr>
            <a:r>
              <a:rPr lang="en-US" dirty="0" smtClean="0"/>
              <a:t>Understand what objects are</a:t>
            </a:r>
          </a:p>
          <a:p>
            <a:pPr marL="514350" indent="-514350" eaLnBrk="1" hangingPunct="1">
              <a:buFont typeface="+mj-lt"/>
              <a:buAutoNum type="arabicPeriod"/>
              <a:defRPr/>
            </a:pPr>
            <a:r>
              <a:rPr lang="en-US" dirty="0" smtClean="0"/>
              <a:t>Understand properties and behavior of objects</a:t>
            </a:r>
          </a:p>
          <a:p>
            <a:pPr marL="514350" indent="-514350" eaLnBrk="1" hangingPunct="1">
              <a:buFont typeface="+mj-lt"/>
              <a:buAutoNum type="arabicPeriod"/>
              <a:defRPr/>
            </a:pPr>
            <a:r>
              <a:rPr lang="en-US" dirty="0" smtClean="0"/>
              <a:t>Understand what classes are</a:t>
            </a:r>
          </a:p>
          <a:p>
            <a:pPr marL="514350" indent="-514350" eaLnBrk="1" hangingPunct="1">
              <a:buFont typeface="+mj-lt"/>
              <a:buAutoNum type="arabicPeriod"/>
              <a:defRPr/>
            </a:pPr>
            <a:r>
              <a:rPr lang="en-US" dirty="0" smtClean="0"/>
              <a:t>Understand how objects and classes are related</a:t>
            </a:r>
          </a:p>
          <a:p>
            <a:pPr marL="514350" indent="-514350" eaLnBrk="1" hangingPunct="1">
              <a:buFont typeface="+mj-lt"/>
              <a:buAutoNum type="arabicPeriod"/>
              <a:defRPr/>
            </a:pPr>
            <a:r>
              <a:rPr lang="en-US" dirty="0" smtClean="0"/>
              <a:t>Understand object composition</a:t>
            </a:r>
            <a:endParaRPr lang="en-US" dirty="0"/>
          </a:p>
        </p:txBody>
      </p:sp>
      <p:sp>
        <p:nvSpPr>
          <p:cNvPr id="34819"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CA" dirty="0" smtClean="0"/>
              <a:t>An Example Alice Movie</a:t>
            </a:r>
            <a:endParaRPr lang="en-CA" dirty="0"/>
          </a:p>
        </p:txBody>
      </p:sp>
      <p:sp>
        <p:nvSpPr>
          <p:cNvPr id="35842"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0C34988B-2E84-448C-9E80-F43CF5395C73}" type="slidenum">
              <a:rPr lang="en-US"/>
              <a:pPr fontAlgn="base">
                <a:spcBef>
                  <a:spcPct val="0"/>
                </a:spcBef>
                <a:spcAft>
                  <a:spcPct val="0"/>
                </a:spcAft>
                <a:defRPr/>
              </a:pPr>
              <a:t>21</a:t>
            </a:fld>
            <a:endParaRPr lang="en-US"/>
          </a:p>
        </p:txBody>
      </p:sp>
      <p:pic>
        <p:nvPicPr>
          <p:cNvPr id="5" name="Cow-Trex.mov">
            <a:hlinkClick r:id="" action="ppaction://media"/>
          </p:cNvPr>
          <p:cNvPicPr>
            <a:picLocks noGrp="1" noRot="1" noChangeAspect="1"/>
          </p:cNvPicPr>
          <p:nvPr>
            <p:ph idx="1"/>
            <a:videoFile r:link="rId1"/>
          </p:nvPr>
        </p:nvPicPr>
        <p:blipFill>
          <a:blip r:embed="rId3"/>
          <a:srcRect/>
          <a:stretch>
            <a:fillRect/>
          </a:stretch>
        </p:blipFill>
        <p:spPr>
          <a:xfrm>
            <a:off x="1447800" y="609600"/>
            <a:ext cx="6172200" cy="46291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CA" dirty="0" smtClean="0"/>
              <a:t>Alice Concepts</a:t>
            </a:r>
            <a:endParaRPr lang="en-CA" dirty="0"/>
          </a:p>
        </p:txBody>
      </p:sp>
      <p:sp>
        <p:nvSpPr>
          <p:cNvPr id="3" name="Content Placeholder 2"/>
          <p:cNvSpPr>
            <a:spLocks noGrp="1"/>
          </p:cNvSpPr>
          <p:nvPr>
            <p:ph idx="1"/>
          </p:nvPr>
        </p:nvSpPr>
        <p:spPr>
          <a:xfrm>
            <a:off x="503238" y="530225"/>
            <a:ext cx="8183562" cy="4187825"/>
          </a:xfrm>
        </p:spPr>
        <p:txBody>
          <a:bodyPr/>
          <a:lstStyle/>
          <a:p>
            <a:pPr eaLnBrk="1" hangingPunct="1"/>
            <a:r>
              <a:rPr lang="en-CA" smtClean="0">
                <a:ea typeface="ＭＳ Ｐゴシック"/>
                <a:cs typeface="ＭＳ Ｐゴシック"/>
              </a:rPr>
              <a:t>Alice is an Object-Oriented language</a:t>
            </a:r>
          </a:p>
          <a:p>
            <a:pPr eaLnBrk="1" hangingPunct="1"/>
            <a:endParaRPr lang="en-CA" smtClean="0">
              <a:ea typeface="ＭＳ Ｐゴシック"/>
              <a:cs typeface="ＭＳ Ｐゴシック"/>
            </a:endParaRPr>
          </a:p>
          <a:p>
            <a:pPr eaLnBrk="1" hangingPunct="1"/>
            <a:r>
              <a:rPr lang="en-CA" smtClean="0">
                <a:ea typeface="ＭＳ Ｐゴシック"/>
                <a:cs typeface="ＭＳ Ｐゴシック"/>
              </a:rPr>
              <a:t>An Alice program is called a </a:t>
            </a:r>
            <a:r>
              <a:rPr lang="en-CA" i="1" smtClean="0">
                <a:ea typeface="ＭＳ Ｐゴシック"/>
                <a:cs typeface="ＭＳ Ｐゴシック"/>
              </a:rPr>
              <a:t>world</a:t>
            </a:r>
          </a:p>
          <a:p>
            <a:pPr eaLnBrk="1" hangingPunct="1"/>
            <a:endParaRPr lang="en-CA" i="1" smtClean="0">
              <a:ea typeface="ＭＳ Ｐゴシック"/>
              <a:cs typeface="ＭＳ Ｐゴシック"/>
            </a:endParaRPr>
          </a:p>
          <a:p>
            <a:pPr eaLnBrk="1" hangingPunct="1"/>
            <a:r>
              <a:rPr lang="en-CA" smtClean="0">
                <a:ea typeface="ＭＳ Ｐゴシック"/>
                <a:cs typeface="ＭＳ Ｐゴシック"/>
              </a:rPr>
              <a:t>Everything in the scene is an </a:t>
            </a:r>
            <a:r>
              <a:rPr lang="en-CA" i="1" smtClean="0">
                <a:ea typeface="ＭＳ Ｐゴシック"/>
                <a:cs typeface="ＭＳ Ｐゴシック"/>
              </a:rPr>
              <a:t>object</a:t>
            </a:r>
            <a:r>
              <a:rPr lang="en-CA" smtClean="0">
                <a:ea typeface="ＭＳ Ｐゴシック"/>
                <a:cs typeface="ＭＳ Ｐゴシック"/>
              </a:rPr>
              <a:t>:</a:t>
            </a:r>
          </a:p>
          <a:p>
            <a:pPr lvl="1" eaLnBrk="1" hangingPunct="1"/>
            <a:r>
              <a:rPr lang="en-CA" smtClean="0">
                <a:ea typeface="ＭＳ Ｐゴシック"/>
              </a:rPr>
              <a:t>Cow, Trex, mill, grass, etc…</a:t>
            </a:r>
          </a:p>
          <a:p>
            <a:pPr eaLnBrk="1" hangingPunct="1"/>
            <a:endParaRPr lang="en-CA" i="1" smtClean="0">
              <a:ea typeface="ＭＳ Ｐゴシック"/>
              <a:cs typeface="ＭＳ Ｐゴシック"/>
            </a:endParaRPr>
          </a:p>
          <a:p>
            <a:pPr eaLnBrk="1" hangingPunct="1"/>
            <a:endParaRPr lang="en-CA" smtClean="0">
              <a:ea typeface="ＭＳ Ｐゴシック"/>
              <a:cs typeface="ＭＳ Ｐゴシック"/>
            </a:endParaRPr>
          </a:p>
        </p:txBody>
      </p:sp>
      <p:sp>
        <p:nvSpPr>
          <p:cNvPr id="36867"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8991417B-BE28-4F40-8FCE-8B46BA61996E}" type="slidenum">
              <a:rPr lang="en-US"/>
              <a:pPr fontAlgn="base">
                <a:spcBef>
                  <a:spcPct val="0"/>
                </a:spcBef>
                <a:spcAft>
                  <a:spcPct val="0"/>
                </a:spcAft>
                <a:defRPr/>
              </a:pPr>
              <a:t>22</a:t>
            </a:fld>
            <a:endParaRPr lang="en-US"/>
          </a:p>
        </p:txBody>
      </p:sp>
      <p:pic>
        <p:nvPicPr>
          <p:cNvPr id="37892" name="Picture 3"/>
          <p:cNvPicPr>
            <a:picLocks noChangeAspect="1" noChangeArrowheads="1"/>
          </p:cNvPicPr>
          <p:nvPr/>
        </p:nvPicPr>
        <p:blipFill>
          <a:blip r:embed="rId2"/>
          <a:srcRect l="3600" t="14977" r="2000" b="16820"/>
          <a:stretch>
            <a:fillRect/>
          </a:stretch>
        </p:blipFill>
        <p:spPr bwMode="auto">
          <a:xfrm>
            <a:off x="4953000" y="3886200"/>
            <a:ext cx="3429000" cy="2151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idx="4294967295"/>
          </p:nvPr>
        </p:nvSpPr>
        <p:spPr bwMode="auto">
          <a:xfrm>
            <a:off x="533400" y="5638800"/>
            <a:ext cx="8183563" cy="669925"/>
          </a:xfrm>
          <a:noFill/>
        </p:spPr>
        <p:txBody>
          <a:bodyPr/>
          <a:lstStyle/>
          <a:p>
            <a:pPr eaLnBrk="1" hangingPunct="1"/>
            <a:r>
              <a:rPr lang="en-US" smtClean="0">
                <a:effectLst/>
                <a:ea typeface="ＭＳ Ｐゴシック"/>
                <a:cs typeface="ＭＳ Ｐゴシック"/>
              </a:rPr>
              <a:t>JT’s Extra: More On Objects</a:t>
            </a:r>
          </a:p>
        </p:txBody>
      </p:sp>
      <p:sp>
        <p:nvSpPr>
          <p:cNvPr id="88067" name="Rectangle 3"/>
          <p:cNvSpPr>
            <a:spLocks noGrp="1"/>
          </p:cNvSpPr>
          <p:nvPr>
            <p:ph type="body" idx="4294967295"/>
          </p:nvPr>
        </p:nvSpPr>
        <p:spPr/>
        <p:txBody>
          <a:bodyPr/>
          <a:lstStyle/>
          <a:p>
            <a:pPr eaLnBrk="1" hangingPunct="1"/>
            <a:r>
              <a:rPr lang="en-CA" smtClean="0">
                <a:ea typeface="ＭＳ Ｐゴシック"/>
                <a:cs typeface="ＭＳ Ｐゴシック"/>
              </a:rPr>
              <a:t>JT: objects are the physical things that can be ‘seen’ and ‘grasped’.</a:t>
            </a:r>
          </a:p>
          <a:p>
            <a:pPr eaLnBrk="1" hangingPunct="1"/>
            <a:endParaRPr lang="en-CA" smtClean="0">
              <a:ea typeface="ＭＳ Ｐゴシック"/>
              <a:cs typeface="ＭＳ Ｐゴシック"/>
            </a:endParaRPr>
          </a:p>
          <a:p>
            <a:pPr eaLnBrk="1" hangingPunct="1"/>
            <a:endParaRPr lang="en-CA" smtClean="0">
              <a:ea typeface="ＭＳ Ｐゴシック"/>
              <a:cs typeface="ＭＳ Ｐゴシック"/>
            </a:endParaRPr>
          </a:p>
          <a:p>
            <a:pPr eaLnBrk="1" hangingPunct="1"/>
            <a:endParaRPr lang="en-CA" smtClean="0">
              <a:ea typeface="ＭＳ Ｐゴシック"/>
              <a:cs typeface="ＭＳ Ｐゴシック"/>
            </a:endParaRPr>
          </a:p>
          <a:p>
            <a:pPr eaLnBrk="1" hangingPunct="1"/>
            <a:r>
              <a:rPr lang="en-CA" smtClean="0">
                <a:ea typeface="ＭＳ Ｐゴシック"/>
                <a:cs typeface="ＭＳ Ｐゴシック"/>
              </a:rPr>
              <a:t>Objects can also be composed of other objects.</a:t>
            </a:r>
          </a:p>
          <a:p>
            <a:pPr eaLnBrk="1" hangingPunct="1"/>
            <a:endParaRPr lang="en-US" smtClean="0">
              <a:ea typeface="ＭＳ Ｐゴシック"/>
              <a:cs typeface="ＭＳ Ｐゴシック"/>
            </a:endParaRPr>
          </a:p>
        </p:txBody>
      </p:sp>
      <p:pic>
        <p:nvPicPr>
          <p:cNvPr id="88068" name="Picture 5"/>
          <p:cNvPicPr>
            <a:picLocks noChangeAspect="1" noChangeArrowheads="1"/>
          </p:cNvPicPr>
          <p:nvPr/>
        </p:nvPicPr>
        <p:blipFill>
          <a:blip r:embed="rId2"/>
          <a:srcRect l="25775" t="8638" r="41928" b="55145"/>
          <a:stretch>
            <a:fillRect/>
          </a:stretch>
        </p:blipFill>
        <p:spPr bwMode="auto">
          <a:xfrm>
            <a:off x="990600" y="1524000"/>
            <a:ext cx="1600200" cy="1346200"/>
          </a:xfrm>
          <a:prstGeom prst="rect">
            <a:avLst/>
          </a:prstGeom>
          <a:noFill/>
          <a:ln w="25400">
            <a:solidFill>
              <a:schemeClr val="tx1"/>
            </a:solidFill>
            <a:miter lim="800000"/>
            <a:headEnd/>
            <a:tailEnd/>
          </a:ln>
        </p:spPr>
      </p:pic>
      <p:grpSp>
        <p:nvGrpSpPr>
          <p:cNvPr id="88069" name="Group 5"/>
          <p:cNvGrpSpPr>
            <a:grpSpLocks/>
          </p:cNvGrpSpPr>
          <p:nvPr/>
        </p:nvGrpSpPr>
        <p:grpSpPr bwMode="auto">
          <a:xfrm>
            <a:off x="762000" y="3886200"/>
            <a:ext cx="2133600" cy="1966913"/>
            <a:chOff x="480" y="2448"/>
            <a:chExt cx="1344" cy="1239"/>
          </a:xfrm>
        </p:grpSpPr>
        <p:sp>
          <p:nvSpPr>
            <p:cNvPr id="38941" name="Oval 6"/>
            <p:cNvSpPr>
              <a:spLocks noChangeArrowheads="1"/>
            </p:cNvSpPr>
            <p:nvPr/>
          </p:nvSpPr>
          <p:spPr bwMode="auto">
            <a:xfrm>
              <a:off x="864" y="2448"/>
              <a:ext cx="386" cy="334"/>
            </a:xfrm>
            <a:prstGeom prst="ellipse">
              <a:avLst/>
            </a:prstGeom>
            <a:noFill/>
            <a:ln w="9525">
              <a:solidFill>
                <a:schemeClr val="tx1"/>
              </a:solidFill>
              <a:round/>
              <a:headEnd/>
              <a:tailEnd/>
            </a:ln>
          </p:spPr>
          <p:txBody>
            <a:bodyPr wrap="none" anchor="ctr"/>
            <a:lstStyle/>
            <a:p>
              <a:endParaRPr lang="en-US"/>
            </a:p>
          </p:txBody>
        </p:sp>
        <p:sp>
          <p:nvSpPr>
            <p:cNvPr id="38942" name="Line 7"/>
            <p:cNvSpPr>
              <a:spLocks noChangeShapeType="1"/>
            </p:cNvSpPr>
            <p:nvPr/>
          </p:nvSpPr>
          <p:spPr bwMode="auto">
            <a:xfrm flipH="1">
              <a:off x="576" y="2784"/>
              <a:ext cx="480" cy="144"/>
            </a:xfrm>
            <a:prstGeom prst="line">
              <a:avLst/>
            </a:prstGeom>
            <a:noFill/>
            <a:ln w="9525">
              <a:solidFill>
                <a:schemeClr val="tx1"/>
              </a:solidFill>
              <a:round/>
              <a:headEnd/>
              <a:tailEnd/>
            </a:ln>
          </p:spPr>
          <p:txBody>
            <a:bodyPr/>
            <a:lstStyle/>
            <a:p>
              <a:endParaRPr lang="en-US"/>
            </a:p>
          </p:txBody>
        </p:sp>
        <p:sp>
          <p:nvSpPr>
            <p:cNvPr id="38943" name="Line 8"/>
            <p:cNvSpPr>
              <a:spLocks noChangeShapeType="1"/>
            </p:cNvSpPr>
            <p:nvPr/>
          </p:nvSpPr>
          <p:spPr bwMode="auto">
            <a:xfrm flipH="1" flipV="1">
              <a:off x="1056" y="2784"/>
              <a:ext cx="336" cy="96"/>
            </a:xfrm>
            <a:prstGeom prst="line">
              <a:avLst/>
            </a:prstGeom>
            <a:noFill/>
            <a:ln w="9525">
              <a:solidFill>
                <a:schemeClr val="tx1"/>
              </a:solidFill>
              <a:round/>
              <a:headEnd/>
              <a:tailEnd/>
            </a:ln>
          </p:spPr>
          <p:txBody>
            <a:bodyPr/>
            <a:lstStyle/>
            <a:p>
              <a:endParaRPr lang="en-US"/>
            </a:p>
          </p:txBody>
        </p:sp>
        <p:sp>
          <p:nvSpPr>
            <p:cNvPr id="38944" name="Line 9"/>
            <p:cNvSpPr>
              <a:spLocks noChangeShapeType="1"/>
            </p:cNvSpPr>
            <p:nvPr/>
          </p:nvSpPr>
          <p:spPr bwMode="auto">
            <a:xfrm flipV="1">
              <a:off x="1392" y="2688"/>
              <a:ext cx="288" cy="192"/>
            </a:xfrm>
            <a:prstGeom prst="line">
              <a:avLst/>
            </a:prstGeom>
            <a:noFill/>
            <a:ln w="9525">
              <a:solidFill>
                <a:schemeClr val="tx1"/>
              </a:solidFill>
              <a:round/>
              <a:headEnd/>
              <a:tailEnd/>
            </a:ln>
          </p:spPr>
          <p:txBody>
            <a:bodyPr/>
            <a:lstStyle/>
            <a:p>
              <a:endParaRPr lang="en-US"/>
            </a:p>
          </p:txBody>
        </p:sp>
        <p:sp>
          <p:nvSpPr>
            <p:cNvPr id="38945" name="Line 10"/>
            <p:cNvSpPr>
              <a:spLocks noChangeShapeType="1"/>
            </p:cNvSpPr>
            <p:nvPr/>
          </p:nvSpPr>
          <p:spPr bwMode="auto">
            <a:xfrm flipH="1" flipV="1">
              <a:off x="1584" y="2640"/>
              <a:ext cx="96" cy="48"/>
            </a:xfrm>
            <a:prstGeom prst="line">
              <a:avLst/>
            </a:prstGeom>
            <a:noFill/>
            <a:ln w="9525">
              <a:solidFill>
                <a:schemeClr val="tx1"/>
              </a:solidFill>
              <a:round/>
              <a:headEnd/>
              <a:tailEnd/>
            </a:ln>
          </p:spPr>
          <p:txBody>
            <a:bodyPr/>
            <a:lstStyle/>
            <a:p>
              <a:endParaRPr lang="en-US"/>
            </a:p>
          </p:txBody>
        </p:sp>
        <p:sp>
          <p:nvSpPr>
            <p:cNvPr id="38946" name="Line 11"/>
            <p:cNvSpPr>
              <a:spLocks noChangeShapeType="1"/>
            </p:cNvSpPr>
            <p:nvPr/>
          </p:nvSpPr>
          <p:spPr bwMode="auto">
            <a:xfrm flipH="1" flipV="1">
              <a:off x="1632" y="2544"/>
              <a:ext cx="48" cy="144"/>
            </a:xfrm>
            <a:prstGeom prst="line">
              <a:avLst/>
            </a:prstGeom>
            <a:noFill/>
            <a:ln w="9525">
              <a:solidFill>
                <a:schemeClr val="tx1"/>
              </a:solidFill>
              <a:round/>
              <a:headEnd/>
              <a:tailEnd/>
            </a:ln>
          </p:spPr>
          <p:txBody>
            <a:bodyPr/>
            <a:lstStyle/>
            <a:p>
              <a:endParaRPr lang="en-US"/>
            </a:p>
          </p:txBody>
        </p:sp>
        <p:sp>
          <p:nvSpPr>
            <p:cNvPr id="38947" name="Line 12"/>
            <p:cNvSpPr>
              <a:spLocks noChangeShapeType="1"/>
            </p:cNvSpPr>
            <p:nvPr/>
          </p:nvSpPr>
          <p:spPr bwMode="auto">
            <a:xfrm flipH="1">
              <a:off x="1680" y="2544"/>
              <a:ext cx="144" cy="144"/>
            </a:xfrm>
            <a:prstGeom prst="line">
              <a:avLst/>
            </a:prstGeom>
            <a:noFill/>
            <a:ln w="9525">
              <a:solidFill>
                <a:schemeClr val="tx1"/>
              </a:solidFill>
              <a:round/>
              <a:headEnd/>
              <a:tailEnd/>
            </a:ln>
          </p:spPr>
          <p:txBody>
            <a:bodyPr/>
            <a:lstStyle/>
            <a:p>
              <a:endParaRPr lang="en-US"/>
            </a:p>
          </p:txBody>
        </p:sp>
        <p:sp>
          <p:nvSpPr>
            <p:cNvPr id="38948" name="Line 13"/>
            <p:cNvSpPr>
              <a:spLocks noChangeShapeType="1"/>
            </p:cNvSpPr>
            <p:nvPr/>
          </p:nvSpPr>
          <p:spPr bwMode="auto">
            <a:xfrm flipV="1">
              <a:off x="1680" y="2592"/>
              <a:ext cx="0" cy="96"/>
            </a:xfrm>
            <a:prstGeom prst="line">
              <a:avLst/>
            </a:prstGeom>
            <a:noFill/>
            <a:ln w="9525">
              <a:solidFill>
                <a:schemeClr val="tx1"/>
              </a:solidFill>
              <a:round/>
              <a:headEnd/>
              <a:tailEnd/>
            </a:ln>
          </p:spPr>
          <p:txBody>
            <a:bodyPr/>
            <a:lstStyle/>
            <a:p>
              <a:endParaRPr lang="en-US"/>
            </a:p>
          </p:txBody>
        </p:sp>
        <p:sp>
          <p:nvSpPr>
            <p:cNvPr id="38949" name="Line 14"/>
            <p:cNvSpPr>
              <a:spLocks noChangeShapeType="1"/>
            </p:cNvSpPr>
            <p:nvPr/>
          </p:nvSpPr>
          <p:spPr bwMode="auto">
            <a:xfrm flipV="1">
              <a:off x="1680" y="2592"/>
              <a:ext cx="48" cy="96"/>
            </a:xfrm>
            <a:prstGeom prst="line">
              <a:avLst/>
            </a:prstGeom>
            <a:noFill/>
            <a:ln w="9525">
              <a:solidFill>
                <a:schemeClr val="tx1"/>
              </a:solidFill>
              <a:round/>
              <a:headEnd/>
              <a:tailEnd/>
            </a:ln>
          </p:spPr>
          <p:txBody>
            <a:bodyPr/>
            <a:lstStyle/>
            <a:p>
              <a:endParaRPr lang="en-US"/>
            </a:p>
          </p:txBody>
        </p:sp>
        <p:sp>
          <p:nvSpPr>
            <p:cNvPr id="38950" name="Line 15"/>
            <p:cNvSpPr>
              <a:spLocks noChangeShapeType="1"/>
            </p:cNvSpPr>
            <p:nvPr/>
          </p:nvSpPr>
          <p:spPr bwMode="auto">
            <a:xfrm>
              <a:off x="1056" y="2784"/>
              <a:ext cx="0" cy="336"/>
            </a:xfrm>
            <a:prstGeom prst="line">
              <a:avLst/>
            </a:prstGeom>
            <a:noFill/>
            <a:ln w="9525">
              <a:solidFill>
                <a:schemeClr val="tx1"/>
              </a:solidFill>
              <a:round/>
              <a:headEnd/>
              <a:tailEnd/>
            </a:ln>
          </p:spPr>
          <p:txBody>
            <a:bodyPr/>
            <a:lstStyle/>
            <a:p>
              <a:endParaRPr lang="en-US"/>
            </a:p>
          </p:txBody>
        </p:sp>
        <p:sp>
          <p:nvSpPr>
            <p:cNvPr id="38951" name="Line 16"/>
            <p:cNvSpPr>
              <a:spLocks noChangeShapeType="1"/>
            </p:cNvSpPr>
            <p:nvPr/>
          </p:nvSpPr>
          <p:spPr bwMode="auto">
            <a:xfrm flipH="1">
              <a:off x="672" y="3120"/>
              <a:ext cx="384" cy="240"/>
            </a:xfrm>
            <a:prstGeom prst="line">
              <a:avLst/>
            </a:prstGeom>
            <a:noFill/>
            <a:ln w="9525">
              <a:solidFill>
                <a:schemeClr val="tx1"/>
              </a:solidFill>
              <a:round/>
              <a:headEnd/>
              <a:tailEnd/>
            </a:ln>
          </p:spPr>
          <p:txBody>
            <a:bodyPr/>
            <a:lstStyle/>
            <a:p>
              <a:endParaRPr lang="en-US"/>
            </a:p>
          </p:txBody>
        </p:sp>
        <p:sp>
          <p:nvSpPr>
            <p:cNvPr id="38952" name="Line 17"/>
            <p:cNvSpPr>
              <a:spLocks noChangeShapeType="1"/>
            </p:cNvSpPr>
            <p:nvPr/>
          </p:nvSpPr>
          <p:spPr bwMode="auto">
            <a:xfrm>
              <a:off x="1056" y="3120"/>
              <a:ext cx="336" cy="240"/>
            </a:xfrm>
            <a:prstGeom prst="line">
              <a:avLst/>
            </a:prstGeom>
            <a:noFill/>
            <a:ln w="9525">
              <a:solidFill>
                <a:schemeClr val="tx1"/>
              </a:solidFill>
              <a:round/>
              <a:headEnd/>
              <a:tailEnd/>
            </a:ln>
          </p:spPr>
          <p:txBody>
            <a:bodyPr/>
            <a:lstStyle/>
            <a:p>
              <a:endParaRPr lang="en-US"/>
            </a:p>
          </p:txBody>
        </p:sp>
        <p:sp>
          <p:nvSpPr>
            <p:cNvPr id="38953" name="Text Box 18"/>
            <p:cNvSpPr txBox="1">
              <a:spLocks noChangeArrowheads="1"/>
            </p:cNvSpPr>
            <p:nvPr/>
          </p:nvSpPr>
          <p:spPr bwMode="auto">
            <a:xfrm>
              <a:off x="480" y="3456"/>
              <a:ext cx="1200" cy="231"/>
            </a:xfrm>
            <a:prstGeom prst="rect">
              <a:avLst/>
            </a:prstGeom>
            <a:noFill/>
            <a:ln w="9525">
              <a:noFill/>
              <a:miter lim="800000"/>
              <a:headEnd/>
              <a:tailEnd/>
            </a:ln>
          </p:spPr>
          <p:txBody>
            <a:bodyPr>
              <a:spAutoFit/>
            </a:bodyPr>
            <a:lstStyle/>
            <a:p>
              <a:pPr>
                <a:spcBef>
                  <a:spcPct val="50000"/>
                </a:spcBef>
              </a:pPr>
              <a:r>
                <a:rPr lang="en-US"/>
                <a:t>‘Person’ object</a:t>
              </a:r>
            </a:p>
          </p:txBody>
        </p:sp>
      </p:grpSp>
      <p:grpSp>
        <p:nvGrpSpPr>
          <p:cNvPr id="88083" name="Group 19"/>
          <p:cNvGrpSpPr>
            <a:grpSpLocks/>
          </p:cNvGrpSpPr>
          <p:nvPr/>
        </p:nvGrpSpPr>
        <p:grpSpPr bwMode="auto">
          <a:xfrm>
            <a:off x="5715000" y="4267200"/>
            <a:ext cx="1066800" cy="641350"/>
            <a:chOff x="3600" y="2688"/>
            <a:chExt cx="672" cy="404"/>
          </a:xfrm>
        </p:grpSpPr>
        <p:sp>
          <p:nvSpPr>
            <p:cNvPr id="38939" name="Text Box 20"/>
            <p:cNvSpPr txBox="1">
              <a:spLocks noChangeArrowheads="1"/>
            </p:cNvSpPr>
            <p:nvPr/>
          </p:nvSpPr>
          <p:spPr bwMode="auto">
            <a:xfrm>
              <a:off x="3600" y="2688"/>
              <a:ext cx="672" cy="404"/>
            </a:xfrm>
            <a:prstGeom prst="rect">
              <a:avLst/>
            </a:prstGeom>
            <a:noFill/>
            <a:ln w="9525">
              <a:noFill/>
              <a:miter lim="800000"/>
              <a:headEnd/>
              <a:tailEnd/>
            </a:ln>
          </p:spPr>
          <p:txBody>
            <a:bodyPr>
              <a:spAutoFit/>
            </a:bodyPr>
            <a:lstStyle/>
            <a:p>
              <a:pPr>
                <a:spcBef>
                  <a:spcPct val="50000"/>
                </a:spcBef>
              </a:pPr>
              <a:r>
                <a:rPr lang="en-US"/>
                <a:t>Torso object</a:t>
              </a:r>
            </a:p>
          </p:txBody>
        </p:sp>
        <p:sp>
          <p:nvSpPr>
            <p:cNvPr id="38940" name="Line 21"/>
            <p:cNvSpPr>
              <a:spLocks noChangeShapeType="1"/>
            </p:cNvSpPr>
            <p:nvPr/>
          </p:nvSpPr>
          <p:spPr bwMode="auto">
            <a:xfrm>
              <a:off x="3600" y="2688"/>
              <a:ext cx="0" cy="336"/>
            </a:xfrm>
            <a:prstGeom prst="line">
              <a:avLst/>
            </a:prstGeom>
            <a:noFill/>
            <a:ln w="9525">
              <a:solidFill>
                <a:schemeClr val="tx1"/>
              </a:solidFill>
              <a:round/>
              <a:headEnd/>
              <a:tailEnd/>
            </a:ln>
          </p:spPr>
          <p:txBody>
            <a:bodyPr/>
            <a:lstStyle/>
            <a:p>
              <a:endParaRPr lang="en-US"/>
            </a:p>
          </p:txBody>
        </p:sp>
      </p:grpSp>
      <p:grpSp>
        <p:nvGrpSpPr>
          <p:cNvPr id="88086" name="Group 22"/>
          <p:cNvGrpSpPr>
            <a:grpSpLocks/>
          </p:cNvGrpSpPr>
          <p:nvPr/>
        </p:nvGrpSpPr>
        <p:grpSpPr bwMode="auto">
          <a:xfrm>
            <a:off x="5029200" y="3276600"/>
            <a:ext cx="1905000" cy="835025"/>
            <a:chOff x="3168" y="2064"/>
            <a:chExt cx="1200" cy="526"/>
          </a:xfrm>
        </p:grpSpPr>
        <p:sp>
          <p:nvSpPr>
            <p:cNvPr id="38937" name="Oval 23"/>
            <p:cNvSpPr>
              <a:spLocks noChangeArrowheads="1"/>
            </p:cNvSpPr>
            <p:nvPr/>
          </p:nvSpPr>
          <p:spPr bwMode="auto">
            <a:xfrm>
              <a:off x="3408" y="2256"/>
              <a:ext cx="386" cy="334"/>
            </a:xfrm>
            <a:prstGeom prst="ellipse">
              <a:avLst/>
            </a:prstGeom>
            <a:noFill/>
            <a:ln w="9525">
              <a:solidFill>
                <a:schemeClr val="tx1"/>
              </a:solidFill>
              <a:round/>
              <a:headEnd/>
              <a:tailEnd/>
            </a:ln>
          </p:spPr>
          <p:txBody>
            <a:bodyPr wrap="none" anchor="ctr"/>
            <a:lstStyle/>
            <a:p>
              <a:endParaRPr lang="en-US"/>
            </a:p>
          </p:txBody>
        </p:sp>
        <p:sp>
          <p:nvSpPr>
            <p:cNvPr id="38938" name="Text Box 24"/>
            <p:cNvSpPr txBox="1">
              <a:spLocks noChangeArrowheads="1"/>
            </p:cNvSpPr>
            <p:nvPr/>
          </p:nvSpPr>
          <p:spPr bwMode="auto">
            <a:xfrm>
              <a:off x="3168" y="2064"/>
              <a:ext cx="1200" cy="231"/>
            </a:xfrm>
            <a:prstGeom prst="rect">
              <a:avLst/>
            </a:prstGeom>
            <a:noFill/>
            <a:ln w="9525">
              <a:noFill/>
              <a:miter lim="800000"/>
              <a:headEnd/>
              <a:tailEnd/>
            </a:ln>
          </p:spPr>
          <p:txBody>
            <a:bodyPr>
              <a:spAutoFit/>
            </a:bodyPr>
            <a:lstStyle/>
            <a:p>
              <a:pPr>
                <a:spcBef>
                  <a:spcPct val="50000"/>
                </a:spcBef>
              </a:pPr>
              <a:r>
                <a:rPr lang="en-US"/>
                <a:t>Head object</a:t>
              </a:r>
            </a:p>
          </p:txBody>
        </p:sp>
      </p:grpSp>
      <p:grpSp>
        <p:nvGrpSpPr>
          <p:cNvPr id="88089" name="Group 25"/>
          <p:cNvGrpSpPr>
            <a:grpSpLocks/>
          </p:cNvGrpSpPr>
          <p:nvPr/>
        </p:nvGrpSpPr>
        <p:grpSpPr bwMode="auto">
          <a:xfrm>
            <a:off x="4114800" y="3581400"/>
            <a:ext cx="3733800" cy="914400"/>
            <a:chOff x="2592" y="2256"/>
            <a:chExt cx="2352" cy="576"/>
          </a:xfrm>
        </p:grpSpPr>
        <p:grpSp>
          <p:nvGrpSpPr>
            <p:cNvPr id="38925" name="Group 26"/>
            <p:cNvGrpSpPr>
              <a:grpSpLocks/>
            </p:cNvGrpSpPr>
            <p:nvPr/>
          </p:nvGrpSpPr>
          <p:grpSpPr bwMode="auto">
            <a:xfrm>
              <a:off x="2592" y="2400"/>
              <a:ext cx="672" cy="432"/>
              <a:chOff x="2592" y="2400"/>
              <a:chExt cx="672" cy="432"/>
            </a:xfrm>
          </p:grpSpPr>
          <p:sp>
            <p:nvSpPr>
              <p:cNvPr id="38935" name="Text Box 27"/>
              <p:cNvSpPr txBox="1">
                <a:spLocks noChangeArrowheads="1"/>
              </p:cNvSpPr>
              <p:nvPr/>
            </p:nvSpPr>
            <p:spPr bwMode="auto">
              <a:xfrm>
                <a:off x="2592" y="2400"/>
                <a:ext cx="672" cy="404"/>
              </a:xfrm>
              <a:prstGeom prst="rect">
                <a:avLst/>
              </a:prstGeom>
              <a:noFill/>
              <a:ln w="9525">
                <a:noFill/>
                <a:miter lim="800000"/>
                <a:headEnd/>
                <a:tailEnd/>
              </a:ln>
            </p:spPr>
            <p:txBody>
              <a:bodyPr>
                <a:spAutoFit/>
              </a:bodyPr>
              <a:lstStyle/>
              <a:p>
                <a:pPr>
                  <a:spcBef>
                    <a:spcPct val="50000"/>
                  </a:spcBef>
                </a:pPr>
                <a:r>
                  <a:rPr lang="en-US"/>
                  <a:t>Arm object</a:t>
                </a:r>
              </a:p>
            </p:txBody>
          </p:sp>
          <p:sp>
            <p:nvSpPr>
              <p:cNvPr id="38936" name="Line 28"/>
              <p:cNvSpPr>
                <a:spLocks noChangeShapeType="1"/>
              </p:cNvSpPr>
              <p:nvPr/>
            </p:nvSpPr>
            <p:spPr bwMode="auto">
              <a:xfrm flipH="1">
                <a:off x="2784" y="2688"/>
                <a:ext cx="480" cy="144"/>
              </a:xfrm>
              <a:prstGeom prst="line">
                <a:avLst/>
              </a:prstGeom>
              <a:noFill/>
              <a:ln w="9525">
                <a:solidFill>
                  <a:schemeClr val="tx1"/>
                </a:solidFill>
                <a:round/>
                <a:headEnd/>
                <a:tailEnd/>
              </a:ln>
            </p:spPr>
            <p:txBody>
              <a:bodyPr/>
              <a:lstStyle/>
              <a:p>
                <a:endParaRPr lang="en-US"/>
              </a:p>
            </p:txBody>
          </p:sp>
        </p:grpSp>
        <p:grpSp>
          <p:nvGrpSpPr>
            <p:cNvPr id="38926" name="Group 29"/>
            <p:cNvGrpSpPr>
              <a:grpSpLocks/>
            </p:cNvGrpSpPr>
            <p:nvPr/>
          </p:nvGrpSpPr>
          <p:grpSpPr bwMode="auto">
            <a:xfrm>
              <a:off x="4176" y="2256"/>
              <a:ext cx="768" cy="528"/>
              <a:chOff x="4176" y="2256"/>
              <a:chExt cx="768" cy="528"/>
            </a:xfrm>
          </p:grpSpPr>
          <p:sp>
            <p:nvSpPr>
              <p:cNvPr id="38927" name="Line 30"/>
              <p:cNvSpPr>
                <a:spLocks noChangeShapeType="1"/>
              </p:cNvSpPr>
              <p:nvPr/>
            </p:nvSpPr>
            <p:spPr bwMode="auto">
              <a:xfrm flipH="1" flipV="1">
                <a:off x="4176" y="2688"/>
                <a:ext cx="336" cy="96"/>
              </a:xfrm>
              <a:prstGeom prst="line">
                <a:avLst/>
              </a:prstGeom>
              <a:noFill/>
              <a:ln w="9525">
                <a:solidFill>
                  <a:schemeClr val="tx1"/>
                </a:solidFill>
                <a:round/>
                <a:headEnd/>
                <a:tailEnd/>
              </a:ln>
            </p:spPr>
            <p:txBody>
              <a:bodyPr/>
              <a:lstStyle/>
              <a:p>
                <a:endParaRPr lang="en-US"/>
              </a:p>
            </p:txBody>
          </p:sp>
          <p:sp>
            <p:nvSpPr>
              <p:cNvPr id="38928" name="Line 31"/>
              <p:cNvSpPr>
                <a:spLocks noChangeShapeType="1"/>
              </p:cNvSpPr>
              <p:nvPr/>
            </p:nvSpPr>
            <p:spPr bwMode="auto">
              <a:xfrm flipV="1">
                <a:off x="4512" y="2592"/>
                <a:ext cx="288" cy="192"/>
              </a:xfrm>
              <a:prstGeom prst="line">
                <a:avLst/>
              </a:prstGeom>
              <a:noFill/>
              <a:ln w="9525">
                <a:solidFill>
                  <a:schemeClr val="tx1"/>
                </a:solidFill>
                <a:round/>
                <a:headEnd/>
                <a:tailEnd/>
              </a:ln>
            </p:spPr>
            <p:txBody>
              <a:bodyPr/>
              <a:lstStyle/>
              <a:p>
                <a:endParaRPr lang="en-US"/>
              </a:p>
            </p:txBody>
          </p:sp>
          <p:sp>
            <p:nvSpPr>
              <p:cNvPr id="38929" name="Line 32"/>
              <p:cNvSpPr>
                <a:spLocks noChangeShapeType="1"/>
              </p:cNvSpPr>
              <p:nvPr/>
            </p:nvSpPr>
            <p:spPr bwMode="auto">
              <a:xfrm flipH="1" flipV="1">
                <a:off x="4704" y="2544"/>
                <a:ext cx="96" cy="48"/>
              </a:xfrm>
              <a:prstGeom prst="line">
                <a:avLst/>
              </a:prstGeom>
              <a:noFill/>
              <a:ln w="9525">
                <a:solidFill>
                  <a:schemeClr val="tx1"/>
                </a:solidFill>
                <a:round/>
                <a:headEnd/>
                <a:tailEnd/>
              </a:ln>
            </p:spPr>
            <p:txBody>
              <a:bodyPr/>
              <a:lstStyle/>
              <a:p>
                <a:endParaRPr lang="en-US"/>
              </a:p>
            </p:txBody>
          </p:sp>
          <p:sp>
            <p:nvSpPr>
              <p:cNvPr id="38930" name="Line 33"/>
              <p:cNvSpPr>
                <a:spLocks noChangeShapeType="1"/>
              </p:cNvSpPr>
              <p:nvPr/>
            </p:nvSpPr>
            <p:spPr bwMode="auto">
              <a:xfrm flipH="1" flipV="1">
                <a:off x="4752" y="2448"/>
                <a:ext cx="48" cy="144"/>
              </a:xfrm>
              <a:prstGeom prst="line">
                <a:avLst/>
              </a:prstGeom>
              <a:noFill/>
              <a:ln w="9525">
                <a:solidFill>
                  <a:schemeClr val="tx1"/>
                </a:solidFill>
                <a:round/>
                <a:headEnd/>
                <a:tailEnd/>
              </a:ln>
            </p:spPr>
            <p:txBody>
              <a:bodyPr/>
              <a:lstStyle/>
              <a:p>
                <a:endParaRPr lang="en-US"/>
              </a:p>
            </p:txBody>
          </p:sp>
          <p:sp>
            <p:nvSpPr>
              <p:cNvPr id="38931" name="Line 34"/>
              <p:cNvSpPr>
                <a:spLocks noChangeShapeType="1"/>
              </p:cNvSpPr>
              <p:nvPr/>
            </p:nvSpPr>
            <p:spPr bwMode="auto">
              <a:xfrm flipH="1">
                <a:off x="4800" y="2448"/>
                <a:ext cx="144" cy="144"/>
              </a:xfrm>
              <a:prstGeom prst="line">
                <a:avLst/>
              </a:prstGeom>
              <a:noFill/>
              <a:ln w="9525">
                <a:solidFill>
                  <a:schemeClr val="tx1"/>
                </a:solidFill>
                <a:round/>
                <a:headEnd/>
                <a:tailEnd/>
              </a:ln>
            </p:spPr>
            <p:txBody>
              <a:bodyPr/>
              <a:lstStyle/>
              <a:p>
                <a:endParaRPr lang="en-US"/>
              </a:p>
            </p:txBody>
          </p:sp>
          <p:sp>
            <p:nvSpPr>
              <p:cNvPr id="38932" name="Line 35"/>
              <p:cNvSpPr>
                <a:spLocks noChangeShapeType="1"/>
              </p:cNvSpPr>
              <p:nvPr/>
            </p:nvSpPr>
            <p:spPr bwMode="auto">
              <a:xfrm flipV="1">
                <a:off x="4800" y="2496"/>
                <a:ext cx="0" cy="96"/>
              </a:xfrm>
              <a:prstGeom prst="line">
                <a:avLst/>
              </a:prstGeom>
              <a:noFill/>
              <a:ln w="9525">
                <a:solidFill>
                  <a:schemeClr val="tx1"/>
                </a:solidFill>
                <a:round/>
                <a:headEnd/>
                <a:tailEnd/>
              </a:ln>
            </p:spPr>
            <p:txBody>
              <a:bodyPr/>
              <a:lstStyle/>
              <a:p>
                <a:endParaRPr lang="en-US"/>
              </a:p>
            </p:txBody>
          </p:sp>
          <p:sp>
            <p:nvSpPr>
              <p:cNvPr id="38933" name="Line 36"/>
              <p:cNvSpPr>
                <a:spLocks noChangeShapeType="1"/>
              </p:cNvSpPr>
              <p:nvPr/>
            </p:nvSpPr>
            <p:spPr bwMode="auto">
              <a:xfrm flipV="1">
                <a:off x="4800" y="2496"/>
                <a:ext cx="48" cy="96"/>
              </a:xfrm>
              <a:prstGeom prst="line">
                <a:avLst/>
              </a:prstGeom>
              <a:noFill/>
              <a:ln w="9525">
                <a:solidFill>
                  <a:schemeClr val="tx1"/>
                </a:solidFill>
                <a:round/>
                <a:headEnd/>
                <a:tailEnd/>
              </a:ln>
            </p:spPr>
            <p:txBody>
              <a:bodyPr/>
              <a:lstStyle/>
              <a:p>
                <a:endParaRPr lang="en-US"/>
              </a:p>
            </p:txBody>
          </p:sp>
          <p:sp>
            <p:nvSpPr>
              <p:cNvPr id="38934" name="Text Box 37"/>
              <p:cNvSpPr txBox="1">
                <a:spLocks noChangeArrowheads="1"/>
              </p:cNvSpPr>
              <p:nvPr/>
            </p:nvSpPr>
            <p:spPr bwMode="auto">
              <a:xfrm>
                <a:off x="4224" y="2256"/>
                <a:ext cx="672" cy="404"/>
              </a:xfrm>
              <a:prstGeom prst="rect">
                <a:avLst/>
              </a:prstGeom>
              <a:noFill/>
              <a:ln w="9525">
                <a:noFill/>
                <a:miter lim="800000"/>
                <a:headEnd/>
                <a:tailEnd/>
              </a:ln>
            </p:spPr>
            <p:txBody>
              <a:bodyPr>
                <a:spAutoFit/>
              </a:bodyPr>
              <a:lstStyle/>
              <a:p>
                <a:pPr>
                  <a:spcBef>
                    <a:spcPct val="50000"/>
                  </a:spcBef>
                </a:pPr>
                <a:r>
                  <a:rPr lang="en-US"/>
                  <a:t>Arm object</a:t>
                </a:r>
              </a:p>
            </p:txBody>
          </p:sp>
        </p:grpSp>
      </p:grpSp>
      <p:grpSp>
        <p:nvGrpSpPr>
          <p:cNvPr id="88102" name="Group 38"/>
          <p:cNvGrpSpPr>
            <a:grpSpLocks/>
          </p:cNvGrpSpPr>
          <p:nvPr/>
        </p:nvGrpSpPr>
        <p:grpSpPr bwMode="auto">
          <a:xfrm>
            <a:off x="4191000" y="4876800"/>
            <a:ext cx="3505200" cy="762000"/>
            <a:chOff x="2640" y="3072"/>
            <a:chExt cx="2208" cy="480"/>
          </a:xfrm>
        </p:grpSpPr>
        <p:sp>
          <p:nvSpPr>
            <p:cNvPr id="38921" name="Line 39"/>
            <p:cNvSpPr>
              <a:spLocks noChangeShapeType="1"/>
            </p:cNvSpPr>
            <p:nvPr/>
          </p:nvSpPr>
          <p:spPr bwMode="auto">
            <a:xfrm flipH="1">
              <a:off x="2976" y="3312"/>
              <a:ext cx="384" cy="240"/>
            </a:xfrm>
            <a:prstGeom prst="line">
              <a:avLst/>
            </a:prstGeom>
            <a:noFill/>
            <a:ln w="9525">
              <a:solidFill>
                <a:schemeClr val="tx1"/>
              </a:solidFill>
              <a:round/>
              <a:headEnd/>
              <a:tailEnd/>
            </a:ln>
          </p:spPr>
          <p:txBody>
            <a:bodyPr/>
            <a:lstStyle/>
            <a:p>
              <a:endParaRPr lang="en-US"/>
            </a:p>
          </p:txBody>
        </p:sp>
        <p:sp>
          <p:nvSpPr>
            <p:cNvPr id="38922" name="Line 40"/>
            <p:cNvSpPr>
              <a:spLocks noChangeShapeType="1"/>
            </p:cNvSpPr>
            <p:nvPr/>
          </p:nvSpPr>
          <p:spPr bwMode="auto">
            <a:xfrm>
              <a:off x="4032" y="3312"/>
              <a:ext cx="336" cy="240"/>
            </a:xfrm>
            <a:prstGeom prst="line">
              <a:avLst/>
            </a:prstGeom>
            <a:noFill/>
            <a:ln w="9525">
              <a:solidFill>
                <a:schemeClr val="tx1"/>
              </a:solidFill>
              <a:round/>
              <a:headEnd/>
              <a:tailEnd/>
            </a:ln>
          </p:spPr>
          <p:txBody>
            <a:bodyPr/>
            <a:lstStyle/>
            <a:p>
              <a:endParaRPr lang="en-US"/>
            </a:p>
          </p:txBody>
        </p:sp>
        <p:sp>
          <p:nvSpPr>
            <p:cNvPr id="38923" name="Text Box 41"/>
            <p:cNvSpPr txBox="1">
              <a:spLocks noChangeArrowheads="1"/>
            </p:cNvSpPr>
            <p:nvPr/>
          </p:nvSpPr>
          <p:spPr bwMode="auto">
            <a:xfrm>
              <a:off x="2640" y="3120"/>
              <a:ext cx="672" cy="404"/>
            </a:xfrm>
            <a:prstGeom prst="rect">
              <a:avLst/>
            </a:prstGeom>
            <a:noFill/>
            <a:ln w="9525">
              <a:noFill/>
              <a:miter lim="800000"/>
              <a:headEnd/>
              <a:tailEnd/>
            </a:ln>
          </p:spPr>
          <p:txBody>
            <a:bodyPr>
              <a:spAutoFit/>
            </a:bodyPr>
            <a:lstStyle/>
            <a:p>
              <a:pPr>
                <a:spcBef>
                  <a:spcPct val="50000"/>
                </a:spcBef>
              </a:pPr>
              <a:r>
                <a:rPr lang="en-US"/>
                <a:t>Leg object</a:t>
              </a:r>
            </a:p>
          </p:txBody>
        </p:sp>
        <p:sp>
          <p:nvSpPr>
            <p:cNvPr id="38924" name="Text Box 42"/>
            <p:cNvSpPr txBox="1">
              <a:spLocks noChangeArrowheads="1"/>
            </p:cNvSpPr>
            <p:nvPr/>
          </p:nvSpPr>
          <p:spPr bwMode="auto">
            <a:xfrm>
              <a:off x="4176" y="3072"/>
              <a:ext cx="672" cy="404"/>
            </a:xfrm>
            <a:prstGeom prst="rect">
              <a:avLst/>
            </a:prstGeom>
            <a:noFill/>
            <a:ln w="9525">
              <a:noFill/>
              <a:miter lim="800000"/>
              <a:headEnd/>
              <a:tailEnd/>
            </a:ln>
          </p:spPr>
          <p:txBody>
            <a:bodyPr>
              <a:spAutoFit/>
            </a:bodyPr>
            <a:lstStyle/>
            <a:p>
              <a:pPr>
                <a:spcBef>
                  <a:spcPct val="50000"/>
                </a:spcBef>
              </a:pPr>
              <a:r>
                <a:rPr lang="en-US"/>
                <a:t>Leg object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0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88069"/>
                                        </p:tgtEl>
                                        <p:attrNameLst>
                                          <p:attrName>style.visibility</p:attrName>
                                        </p:attrNameLst>
                                      </p:cBhvr>
                                      <p:to>
                                        <p:strVal val="visible"/>
                                      </p:to>
                                    </p:set>
                                    <p:animEffect transition="in" filter="blinds(horizontal)">
                                      <p:cBhvr>
                                        <p:cTn id="19" dur="500"/>
                                        <p:tgtEl>
                                          <p:spTgt spid="8806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88086"/>
                                        </p:tgtEl>
                                        <p:attrNameLst>
                                          <p:attrName>style.visibility</p:attrName>
                                        </p:attrNameLst>
                                      </p:cBhvr>
                                      <p:to>
                                        <p:strVal val="visible"/>
                                      </p:to>
                                    </p:set>
                                    <p:animEffect transition="in" filter="blinds(horizontal)">
                                      <p:cBhvr>
                                        <p:cTn id="24" dur="500"/>
                                        <p:tgtEl>
                                          <p:spTgt spid="8808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88083"/>
                                        </p:tgtEl>
                                        <p:attrNameLst>
                                          <p:attrName>style.visibility</p:attrName>
                                        </p:attrNameLst>
                                      </p:cBhvr>
                                      <p:to>
                                        <p:strVal val="visible"/>
                                      </p:to>
                                    </p:set>
                                    <p:animEffect transition="in" filter="blinds(horizontal)">
                                      <p:cBhvr>
                                        <p:cTn id="29" dur="500"/>
                                        <p:tgtEl>
                                          <p:spTgt spid="8808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88089"/>
                                        </p:tgtEl>
                                        <p:attrNameLst>
                                          <p:attrName>style.visibility</p:attrName>
                                        </p:attrNameLst>
                                      </p:cBhvr>
                                      <p:to>
                                        <p:strVal val="visible"/>
                                      </p:to>
                                    </p:set>
                                    <p:animEffect transition="in" filter="blinds(horizontal)">
                                      <p:cBhvr>
                                        <p:cTn id="34" dur="500"/>
                                        <p:tgtEl>
                                          <p:spTgt spid="8808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88102"/>
                                        </p:tgtEl>
                                        <p:attrNameLst>
                                          <p:attrName>style.visibility</p:attrName>
                                        </p:attrNameLst>
                                      </p:cBhvr>
                                      <p:to>
                                        <p:strVal val="visible"/>
                                      </p:to>
                                    </p:set>
                                    <p:animEffect transition="in" filter="blinds(horizontal)">
                                      <p:cBhvr>
                                        <p:cTn id="39" dur="500"/>
                                        <p:tgtEl>
                                          <p:spTgt spid="88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CA" dirty="0" smtClean="0"/>
              <a:t>Objects</a:t>
            </a:r>
            <a:endParaRPr lang="en-CA" dirty="0"/>
          </a:p>
        </p:txBody>
      </p:sp>
      <p:sp>
        <p:nvSpPr>
          <p:cNvPr id="3" name="Content Placeholder 2"/>
          <p:cNvSpPr>
            <a:spLocks noGrp="1"/>
          </p:cNvSpPr>
          <p:nvPr>
            <p:ph idx="1"/>
          </p:nvPr>
        </p:nvSpPr>
        <p:spPr>
          <a:xfrm>
            <a:off x="503238" y="530225"/>
            <a:ext cx="8183562" cy="4187825"/>
          </a:xfrm>
        </p:spPr>
        <p:txBody>
          <a:bodyPr/>
          <a:lstStyle/>
          <a:p>
            <a:pPr eaLnBrk="1" hangingPunct="1"/>
            <a:r>
              <a:rPr lang="en-CA" smtClean="0">
                <a:ea typeface="ＭＳ Ｐゴシック"/>
                <a:cs typeface="ＭＳ Ｐゴシック"/>
              </a:rPr>
              <a:t>An object is similar to an entity in Databases</a:t>
            </a:r>
          </a:p>
          <a:p>
            <a:pPr lvl="1" eaLnBrk="1" hangingPunct="1"/>
            <a:r>
              <a:rPr lang="en-CA" smtClean="0">
                <a:ea typeface="ＭＳ Ｐゴシック"/>
              </a:rPr>
              <a:t>It has </a:t>
            </a:r>
            <a:r>
              <a:rPr lang="en-CA" i="1" smtClean="0">
                <a:ea typeface="ＭＳ Ｐゴシック"/>
              </a:rPr>
              <a:t>properties</a:t>
            </a:r>
            <a:r>
              <a:rPr lang="en-CA" smtClean="0">
                <a:ea typeface="ＭＳ Ｐゴシック"/>
              </a:rPr>
              <a:t> (attributes)</a:t>
            </a:r>
          </a:p>
          <a:p>
            <a:pPr lvl="1" eaLnBrk="1" hangingPunct="1"/>
            <a:r>
              <a:rPr lang="en-CA" smtClean="0">
                <a:ea typeface="ＭＳ Ｐゴシック"/>
              </a:rPr>
              <a:t>In addition, it has </a:t>
            </a:r>
            <a:r>
              <a:rPr lang="en-CA" i="1" smtClean="0">
                <a:ea typeface="ＭＳ Ｐゴシック"/>
              </a:rPr>
              <a:t>behaviour </a:t>
            </a:r>
          </a:p>
          <a:p>
            <a:pPr lvl="1" eaLnBrk="1" hangingPunct="1"/>
            <a:endParaRPr lang="en-CA" i="1" smtClean="0">
              <a:ea typeface="ＭＳ Ｐゴシック"/>
            </a:endParaRPr>
          </a:p>
          <a:p>
            <a:pPr eaLnBrk="1" hangingPunct="1"/>
            <a:r>
              <a:rPr lang="en-CA" smtClean="0">
                <a:ea typeface="ＭＳ Ｐゴシック"/>
                <a:cs typeface="ＭＳ Ｐゴシック"/>
              </a:rPr>
              <a:t>Cow objects have at least the properties:</a:t>
            </a:r>
          </a:p>
          <a:p>
            <a:pPr lvl="1" eaLnBrk="1" hangingPunct="1"/>
            <a:r>
              <a:rPr lang="en-CA" smtClean="0">
                <a:ea typeface="ＭＳ Ｐゴシック"/>
              </a:rPr>
              <a:t>Size and color</a:t>
            </a:r>
          </a:p>
          <a:p>
            <a:pPr lvl="1" eaLnBrk="1" hangingPunct="1"/>
            <a:endParaRPr lang="en-CA" smtClean="0">
              <a:ea typeface="ＭＳ Ｐゴシック"/>
            </a:endParaRPr>
          </a:p>
          <a:p>
            <a:pPr eaLnBrk="1" hangingPunct="1"/>
            <a:r>
              <a:rPr lang="en-CA" smtClean="0">
                <a:ea typeface="ＭＳ Ｐゴシック"/>
                <a:cs typeface="ＭＳ Ｐゴシック"/>
              </a:rPr>
              <a:t>Different objects may have different values for properties</a:t>
            </a:r>
          </a:p>
        </p:txBody>
      </p:sp>
      <p:sp>
        <p:nvSpPr>
          <p:cNvPr id="37891"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F7D078B3-C59D-49EA-B516-C86DC34EA412}" type="slidenum">
              <a:rPr lang="en-US"/>
              <a:pPr fontAlgn="base">
                <a:spcBef>
                  <a:spcPct val="0"/>
                </a:spcBef>
                <a:spcAft>
                  <a:spcPct val="0"/>
                </a:spcAft>
                <a:defRPr/>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CA" dirty="0" smtClean="0"/>
              <a:t>Object Behaviour</a:t>
            </a:r>
            <a:endParaRPr lang="en-CA" dirty="0"/>
          </a:p>
        </p:txBody>
      </p:sp>
      <p:sp>
        <p:nvSpPr>
          <p:cNvPr id="3" name="Content Placeholder 2"/>
          <p:cNvSpPr>
            <a:spLocks noGrp="1"/>
          </p:cNvSpPr>
          <p:nvPr>
            <p:ph idx="1"/>
          </p:nvPr>
        </p:nvSpPr>
        <p:spPr>
          <a:xfrm>
            <a:off x="503238" y="530225"/>
            <a:ext cx="8183562" cy="4187825"/>
          </a:xfrm>
        </p:spPr>
        <p:txBody>
          <a:bodyPr/>
          <a:lstStyle/>
          <a:p>
            <a:pPr eaLnBrk="1" hangingPunct="1"/>
            <a:r>
              <a:rPr lang="en-CA" smtClean="0">
                <a:ea typeface="ＭＳ Ｐゴシック"/>
                <a:cs typeface="ＭＳ Ｐゴシック"/>
              </a:rPr>
              <a:t>Objects have behaviour</a:t>
            </a:r>
          </a:p>
          <a:p>
            <a:pPr eaLnBrk="1" hangingPunct="1"/>
            <a:r>
              <a:rPr lang="en-CA" smtClean="0">
                <a:ea typeface="ＭＳ Ｐゴシック"/>
                <a:cs typeface="ＭＳ Ｐゴシック"/>
              </a:rPr>
              <a:t>A cow can talk, walk, and eat</a:t>
            </a:r>
          </a:p>
          <a:p>
            <a:pPr eaLnBrk="1" hangingPunct="1"/>
            <a:endParaRPr lang="en-CA" smtClean="0">
              <a:ea typeface="ＭＳ Ｐゴシック"/>
              <a:cs typeface="ＭＳ Ｐゴシック"/>
            </a:endParaRPr>
          </a:p>
          <a:p>
            <a:pPr eaLnBrk="1" hangingPunct="1"/>
            <a:r>
              <a:rPr lang="en-CA" smtClean="0">
                <a:ea typeface="ＭＳ Ｐゴシック"/>
                <a:cs typeface="ＭＳ Ｐゴシック"/>
              </a:rPr>
              <a:t>The behaviour is specified as a collection of </a:t>
            </a:r>
            <a:r>
              <a:rPr lang="en-CA" i="1" smtClean="0">
                <a:ea typeface="ＭＳ Ｐゴシック"/>
                <a:cs typeface="ＭＳ Ｐゴシック"/>
              </a:rPr>
              <a:t>methods</a:t>
            </a:r>
            <a:endParaRPr lang="en-CA" smtClean="0">
              <a:ea typeface="ＭＳ Ｐゴシック"/>
              <a:cs typeface="ＭＳ Ｐゴシック"/>
            </a:endParaRPr>
          </a:p>
          <a:p>
            <a:pPr eaLnBrk="1" hangingPunct="1"/>
            <a:endParaRPr lang="en-CA" smtClean="0">
              <a:ea typeface="ＭＳ Ｐゴシック"/>
              <a:cs typeface="ＭＳ Ｐゴシック"/>
            </a:endParaRPr>
          </a:p>
          <a:p>
            <a:pPr eaLnBrk="1" hangingPunct="1"/>
            <a:r>
              <a:rPr lang="en-CA" smtClean="0">
                <a:ea typeface="ＭＳ Ｐゴシック"/>
                <a:cs typeface="ＭＳ Ｐゴシック"/>
              </a:rPr>
              <a:t>A method is a small program </a:t>
            </a:r>
          </a:p>
          <a:p>
            <a:pPr lvl="1" eaLnBrk="1" hangingPunct="1"/>
            <a:r>
              <a:rPr lang="en-CA" smtClean="0">
                <a:ea typeface="ＭＳ Ｐゴシック"/>
              </a:rPr>
              <a:t>Allows the object to do something specific</a:t>
            </a:r>
          </a:p>
        </p:txBody>
      </p:sp>
      <p:sp>
        <p:nvSpPr>
          <p:cNvPr id="38915"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B5AF15F8-018D-4958-8EA5-250E5158D6D8}" type="slidenum">
              <a:rPr lang="en-US"/>
              <a:pPr fontAlgn="base">
                <a:spcBef>
                  <a:spcPct val="0"/>
                </a:spcBef>
                <a:spcAft>
                  <a:spcPct val="0"/>
                </a:spcAft>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idx="4294967295"/>
          </p:nvPr>
        </p:nvSpPr>
        <p:spPr bwMode="auto">
          <a:xfrm>
            <a:off x="533400" y="5181600"/>
            <a:ext cx="8183563" cy="1050925"/>
          </a:xfrm>
          <a:noFill/>
        </p:spPr>
        <p:txBody>
          <a:bodyPr/>
          <a:lstStyle/>
          <a:p>
            <a:pPr eaLnBrk="1" hangingPunct="1"/>
            <a:r>
              <a:rPr lang="en-US" sz="2800" smtClean="0">
                <a:effectLst/>
                <a:ea typeface="ＭＳ Ｐゴシック"/>
                <a:cs typeface="ＭＳ Ｐゴシック"/>
              </a:rPr>
              <a:t>JT’s Extra: Attributes Vs. Behaviors</a:t>
            </a:r>
            <a:r>
              <a:rPr lang="en-US" sz="3200" smtClean="0">
                <a:effectLst/>
                <a:ea typeface="ＭＳ Ｐゴシック"/>
                <a:cs typeface="ＭＳ Ｐゴシック"/>
              </a:rPr>
              <a:t> </a:t>
            </a:r>
          </a:p>
        </p:txBody>
      </p:sp>
      <p:pic>
        <p:nvPicPr>
          <p:cNvPr id="82947" name="Picture 3"/>
          <p:cNvPicPr>
            <a:picLocks noChangeAspect="1" noChangeArrowheads="1"/>
          </p:cNvPicPr>
          <p:nvPr/>
        </p:nvPicPr>
        <p:blipFill>
          <a:blip r:embed="rId2"/>
          <a:srcRect l="39375" t="31250" r="50624" b="54167"/>
          <a:stretch>
            <a:fillRect/>
          </a:stretch>
        </p:blipFill>
        <p:spPr bwMode="auto">
          <a:xfrm>
            <a:off x="3657600" y="304800"/>
            <a:ext cx="1905000" cy="1666875"/>
          </a:xfrm>
          <a:prstGeom prst="rect">
            <a:avLst/>
          </a:prstGeom>
          <a:noFill/>
          <a:ln w="9525">
            <a:noFill/>
            <a:miter lim="800000"/>
            <a:headEnd/>
            <a:tailEnd/>
          </a:ln>
        </p:spPr>
      </p:pic>
      <p:cxnSp>
        <p:nvCxnSpPr>
          <p:cNvPr id="82948" name="AutoShape 4"/>
          <p:cNvCxnSpPr>
            <a:cxnSpLocks noChangeShapeType="1"/>
          </p:cNvCxnSpPr>
          <p:nvPr/>
        </p:nvCxnSpPr>
        <p:spPr bwMode="auto">
          <a:xfrm flipH="1">
            <a:off x="1981200" y="1371600"/>
            <a:ext cx="2195513" cy="762000"/>
          </a:xfrm>
          <a:prstGeom prst="straightConnector1">
            <a:avLst/>
          </a:prstGeom>
          <a:noFill/>
          <a:ln w="38100">
            <a:solidFill>
              <a:schemeClr val="tx1"/>
            </a:solidFill>
            <a:round/>
            <a:headEnd/>
            <a:tailEnd/>
          </a:ln>
        </p:spPr>
      </p:cxnSp>
      <p:cxnSp>
        <p:nvCxnSpPr>
          <p:cNvPr id="82949" name="AutoShape 5"/>
          <p:cNvCxnSpPr>
            <a:cxnSpLocks noChangeShapeType="1"/>
          </p:cNvCxnSpPr>
          <p:nvPr/>
        </p:nvCxnSpPr>
        <p:spPr bwMode="auto">
          <a:xfrm>
            <a:off x="5181600" y="1371600"/>
            <a:ext cx="1981200" cy="762000"/>
          </a:xfrm>
          <a:prstGeom prst="straightConnector1">
            <a:avLst/>
          </a:prstGeom>
          <a:noFill/>
          <a:ln w="38100">
            <a:solidFill>
              <a:schemeClr val="tx1"/>
            </a:solidFill>
            <a:round/>
            <a:headEnd/>
            <a:tailEnd/>
          </a:ln>
        </p:spPr>
      </p:cxnSp>
      <p:grpSp>
        <p:nvGrpSpPr>
          <p:cNvPr id="82950" name="Group 6"/>
          <p:cNvGrpSpPr>
            <a:grpSpLocks/>
          </p:cNvGrpSpPr>
          <p:nvPr/>
        </p:nvGrpSpPr>
        <p:grpSpPr bwMode="auto">
          <a:xfrm>
            <a:off x="533400" y="2057400"/>
            <a:ext cx="2895600" cy="3498850"/>
            <a:chOff x="336" y="1296"/>
            <a:chExt cx="1824" cy="2204"/>
          </a:xfrm>
        </p:grpSpPr>
        <p:sp>
          <p:nvSpPr>
            <p:cNvPr id="41993" name="Text Box 7"/>
            <p:cNvSpPr txBox="1">
              <a:spLocks noChangeArrowheads="1"/>
            </p:cNvSpPr>
            <p:nvPr/>
          </p:nvSpPr>
          <p:spPr bwMode="auto">
            <a:xfrm>
              <a:off x="336" y="1296"/>
              <a:ext cx="1824" cy="231"/>
            </a:xfrm>
            <a:prstGeom prst="rect">
              <a:avLst/>
            </a:prstGeom>
            <a:noFill/>
            <a:ln w="12700">
              <a:noFill/>
              <a:miter lim="800000"/>
              <a:headEnd/>
              <a:tailEnd/>
            </a:ln>
          </p:spPr>
          <p:txBody>
            <a:bodyPr lIns="93600" tIns="46800" rIns="93600" bIns="46800">
              <a:spAutoFit/>
            </a:bodyPr>
            <a:lstStyle/>
            <a:p>
              <a:pPr eaLnBrk="0" hangingPunct="0">
                <a:spcBef>
                  <a:spcPct val="50000"/>
                </a:spcBef>
              </a:pPr>
              <a:r>
                <a:rPr lang="en-US" b="1"/>
                <a:t>Attributes (information)</a:t>
              </a:r>
            </a:p>
          </p:txBody>
        </p:sp>
        <p:pic>
          <p:nvPicPr>
            <p:cNvPr id="41994" name="Picture 8"/>
            <p:cNvPicPr>
              <a:picLocks noChangeAspect="1" noChangeArrowheads="1"/>
            </p:cNvPicPr>
            <p:nvPr/>
          </p:nvPicPr>
          <p:blipFill>
            <a:blip r:embed="rId3"/>
            <a:srcRect l="600" t="45880" r="81288" b="11502"/>
            <a:stretch>
              <a:fillRect/>
            </a:stretch>
          </p:blipFill>
          <p:spPr bwMode="auto">
            <a:xfrm>
              <a:off x="384" y="1536"/>
              <a:ext cx="1391" cy="1964"/>
            </a:xfrm>
            <a:prstGeom prst="rect">
              <a:avLst/>
            </a:prstGeom>
            <a:noFill/>
            <a:ln w="9525">
              <a:solidFill>
                <a:schemeClr val="tx1"/>
              </a:solidFill>
              <a:miter lim="800000"/>
              <a:headEnd/>
              <a:tailEnd/>
            </a:ln>
          </p:spPr>
        </p:pic>
      </p:grpSp>
      <p:grpSp>
        <p:nvGrpSpPr>
          <p:cNvPr id="82953" name="Group 9"/>
          <p:cNvGrpSpPr>
            <a:grpSpLocks/>
          </p:cNvGrpSpPr>
          <p:nvPr/>
        </p:nvGrpSpPr>
        <p:grpSpPr bwMode="auto">
          <a:xfrm>
            <a:off x="6096000" y="2133600"/>
            <a:ext cx="2509838" cy="3660775"/>
            <a:chOff x="3840" y="1344"/>
            <a:chExt cx="1581" cy="2306"/>
          </a:xfrm>
        </p:grpSpPr>
        <p:sp>
          <p:nvSpPr>
            <p:cNvPr id="41991" name="Text Box 10"/>
            <p:cNvSpPr txBox="1">
              <a:spLocks noChangeArrowheads="1"/>
            </p:cNvSpPr>
            <p:nvPr/>
          </p:nvSpPr>
          <p:spPr bwMode="auto">
            <a:xfrm>
              <a:off x="3840" y="1344"/>
              <a:ext cx="1526" cy="231"/>
            </a:xfrm>
            <a:prstGeom prst="rect">
              <a:avLst/>
            </a:prstGeom>
            <a:noFill/>
            <a:ln w="12700">
              <a:noFill/>
              <a:miter lim="800000"/>
              <a:headEnd/>
              <a:tailEnd/>
            </a:ln>
          </p:spPr>
          <p:txBody>
            <a:bodyPr lIns="93600" tIns="46800" rIns="93600" bIns="46800">
              <a:spAutoFit/>
            </a:bodyPr>
            <a:lstStyle/>
            <a:p>
              <a:pPr eaLnBrk="0" hangingPunct="0">
                <a:spcBef>
                  <a:spcPct val="50000"/>
                </a:spcBef>
              </a:pPr>
              <a:r>
                <a:rPr lang="en-US" b="1"/>
                <a:t>Behaviors (actions)</a:t>
              </a:r>
            </a:p>
          </p:txBody>
        </p:sp>
        <p:pic>
          <p:nvPicPr>
            <p:cNvPr id="41992" name="Picture 11"/>
            <p:cNvPicPr>
              <a:picLocks noChangeAspect="1" noChangeArrowheads="1"/>
            </p:cNvPicPr>
            <p:nvPr/>
          </p:nvPicPr>
          <p:blipFill>
            <a:blip r:embed="rId4"/>
            <a:srcRect l="600" t="16628" r="79414" b="38506"/>
            <a:stretch>
              <a:fillRect/>
            </a:stretch>
          </p:blipFill>
          <p:spPr bwMode="auto">
            <a:xfrm>
              <a:off x="3886" y="1582"/>
              <a:ext cx="1535" cy="2068"/>
            </a:xfrm>
            <a:prstGeom prst="rect">
              <a:avLst/>
            </a:prstGeom>
            <a:noFill/>
            <a:ln w="9525">
              <a:solidFill>
                <a:schemeClr val="tx1"/>
              </a:solid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blinds(horizontal)">
                                      <p:cBhvr>
                                        <p:cTn id="7" dur="500"/>
                                        <p:tgtEl>
                                          <p:spTgt spid="829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2948"/>
                                        </p:tgtEl>
                                        <p:attrNameLst>
                                          <p:attrName>style.visibility</p:attrName>
                                        </p:attrNameLst>
                                      </p:cBhvr>
                                      <p:to>
                                        <p:strVal val="visible"/>
                                      </p:to>
                                    </p:set>
                                    <p:animEffect transition="in" filter="wipe(up)">
                                      <p:cBhvr>
                                        <p:cTn id="12" dur="500"/>
                                        <p:tgtEl>
                                          <p:spTgt spid="829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2950"/>
                                        </p:tgtEl>
                                        <p:attrNameLst>
                                          <p:attrName>style.visibility</p:attrName>
                                        </p:attrNameLst>
                                      </p:cBhvr>
                                      <p:to>
                                        <p:strVal val="visible"/>
                                      </p:to>
                                    </p:set>
                                    <p:animEffect transition="in" filter="wipe(up)">
                                      <p:cBhvr>
                                        <p:cTn id="17" dur="500"/>
                                        <p:tgtEl>
                                          <p:spTgt spid="829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2949"/>
                                        </p:tgtEl>
                                        <p:attrNameLst>
                                          <p:attrName>style.visibility</p:attrName>
                                        </p:attrNameLst>
                                      </p:cBhvr>
                                      <p:to>
                                        <p:strVal val="visible"/>
                                      </p:to>
                                    </p:set>
                                    <p:animEffect transition="in" filter="wipe(up)">
                                      <p:cBhvr>
                                        <p:cTn id="22" dur="500"/>
                                        <p:tgtEl>
                                          <p:spTgt spid="829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2953"/>
                                        </p:tgtEl>
                                        <p:attrNameLst>
                                          <p:attrName>style.visibility</p:attrName>
                                        </p:attrNameLst>
                                      </p:cBhvr>
                                      <p:to>
                                        <p:strVal val="visible"/>
                                      </p:to>
                                    </p:set>
                                    <p:animEffect transition="in" filter="wipe(up)">
                                      <p:cBhvr>
                                        <p:cTn id="27" dur="500"/>
                                        <p:tgtEl>
                                          <p:spTgt spid="82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bwMode="auto">
          <a:noFill/>
        </p:spPr>
        <p:txBody>
          <a:bodyPr/>
          <a:lstStyle/>
          <a:p>
            <a:pPr eaLnBrk="1" hangingPunct="1"/>
            <a:r>
              <a:rPr lang="en-US" sz="2800" smtClean="0">
                <a:effectLst/>
                <a:ea typeface="ＭＳ Ｐゴシック"/>
                <a:cs typeface="ＭＳ Ｐゴシック"/>
              </a:rPr>
              <a:t>JT’s Extra: A Class Is Like A Blueprint</a:t>
            </a:r>
          </a:p>
        </p:txBody>
      </p:sp>
      <p:sp>
        <p:nvSpPr>
          <p:cNvPr id="83971" name="Rectangle 3"/>
          <p:cNvSpPr>
            <a:spLocks noGrp="1"/>
          </p:cNvSpPr>
          <p:nvPr>
            <p:ph type="body" sz="half" idx="4294967295"/>
          </p:nvPr>
        </p:nvSpPr>
        <p:spPr>
          <a:xfrm>
            <a:off x="503238" y="530225"/>
            <a:ext cx="8110537" cy="4187825"/>
          </a:xfrm>
        </p:spPr>
        <p:txBody>
          <a:bodyPr/>
          <a:lstStyle/>
          <a:p>
            <a:pPr marL="58738" indent="-58738" eaLnBrk="1" hangingPunct="1">
              <a:tabLst>
                <a:tab pos="476250" algn="l"/>
              </a:tabLst>
            </a:pPr>
            <a:r>
              <a:rPr lang="en-US" sz="2400" smtClean="0">
                <a:ea typeface="ＭＳ Ｐゴシック"/>
                <a:cs typeface="ＭＳ Ｐゴシック"/>
              </a:rPr>
              <a:t>It is a general template. </a:t>
            </a:r>
          </a:p>
          <a:p>
            <a:pPr marL="58738" indent="-58738" eaLnBrk="1" hangingPunct="1">
              <a:tabLst>
                <a:tab pos="476250" algn="l"/>
              </a:tabLst>
            </a:pPr>
            <a:r>
              <a:rPr lang="en-US" sz="2400" smtClean="0">
                <a:ea typeface="ＭＳ Ｐゴシック"/>
                <a:cs typeface="ＭＳ Ｐゴシック"/>
              </a:rPr>
              <a:t>Specifies the methods and attributes of objects which are examples/instances of the class.</a:t>
            </a:r>
          </a:p>
        </p:txBody>
      </p:sp>
      <p:pic>
        <p:nvPicPr>
          <p:cNvPr id="83972" name="Picture 4" descr="blueprint"/>
          <p:cNvPicPr>
            <a:picLocks noChangeAspect="1" noChangeArrowheads="1"/>
          </p:cNvPicPr>
          <p:nvPr>
            <p:ph sz="half" idx="4294967295"/>
          </p:nvPr>
        </p:nvPicPr>
        <p:blipFill>
          <a:blip r:embed="rId3"/>
          <a:srcRect/>
          <a:stretch>
            <a:fillRect/>
          </a:stretch>
        </p:blipFill>
        <p:spPr>
          <a:xfrm>
            <a:off x="762000" y="1828800"/>
            <a:ext cx="6172200" cy="3509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9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idx="4294967295"/>
          </p:nvPr>
        </p:nvSpPr>
        <p:spPr bwMode="auto">
          <a:xfrm>
            <a:off x="457200" y="5257800"/>
            <a:ext cx="8183563" cy="1050925"/>
          </a:xfrm>
          <a:noFill/>
        </p:spPr>
        <p:txBody>
          <a:bodyPr/>
          <a:lstStyle/>
          <a:p>
            <a:pPr eaLnBrk="1" hangingPunct="1"/>
            <a:r>
              <a:rPr lang="en-US" sz="2800" smtClean="0">
                <a:effectLst/>
                <a:ea typeface="ＭＳ Ｐゴシック"/>
                <a:cs typeface="ＭＳ Ｐゴシック"/>
              </a:rPr>
              <a:t>JT’s Extra: Objects Vs. Classes</a:t>
            </a:r>
          </a:p>
        </p:txBody>
      </p:sp>
      <p:sp>
        <p:nvSpPr>
          <p:cNvPr id="86019" name="Rectangle 3"/>
          <p:cNvSpPr>
            <a:spLocks noGrp="1"/>
          </p:cNvSpPr>
          <p:nvPr>
            <p:ph type="body" idx="4294967295"/>
          </p:nvPr>
        </p:nvSpPr>
        <p:spPr/>
        <p:txBody>
          <a:bodyPr/>
          <a:lstStyle/>
          <a:p>
            <a:pPr eaLnBrk="1" hangingPunct="1"/>
            <a:r>
              <a:rPr lang="en-US" sz="2400" smtClean="0">
                <a:ea typeface="ＭＳ Ｐゴシック"/>
                <a:cs typeface="ＭＳ Ｐゴシック"/>
              </a:rPr>
              <a:t>A class is used as a design guide from which objects are created.</a:t>
            </a:r>
          </a:p>
          <a:p>
            <a:pPr eaLnBrk="1" hangingPunct="1"/>
            <a:r>
              <a:rPr lang="en-US" sz="2400" smtClean="0">
                <a:ea typeface="ＭＳ Ｐゴシック"/>
                <a:cs typeface="ＭＳ Ｐゴシック"/>
              </a:rPr>
              <a:t>Objects are instances of or examples of a class. </a:t>
            </a:r>
          </a:p>
        </p:txBody>
      </p:sp>
      <p:grpSp>
        <p:nvGrpSpPr>
          <p:cNvPr id="86020" name="Group 4"/>
          <p:cNvGrpSpPr>
            <a:grpSpLocks/>
          </p:cNvGrpSpPr>
          <p:nvPr/>
        </p:nvGrpSpPr>
        <p:grpSpPr bwMode="auto">
          <a:xfrm>
            <a:off x="3962400" y="1981200"/>
            <a:ext cx="3352800" cy="1247775"/>
            <a:chOff x="2496" y="1248"/>
            <a:chExt cx="2112" cy="786"/>
          </a:xfrm>
        </p:grpSpPr>
        <p:pic>
          <p:nvPicPr>
            <p:cNvPr id="45068" name="Picture 5" descr="blueprint"/>
            <p:cNvPicPr>
              <a:picLocks noChangeAspect="1" noChangeArrowheads="1"/>
            </p:cNvPicPr>
            <p:nvPr/>
          </p:nvPicPr>
          <p:blipFill>
            <a:blip r:embed="rId3"/>
            <a:srcRect/>
            <a:stretch>
              <a:fillRect/>
            </a:stretch>
          </p:blipFill>
          <p:spPr bwMode="auto">
            <a:xfrm>
              <a:off x="2496" y="1488"/>
              <a:ext cx="960" cy="546"/>
            </a:xfrm>
            <a:prstGeom prst="rect">
              <a:avLst/>
            </a:prstGeom>
            <a:noFill/>
            <a:ln w="9525">
              <a:noFill/>
              <a:miter lim="800000"/>
              <a:headEnd/>
              <a:tailEnd/>
            </a:ln>
          </p:spPr>
        </p:pic>
        <p:sp>
          <p:nvSpPr>
            <p:cNvPr id="45069" name="Text Box 6"/>
            <p:cNvSpPr txBox="1">
              <a:spLocks noChangeArrowheads="1"/>
            </p:cNvSpPr>
            <p:nvPr/>
          </p:nvSpPr>
          <p:spPr bwMode="auto">
            <a:xfrm>
              <a:off x="2496" y="1248"/>
              <a:ext cx="2112" cy="231"/>
            </a:xfrm>
            <a:prstGeom prst="rect">
              <a:avLst/>
            </a:prstGeom>
            <a:noFill/>
            <a:ln w="9525">
              <a:noFill/>
              <a:miter lim="800000"/>
              <a:headEnd/>
              <a:tailEnd/>
            </a:ln>
          </p:spPr>
          <p:txBody>
            <a:bodyPr lIns="0">
              <a:spAutoFit/>
            </a:bodyPr>
            <a:lstStyle/>
            <a:p>
              <a:pPr>
                <a:spcBef>
                  <a:spcPct val="50000"/>
                </a:spcBef>
              </a:pPr>
              <a:r>
                <a:rPr lang="en-US" b="1"/>
                <a:t>Class: General design</a:t>
              </a:r>
            </a:p>
          </p:txBody>
        </p:sp>
      </p:grpSp>
      <p:grpSp>
        <p:nvGrpSpPr>
          <p:cNvPr id="86023" name="Group 7"/>
          <p:cNvGrpSpPr>
            <a:grpSpLocks/>
          </p:cNvGrpSpPr>
          <p:nvPr/>
        </p:nvGrpSpPr>
        <p:grpSpPr bwMode="auto">
          <a:xfrm>
            <a:off x="1447800" y="3200400"/>
            <a:ext cx="6781800" cy="2633663"/>
            <a:chOff x="912" y="2016"/>
            <a:chExt cx="4272" cy="1659"/>
          </a:xfrm>
        </p:grpSpPr>
        <p:pic>
          <p:nvPicPr>
            <p:cNvPr id="45061" name="Picture 8" descr="A8uVIKrov9Ax8i4"/>
            <p:cNvPicPr>
              <a:picLocks noChangeAspect="1" noChangeArrowheads="1"/>
            </p:cNvPicPr>
            <p:nvPr/>
          </p:nvPicPr>
          <p:blipFill>
            <a:blip r:embed="rId4"/>
            <a:srcRect l="4865" t="10056" r="5437" b="7449"/>
            <a:stretch>
              <a:fillRect/>
            </a:stretch>
          </p:blipFill>
          <p:spPr bwMode="auto">
            <a:xfrm>
              <a:off x="912" y="2976"/>
              <a:ext cx="864" cy="610"/>
            </a:xfrm>
            <a:prstGeom prst="rect">
              <a:avLst/>
            </a:prstGeom>
            <a:noFill/>
            <a:ln w="9525">
              <a:noFill/>
              <a:miter lim="800000"/>
              <a:headEnd/>
              <a:tailEnd/>
            </a:ln>
          </p:spPr>
        </p:pic>
        <p:pic>
          <p:nvPicPr>
            <p:cNvPr id="45062" name="Picture 9" descr="A8uVIKrov9Ax8i4"/>
            <p:cNvPicPr>
              <a:picLocks noChangeAspect="1" noChangeArrowheads="1"/>
            </p:cNvPicPr>
            <p:nvPr/>
          </p:nvPicPr>
          <p:blipFill>
            <a:blip r:embed="rId4"/>
            <a:srcRect l="4865" t="10056" r="5437" b="7449"/>
            <a:stretch>
              <a:fillRect/>
            </a:stretch>
          </p:blipFill>
          <p:spPr bwMode="auto">
            <a:xfrm>
              <a:off x="2592" y="2976"/>
              <a:ext cx="960" cy="679"/>
            </a:xfrm>
            <a:prstGeom prst="rect">
              <a:avLst/>
            </a:prstGeom>
            <a:noFill/>
            <a:ln w="9525">
              <a:noFill/>
              <a:miter lim="800000"/>
              <a:headEnd/>
              <a:tailEnd/>
            </a:ln>
          </p:spPr>
        </p:pic>
        <p:pic>
          <p:nvPicPr>
            <p:cNvPr id="45063" name="Picture 10" descr="th?id=I"/>
            <p:cNvPicPr>
              <a:picLocks noChangeAspect="1" noChangeArrowheads="1"/>
            </p:cNvPicPr>
            <p:nvPr/>
          </p:nvPicPr>
          <p:blipFill>
            <a:blip r:embed="rId5"/>
            <a:srcRect b="5882"/>
            <a:stretch>
              <a:fillRect/>
            </a:stretch>
          </p:blipFill>
          <p:spPr bwMode="auto">
            <a:xfrm>
              <a:off x="4176" y="2976"/>
              <a:ext cx="1008" cy="699"/>
            </a:xfrm>
            <a:prstGeom prst="rect">
              <a:avLst/>
            </a:prstGeom>
            <a:noFill/>
            <a:ln w="9525">
              <a:noFill/>
              <a:miter lim="800000"/>
              <a:headEnd/>
              <a:tailEnd/>
            </a:ln>
          </p:spPr>
        </p:pic>
        <p:sp>
          <p:nvSpPr>
            <p:cNvPr id="45064" name="Line 11"/>
            <p:cNvSpPr>
              <a:spLocks noChangeShapeType="1"/>
            </p:cNvSpPr>
            <p:nvPr/>
          </p:nvSpPr>
          <p:spPr bwMode="auto">
            <a:xfrm flipH="1">
              <a:off x="1344" y="2016"/>
              <a:ext cx="1632" cy="1008"/>
            </a:xfrm>
            <a:prstGeom prst="line">
              <a:avLst/>
            </a:prstGeom>
            <a:noFill/>
            <a:ln w="25400">
              <a:solidFill>
                <a:schemeClr val="tx1"/>
              </a:solidFill>
              <a:prstDash val="dash"/>
              <a:round/>
              <a:headEnd/>
              <a:tailEnd/>
            </a:ln>
          </p:spPr>
          <p:txBody>
            <a:bodyPr/>
            <a:lstStyle/>
            <a:p>
              <a:endParaRPr lang="en-US"/>
            </a:p>
          </p:txBody>
        </p:sp>
        <p:sp>
          <p:nvSpPr>
            <p:cNvPr id="45065" name="Line 12"/>
            <p:cNvSpPr>
              <a:spLocks noChangeShapeType="1"/>
            </p:cNvSpPr>
            <p:nvPr/>
          </p:nvSpPr>
          <p:spPr bwMode="auto">
            <a:xfrm>
              <a:off x="2976" y="2016"/>
              <a:ext cx="96" cy="1008"/>
            </a:xfrm>
            <a:prstGeom prst="line">
              <a:avLst/>
            </a:prstGeom>
            <a:noFill/>
            <a:ln w="25400">
              <a:solidFill>
                <a:schemeClr val="tx1"/>
              </a:solidFill>
              <a:prstDash val="dash"/>
              <a:round/>
              <a:headEnd/>
              <a:tailEnd/>
            </a:ln>
          </p:spPr>
          <p:txBody>
            <a:bodyPr/>
            <a:lstStyle/>
            <a:p>
              <a:endParaRPr lang="en-US"/>
            </a:p>
          </p:txBody>
        </p:sp>
        <p:sp>
          <p:nvSpPr>
            <p:cNvPr id="45066" name="Line 13"/>
            <p:cNvSpPr>
              <a:spLocks noChangeShapeType="1"/>
            </p:cNvSpPr>
            <p:nvPr/>
          </p:nvSpPr>
          <p:spPr bwMode="auto">
            <a:xfrm>
              <a:off x="2976" y="2016"/>
              <a:ext cx="1680" cy="1056"/>
            </a:xfrm>
            <a:prstGeom prst="line">
              <a:avLst/>
            </a:prstGeom>
            <a:noFill/>
            <a:ln w="25400">
              <a:solidFill>
                <a:schemeClr val="tx1"/>
              </a:solidFill>
              <a:prstDash val="dash"/>
              <a:round/>
              <a:headEnd/>
              <a:tailEnd/>
            </a:ln>
          </p:spPr>
          <p:txBody>
            <a:bodyPr/>
            <a:lstStyle/>
            <a:p>
              <a:endParaRPr lang="en-US"/>
            </a:p>
          </p:txBody>
        </p:sp>
        <p:sp>
          <p:nvSpPr>
            <p:cNvPr id="45067" name="Text Box 14"/>
            <p:cNvSpPr txBox="1">
              <a:spLocks noChangeArrowheads="1"/>
            </p:cNvSpPr>
            <p:nvPr/>
          </p:nvSpPr>
          <p:spPr bwMode="auto">
            <a:xfrm>
              <a:off x="1392" y="2640"/>
              <a:ext cx="3408" cy="231"/>
            </a:xfrm>
            <a:prstGeom prst="rect">
              <a:avLst/>
            </a:prstGeom>
            <a:solidFill>
              <a:schemeClr val="bg1"/>
            </a:solidFill>
            <a:ln w="9525">
              <a:noFill/>
              <a:miter lim="800000"/>
              <a:headEnd/>
              <a:tailEnd/>
            </a:ln>
          </p:spPr>
          <p:txBody>
            <a:bodyPr>
              <a:spAutoFit/>
            </a:bodyPr>
            <a:lstStyle/>
            <a:p>
              <a:pPr>
                <a:spcBef>
                  <a:spcPct val="50000"/>
                </a:spcBef>
              </a:pPr>
              <a:r>
                <a:rPr lang="en-US" b="1"/>
                <a:t>Objects: actual instances based on the design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0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983163"/>
            <a:ext cx="8183562" cy="1052512"/>
          </a:xfrm>
        </p:spPr>
        <p:txBody>
          <a:bodyPr/>
          <a:lstStyle/>
          <a:p>
            <a:pPr eaLnBrk="1" hangingPunct="1">
              <a:defRPr/>
            </a:pPr>
            <a:r>
              <a:rPr lang="en-CA" dirty="0" smtClean="0"/>
              <a:t>Classes</a:t>
            </a:r>
            <a:endParaRPr lang="en-CA" dirty="0"/>
          </a:p>
        </p:txBody>
      </p:sp>
      <p:sp>
        <p:nvSpPr>
          <p:cNvPr id="3" name="Content Placeholder 2"/>
          <p:cNvSpPr>
            <a:spLocks noGrp="1"/>
          </p:cNvSpPr>
          <p:nvPr>
            <p:ph idx="4294967295"/>
          </p:nvPr>
        </p:nvSpPr>
        <p:spPr/>
        <p:txBody>
          <a:bodyPr/>
          <a:lstStyle/>
          <a:p>
            <a:pPr eaLnBrk="1" hangingPunct="1"/>
            <a:r>
              <a:rPr lang="en-CA" smtClean="0">
                <a:ea typeface="ＭＳ Ｐゴシック"/>
                <a:cs typeface="ＭＳ Ｐゴシック"/>
              </a:rPr>
              <a:t> A class is similar to an entity </a:t>
            </a:r>
            <a:r>
              <a:rPr lang="en-CA" b="1" smtClean="0">
                <a:ea typeface="ＭＳ Ｐゴシック"/>
                <a:cs typeface="ＭＳ Ｐゴシック"/>
              </a:rPr>
              <a:t>type</a:t>
            </a:r>
            <a:r>
              <a:rPr lang="en-CA" smtClean="0">
                <a:ea typeface="ＭＳ Ｐゴシック"/>
                <a:cs typeface="ＭＳ Ｐゴシック"/>
              </a:rPr>
              <a:t> in Databases</a:t>
            </a:r>
          </a:p>
          <a:p>
            <a:pPr lvl="1" eaLnBrk="1" hangingPunct="1"/>
            <a:r>
              <a:rPr lang="en-CA" smtClean="0">
                <a:ea typeface="ＭＳ Ｐゴシック"/>
              </a:rPr>
              <a:t>It is a blueprint for objects</a:t>
            </a:r>
            <a:endParaRPr lang="en-CA" i="1" smtClean="0">
              <a:ea typeface="ＭＳ Ｐゴシック"/>
            </a:endParaRPr>
          </a:p>
          <a:p>
            <a:pPr lvl="1" eaLnBrk="1" hangingPunct="1"/>
            <a:endParaRPr lang="en-CA" i="1" smtClean="0">
              <a:ea typeface="ＭＳ Ｐゴシック"/>
            </a:endParaRPr>
          </a:p>
          <a:p>
            <a:pPr eaLnBrk="1" hangingPunct="1"/>
            <a:r>
              <a:rPr lang="en-CA" smtClean="0">
                <a:ea typeface="ＭＳ Ｐゴシック"/>
                <a:cs typeface="ＭＳ Ｐゴシック"/>
              </a:rPr>
              <a:t>Objects are called </a:t>
            </a:r>
            <a:r>
              <a:rPr lang="en-CA" i="1" smtClean="0">
                <a:ea typeface="ＭＳ Ｐゴシック"/>
                <a:cs typeface="ＭＳ Ｐゴシック"/>
              </a:rPr>
              <a:t>instances</a:t>
            </a:r>
            <a:r>
              <a:rPr lang="en-CA" smtClean="0">
                <a:ea typeface="ＭＳ Ｐゴシック"/>
                <a:cs typeface="ＭＳ Ｐゴシック"/>
              </a:rPr>
              <a:t> of classes</a:t>
            </a:r>
          </a:p>
          <a:p>
            <a:pPr eaLnBrk="1" hangingPunct="1"/>
            <a:endParaRPr lang="en-CA" smtClean="0">
              <a:ea typeface="ＭＳ Ｐゴシック"/>
              <a:cs typeface="ＭＳ Ｐゴシック"/>
            </a:endParaRPr>
          </a:p>
          <a:p>
            <a:pPr eaLnBrk="1" hangingPunct="1"/>
            <a:r>
              <a:rPr lang="en-CA" smtClean="0">
                <a:ea typeface="ＭＳ Ｐゴシック"/>
                <a:cs typeface="ＭＳ Ｐゴシック"/>
              </a:rPr>
              <a:t>Creating an object </a:t>
            </a:r>
            <a:r>
              <a:rPr lang="en-CA" i="1" smtClean="0">
                <a:ea typeface="ＭＳ Ｐゴシック"/>
                <a:cs typeface="ＭＳ Ｐゴシック"/>
              </a:rPr>
              <a:t>instantiates</a:t>
            </a:r>
            <a:r>
              <a:rPr lang="en-CA" smtClean="0">
                <a:ea typeface="ＭＳ Ｐゴシック"/>
                <a:cs typeface="ＭＳ Ｐゴシック"/>
              </a:rPr>
              <a:t> the object</a:t>
            </a:r>
          </a:p>
          <a:p>
            <a:pPr lvl="1" eaLnBrk="1" hangingPunct="1"/>
            <a:r>
              <a:rPr lang="en-CA" smtClean="0">
                <a:ea typeface="ＭＳ Ｐゴシック"/>
              </a:rPr>
              <a:t>JT: Instantiation is the creation of an actual instance of an object (“instant”) from the description provided in the class.</a:t>
            </a:r>
          </a:p>
        </p:txBody>
      </p:sp>
      <p:sp>
        <p:nvSpPr>
          <p:cNvPr id="47107" name="Slide Number Placeholder 3"/>
          <p:cNvSpPr txBox="1">
            <a:spLocks noGrp="1"/>
          </p:cNvSpPr>
          <p:nvPr/>
        </p:nvSpPr>
        <p:spPr bwMode="auto">
          <a:xfrm>
            <a:off x="8348663" y="6111875"/>
            <a:ext cx="457200" cy="365125"/>
          </a:xfrm>
          <a:prstGeom prst="rect">
            <a:avLst/>
          </a:prstGeom>
          <a:noFill/>
          <a:ln w="9525">
            <a:noFill/>
            <a:miter lim="800000"/>
            <a:headEnd/>
            <a:tailEnd/>
          </a:ln>
        </p:spPr>
        <p:txBody>
          <a:bodyPr anchor="b"/>
          <a:lstStyle/>
          <a:p>
            <a:pPr algn="r"/>
            <a:fld id="{7F2F6580-0949-43E8-99CD-6E7D1D75B312}" type="slidenum">
              <a:rPr lang="en-US" sz="1600">
                <a:solidFill>
                  <a:srgbClr val="A7A399"/>
                </a:solidFill>
                <a:latin typeface="Verdana" pitchFamily="34" charset="0"/>
              </a:rPr>
              <a:pPr algn="r"/>
              <a:t>29</a:t>
            </a:fld>
            <a:endParaRPr lang="en-US" sz="1600">
              <a:solidFill>
                <a:srgbClr val="A7A399"/>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bwMode="auto">
          <a:noFill/>
        </p:spPr>
        <p:txBody>
          <a:bodyPr/>
          <a:lstStyle/>
          <a:p>
            <a:pPr eaLnBrk="1" hangingPunct="1"/>
            <a:r>
              <a:rPr lang="en-US" sz="3200" smtClean="0">
                <a:effectLst/>
                <a:ea typeface="ＭＳ Ｐゴシック"/>
                <a:cs typeface="ＭＳ Ｐゴシック"/>
              </a:rPr>
              <a:t>JT’s Extra: Additional Resources</a:t>
            </a:r>
          </a:p>
        </p:txBody>
      </p:sp>
      <p:sp>
        <p:nvSpPr>
          <p:cNvPr id="80899" name="Rectangle 3"/>
          <p:cNvSpPr>
            <a:spLocks noGrp="1"/>
          </p:cNvSpPr>
          <p:nvPr>
            <p:ph type="body" idx="4294967295"/>
          </p:nvPr>
        </p:nvSpPr>
        <p:spPr/>
        <p:txBody>
          <a:bodyPr/>
          <a:lstStyle/>
          <a:p>
            <a:pPr eaLnBrk="1" hangingPunct="1"/>
            <a:r>
              <a:rPr lang="en-US" sz="2400" smtClean="0">
                <a:ea typeface="ＭＳ Ｐゴシック"/>
                <a:cs typeface="ＭＳ Ｐゴシック"/>
              </a:rPr>
              <a:t>A detailed step-by-step getting started guide</a:t>
            </a:r>
            <a:endParaRPr lang="en-US" sz="2400" smtClean="0">
              <a:ea typeface="ＭＳ Ｐゴシック"/>
              <a:cs typeface="ＭＳ Ｐゴシック"/>
              <a:hlinkClick r:id="rId2" tooltip="http://www.cs.utexas.edu/~scottm/firstbytes/AliceProgrammingIntroFindingNemoCharades.pdf"/>
            </a:endParaRPr>
          </a:p>
          <a:p>
            <a:pPr lvl="1" eaLnBrk="1" hangingPunct="1"/>
            <a:r>
              <a:rPr lang="en-US" sz="2000" smtClean="0">
                <a:ea typeface="ＭＳ Ｐゴシック"/>
                <a:hlinkClick r:id="rId2" tooltip="http://www.cs.utexas.edu/~scottm/firstbytes/AliceProgrammingIntroFindingNemoCharades.pdf"/>
              </a:rPr>
              <a:t>http://www.cs.utexas.edu/~scottm/firstbytes/AliceProgrammingIntroFindingNemoCharades.pdf</a:t>
            </a:r>
            <a:endParaRPr lang="en-US" sz="2000" smtClean="0">
              <a:ea typeface="ＭＳ Ｐゴシック"/>
            </a:endParaRPr>
          </a:p>
          <a:p>
            <a:pPr eaLnBrk="1" hangingPunct="1"/>
            <a:endParaRPr lang="en-US" sz="2400" smtClean="0">
              <a:ea typeface="ＭＳ Ｐゴシック"/>
              <a:cs typeface="ＭＳ Ｐゴシック"/>
            </a:endParaRPr>
          </a:p>
          <a:p>
            <a:pPr eaLnBrk="1" hangingPunct="1"/>
            <a:r>
              <a:rPr lang="en-US" sz="2400" smtClean="0">
                <a:ea typeface="ＭＳ Ｐゴシック"/>
                <a:cs typeface="ＭＳ Ｐゴシック"/>
              </a:rPr>
              <a:t>Alice tutorials</a:t>
            </a:r>
          </a:p>
          <a:p>
            <a:pPr lvl="1" eaLnBrk="1" hangingPunct="1"/>
            <a:r>
              <a:rPr lang="en-US" sz="2000" smtClean="0">
                <a:ea typeface="ＭＳ Ｐゴシック"/>
                <a:hlinkClick r:id="rId3" tooltip="http://www.dickbaldwin.com/tocalice.htm"/>
              </a:rPr>
              <a:t>http://www.dickbaldwin.com/tocalice.htm</a:t>
            </a:r>
            <a:r>
              <a:rPr lang="en-US" sz="2000" smtClean="0">
                <a:ea typeface="ＭＳ Ｐゴシック"/>
              </a:rPr>
              <a:t> </a:t>
            </a:r>
          </a:p>
          <a:p>
            <a:pPr eaLnBrk="1" hangingPunct="1"/>
            <a:endParaRPr lang="en-US" sz="2400" smtClean="0">
              <a:ea typeface="ＭＳ Ｐゴシック"/>
              <a:cs typeface="ＭＳ Ｐゴシック"/>
            </a:endParaRPr>
          </a:p>
          <a:p>
            <a:pPr eaLnBrk="1" hangingPunct="1"/>
            <a:r>
              <a:rPr lang="en-US" sz="2400" smtClean="0">
                <a:ea typeface="ＭＳ Ｐゴシック"/>
                <a:cs typeface="ＭＳ Ｐゴシック"/>
              </a:rPr>
              <a:t>Alice training videos</a:t>
            </a:r>
            <a:endParaRPr lang="en-US" sz="2400" smtClean="0">
              <a:ea typeface="ＭＳ Ｐゴシック"/>
              <a:cs typeface="ＭＳ Ｐゴシック"/>
              <a:hlinkClick r:id="rId4" tooltip="http://www.vtc.com/products/Programming-With-Alice-Tutorials.htm"/>
            </a:endParaRPr>
          </a:p>
          <a:p>
            <a:pPr lvl="1" eaLnBrk="1" hangingPunct="1"/>
            <a:r>
              <a:rPr lang="en-US" sz="2000" smtClean="0">
                <a:ea typeface="ＭＳ Ｐゴシック"/>
                <a:hlinkClick r:id="rId4" tooltip="http://www.vtc.com/products/Programming-With-Alice-Tutorials.htm"/>
              </a:rPr>
              <a:t>http://www.vtc.com/products/Programming-With-Alice-Tutorials.htm</a:t>
            </a:r>
            <a:r>
              <a:rPr lang="en-US" sz="2000" smtClean="0">
                <a:ea typeface="ＭＳ Ｐゴシック"/>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08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8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89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8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4800600"/>
            <a:ext cx="8183563" cy="1050925"/>
          </a:xfrm>
        </p:spPr>
        <p:txBody>
          <a:bodyPr/>
          <a:lstStyle/>
          <a:p>
            <a:pPr eaLnBrk="1" hangingPunct="1">
              <a:defRPr/>
            </a:pPr>
            <a:r>
              <a:rPr lang="en-CA" dirty="0" smtClean="0"/>
              <a:t>Composition</a:t>
            </a:r>
            <a:endParaRPr lang="en-CA" dirty="0"/>
          </a:p>
        </p:txBody>
      </p:sp>
      <p:sp>
        <p:nvSpPr>
          <p:cNvPr id="3" name="Content Placeholder 2"/>
          <p:cNvSpPr>
            <a:spLocks noGrp="1"/>
          </p:cNvSpPr>
          <p:nvPr>
            <p:ph idx="4294967295"/>
          </p:nvPr>
        </p:nvSpPr>
        <p:spPr>
          <a:xfrm>
            <a:off x="503238" y="530225"/>
            <a:ext cx="8183562" cy="2593975"/>
          </a:xfrm>
        </p:spPr>
        <p:txBody>
          <a:bodyPr/>
          <a:lstStyle/>
          <a:p>
            <a:pPr eaLnBrk="1" hangingPunct="1"/>
            <a:r>
              <a:rPr lang="en-CA" smtClean="0">
                <a:ea typeface="ＭＳ Ｐゴシック"/>
                <a:cs typeface="ＭＳ Ｐゴシック"/>
              </a:rPr>
              <a:t>An object can be made from other objects</a:t>
            </a:r>
          </a:p>
          <a:p>
            <a:pPr lvl="1" eaLnBrk="1" hangingPunct="1"/>
            <a:r>
              <a:rPr lang="en-CA" i="1" smtClean="0">
                <a:ea typeface="ＭＳ Ｐゴシック"/>
              </a:rPr>
              <a:t>JT: as described earlier “decomposed person” example</a:t>
            </a:r>
          </a:p>
          <a:p>
            <a:pPr eaLnBrk="1" hangingPunct="1">
              <a:buFont typeface="Wingdings 2" pitchFamily="18" charset="2"/>
              <a:buNone/>
            </a:pPr>
            <a:endParaRPr lang="en-CA" i="1" smtClean="0">
              <a:ea typeface="ＭＳ Ｐゴシック"/>
              <a:cs typeface="ＭＳ Ｐゴシック"/>
            </a:endParaRPr>
          </a:p>
          <a:p>
            <a:pPr eaLnBrk="1" hangingPunct="1"/>
            <a:r>
              <a:rPr lang="en-CA" smtClean="0">
                <a:ea typeface="ＭＳ Ｐゴシック"/>
                <a:cs typeface="ＭＳ Ｐゴシック"/>
              </a:rPr>
              <a:t>The cow object has two component objects:</a:t>
            </a:r>
          </a:p>
          <a:p>
            <a:pPr lvl="1" eaLnBrk="1" hangingPunct="1"/>
            <a:r>
              <a:rPr lang="en-CA" smtClean="0">
                <a:ea typeface="ＭＳ Ｐゴシック"/>
              </a:rPr>
              <a:t>Neck and body</a:t>
            </a:r>
          </a:p>
          <a:p>
            <a:pPr lvl="1" eaLnBrk="1" hangingPunct="1"/>
            <a:r>
              <a:rPr lang="en-CA" smtClean="0">
                <a:ea typeface="ＭＳ Ｐゴシック"/>
              </a:rPr>
              <a:t>Further composed </a:t>
            </a:r>
          </a:p>
          <a:p>
            <a:pPr lvl="1" eaLnBrk="1" hangingPunct="1">
              <a:buFont typeface="Verdana" pitchFamily="34" charset="0"/>
              <a:buNone/>
            </a:pPr>
            <a:r>
              <a:rPr lang="en-CA" smtClean="0">
                <a:ea typeface="ＭＳ Ｐゴシック"/>
              </a:rPr>
              <a:t>  of other objects</a:t>
            </a:r>
          </a:p>
          <a:p>
            <a:pPr eaLnBrk="1" hangingPunct="1">
              <a:buFont typeface="Wingdings 2" pitchFamily="18" charset="2"/>
              <a:buNone/>
            </a:pPr>
            <a:r>
              <a:rPr lang="en-CA" smtClean="0">
                <a:ea typeface="ＭＳ Ｐゴシック"/>
                <a:cs typeface="ＭＳ Ｐゴシック"/>
              </a:rPr>
              <a:t>	</a:t>
            </a:r>
          </a:p>
        </p:txBody>
      </p:sp>
      <p:sp>
        <p:nvSpPr>
          <p:cNvPr id="48131" name="Slide Number Placeholder 3"/>
          <p:cNvSpPr txBox="1">
            <a:spLocks noGrp="1"/>
          </p:cNvSpPr>
          <p:nvPr/>
        </p:nvSpPr>
        <p:spPr bwMode="auto">
          <a:xfrm>
            <a:off x="8348663" y="6111875"/>
            <a:ext cx="457200" cy="365125"/>
          </a:xfrm>
          <a:prstGeom prst="rect">
            <a:avLst/>
          </a:prstGeom>
          <a:noFill/>
          <a:ln w="9525">
            <a:noFill/>
            <a:miter lim="800000"/>
            <a:headEnd/>
            <a:tailEnd/>
          </a:ln>
        </p:spPr>
        <p:txBody>
          <a:bodyPr anchor="b"/>
          <a:lstStyle/>
          <a:p>
            <a:pPr algn="r"/>
            <a:fld id="{1076370F-D14E-4F72-8786-ACB81E0A3F94}" type="slidenum">
              <a:rPr lang="en-US" sz="1600">
                <a:solidFill>
                  <a:srgbClr val="A7A399"/>
                </a:solidFill>
                <a:latin typeface="Verdana" pitchFamily="34" charset="0"/>
              </a:rPr>
              <a:pPr algn="r"/>
              <a:t>30</a:t>
            </a:fld>
            <a:endParaRPr lang="en-US" sz="1600">
              <a:solidFill>
                <a:srgbClr val="A7A399"/>
              </a:solidFill>
              <a:latin typeface="Verdana" pitchFamily="34" charset="0"/>
            </a:endParaRPr>
          </a:p>
        </p:txBody>
      </p:sp>
      <p:pic>
        <p:nvPicPr>
          <p:cNvPr id="48132" name="Picture 2"/>
          <p:cNvPicPr>
            <a:picLocks noChangeAspect="1" noChangeArrowheads="1"/>
          </p:cNvPicPr>
          <p:nvPr/>
        </p:nvPicPr>
        <p:blipFill>
          <a:blip r:embed="rId2"/>
          <a:srcRect l="626" t="20833" r="83749" b="57755"/>
          <a:stretch>
            <a:fillRect/>
          </a:stretch>
        </p:blipFill>
        <p:spPr bwMode="auto">
          <a:xfrm>
            <a:off x="4800600" y="2819400"/>
            <a:ext cx="3740150" cy="3074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CA" dirty="0" smtClean="0"/>
              <a:t>Object-Oriented Programs</a:t>
            </a:r>
            <a:endParaRPr lang="en-CA" dirty="0"/>
          </a:p>
        </p:txBody>
      </p:sp>
      <p:sp>
        <p:nvSpPr>
          <p:cNvPr id="3" name="Content Placeholder 2"/>
          <p:cNvSpPr>
            <a:spLocks noGrp="1"/>
          </p:cNvSpPr>
          <p:nvPr>
            <p:ph idx="1"/>
          </p:nvPr>
        </p:nvSpPr>
        <p:spPr>
          <a:xfrm>
            <a:off x="503238" y="530225"/>
            <a:ext cx="8183562" cy="4187825"/>
          </a:xfrm>
        </p:spPr>
        <p:txBody>
          <a:bodyPr/>
          <a:lstStyle/>
          <a:p>
            <a:pPr eaLnBrk="1" hangingPunct="1"/>
            <a:r>
              <a:rPr lang="en-CA" smtClean="0">
                <a:ea typeface="ＭＳ Ｐゴシック"/>
                <a:cs typeface="ＭＳ Ｐゴシック"/>
              </a:rPr>
              <a:t>An object-oriented program is a collection of objects</a:t>
            </a:r>
          </a:p>
          <a:p>
            <a:pPr lvl="1" eaLnBrk="1" hangingPunct="1"/>
            <a:r>
              <a:rPr lang="en-CA" smtClean="0">
                <a:ea typeface="ＭＳ Ｐゴシック"/>
              </a:rPr>
              <a:t>An Alice world is an OO program</a:t>
            </a:r>
          </a:p>
          <a:p>
            <a:pPr lvl="1" eaLnBrk="1" hangingPunct="1"/>
            <a:endParaRPr lang="en-CA" smtClean="0">
              <a:ea typeface="ＭＳ Ｐゴシック"/>
            </a:endParaRPr>
          </a:p>
          <a:p>
            <a:pPr eaLnBrk="1" hangingPunct="1"/>
            <a:r>
              <a:rPr lang="en-CA" smtClean="0">
                <a:ea typeface="ＭＳ Ｐゴシック"/>
                <a:cs typeface="ＭＳ Ｐゴシック"/>
              </a:rPr>
              <a:t>The objects exhibit a certain behaviour through </a:t>
            </a:r>
            <a:r>
              <a:rPr lang="en-CA" i="1" smtClean="0">
                <a:ea typeface="ＭＳ Ｐゴシック"/>
                <a:cs typeface="ＭＳ Ｐゴシック"/>
              </a:rPr>
              <a:t>executing </a:t>
            </a:r>
            <a:r>
              <a:rPr lang="en-CA" smtClean="0">
                <a:ea typeface="ＭＳ Ｐゴシック"/>
                <a:cs typeface="ＭＳ Ｐゴシック"/>
              </a:rPr>
              <a:t>their methods</a:t>
            </a:r>
          </a:p>
          <a:p>
            <a:pPr lvl="1" eaLnBrk="1" hangingPunct="1"/>
            <a:r>
              <a:rPr lang="en-CA" i="1" smtClean="0">
                <a:ea typeface="ＭＳ Ｐゴシック"/>
              </a:rPr>
              <a:t>Calling</a:t>
            </a:r>
            <a:r>
              <a:rPr lang="en-CA" smtClean="0">
                <a:ea typeface="ＭＳ Ｐゴシック"/>
              </a:rPr>
              <a:t> their methods</a:t>
            </a:r>
          </a:p>
          <a:p>
            <a:pPr lvl="1" eaLnBrk="1" hangingPunct="1"/>
            <a:endParaRPr lang="en-CA" smtClean="0">
              <a:ea typeface="ＭＳ Ｐゴシック"/>
            </a:endParaRPr>
          </a:p>
          <a:p>
            <a:pPr eaLnBrk="1" hangingPunct="1"/>
            <a:r>
              <a:rPr lang="en-CA" smtClean="0">
                <a:ea typeface="ＭＳ Ｐゴシック"/>
                <a:cs typeface="ＭＳ Ｐゴシック"/>
              </a:rPr>
              <a:t>cow.</a:t>
            </a:r>
            <a:r>
              <a:rPr lang="en-CA" i="1" smtClean="0">
                <a:ea typeface="ＭＳ Ｐゴシック"/>
                <a:cs typeface="ＭＳ Ｐゴシック"/>
              </a:rPr>
              <a:t>turn</a:t>
            </a:r>
            <a:r>
              <a:rPr lang="en-CA" smtClean="0">
                <a:ea typeface="ＭＳ Ｐゴシック"/>
                <a:cs typeface="ＭＳ Ｐゴシック"/>
              </a:rPr>
              <a:t>, trex.</a:t>
            </a:r>
            <a:r>
              <a:rPr lang="en-CA" i="1" smtClean="0">
                <a:ea typeface="ＭＳ Ｐゴシック"/>
                <a:cs typeface="ＭＳ Ｐゴシック"/>
              </a:rPr>
              <a:t>turn</a:t>
            </a:r>
            <a:r>
              <a:rPr lang="en-CA" smtClean="0">
                <a:ea typeface="ＭＳ Ｐゴシック"/>
                <a:cs typeface="ＭＳ Ｐゴシック"/>
              </a:rPr>
              <a:t>, trex.</a:t>
            </a:r>
            <a:r>
              <a:rPr lang="en-CA" i="1" smtClean="0">
                <a:ea typeface="ＭＳ Ｐゴシック"/>
                <a:cs typeface="ＭＳ Ｐゴシック"/>
              </a:rPr>
              <a:t>walk</a:t>
            </a:r>
            <a:r>
              <a:rPr lang="en-CA" smtClean="0">
                <a:ea typeface="ＭＳ Ｐゴシック"/>
                <a:cs typeface="ＭＳ Ｐゴシック"/>
              </a:rPr>
              <a:t>, windmill.blades.</a:t>
            </a:r>
            <a:r>
              <a:rPr lang="en-CA" i="1" smtClean="0">
                <a:ea typeface="ＭＳ Ｐゴシック"/>
                <a:cs typeface="ＭＳ Ｐゴシック"/>
              </a:rPr>
              <a:t>roll</a:t>
            </a:r>
          </a:p>
        </p:txBody>
      </p:sp>
      <p:sp>
        <p:nvSpPr>
          <p:cNvPr id="41987"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14D94410-F9A5-4BAF-B29C-99B4BAAB3514}" type="slidenum">
              <a:rPr lang="en-US"/>
              <a:pPr fontAlgn="base">
                <a:spcBef>
                  <a:spcPct val="0"/>
                </a:spcBef>
                <a:spcAft>
                  <a:spcPct val="0"/>
                </a:spcAft>
                <a:defRPr/>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eaLnBrk="1" hangingPunct="1">
              <a:defRPr/>
            </a:pPr>
            <a:r>
              <a:rPr lang="en-CA" dirty="0" smtClean="0"/>
              <a:t>Directions, Center Point, and Bounding Box</a:t>
            </a:r>
            <a:endParaRPr lang="en-CA" dirty="0"/>
          </a:p>
        </p:txBody>
      </p:sp>
      <p:sp>
        <p:nvSpPr>
          <p:cNvPr id="43010"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3729F9D9-731E-481B-978F-2152709A4CBA}" type="slidenum">
              <a:rPr lang="en-US"/>
              <a:pPr fontAlgn="base">
                <a:spcBef>
                  <a:spcPct val="0"/>
                </a:spcBef>
                <a:spcAft>
                  <a:spcPct val="0"/>
                </a:spcAft>
                <a:defRPr/>
              </a:pPr>
              <a:t>32</a:t>
            </a:fld>
            <a:endParaRPr lang="en-US"/>
          </a:p>
        </p:txBody>
      </p:sp>
      <p:pic>
        <p:nvPicPr>
          <p:cNvPr id="50179" name="Picture 3"/>
          <p:cNvPicPr>
            <a:picLocks noChangeAspect="1" noChangeArrowheads="1"/>
          </p:cNvPicPr>
          <p:nvPr/>
        </p:nvPicPr>
        <p:blipFill>
          <a:blip r:embed="rId2"/>
          <a:srcRect l="41389" t="13158" r="33749" b="43684"/>
          <a:stretch>
            <a:fillRect/>
          </a:stretch>
        </p:blipFill>
        <p:spPr bwMode="auto">
          <a:xfrm>
            <a:off x="2209800" y="457200"/>
            <a:ext cx="3992563"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8313" y="4929188"/>
            <a:ext cx="8183562" cy="676275"/>
          </a:xfrm>
        </p:spPr>
        <p:txBody>
          <a:bodyPr/>
          <a:lstStyle/>
          <a:p>
            <a:pPr eaLnBrk="1" hangingPunct="1">
              <a:defRPr/>
            </a:pPr>
            <a:r>
              <a:rPr lang="en-CA" dirty="0" smtClean="0"/>
              <a:t>Meet Alice</a:t>
            </a:r>
            <a:endParaRPr lang="en-CA" dirty="0"/>
          </a:p>
        </p:txBody>
      </p:sp>
      <p:sp>
        <p:nvSpPr>
          <p:cNvPr id="51202" name="Text Placeholder 5"/>
          <p:cNvSpPr>
            <a:spLocks noGrp="1"/>
          </p:cNvSpPr>
          <p:nvPr>
            <p:ph type="body" idx="1"/>
          </p:nvPr>
        </p:nvSpPr>
        <p:spPr>
          <a:xfrm>
            <a:off x="468313" y="5624513"/>
            <a:ext cx="8183562" cy="420687"/>
          </a:xfrm>
        </p:spPr>
        <p:txBody>
          <a:bodyPr/>
          <a:lstStyle/>
          <a:p>
            <a:pPr marR="0" eaLnBrk="1" hangingPunct="1">
              <a:spcBef>
                <a:spcPct val="0"/>
              </a:spcBef>
              <a:spcAft>
                <a:spcPct val="0"/>
              </a:spcAft>
            </a:pPr>
            <a:r>
              <a:rPr lang="en-CA" smtClean="0">
                <a:solidFill>
                  <a:srgbClr val="B95C00"/>
                </a:solidFill>
                <a:ea typeface="ＭＳ Ｐゴシック"/>
                <a:cs typeface="ＭＳ Ｐゴシック"/>
              </a:rPr>
              <a:t>The basics</a:t>
            </a:r>
          </a:p>
        </p:txBody>
      </p:sp>
      <p:sp>
        <p:nvSpPr>
          <p:cNvPr id="44035"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3A48689E-C9E3-4DFA-99F3-A0CB1780A757}" type="slidenum">
              <a:rPr lang="en-US"/>
              <a:pPr fontAlgn="base">
                <a:spcBef>
                  <a:spcPct val="0"/>
                </a:spcBef>
                <a:spcAft>
                  <a:spcPct val="0"/>
                </a:spcAft>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3238" y="4983163"/>
            <a:ext cx="8183562" cy="1052512"/>
          </a:xfrm>
        </p:spPr>
        <p:txBody>
          <a:bodyPr/>
          <a:lstStyle/>
          <a:p>
            <a:pPr eaLnBrk="1" hangingPunct="1">
              <a:defRPr/>
            </a:pPr>
            <a:r>
              <a:rPr lang="en-US" dirty="0" smtClean="0"/>
              <a:t>Objectives</a:t>
            </a:r>
            <a:endParaRPr lang="en-US" dirty="0"/>
          </a:p>
        </p:txBody>
      </p:sp>
      <p:sp>
        <p:nvSpPr>
          <p:cNvPr id="6" name="Content Placeholder 5"/>
          <p:cNvSpPr>
            <a:spLocks noGrp="1"/>
          </p:cNvSpPr>
          <p:nvPr>
            <p:ph idx="1"/>
          </p:nvPr>
        </p:nvSpPr>
        <p:spPr>
          <a:xfrm>
            <a:off x="503238" y="530225"/>
            <a:ext cx="8183562" cy="4187825"/>
          </a:xfrm>
        </p:spPr>
        <p:txBody>
          <a:bodyPr/>
          <a:lstStyle/>
          <a:p>
            <a:pPr eaLnBrk="1" hangingPunct="1">
              <a:buFont typeface="Wingdings 2" pitchFamily="18" charset="2"/>
              <a:buNone/>
            </a:pPr>
            <a:r>
              <a:rPr lang="en-US" sz="2600" smtClean="0">
                <a:ea typeface="ＭＳ Ｐゴシック"/>
                <a:cs typeface="ＭＳ Ｐゴシック"/>
              </a:rPr>
              <a:t>At the end of this section, you will be able to:</a:t>
            </a:r>
          </a:p>
          <a:p>
            <a:pPr eaLnBrk="1" hangingPunct="1">
              <a:buFont typeface="Verdana" pitchFamily="34" charset="0"/>
              <a:buAutoNum type="arabicPeriod"/>
            </a:pPr>
            <a:r>
              <a:rPr lang="en-US" sz="2600" smtClean="0">
                <a:ea typeface="ＭＳ Ｐゴシック"/>
                <a:cs typeface="ＭＳ Ｐゴシック"/>
              </a:rPr>
              <a:t>Identify the 5 basic components of an Alice window</a:t>
            </a:r>
          </a:p>
          <a:p>
            <a:pPr eaLnBrk="1" hangingPunct="1">
              <a:buFont typeface="Verdana" pitchFamily="34" charset="0"/>
              <a:buAutoNum type="arabicPeriod"/>
            </a:pPr>
            <a:r>
              <a:rPr lang="en-US" sz="2600" smtClean="0">
                <a:ea typeface="ＭＳ Ｐゴシック"/>
                <a:cs typeface="ＭＳ Ｐゴシック"/>
              </a:rPr>
              <a:t>Understand the functions of each such component</a:t>
            </a:r>
          </a:p>
          <a:p>
            <a:pPr eaLnBrk="1" hangingPunct="1">
              <a:buFont typeface="Verdana" pitchFamily="34" charset="0"/>
              <a:buAutoNum type="arabicPeriod"/>
            </a:pPr>
            <a:r>
              <a:rPr lang="en-US" sz="2600" smtClean="0">
                <a:ea typeface="ＭＳ Ｐゴシック"/>
                <a:cs typeface="ＭＳ Ｐゴシック"/>
              </a:rPr>
              <a:t>Go through the steps to create an Alice program</a:t>
            </a:r>
          </a:p>
          <a:p>
            <a:pPr eaLnBrk="1" hangingPunct="1">
              <a:buFont typeface="Verdana" pitchFamily="34" charset="0"/>
              <a:buAutoNum type="arabicPeriod"/>
            </a:pPr>
            <a:endParaRPr lang="en-US" sz="2600" smtClean="0">
              <a:ea typeface="ＭＳ Ｐゴシック"/>
              <a:cs typeface="ＭＳ Ｐゴシック"/>
            </a:endParaRPr>
          </a:p>
        </p:txBody>
      </p:sp>
      <p:sp>
        <p:nvSpPr>
          <p:cNvPr id="45059"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5"/>
          <p:cNvPicPr>
            <a:picLocks noChangeAspect="1" noChangeArrowheads="1"/>
          </p:cNvPicPr>
          <p:nvPr/>
        </p:nvPicPr>
        <p:blipFill>
          <a:blip r:embed="rId2"/>
          <a:srcRect l="1575" t="3247" r="1575" b="3247"/>
          <a:stretch>
            <a:fillRect/>
          </a:stretch>
        </p:blipFill>
        <p:spPr bwMode="auto">
          <a:xfrm>
            <a:off x="1676400" y="381000"/>
            <a:ext cx="5672138" cy="5105400"/>
          </a:xfrm>
          <a:prstGeom prst="rect">
            <a:avLst/>
          </a:prstGeom>
          <a:noFill/>
          <a:ln w="9525">
            <a:noFill/>
            <a:miter lim="800000"/>
            <a:headEnd/>
            <a:tailEnd/>
          </a:ln>
        </p:spPr>
      </p:pic>
      <p:sp>
        <p:nvSpPr>
          <p:cNvPr id="19" name="Title 18"/>
          <p:cNvSpPr>
            <a:spLocks noGrp="1"/>
          </p:cNvSpPr>
          <p:nvPr>
            <p:ph type="title"/>
          </p:nvPr>
        </p:nvSpPr>
        <p:spPr/>
        <p:txBody>
          <a:bodyPr/>
          <a:lstStyle/>
          <a:p>
            <a:pPr eaLnBrk="1" hangingPunct="1">
              <a:defRPr/>
            </a:pPr>
            <a:r>
              <a:rPr lang="en-CA" dirty="0" smtClean="0"/>
              <a:t>Alice World Window</a:t>
            </a:r>
            <a:endParaRPr lang="en-CA" dirty="0"/>
          </a:p>
        </p:txBody>
      </p:sp>
      <p:sp>
        <p:nvSpPr>
          <p:cNvPr id="4" name="Oval 3"/>
          <p:cNvSpPr/>
          <p:nvPr/>
        </p:nvSpPr>
        <p:spPr>
          <a:xfrm>
            <a:off x="1447800" y="762000"/>
            <a:ext cx="16002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TextBox 4"/>
          <p:cNvSpPr txBox="1">
            <a:spLocks noChangeArrowheads="1"/>
          </p:cNvSpPr>
          <p:nvPr/>
        </p:nvSpPr>
        <p:spPr bwMode="auto">
          <a:xfrm>
            <a:off x="633413" y="762000"/>
            <a:ext cx="966787" cy="646113"/>
          </a:xfrm>
          <a:prstGeom prst="rect">
            <a:avLst/>
          </a:prstGeom>
          <a:noFill/>
          <a:ln w="9525">
            <a:noFill/>
            <a:miter lim="800000"/>
            <a:headEnd/>
            <a:tailEnd/>
          </a:ln>
        </p:spPr>
        <p:txBody>
          <a:bodyPr wrap="none">
            <a:spAutoFit/>
          </a:bodyPr>
          <a:lstStyle/>
          <a:p>
            <a:pPr algn="ctr"/>
            <a:r>
              <a:rPr lang="en-CA" b="1">
                <a:solidFill>
                  <a:srgbClr val="FF0000"/>
                </a:solidFill>
                <a:latin typeface="Verdana" pitchFamily="34" charset="0"/>
              </a:rPr>
              <a:t>Object </a:t>
            </a:r>
          </a:p>
          <a:p>
            <a:pPr algn="ctr"/>
            <a:r>
              <a:rPr lang="en-CA" b="1">
                <a:solidFill>
                  <a:srgbClr val="FF0000"/>
                </a:solidFill>
                <a:latin typeface="Verdana" pitchFamily="34" charset="0"/>
              </a:rPr>
              <a:t>tree</a:t>
            </a:r>
          </a:p>
        </p:txBody>
      </p:sp>
      <p:sp>
        <p:nvSpPr>
          <p:cNvPr id="6" name="Oval 5"/>
          <p:cNvSpPr/>
          <p:nvPr/>
        </p:nvSpPr>
        <p:spPr>
          <a:xfrm>
            <a:off x="3200400" y="533400"/>
            <a:ext cx="16002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 name="TextBox 6"/>
          <p:cNvSpPr txBox="1">
            <a:spLocks noChangeArrowheads="1"/>
          </p:cNvSpPr>
          <p:nvPr/>
        </p:nvSpPr>
        <p:spPr bwMode="auto">
          <a:xfrm>
            <a:off x="4486275" y="304800"/>
            <a:ext cx="833438" cy="646113"/>
          </a:xfrm>
          <a:prstGeom prst="rect">
            <a:avLst/>
          </a:prstGeom>
          <a:solidFill>
            <a:schemeClr val="bg1"/>
          </a:solidFill>
          <a:ln w="9525">
            <a:noFill/>
            <a:miter lim="800000"/>
            <a:headEnd/>
            <a:tailEnd/>
          </a:ln>
        </p:spPr>
        <p:txBody>
          <a:bodyPr wrap="none">
            <a:spAutoFit/>
          </a:bodyPr>
          <a:lstStyle/>
          <a:p>
            <a:pPr algn="ctr"/>
            <a:r>
              <a:rPr lang="en-CA" b="1">
                <a:solidFill>
                  <a:srgbClr val="FF0000"/>
                </a:solidFill>
                <a:latin typeface="Verdana" pitchFamily="34" charset="0"/>
              </a:rPr>
              <a:t>World</a:t>
            </a:r>
          </a:p>
          <a:p>
            <a:pPr algn="ctr"/>
            <a:r>
              <a:rPr lang="en-CA" b="1">
                <a:solidFill>
                  <a:srgbClr val="FF0000"/>
                </a:solidFill>
                <a:latin typeface="Verdana" pitchFamily="34" charset="0"/>
              </a:rPr>
              <a:t>view</a:t>
            </a:r>
          </a:p>
        </p:txBody>
      </p:sp>
      <p:sp>
        <p:nvSpPr>
          <p:cNvPr id="8" name="Oval 7"/>
          <p:cNvSpPr/>
          <p:nvPr/>
        </p:nvSpPr>
        <p:spPr>
          <a:xfrm>
            <a:off x="1371600" y="2362200"/>
            <a:ext cx="1600200" cy="3200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 name="TextBox 8"/>
          <p:cNvSpPr txBox="1">
            <a:spLocks noChangeArrowheads="1"/>
          </p:cNvSpPr>
          <p:nvPr/>
        </p:nvSpPr>
        <p:spPr bwMode="auto">
          <a:xfrm>
            <a:off x="525463" y="2362200"/>
            <a:ext cx="1030287" cy="646113"/>
          </a:xfrm>
          <a:prstGeom prst="rect">
            <a:avLst/>
          </a:prstGeom>
          <a:noFill/>
          <a:ln w="9525">
            <a:noFill/>
            <a:miter lim="800000"/>
            <a:headEnd/>
            <a:tailEnd/>
          </a:ln>
        </p:spPr>
        <p:txBody>
          <a:bodyPr wrap="none">
            <a:spAutoFit/>
          </a:bodyPr>
          <a:lstStyle/>
          <a:p>
            <a:pPr algn="ctr"/>
            <a:r>
              <a:rPr lang="en-CA" b="1">
                <a:solidFill>
                  <a:srgbClr val="FF0000"/>
                </a:solidFill>
                <a:latin typeface="Verdana" pitchFamily="34" charset="0"/>
              </a:rPr>
              <a:t>Details</a:t>
            </a:r>
          </a:p>
          <a:p>
            <a:pPr algn="ctr"/>
            <a:r>
              <a:rPr lang="en-CA" b="1">
                <a:solidFill>
                  <a:srgbClr val="FF0000"/>
                </a:solidFill>
                <a:latin typeface="Verdana" pitchFamily="34" charset="0"/>
              </a:rPr>
              <a:t>window</a:t>
            </a:r>
          </a:p>
        </p:txBody>
      </p:sp>
      <p:sp>
        <p:nvSpPr>
          <p:cNvPr id="10" name="Oval 9"/>
          <p:cNvSpPr/>
          <p:nvPr/>
        </p:nvSpPr>
        <p:spPr>
          <a:xfrm>
            <a:off x="3429000" y="2362200"/>
            <a:ext cx="4038600" cy="3200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 name="TextBox 10"/>
          <p:cNvSpPr txBox="1">
            <a:spLocks noChangeArrowheads="1"/>
          </p:cNvSpPr>
          <p:nvPr/>
        </p:nvSpPr>
        <p:spPr bwMode="auto">
          <a:xfrm>
            <a:off x="7467600" y="2895600"/>
            <a:ext cx="1676400" cy="646113"/>
          </a:xfrm>
          <a:prstGeom prst="rect">
            <a:avLst/>
          </a:prstGeom>
          <a:noFill/>
          <a:ln w="9525">
            <a:noFill/>
            <a:miter lim="800000"/>
            <a:headEnd/>
            <a:tailEnd/>
          </a:ln>
        </p:spPr>
        <p:txBody>
          <a:bodyPr>
            <a:spAutoFit/>
          </a:bodyPr>
          <a:lstStyle/>
          <a:p>
            <a:pPr algn="ctr"/>
            <a:r>
              <a:rPr lang="en-CA" b="1">
                <a:solidFill>
                  <a:srgbClr val="FF0000"/>
                </a:solidFill>
                <a:latin typeface="Verdana" pitchFamily="34" charset="0"/>
              </a:rPr>
              <a:t>Method</a:t>
            </a:r>
          </a:p>
          <a:p>
            <a:pPr algn="ctr"/>
            <a:r>
              <a:rPr lang="en-CA" b="1">
                <a:solidFill>
                  <a:srgbClr val="FF0000"/>
                </a:solidFill>
                <a:latin typeface="Verdana" pitchFamily="34" charset="0"/>
              </a:rPr>
              <a:t>editor</a:t>
            </a:r>
          </a:p>
        </p:txBody>
      </p:sp>
      <p:sp>
        <p:nvSpPr>
          <p:cNvPr id="12" name="Oval 11"/>
          <p:cNvSpPr/>
          <p:nvPr/>
        </p:nvSpPr>
        <p:spPr>
          <a:xfrm>
            <a:off x="4800600" y="533400"/>
            <a:ext cx="24384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3" name="TextBox 12"/>
          <p:cNvSpPr txBox="1">
            <a:spLocks noChangeArrowheads="1"/>
          </p:cNvSpPr>
          <p:nvPr/>
        </p:nvSpPr>
        <p:spPr bwMode="auto">
          <a:xfrm>
            <a:off x="7700963" y="685800"/>
            <a:ext cx="825500" cy="646113"/>
          </a:xfrm>
          <a:prstGeom prst="rect">
            <a:avLst/>
          </a:prstGeom>
          <a:solidFill>
            <a:schemeClr val="bg1"/>
          </a:solidFill>
          <a:ln w="9525">
            <a:noFill/>
            <a:miter lim="800000"/>
            <a:headEnd/>
            <a:tailEnd/>
          </a:ln>
        </p:spPr>
        <p:txBody>
          <a:bodyPr wrap="none">
            <a:spAutoFit/>
          </a:bodyPr>
          <a:lstStyle/>
          <a:p>
            <a:pPr algn="ctr"/>
            <a:r>
              <a:rPr lang="en-CA" b="1">
                <a:solidFill>
                  <a:srgbClr val="FF0000"/>
                </a:solidFill>
                <a:latin typeface="Verdana" pitchFamily="34" charset="0"/>
              </a:rPr>
              <a:t>Event</a:t>
            </a:r>
          </a:p>
          <a:p>
            <a:pPr algn="ctr"/>
            <a:r>
              <a:rPr lang="en-CA" b="1">
                <a:solidFill>
                  <a:srgbClr val="FF0000"/>
                </a:solidFill>
                <a:latin typeface="Verdana" pitchFamily="34" charset="0"/>
              </a:rPr>
              <a:t>editor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p:bldP spid="10" grpId="0" animBg="1"/>
      <p:bldP spid="11" grpId="0"/>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983163"/>
            <a:ext cx="8183562" cy="1052512"/>
          </a:xfrm>
        </p:spPr>
        <p:txBody>
          <a:bodyPr/>
          <a:lstStyle/>
          <a:p>
            <a:pPr eaLnBrk="1" hangingPunct="1">
              <a:defRPr/>
            </a:pPr>
            <a:r>
              <a:rPr lang="en-CA" dirty="0" smtClean="0"/>
              <a:t>Creating an Alice Program</a:t>
            </a:r>
            <a:endParaRPr lang="en-CA" dirty="0"/>
          </a:p>
        </p:txBody>
      </p:sp>
      <p:sp>
        <p:nvSpPr>
          <p:cNvPr id="54274" name="Slide Number Placeholder 3"/>
          <p:cNvSpPr txBox="1">
            <a:spLocks noGrp="1"/>
          </p:cNvSpPr>
          <p:nvPr/>
        </p:nvSpPr>
        <p:spPr bwMode="auto">
          <a:xfrm>
            <a:off x="8348663" y="6111875"/>
            <a:ext cx="457200" cy="365125"/>
          </a:xfrm>
          <a:prstGeom prst="rect">
            <a:avLst/>
          </a:prstGeom>
          <a:noFill/>
          <a:ln w="9525">
            <a:noFill/>
            <a:miter lim="800000"/>
            <a:headEnd/>
            <a:tailEnd/>
          </a:ln>
        </p:spPr>
        <p:txBody>
          <a:bodyPr anchor="b"/>
          <a:lstStyle/>
          <a:p>
            <a:pPr algn="r"/>
            <a:fld id="{591D91BB-4C41-4A2D-A0DC-322FDF0F740C}" type="slidenum">
              <a:rPr lang="en-US" sz="1600">
                <a:solidFill>
                  <a:srgbClr val="A7A399"/>
                </a:solidFill>
                <a:latin typeface="Verdana" pitchFamily="34" charset="0"/>
              </a:rPr>
              <a:pPr algn="r"/>
              <a:t>36</a:t>
            </a:fld>
            <a:endParaRPr lang="en-US" sz="1600">
              <a:solidFill>
                <a:srgbClr val="A7A399"/>
              </a:solidFill>
              <a:latin typeface="Verdana" pitchFamily="34" charset="0"/>
            </a:endParaRPr>
          </a:p>
        </p:txBody>
      </p:sp>
      <p:pic>
        <p:nvPicPr>
          <p:cNvPr id="5" name="cow-trex1.avi">
            <a:hlinkClick r:id="" action="ppaction://media"/>
          </p:cNvPr>
          <p:cNvPicPr>
            <a:picLocks noGrp="1" noRot="1" noChangeAspect="1"/>
          </p:cNvPicPr>
          <p:nvPr>
            <p:ph idx="4294967295"/>
            <a:videoFile r:link="rId1"/>
          </p:nvPr>
        </p:nvPicPr>
        <p:blipFill>
          <a:blip r:embed="rId3"/>
          <a:srcRect/>
          <a:stretch>
            <a:fillRect/>
          </a:stretch>
        </p:blipFill>
        <p:spPr>
          <a:xfrm>
            <a:off x="838200" y="381000"/>
            <a:ext cx="7893050" cy="493395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bwMode="auto">
          <a:noFill/>
        </p:spPr>
        <p:txBody>
          <a:bodyPr lIns="92075" tIns="46038" rIns="92075" bIns="46038" anchor="ctr"/>
          <a:lstStyle/>
          <a:p>
            <a:pPr marL="533400" indent="-533400" eaLnBrk="1" hangingPunct="1">
              <a:buFontTx/>
              <a:buAutoNum type="arabicPeriod"/>
            </a:pPr>
            <a:r>
              <a:rPr lang="en-US" smtClean="0">
                <a:effectLst/>
                <a:ea typeface="ＭＳ Ｐゴシック"/>
                <a:cs typeface="ＭＳ Ｐゴシック"/>
              </a:rPr>
              <a:t>World (JT’s Extra)</a:t>
            </a:r>
          </a:p>
        </p:txBody>
      </p:sp>
      <p:sp>
        <p:nvSpPr>
          <p:cNvPr id="514051" name="Rectangle 3"/>
          <p:cNvSpPr>
            <a:spLocks noGrp="1" noChangeArrowheads="1"/>
          </p:cNvSpPr>
          <p:nvPr>
            <p:ph type="body" idx="4294967295"/>
          </p:nvPr>
        </p:nvSpPr>
        <p:spPr>
          <a:xfrm>
            <a:off x="503238" y="530225"/>
            <a:ext cx="5616575" cy="4187825"/>
          </a:xfrm>
        </p:spPr>
        <p:txBody>
          <a:bodyPr lIns="92075" tIns="46038" rIns="92075" bIns="46038"/>
          <a:lstStyle/>
          <a:p>
            <a:pPr marL="228600" indent="-228600" eaLnBrk="1" hangingPunct="1"/>
            <a:r>
              <a:rPr lang="en-US" sz="2400" smtClean="0">
                <a:ea typeface="ＭＳ Ｐゴシック"/>
                <a:cs typeface="ＭＳ Ｐゴシック"/>
              </a:rPr>
              <a:t>Your computer program will be written for a virtual world.</a:t>
            </a:r>
          </a:p>
          <a:p>
            <a:pPr marL="228600" indent="-228600" eaLnBrk="1" hangingPunct="1"/>
            <a:r>
              <a:rPr lang="en-US" sz="2400" smtClean="0">
                <a:ea typeface="ＭＳ Ｐゴシック"/>
                <a:cs typeface="ＭＳ Ｐゴシック"/>
              </a:rPr>
              <a:t>There are different worlds that can be chosen but generally it’s just the appearance that differs.</a:t>
            </a:r>
          </a:p>
          <a:p>
            <a:pPr marL="228600" indent="-228600" eaLnBrk="1" hangingPunct="1"/>
            <a:r>
              <a:rPr lang="en-US" sz="2400" smtClean="0">
                <a:ea typeface="ＭＳ Ｐゴシック"/>
                <a:cs typeface="ＭＳ Ｐゴシック"/>
              </a:rPr>
              <a:t>Your view of the world can be changed using the controls.</a:t>
            </a:r>
          </a:p>
          <a:p>
            <a:pPr marL="800100" lvl="1" indent="-342900" eaLnBrk="1" hangingPunct="1">
              <a:buFontTx/>
              <a:buAutoNum type="arabicPeriod"/>
            </a:pPr>
            <a:r>
              <a:rPr lang="en-US" sz="2000" smtClean="0">
                <a:ea typeface="ＭＳ Ｐゴシック"/>
              </a:rPr>
              <a:t>Up, down, left, right</a:t>
            </a:r>
          </a:p>
          <a:p>
            <a:pPr marL="800100" lvl="1" indent="-342900" eaLnBrk="1" hangingPunct="1">
              <a:buFontTx/>
              <a:buAutoNum type="arabicPeriod"/>
            </a:pPr>
            <a:r>
              <a:rPr lang="en-US" sz="2000" smtClean="0">
                <a:ea typeface="ＭＳ Ｐゴシック"/>
              </a:rPr>
              <a:t>Forward, backward, left, right</a:t>
            </a:r>
          </a:p>
          <a:p>
            <a:pPr marL="800100" lvl="1" indent="-342900" eaLnBrk="1" hangingPunct="1">
              <a:buFontTx/>
              <a:buAutoNum type="arabicPeriod"/>
            </a:pPr>
            <a:r>
              <a:rPr lang="en-US" sz="2000" smtClean="0">
                <a:ea typeface="ＭＳ Ｐゴシック"/>
              </a:rPr>
              <a:t>Tilt forward and backward</a:t>
            </a:r>
          </a:p>
          <a:p>
            <a:pPr marL="228600" indent="-228600" eaLnBrk="1" hangingPunct="1"/>
            <a:r>
              <a:rPr lang="en-US" sz="2400" smtClean="0">
                <a:ea typeface="ＭＳ Ｐゴシック"/>
                <a:cs typeface="ＭＳ Ｐゴシック"/>
              </a:rPr>
              <a:t>(</a:t>
            </a:r>
            <a:r>
              <a:rPr lang="en-US" sz="2400" i="1" smtClean="0">
                <a:ea typeface="ＭＳ Ｐゴシック"/>
                <a:cs typeface="ＭＳ Ｐゴシック"/>
              </a:rPr>
              <a:t>JT’s note: don’t get to carried away with the camera controls</a:t>
            </a:r>
            <a:r>
              <a:rPr lang="en-US" sz="2400" smtClean="0">
                <a:ea typeface="ＭＳ Ｐゴシック"/>
                <a:cs typeface="ＭＳ Ｐゴシック"/>
              </a:rPr>
              <a:t>)</a:t>
            </a:r>
          </a:p>
        </p:txBody>
      </p:sp>
      <p:pic>
        <p:nvPicPr>
          <p:cNvPr id="55299" name="Picture 5"/>
          <p:cNvPicPr>
            <a:picLocks noChangeAspect="1" noChangeArrowheads="1"/>
          </p:cNvPicPr>
          <p:nvPr/>
        </p:nvPicPr>
        <p:blipFill>
          <a:blip r:embed="rId3"/>
          <a:srcRect l="25775" t="8638" r="41928" b="55145"/>
          <a:stretch>
            <a:fillRect/>
          </a:stretch>
        </p:blipFill>
        <p:spPr bwMode="auto">
          <a:xfrm>
            <a:off x="6386513" y="0"/>
            <a:ext cx="2757487" cy="2319338"/>
          </a:xfrm>
          <a:prstGeom prst="rect">
            <a:avLst/>
          </a:prstGeom>
          <a:noFill/>
          <a:ln w="25400">
            <a:solidFill>
              <a:schemeClr val="tx1"/>
            </a:solidFill>
            <a:miter lim="800000"/>
            <a:headEnd/>
            <a:tailEnd/>
          </a:ln>
        </p:spPr>
      </p:pic>
      <p:sp>
        <p:nvSpPr>
          <p:cNvPr id="514054" name="Text Box 6"/>
          <p:cNvSpPr txBox="1">
            <a:spLocks noChangeArrowheads="1"/>
          </p:cNvSpPr>
          <p:nvPr/>
        </p:nvSpPr>
        <p:spPr bwMode="auto">
          <a:xfrm>
            <a:off x="7048500" y="2349500"/>
            <a:ext cx="1371600" cy="517525"/>
          </a:xfrm>
          <a:prstGeom prst="rect">
            <a:avLst/>
          </a:prstGeom>
          <a:noFill/>
          <a:ln w="25400">
            <a:noFill/>
            <a:miter lim="800000"/>
            <a:headEnd/>
            <a:tailEnd/>
          </a:ln>
        </p:spPr>
        <p:txBody>
          <a:bodyPr>
            <a:spAutoFit/>
          </a:bodyPr>
          <a:lstStyle/>
          <a:p>
            <a:pPr>
              <a:spcBef>
                <a:spcPct val="50000"/>
              </a:spcBef>
            </a:pPr>
            <a:r>
              <a:rPr lang="en-US" sz="1400"/>
              <a:t>Perspective controls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4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4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405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405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405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405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40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40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1" grpId="0" build="p"/>
      <p:bldP spid="51405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bwMode="auto">
          <a:noFill/>
        </p:spPr>
        <p:txBody>
          <a:bodyPr lIns="92075" tIns="46038" rIns="92075" bIns="46038" anchor="ctr"/>
          <a:lstStyle/>
          <a:p>
            <a:pPr marL="533400" indent="-533400" eaLnBrk="1" hangingPunct="1">
              <a:buFontTx/>
              <a:buAutoNum type="arabicPeriod" startAt="2"/>
            </a:pPr>
            <a:r>
              <a:rPr lang="en-US" smtClean="0">
                <a:effectLst/>
                <a:ea typeface="ＭＳ Ｐゴシック"/>
                <a:cs typeface="ＭＳ Ｐゴシック"/>
              </a:rPr>
              <a:t>Object Tree (JT’s Extra)</a:t>
            </a:r>
          </a:p>
        </p:txBody>
      </p:sp>
      <p:sp>
        <p:nvSpPr>
          <p:cNvPr id="516099" name="Rectangle 3"/>
          <p:cNvSpPr>
            <a:spLocks noGrp="1" noChangeArrowheads="1"/>
          </p:cNvSpPr>
          <p:nvPr>
            <p:ph type="body" idx="4294967295"/>
          </p:nvPr>
        </p:nvSpPr>
        <p:spPr>
          <a:xfrm>
            <a:off x="503238" y="530225"/>
            <a:ext cx="6619875" cy="4187825"/>
          </a:xfrm>
        </p:spPr>
        <p:txBody>
          <a:bodyPr lIns="92075" tIns="46038" rIns="92075" bIns="46038"/>
          <a:lstStyle/>
          <a:p>
            <a:pPr marL="111125" indent="-111125" eaLnBrk="1" hangingPunct="1"/>
            <a:r>
              <a:rPr lang="en-US" smtClean="0">
                <a:ea typeface="ＭＳ Ｐゴシック"/>
                <a:cs typeface="ＭＳ Ｐゴシック"/>
              </a:rPr>
              <a:t>The world contains objects that are shown in tree form.</a:t>
            </a:r>
          </a:p>
          <a:p>
            <a:pPr marL="111125" indent="-111125" eaLnBrk="1" hangingPunct="1"/>
            <a:r>
              <a:rPr lang="en-US" smtClean="0">
                <a:ea typeface="ＭＳ Ｐゴシック"/>
                <a:cs typeface="ＭＳ Ｐゴシック"/>
              </a:rPr>
              <a:t>Although your world will consist of three objects by default (camera, light, ground) it’s the extra objects that you add to this world that will be of  interest most of the time.</a:t>
            </a:r>
          </a:p>
          <a:p>
            <a:pPr marL="346075" lvl="1" indent="-120650" eaLnBrk="1" hangingPunct="1"/>
            <a:r>
              <a:rPr lang="en-US" smtClean="0">
                <a:ea typeface="ＭＳ Ｐゴシック"/>
              </a:rPr>
              <a:t>(In the example to the right the extra objects: penguin, circle).</a:t>
            </a:r>
          </a:p>
        </p:txBody>
      </p:sp>
      <p:pic>
        <p:nvPicPr>
          <p:cNvPr id="57347" name="Picture 4"/>
          <p:cNvPicPr>
            <a:picLocks noChangeAspect="1" noChangeArrowheads="1"/>
          </p:cNvPicPr>
          <p:nvPr/>
        </p:nvPicPr>
        <p:blipFill>
          <a:blip r:embed="rId2"/>
          <a:srcRect l="780" t="8160" r="90732" b="77130"/>
          <a:stretch>
            <a:fillRect/>
          </a:stretch>
        </p:blipFill>
        <p:spPr bwMode="auto">
          <a:xfrm>
            <a:off x="7280275" y="0"/>
            <a:ext cx="1863725" cy="2424113"/>
          </a:xfrm>
          <a:prstGeom prst="rect">
            <a:avLst/>
          </a:prstGeom>
          <a:noFill/>
          <a:ln w="25400">
            <a:solidFill>
              <a:schemeClr val="tx1"/>
            </a:solidFill>
            <a:miter lim="800000"/>
            <a:headEnd/>
            <a:tailEnd/>
          </a:ln>
        </p:spPr>
      </p:pic>
      <p:pic>
        <p:nvPicPr>
          <p:cNvPr id="57348" name="Picture 5"/>
          <p:cNvPicPr>
            <a:picLocks noChangeAspect="1" noChangeArrowheads="1"/>
          </p:cNvPicPr>
          <p:nvPr/>
        </p:nvPicPr>
        <p:blipFill>
          <a:blip r:embed="rId2"/>
          <a:srcRect l="25775" t="8638" r="41928" b="55145"/>
          <a:stretch>
            <a:fillRect/>
          </a:stretch>
        </p:blipFill>
        <p:spPr bwMode="auto">
          <a:xfrm>
            <a:off x="7173913" y="2857500"/>
            <a:ext cx="1970087" cy="1657350"/>
          </a:xfrm>
          <a:prstGeom prst="rect">
            <a:avLst/>
          </a:prstGeom>
          <a:noFill/>
          <a:ln w="254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6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60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6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bwMode="auto">
          <a:noFill/>
        </p:spPr>
        <p:txBody>
          <a:bodyPr lIns="92075" tIns="46038" rIns="92075" bIns="46038" anchor="ctr"/>
          <a:lstStyle/>
          <a:p>
            <a:pPr eaLnBrk="1" hangingPunct="1"/>
            <a:r>
              <a:rPr lang="en-US" smtClean="0">
                <a:effectLst/>
                <a:ea typeface="ＭＳ Ｐゴシック"/>
                <a:cs typeface="ＭＳ Ｐゴシック"/>
              </a:rPr>
              <a:t>Adding Objects (JT’s Extra)</a:t>
            </a:r>
          </a:p>
        </p:txBody>
      </p:sp>
      <p:pic>
        <p:nvPicPr>
          <p:cNvPr id="58370" name="Picture 5"/>
          <p:cNvPicPr>
            <a:picLocks noChangeAspect="1" noChangeArrowheads="1"/>
          </p:cNvPicPr>
          <p:nvPr/>
        </p:nvPicPr>
        <p:blipFill>
          <a:blip r:embed="rId2"/>
          <a:srcRect l="22084" t="8778" r="53499" b="63889"/>
          <a:stretch>
            <a:fillRect/>
          </a:stretch>
        </p:blipFill>
        <p:spPr bwMode="auto">
          <a:xfrm>
            <a:off x="381000" y="304800"/>
            <a:ext cx="3721100" cy="3124200"/>
          </a:xfrm>
          <a:prstGeom prst="rect">
            <a:avLst/>
          </a:prstGeom>
          <a:noFill/>
          <a:ln w="25400">
            <a:noFill/>
            <a:miter lim="800000"/>
            <a:headEnd/>
            <a:tailEnd/>
          </a:ln>
        </p:spPr>
      </p:pic>
      <p:sp>
        <p:nvSpPr>
          <p:cNvPr id="517126" name="Line 6"/>
          <p:cNvSpPr>
            <a:spLocks noChangeShapeType="1"/>
          </p:cNvSpPr>
          <p:nvPr/>
        </p:nvSpPr>
        <p:spPr bwMode="auto">
          <a:xfrm flipH="1" flipV="1">
            <a:off x="3733800" y="3276600"/>
            <a:ext cx="190500" cy="304800"/>
          </a:xfrm>
          <a:prstGeom prst="line">
            <a:avLst/>
          </a:prstGeom>
          <a:noFill/>
          <a:ln w="63500">
            <a:solidFill>
              <a:srgbClr val="00FF00"/>
            </a:solidFill>
            <a:round/>
            <a:headEnd/>
            <a:tailEnd type="triangle" w="med" len="med"/>
          </a:ln>
        </p:spPr>
        <p:txBody>
          <a:bodyPr/>
          <a:lstStyle/>
          <a:p>
            <a:endParaRPr lang="en-US"/>
          </a:p>
        </p:txBody>
      </p:sp>
      <p:pic>
        <p:nvPicPr>
          <p:cNvPr id="517127" name="Picture 7"/>
          <p:cNvPicPr>
            <a:picLocks noChangeAspect="1" noChangeArrowheads="1"/>
          </p:cNvPicPr>
          <p:nvPr/>
        </p:nvPicPr>
        <p:blipFill>
          <a:blip r:embed="rId3"/>
          <a:srcRect l="22189" t="8841" r="166" b="5779"/>
          <a:stretch>
            <a:fillRect/>
          </a:stretch>
        </p:blipFill>
        <p:spPr bwMode="auto">
          <a:xfrm>
            <a:off x="4724400" y="2209800"/>
            <a:ext cx="3654425" cy="3014663"/>
          </a:xfrm>
          <a:prstGeom prst="rect">
            <a:avLst/>
          </a:prstGeom>
          <a:noFill/>
          <a:ln w="25400">
            <a:noFill/>
            <a:miter lim="800000"/>
            <a:headEnd/>
            <a:tailEnd/>
          </a:ln>
        </p:spPr>
      </p:pic>
      <p:sp>
        <p:nvSpPr>
          <p:cNvPr id="517128" name="Line 8"/>
          <p:cNvSpPr>
            <a:spLocks noChangeShapeType="1"/>
          </p:cNvSpPr>
          <p:nvPr/>
        </p:nvSpPr>
        <p:spPr bwMode="auto">
          <a:xfrm flipH="1" flipV="1">
            <a:off x="8229600" y="4419600"/>
            <a:ext cx="190500" cy="304800"/>
          </a:xfrm>
          <a:prstGeom prst="line">
            <a:avLst/>
          </a:prstGeom>
          <a:noFill/>
          <a:ln w="63500">
            <a:solidFill>
              <a:srgbClr val="00FF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7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71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7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6" grpId="0" animBg="1"/>
      <p:bldP spid="5171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bwMode="auto">
          <a:xfrm>
            <a:off x="457200" y="5334000"/>
            <a:ext cx="8183563" cy="1050925"/>
          </a:xfrm>
          <a:noFill/>
        </p:spPr>
        <p:txBody>
          <a:bodyPr lIns="92075" tIns="46038" rIns="92075" bIns="46038" anchor="ctr"/>
          <a:lstStyle/>
          <a:p>
            <a:pPr eaLnBrk="1" hangingPunct="1"/>
            <a:r>
              <a:rPr lang="en-US" sz="2800" smtClean="0">
                <a:effectLst/>
                <a:ea typeface="ＭＳ Ｐゴシック"/>
                <a:cs typeface="ＭＳ Ｐゴシック"/>
              </a:rPr>
              <a:t>Alice Tutorials To Complete (In Tutorial)</a:t>
            </a:r>
          </a:p>
        </p:txBody>
      </p:sp>
      <p:pic>
        <p:nvPicPr>
          <p:cNvPr id="19458" name="Picture 4"/>
          <p:cNvPicPr>
            <a:picLocks noChangeAspect="1" noChangeArrowheads="1"/>
          </p:cNvPicPr>
          <p:nvPr/>
        </p:nvPicPr>
        <p:blipFill>
          <a:blip r:embed="rId2"/>
          <a:srcRect l="4916" b="6000"/>
          <a:stretch>
            <a:fillRect/>
          </a:stretch>
        </p:blipFill>
        <p:spPr bwMode="auto">
          <a:xfrm>
            <a:off x="685800" y="381000"/>
            <a:ext cx="6629400" cy="4914900"/>
          </a:xfrm>
          <a:prstGeom prst="rect">
            <a:avLst/>
          </a:prstGeom>
          <a:noFill/>
          <a:ln w="25400">
            <a:noFill/>
            <a:miter lim="800000"/>
            <a:headEnd/>
            <a:tailEnd/>
          </a:ln>
        </p:spPr>
      </p:pic>
      <p:sp>
        <p:nvSpPr>
          <p:cNvPr id="510981" name="Rectangle 5"/>
          <p:cNvSpPr>
            <a:spLocks noChangeArrowheads="1"/>
          </p:cNvSpPr>
          <p:nvPr/>
        </p:nvSpPr>
        <p:spPr bwMode="auto">
          <a:xfrm>
            <a:off x="2895600" y="1752600"/>
            <a:ext cx="2133600" cy="2971800"/>
          </a:xfrm>
          <a:prstGeom prst="rect">
            <a:avLst/>
          </a:prstGeom>
          <a:noFill/>
          <a:ln w="127000">
            <a:solidFill>
              <a:srgbClr val="FF0000"/>
            </a:solidFill>
            <a:miter lim="800000"/>
            <a:headEnd/>
            <a:tailEnd/>
          </a:ln>
        </p:spPr>
        <p:txBody>
          <a:bodyPr wrap="none" anchor="ctr"/>
          <a:lstStyle/>
          <a:p>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0981"/>
                                        </p:tgtEl>
                                        <p:attrNameLst>
                                          <p:attrName>style.visibility</p:attrName>
                                        </p:attrNameLst>
                                      </p:cBhvr>
                                      <p:to>
                                        <p:strVal val="visible"/>
                                      </p:to>
                                    </p:set>
                                    <p:animEffect transition="in" filter="blinds(horizontal)">
                                      <p:cBhvr>
                                        <p:cTn id="7" dur="500"/>
                                        <p:tgtEl>
                                          <p:spTgt spid="510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8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bwMode="auto">
          <a:noFill/>
        </p:spPr>
        <p:txBody>
          <a:bodyPr lIns="92075" tIns="46038" rIns="92075" bIns="46038" anchor="ctr"/>
          <a:lstStyle/>
          <a:p>
            <a:pPr marL="533400" indent="-533400" eaLnBrk="1" hangingPunct="1">
              <a:buFontTx/>
              <a:buAutoNum type="arabicPeriod" startAt="3"/>
            </a:pPr>
            <a:r>
              <a:rPr lang="en-US" smtClean="0">
                <a:effectLst/>
                <a:ea typeface="ＭＳ Ｐゴシック"/>
                <a:cs typeface="ＭＳ Ｐゴシック"/>
              </a:rPr>
              <a:t>World Events (JT’s Extra)</a:t>
            </a:r>
          </a:p>
        </p:txBody>
      </p:sp>
      <p:sp>
        <p:nvSpPr>
          <p:cNvPr id="518147" name="Rectangle 3"/>
          <p:cNvSpPr>
            <a:spLocks noGrp="1" noChangeArrowheads="1"/>
          </p:cNvSpPr>
          <p:nvPr>
            <p:ph type="body" idx="4294967295"/>
          </p:nvPr>
        </p:nvSpPr>
        <p:spPr/>
        <p:txBody>
          <a:bodyPr lIns="92075" tIns="46038" rIns="92075" bIns="46038"/>
          <a:lstStyle/>
          <a:p>
            <a:pPr marL="111125" indent="-111125" eaLnBrk="1" hangingPunct="1"/>
            <a:r>
              <a:rPr lang="en-US" smtClean="0">
                <a:ea typeface="ＭＳ Ｐゴシック"/>
                <a:cs typeface="ＭＳ Ｐゴシック"/>
              </a:rPr>
              <a:t>Different events can occur in the world</a:t>
            </a:r>
          </a:p>
          <a:p>
            <a:pPr marL="111125" indent="-111125" eaLnBrk="1" hangingPunct="1"/>
            <a:endParaRPr lang="en-US" smtClean="0">
              <a:ea typeface="ＭＳ Ｐゴシック"/>
              <a:cs typeface="ＭＳ Ｐゴシック"/>
            </a:endParaRPr>
          </a:p>
          <a:p>
            <a:pPr marL="111125" indent="-111125" eaLnBrk="1" hangingPunct="1"/>
            <a:endParaRPr lang="en-US" smtClean="0">
              <a:ea typeface="ＭＳ Ｐゴシック"/>
              <a:cs typeface="ＭＳ Ｐゴシック"/>
            </a:endParaRPr>
          </a:p>
          <a:p>
            <a:pPr marL="111125" indent="-111125" eaLnBrk="1" hangingPunct="1"/>
            <a:endParaRPr lang="en-US" smtClean="0">
              <a:ea typeface="ＭＳ Ｐゴシック"/>
              <a:cs typeface="ＭＳ Ｐゴシック"/>
            </a:endParaRPr>
          </a:p>
          <a:p>
            <a:pPr marL="111125" indent="-111125" eaLnBrk="1" hangingPunct="1"/>
            <a:endParaRPr lang="en-US" smtClean="0">
              <a:ea typeface="ＭＳ Ｐゴシック"/>
              <a:cs typeface="ＭＳ Ｐゴシック"/>
            </a:endParaRPr>
          </a:p>
          <a:p>
            <a:pPr marL="111125" indent="-111125" eaLnBrk="1" hangingPunct="1"/>
            <a:endParaRPr lang="en-US" smtClean="0">
              <a:ea typeface="ＭＳ Ｐゴシック"/>
              <a:cs typeface="ＭＳ Ｐゴシック"/>
            </a:endParaRPr>
          </a:p>
          <a:p>
            <a:pPr marL="111125" indent="-111125" eaLnBrk="1" hangingPunct="1"/>
            <a:r>
              <a:rPr lang="en-US" smtClean="0">
                <a:ea typeface="ＭＳ Ｐゴシック"/>
                <a:cs typeface="ＭＳ Ｐゴシック"/>
              </a:rPr>
              <a:t>The event that we’ll focus on for now is when the world starts (simulation begins running).</a:t>
            </a:r>
          </a:p>
        </p:txBody>
      </p:sp>
      <p:pic>
        <p:nvPicPr>
          <p:cNvPr id="518148" name="Picture 4"/>
          <p:cNvPicPr>
            <a:picLocks noChangeAspect="1" noChangeArrowheads="1"/>
          </p:cNvPicPr>
          <p:nvPr/>
        </p:nvPicPr>
        <p:blipFill>
          <a:blip r:embed="rId2"/>
          <a:srcRect l="50417" t="8778" r="33167" b="72444"/>
          <a:stretch>
            <a:fillRect/>
          </a:stretch>
        </p:blipFill>
        <p:spPr bwMode="auto">
          <a:xfrm>
            <a:off x="762000" y="990600"/>
            <a:ext cx="2501900" cy="2146300"/>
          </a:xfrm>
          <a:prstGeom prst="rect">
            <a:avLst/>
          </a:prstGeom>
          <a:noFill/>
          <a:ln w="254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8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8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8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bwMode="auto">
          <a:noFill/>
        </p:spPr>
        <p:txBody>
          <a:bodyPr lIns="92075" tIns="46038" rIns="92075" bIns="46038" anchor="ctr"/>
          <a:lstStyle/>
          <a:p>
            <a:pPr marL="533400" indent="-533400" eaLnBrk="1" hangingPunct="1">
              <a:buFontTx/>
              <a:buAutoNum type="arabicPeriod" startAt="4"/>
            </a:pPr>
            <a:r>
              <a:rPr lang="en-US" smtClean="0">
                <a:effectLst/>
                <a:ea typeface="ＭＳ Ｐゴシック"/>
                <a:cs typeface="ＭＳ Ｐゴシック"/>
              </a:rPr>
              <a:t>World Details (JT’s Extra)</a:t>
            </a:r>
          </a:p>
        </p:txBody>
      </p:sp>
      <p:sp>
        <p:nvSpPr>
          <p:cNvPr id="519171" name="Rectangle 3"/>
          <p:cNvSpPr>
            <a:spLocks noGrp="1" noChangeArrowheads="1"/>
          </p:cNvSpPr>
          <p:nvPr>
            <p:ph type="body" idx="4294967295"/>
          </p:nvPr>
        </p:nvSpPr>
        <p:spPr>
          <a:xfrm>
            <a:off x="503238" y="530225"/>
            <a:ext cx="6327775" cy="4187825"/>
          </a:xfrm>
        </p:spPr>
        <p:txBody>
          <a:bodyPr lIns="92075" tIns="46038" rIns="92075" bIns="46038"/>
          <a:lstStyle/>
          <a:p>
            <a:pPr marL="111125" indent="-111125" eaLnBrk="1" hangingPunct="1"/>
            <a:r>
              <a:rPr lang="en-US" smtClean="0">
                <a:ea typeface="ＭＳ Ｐゴシック"/>
                <a:cs typeface="ＭＳ Ｐゴシック"/>
              </a:rPr>
              <a:t>Used to see the details of the virtual world (or objects in the world).</a:t>
            </a:r>
          </a:p>
          <a:p>
            <a:pPr marL="111125" indent="-111125" eaLnBrk="1" hangingPunct="1"/>
            <a:r>
              <a:rPr lang="en-US" smtClean="0">
                <a:ea typeface="ＭＳ Ｐゴシック"/>
                <a:cs typeface="ＭＳ Ｐゴシック"/>
              </a:rPr>
              <a:t>Details:</a:t>
            </a:r>
          </a:p>
          <a:p>
            <a:pPr marL="346075" lvl="1" indent="-120650" eaLnBrk="1" hangingPunct="1"/>
            <a:r>
              <a:rPr lang="en-US" smtClean="0">
                <a:ea typeface="ＭＳ Ｐゴシック"/>
              </a:rPr>
              <a:t>Physical characteristics (“</a:t>
            </a:r>
            <a:r>
              <a:rPr lang="en-US" smtClean="0">
                <a:latin typeface="Arial" charset="0"/>
                <a:ea typeface="ＭＳ Ｐゴシック"/>
              </a:rPr>
              <a:t>properties</a:t>
            </a:r>
            <a:r>
              <a:rPr lang="en-US" smtClean="0">
                <a:ea typeface="ＭＳ Ｐゴシック"/>
              </a:rPr>
              <a:t>” in Alice).</a:t>
            </a:r>
          </a:p>
          <a:p>
            <a:pPr marL="346075" lvl="1" indent="-120650" eaLnBrk="1" hangingPunct="1"/>
            <a:r>
              <a:rPr lang="en-US" smtClean="0">
                <a:ea typeface="ＭＳ Ｐゴシック"/>
              </a:rPr>
              <a:t>Actions (“</a:t>
            </a:r>
            <a:r>
              <a:rPr lang="en-US" smtClean="0">
                <a:latin typeface="Arial" charset="0"/>
                <a:ea typeface="ＭＳ Ｐゴシック"/>
              </a:rPr>
              <a:t>methods</a:t>
            </a:r>
            <a:r>
              <a:rPr lang="en-US" smtClean="0">
                <a:ea typeface="ＭＳ Ｐゴシック"/>
              </a:rPr>
              <a:t>” in Alice).</a:t>
            </a:r>
          </a:p>
          <a:p>
            <a:pPr marL="346075" lvl="1" indent="-120650" eaLnBrk="1" hangingPunct="1"/>
            <a:r>
              <a:rPr lang="en-US" smtClean="0">
                <a:ea typeface="ＭＳ Ｐゴシック"/>
              </a:rPr>
              <a:t>Actions that perform an action and </a:t>
            </a:r>
            <a:r>
              <a:rPr lang="en-US" i="1" smtClean="0">
                <a:ea typeface="ＭＳ Ｐゴシック"/>
              </a:rPr>
              <a:t>generates a value</a:t>
            </a:r>
            <a:r>
              <a:rPr lang="en-US" smtClean="0">
                <a:ea typeface="ＭＳ Ｐゴシック"/>
              </a:rPr>
              <a:t> (“</a:t>
            </a:r>
            <a:r>
              <a:rPr lang="en-US" smtClean="0">
                <a:latin typeface="Arial" charset="0"/>
                <a:ea typeface="ＭＳ Ｐゴシック"/>
              </a:rPr>
              <a:t>functions</a:t>
            </a:r>
            <a:r>
              <a:rPr lang="en-US" smtClean="0">
                <a:ea typeface="ＭＳ Ｐゴシック"/>
              </a:rPr>
              <a:t>” in Alice).</a:t>
            </a:r>
          </a:p>
        </p:txBody>
      </p:sp>
      <p:pic>
        <p:nvPicPr>
          <p:cNvPr id="60419" name="Picture 4"/>
          <p:cNvPicPr>
            <a:picLocks noChangeAspect="1" noChangeArrowheads="1"/>
          </p:cNvPicPr>
          <p:nvPr/>
        </p:nvPicPr>
        <p:blipFill>
          <a:blip r:embed="rId2"/>
          <a:srcRect l="740" t="40721" r="86151" b="44145"/>
          <a:stretch>
            <a:fillRect/>
          </a:stretch>
        </p:blipFill>
        <p:spPr bwMode="auto">
          <a:xfrm>
            <a:off x="6629400" y="381000"/>
            <a:ext cx="2224088" cy="1925638"/>
          </a:xfrm>
          <a:prstGeom prst="rect">
            <a:avLst/>
          </a:prstGeom>
          <a:noFill/>
          <a:ln w="254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9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9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9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9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9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1"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idx="4294967295"/>
          </p:nvPr>
        </p:nvSpPr>
        <p:spPr bwMode="auto">
          <a:noFill/>
        </p:spPr>
        <p:txBody>
          <a:bodyPr lIns="92075" tIns="46038" rIns="92075" bIns="46038" anchor="ctr"/>
          <a:lstStyle/>
          <a:p>
            <a:pPr eaLnBrk="1" hangingPunct="1"/>
            <a:r>
              <a:rPr lang="en-US" smtClean="0">
                <a:effectLst/>
                <a:ea typeface="ＭＳ Ｐゴシック"/>
                <a:cs typeface="ＭＳ Ｐゴシック"/>
              </a:rPr>
              <a:t>Properties Of An Example Object: Penguin (JT’s Extra)</a:t>
            </a:r>
          </a:p>
        </p:txBody>
      </p:sp>
      <p:sp>
        <p:nvSpPr>
          <p:cNvPr id="520195" name="Rectangle 3"/>
          <p:cNvSpPr>
            <a:spLocks noGrp="1" noChangeArrowheads="1"/>
          </p:cNvSpPr>
          <p:nvPr>
            <p:ph type="body" idx="4294967295"/>
          </p:nvPr>
        </p:nvSpPr>
        <p:spPr>
          <a:xfrm>
            <a:off x="503238" y="530225"/>
            <a:ext cx="8183562" cy="4498975"/>
          </a:xfrm>
        </p:spPr>
        <p:txBody>
          <a:bodyPr lIns="92075" tIns="46038" rIns="92075" bIns="46038"/>
          <a:lstStyle/>
          <a:p>
            <a:pPr marL="111125" indent="-111125" eaLnBrk="1" hangingPunct="1"/>
            <a:r>
              <a:rPr lang="en-US" sz="2400" smtClean="0">
                <a:ea typeface="ＭＳ Ｐゴシック"/>
                <a:cs typeface="ＭＳ Ｐゴシック"/>
              </a:rPr>
              <a:t>Properties provide information about an object</a:t>
            </a:r>
          </a:p>
          <a:p>
            <a:pPr marL="111125" indent="-111125" eaLnBrk="1" hangingPunct="1"/>
            <a:endParaRPr lang="en-US" sz="2400" smtClean="0">
              <a:ea typeface="ＭＳ Ｐゴシック"/>
              <a:cs typeface="ＭＳ Ｐゴシック"/>
            </a:endParaRPr>
          </a:p>
          <a:p>
            <a:pPr marL="111125" indent="-111125" eaLnBrk="1" hangingPunct="1"/>
            <a:endParaRPr lang="en-US" sz="2400" smtClean="0">
              <a:ea typeface="ＭＳ Ｐゴシック"/>
              <a:cs typeface="ＭＳ Ｐゴシック"/>
            </a:endParaRPr>
          </a:p>
          <a:p>
            <a:pPr marL="111125" indent="-111125" eaLnBrk="1" hangingPunct="1"/>
            <a:endParaRPr lang="en-US" sz="2400" smtClean="0">
              <a:ea typeface="ＭＳ Ｐゴシック"/>
              <a:cs typeface="ＭＳ Ｐゴシック"/>
            </a:endParaRPr>
          </a:p>
          <a:p>
            <a:pPr marL="111125" indent="-111125" eaLnBrk="1" hangingPunct="1"/>
            <a:endParaRPr lang="en-US" sz="2400" smtClean="0">
              <a:ea typeface="ＭＳ Ｐゴシック"/>
              <a:cs typeface="ＭＳ Ｐゴシック"/>
            </a:endParaRPr>
          </a:p>
          <a:p>
            <a:pPr marL="111125" indent="-111125" eaLnBrk="1" hangingPunct="1"/>
            <a:endParaRPr lang="en-US" sz="2400" smtClean="0">
              <a:ea typeface="ＭＳ Ｐゴシック"/>
              <a:cs typeface="ＭＳ Ｐゴシック"/>
            </a:endParaRPr>
          </a:p>
          <a:p>
            <a:pPr marL="111125" indent="-111125" eaLnBrk="1" hangingPunct="1"/>
            <a:endParaRPr lang="en-US" sz="2400" smtClean="0">
              <a:ea typeface="ＭＳ Ｐゴシック"/>
              <a:cs typeface="ＭＳ Ｐゴシック"/>
            </a:endParaRPr>
          </a:p>
          <a:p>
            <a:pPr marL="111125" indent="-111125" eaLnBrk="1" hangingPunct="1"/>
            <a:endParaRPr lang="en-US" sz="2400" smtClean="0">
              <a:ea typeface="ＭＳ Ｐゴシック"/>
              <a:cs typeface="ＭＳ Ｐゴシック"/>
            </a:endParaRPr>
          </a:p>
          <a:p>
            <a:pPr marL="111125" indent="-111125" eaLnBrk="1" hangingPunct="1"/>
            <a:endParaRPr lang="en-US" sz="2400" smtClean="0">
              <a:ea typeface="ＭＳ Ｐゴシック"/>
              <a:cs typeface="ＭＳ Ｐゴシック"/>
            </a:endParaRPr>
          </a:p>
          <a:p>
            <a:pPr marL="111125" indent="-111125" eaLnBrk="1" hangingPunct="1"/>
            <a:r>
              <a:rPr lang="en-US" sz="2400" smtClean="0">
                <a:ea typeface="ＭＳ Ｐゴシック"/>
                <a:cs typeface="ＭＳ Ｐゴシック"/>
              </a:rPr>
              <a:t>Many (most) properties can be changed.</a:t>
            </a:r>
          </a:p>
        </p:txBody>
      </p:sp>
      <p:pic>
        <p:nvPicPr>
          <p:cNvPr id="520196" name="Picture 4"/>
          <p:cNvPicPr>
            <a:picLocks noChangeAspect="1" noChangeArrowheads="1"/>
          </p:cNvPicPr>
          <p:nvPr/>
        </p:nvPicPr>
        <p:blipFill>
          <a:blip r:embed="rId2"/>
          <a:srcRect l="50166" t="42325" r="34145" b="26083"/>
          <a:stretch>
            <a:fillRect/>
          </a:stretch>
        </p:blipFill>
        <p:spPr bwMode="auto">
          <a:xfrm>
            <a:off x="762000" y="990600"/>
            <a:ext cx="2017713" cy="3048000"/>
          </a:xfrm>
          <a:prstGeom prst="rect">
            <a:avLst/>
          </a:prstGeom>
          <a:noFill/>
          <a:ln w="254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0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0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0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bwMode="auto">
          <a:xfrm>
            <a:off x="533400" y="5410200"/>
            <a:ext cx="8183563" cy="1050925"/>
          </a:xfrm>
          <a:noFill/>
        </p:spPr>
        <p:txBody>
          <a:bodyPr lIns="92075" tIns="46038" rIns="92075" bIns="46038" anchor="ctr"/>
          <a:lstStyle/>
          <a:p>
            <a:pPr eaLnBrk="1" hangingPunct="1"/>
            <a:r>
              <a:rPr lang="en-US" sz="2800" smtClean="0">
                <a:effectLst/>
                <a:ea typeface="ＭＳ Ｐゴシック"/>
                <a:cs typeface="ＭＳ Ｐゴシック"/>
              </a:rPr>
              <a:t>Methods Of An Example Object: Penguin (JT’s Extra)</a:t>
            </a:r>
          </a:p>
        </p:txBody>
      </p:sp>
      <p:sp>
        <p:nvSpPr>
          <p:cNvPr id="521219" name="Rectangle 3"/>
          <p:cNvSpPr>
            <a:spLocks noGrp="1" noChangeArrowheads="1"/>
          </p:cNvSpPr>
          <p:nvPr>
            <p:ph type="body" idx="4294967295"/>
          </p:nvPr>
        </p:nvSpPr>
        <p:spPr/>
        <p:txBody>
          <a:bodyPr lIns="92075" tIns="46038" rIns="92075" bIns="46038"/>
          <a:lstStyle/>
          <a:p>
            <a:pPr marL="111125" indent="-111125" eaLnBrk="1" hangingPunct="1"/>
            <a:r>
              <a:rPr lang="en-US" sz="2400" smtClean="0">
                <a:ea typeface="ＭＳ Ｐゴシック"/>
                <a:cs typeface="ＭＳ Ｐゴシック"/>
              </a:rPr>
              <a:t>Methods are the actions that an object is capable of carrying out.</a:t>
            </a:r>
          </a:p>
        </p:txBody>
      </p:sp>
      <p:pic>
        <p:nvPicPr>
          <p:cNvPr id="521220" name="Picture 4"/>
          <p:cNvPicPr>
            <a:picLocks noChangeAspect="1" noChangeArrowheads="1"/>
          </p:cNvPicPr>
          <p:nvPr/>
        </p:nvPicPr>
        <p:blipFill>
          <a:blip r:embed="rId2"/>
          <a:srcRect l="24063" t="15442" r="60248" b="50212"/>
          <a:stretch>
            <a:fillRect/>
          </a:stretch>
        </p:blipFill>
        <p:spPr bwMode="auto">
          <a:xfrm>
            <a:off x="762000" y="1371600"/>
            <a:ext cx="2390775" cy="3925888"/>
          </a:xfrm>
          <a:prstGeom prst="rect">
            <a:avLst/>
          </a:prstGeom>
          <a:noFill/>
          <a:ln w="25400">
            <a:solidFill>
              <a:schemeClr val="tx1"/>
            </a:solidFill>
            <a:miter lim="800000"/>
            <a:headEnd/>
            <a:tailEnd/>
          </a:ln>
        </p:spPr>
      </p:pic>
      <p:grpSp>
        <p:nvGrpSpPr>
          <p:cNvPr id="101381" name="Group 5"/>
          <p:cNvGrpSpPr>
            <a:grpSpLocks/>
          </p:cNvGrpSpPr>
          <p:nvPr/>
        </p:nvGrpSpPr>
        <p:grpSpPr bwMode="auto">
          <a:xfrm>
            <a:off x="1957388" y="1130300"/>
            <a:ext cx="6453187" cy="4891088"/>
            <a:chOff x="1233" y="712"/>
            <a:chExt cx="4065" cy="3081"/>
          </a:xfrm>
        </p:grpSpPr>
        <p:pic>
          <p:nvPicPr>
            <p:cNvPr id="62469" name="Picture 5"/>
            <p:cNvPicPr>
              <a:picLocks noChangeAspect="1" noChangeArrowheads="1"/>
            </p:cNvPicPr>
            <p:nvPr/>
          </p:nvPicPr>
          <p:blipFill>
            <a:blip r:embed="rId2"/>
            <a:srcRect l="24063" t="50441" r="60248" b="6880"/>
            <a:stretch>
              <a:fillRect/>
            </a:stretch>
          </p:blipFill>
          <p:spPr bwMode="auto">
            <a:xfrm>
              <a:off x="3792" y="720"/>
              <a:ext cx="1506" cy="3073"/>
            </a:xfrm>
            <a:prstGeom prst="rect">
              <a:avLst/>
            </a:prstGeom>
            <a:noFill/>
            <a:ln w="25400">
              <a:solidFill>
                <a:schemeClr val="tx1"/>
              </a:solidFill>
              <a:miter lim="800000"/>
              <a:headEnd/>
              <a:tailEnd/>
            </a:ln>
          </p:spPr>
        </p:pic>
        <p:cxnSp>
          <p:nvCxnSpPr>
            <p:cNvPr id="62470" name="AutoShape 6"/>
            <p:cNvCxnSpPr>
              <a:cxnSpLocks noChangeShapeType="1"/>
            </p:cNvCxnSpPr>
            <p:nvPr/>
          </p:nvCxnSpPr>
          <p:spPr bwMode="auto">
            <a:xfrm rot="5400000" flipH="1" flipV="1">
              <a:off x="1572" y="373"/>
              <a:ext cx="2633" cy="3312"/>
            </a:xfrm>
            <a:prstGeom prst="curvedConnector4">
              <a:avLst>
                <a:gd name="adj1" fmla="val -5125"/>
                <a:gd name="adj2" fmla="val 61384"/>
              </a:avLst>
            </a:prstGeom>
            <a:noFill/>
            <a:ln w="25400">
              <a:solidFill>
                <a:schemeClr val="tx1"/>
              </a:solidFill>
              <a:prstDash val="dash"/>
              <a:round/>
              <a:headEnd/>
              <a:tailEn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1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521220"/>
                                        </p:tgtEl>
                                        <p:attrNameLst>
                                          <p:attrName>style.visibility</p:attrName>
                                        </p:attrNameLst>
                                      </p:cBhvr>
                                      <p:to>
                                        <p:strVal val="visible"/>
                                      </p:to>
                                    </p:set>
                                    <p:animEffect transition="in" filter="wipe(up)">
                                      <p:cBhvr>
                                        <p:cTn id="11" dur="500"/>
                                        <p:tgtEl>
                                          <p:spTgt spid="5212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1381"/>
                                        </p:tgtEl>
                                        <p:attrNameLst>
                                          <p:attrName>style.visibility</p:attrName>
                                        </p:attrNameLst>
                                      </p:cBhvr>
                                      <p:to>
                                        <p:strVal val="visible"/>
                                      </p:to>
                                    </p:set>
                                    <p:animEffect transition="in" filter="wipe(left)">
                                      <p:cBhvr>
                                        <p:cTn id="16" dur="500"/>
                                        <p:tgtEl>
                                          <p:spTgt spid="101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3" name="Rectangle 3"/>
          <p:cNvSpPr>
            <a:spLocks noGrp="1" noChangeArrowheads="1"/>
          </p:cNvSpPr>
          <p:nvPr>
            <p:ph type="body" idx="4294967295"/>
          </p:nvPr>
        </p:nvSpPr>
        <p:spPr/>
        <p:txBody>
          <a:bodyPr lIns="92075" tIns="46038" rIns="92075" bIns="46038"/>
          <a:lstStyle/>
          <a:p>
            <a:pPr marL="111125" indent="-111125" eaLnBrk="1" hangingPunct="1"/>
            <a:r>
              <a:rPr lang="en-US" sz="2400" smtClean="0">
                <a:ea typeface="ＭＳ Ｐゴシック"/>
                <a:cs typeface="ＭＳ Ｐゴシック"/>
              </a:rPr>
              <a:t>Functions are typically asking a question (logical statement).</a:t>
            </a:r>
          </a:p>
        </p:txBody>
      </p:sp>
      <p:pic>
        <p:nvPicPr>
          <p:cNvPr id="522244" name="Picture 4"/>
          <p:cNvPicPr>
            <a:picLocks noChangeAspect="1" noChangeArrowheads="1"/>
          </p:cNvPicPr>
          <p:nvPr/>
        </p:nvPicPr>
        <p:blipFill>
          <a:blip r:embed="rId2"/>
          <a:srcRect l="20403" t="14482" r="54247" b="36673"/>
          <a:stretch>
            <a:fillRect/>
          </a:stretch>
        </p:blipFill>
        <p:spPr bwMode="auto">
          <a:xfrm>
            <a:off x="762000" y="1371600"/>
            <a:ext cx="2846388" cy="4114800"/>
          </a:xfrm>
          <a:prstGeom prst="rect">
            <a:avLst/>
          </a:prstGeom>
          <a:noFill/>
          <a:ln w="25400">
            <a:solidFill>
              <a:schemeClr val="tx1"/>
            </a:solidFill>
            <a:miter lim="800000"/>
            <a:headEnd/>
            <a:tailEnd/>
          </a:ln>
        </p:spPr>
      </p:pic>
      <p:grpSp>
        <p:nvGrpSpPr>
          <p:cNvPr id="102404" name="Group 4"/>
          <p:cNvGrpSpPr>
            <a:grpSpLocks/>
          </p:cNvGrpSpPr>
          <p:nvPr/>
        </p:nvGrpSpPr>
        <p:grpSpPr bwMode="auto">
          <a:xfrm>
            <a:off x="2185988" y="2133600"/>
            <a:ext cx="6634162" cy="3365500"/>
            <a:chOff x="1377" y="1344"/>
            <a:chExt cx="4179" cy="2120"/>
          </a:xfrm>
        </p:grpSpPr>
        <p:pic>
          <p:nvPicPr>
            <p:cNvPr id="63493" name="Picture 5"/>
            <p:cNvPicPr>
              <a:picLocks noChangeAspect="1" noChangeArrowheads="1"/>
            </p:cNvPicPr>
            <p:nvPr/>
          </p:nvPicPr>
          <p:blipFill>
            <a:blip r:embed="rId2"/>
            <a:srcRect l="20403" t="63017" r="54247" b="5360"/>
            <a:stretch>
              <a:fillRect/>
            </a:stretch>
          </p:blipFill>
          <p:spPr bwMode="auto">
            <a:xfrm>
              <a:off x="3484" y="1352"/>
              <a:ext cx="2072" cy="1939"/>
            </a:xfrm>
            <a:prstGeom prst="rect">
              <a:avLst/>
            </a:prstGeom>
            <a:noFill/>
            <a:ln w="25400">
              <a:solidFill>
                <a:schemeClr val="tx1"/>
              </a:solidFill>
              <a:miter lim="800000"/>
              <a:headEnd/>
              <a:tailEnd/>
            </a:ln>
          </p:spPr>
        </p:pic>
        <p:cxnSp>
          <p:nvCxnSpPr>
            <p:cNvPr id="63494" name="AutoShape 6"/>
            <p:cNvCxnSpPr>
              <a:cxnSpLocks noChangeShapeType="1"/>
            </p:cNvCxnSpPr>
            <p:nvPr/>
          </p:nvCxnSpPr>
          <p:spPr bwMode="auto">
            <a:xfrm rot="5400000" flipH="1" flipV="1">
              <a:off x="1889" y="832"/>
              <a:ext cx="2120" cy="3143"/>
            </a:xfrm>
            <a:prstGeom prst="curvedConnector4">
              <a:avLst>
                <a:gd name="adj1" fmla="val -6417"/>
                <a:gd name="adj2" fmla="val 64236"/>
              </a:avLst>
            </a:prstGeom>
            <a:noFill/>
            <a:ln w="25400">
              <a:solidFill>
                <a:schemeClr val="tx1"/>
              </a:solidFill>
              <a:prstDash val="dash"/>
              <a:round/>
              <a:headEnd/>
              <a:tailEnd/>
            </a:ln>
          </p:spPr>
        </p:cxnSp>
      </p:grpSp>
      <p:sp>
        <p:nvSpPr>
          <p:cNvPr id="63492" name="Rectangle 2"/>
          <p:cNvSpPr>
            <a:spLocks noGrp="1" noChangeArrowheads="1"/>
          </p:cNvSpPr>
          <p:nvPr>
            <p:ph type="title" idx="4294967295"/>
          </p:nvPr>
        </p:nvSpPr>
        <p:spPr bwMode="auto">
          <a:xfrm>
            <a:off x="304800" y="5486400"/>
            <a:ext cx="8382000" cy="1050925"/>
          </a:xfrm>
          <a:noFill/>
        </p:spPr>
        <p:txBody>
          <a:bodyPr lIns="92075" tIns="46038" rIns="92075" bIns="46038" anchor="ctr"/>
          <a:lstStyle/>
          <a:p>
            <a:pPr eaLnBrk="1" hangingPunct="1"/>
            <a:r>
              <a:rPr lang="en-US" sz="2400" smtClean="0">
                <a:effectLst/>
                <a:ea typeface="ＭＳ Ｐゴシック"/>
                <a:cs typeface="ＭＳ Ｐゴシック"/>
              </a:rPr>
              <a:t>Functions Of An Example Object: Penguin (JT’s Extra)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522244"/>
                                        </p:tgtEl>
                                        <p:attrNameLst>
                                          <p:attrName>style.visibility</p:attrName>
                                        </p:attrNameLst>
                                      </p:cBhvr>
                                      <p:to>
                                        <p:strVal val="visible"/>
                                      </p:to>
                                    </p:set>
                                    <p:animEffect transition="in" filter="wipe(up)">
                                      <p:cBhvr>
                                        <p:cTn id="11" dur="500"/>
                                        <p:tgtEl>
                                          <p:spTgt spid="52224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2404"/>
                                        </p:tgtEl>
                                        <p:attrNameLst>
                                          <p:attrName>style.visibility</p:attrName>
                                        </p:attrNameLst>
                                      </p:cBhvr>
                                      <p:to>
                                        <p:strVal val="visible"/>
                                      </p:to>
                                    </p:set>
                                    <p:animEffect transition="in" filter="wipe(left)">
                                      <p:cBhvr>
                                        <p:cTn id="16" dur="500"/>
                                        <p:tgtEl>
                                          <p:spTgt spid="10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4294967295"/>
          </p:nvPr>
        </p:nvSpPr>
        <p:spPr>
          <a:xfrm>
            <a:off x="503238" y="530225"/>
            <a:ext cx="5680075" cy="4187825"/>
          </a:xfrm>
        </p:spPr>
        <p:txBody>
          <a:bodyPr lIns="92075" tIns="46038" rIns="92075" bIns="46038"/>
          <a:lstStyle/>
          <a:p>
            <a:pPr marL="111125" indent="-111125" eaLnBrk="1" hangingPunct="1"/>
            <a:r>
              <a:rPr lang="en-US" sz="2400" smtClean="0">
                <a:ea typeface="ＭＳ Ｐゴシック"/>
                <a:cs typeface="ＭＳ Ｐゴシック"/>
              </a:rPr>
              <a:t>Logical operations</a:t>
            </a:r>
            <a:r>
              <a:rPr lang="en-US" smtClean="0">
                <a:ea typeface="ＭＳ Ｐゴシック"/>
                <a:cs typeface="ＭＳ Ｐゴシック"/>
              </a:rPr>
              <a:t> (“</a:t>
            </a:r>
            <a:r>
              <a:rPr lang="en-US" sz="2400" smtClean="0">
                <a:latin typeface="Arial" charset="0"/>
                <a:ea typeface="ＭＳ Ｐゴシック"/>
                <a:cs typeface="ＭＳ Ｐゴシック"/>
              </a:rPr>
              <a:t>Boolean logic</a:t>
            </a:r>
            <a:r>
              <a:rPr lang="en-US" smtClean="0">
                <a:ea typeface="ＭＳ Ｐゴシック"/>
                <a:cs typeface="ＭＳ Ｐゴシック"/>
              </a:rPr>
              <a:t>”, “</a:t>
            </a:r>
            <a:r>
              <a:rPr lang="en-US" sz="2400" smtClean="0">
                <a:latin typeface="Arial" charset="0"/>
                <a:ea typeface="ＭＳ Ｐゴシック"/>
                <a:cs typeface="ＭＳ Ｐゴシック"/>
              </a:rPr>
              <a:t>math</a:t>
            </a:r>
            <a:r>
              <a:rPr lang="en-US" smtClean="0">
                <a:ea typeface="ＭＳ Ｐゴシック"/>
                <a:cs typeface="ＭＳ Ｐゴシック"/>
              </a:rPr>
              <a:t>”)</a:t>
            </a:r>
          </a:p>
          <a:p>
            <a:pPr marL="111125" indent="-111125" eaLnBrk="1" hangingPunct="1"/>
            <a:r>
              <a:rPr lang="en-US" sz="2400" smtClean="0">
                <a:ea typeface="ＭＳ Ｐゴシック"/>
                <a:cs typeface="ＭＳ Ｐゴシック"/>
              </a:rPr>
              <a:t>Generating random numbers</a:t>
            </a:r>
          </a:p>
          <a:p>
            <a:pPr marL="111125" indent="-111125" eaLnBrk="1" hangingPunct="1"/>
            <a:r>
              <a:rPr lang="en-US" sz="2400" smtClean="0">
                <a:ea typeface="ＭＳ Ｐゴシック"/>
                <a:cs typeface="ＭＳ Ｐゴシック"/>
              </a:rPr>
              <a:t>Prompting the user of the program for information</a:t>
            </a:r>
            <a:r>
              <a:rPr lang="en-US" smtClean="0">
                <a:ea typeface="ＭＳ Ｐゴシック"/>
                <a:cs typeface="ＭＳ Ｐゴシック"/>
              </a:rPr>
              <a:t> (“</a:t>
            </a:r>
            <a:r>
              <a:rPr lang="en-US" sz="2400" smtClean="0">
                <a:latin typeface="Arial" charset="0"/>
                <a:ea typeface="ＭＳ Ｐゴシック"/>
                <a:cs typeface="ＭＳ Ｐゴシック"/>
              </a:rPr>
              <a:t>ask user</a:t>
            </a:r>
            <a:r>
              <a:rPr lang="en-US" smtClean="0">
                <a:ea typeface="ＭＳ Ｐゴシック"/>
                <a:cs typeface="ＭＳ Ｐゴシック"/>
              </a:rPr>
              <a:t>”)</a:t>
            </a:r>
          </a:p>
        </p:txBody>
      </p:sp>
      <p:pic>
        <p:nvPicPr>
          <p:cNvPr id="64514" name="Picture 4"/>
          <p:cNvPicPr>
            <a:picLocks noChangeAspect="1" noChangeArrowheads="1"/>
          </p:cNvPicPr>
          <p:nvPr/>
        </p:nvPicPr>
        <p:blipFill>
          <a:blip r:embed="rId2"/>
          <a:srcRect l="833" t="9895" r="80937" b="22656"/>
          <a:stretch>
            <a:fillRect/>
          </a:stretch>
        </p:blipFill>
        <p:spPr bwMode="auto">
          <a:xfrm>
            <a:off x="6705600" y="304800"/>
            <a:ext cx="2016125" cy="5969000"/>
          </a:xfrm>
          <a:prstGeom prst="rect">
            <a:avLst/>
          </a:prstGeom>
          <a:noFill/>
          <a:ln w="9525">
            <a:noFill/>
            <a:miter lim="800000"/>
            <a:headEnd/>
            <a:tailEnd/>
          </a:ln>
        </p:spPr>
      </p:pic>
      <p:sp>
        <p:nvSpPr>
          <p:cNvPr id="64515" name="Rectangle 2"/>
          <p:cNvSpPr>
            <a:spLocks noGrp="1" noChangeArrowheads="1"/>
          </p:cNvSpPr>
          <p:nvPr>
            <p:ph type="title" idx="4294967295"/>
          </p:nvPr>
        </p:nvSpPr>
        <p:spPr bwMode="auto">
          <a:xfrm>
            <a:off x="457200" y="5334000"/>
            <a:ext cx="8183563" cy="1050925"/>
          </a:xfrm>
          <a:noFill/>
        </p:spPr>
        <p:txBody>
          <a:bodyPr lIns="92075" tIns="46038" rIns="92075" bIns="46038" anchor="ctr"/>
          <a:lstStyle/>
          <a:p>
            <a:pPr eaLnBrk="1" hangingPunct="1"/>
            <a:r>
              <a:rPr lang="en-US" sz="2800" smtClean="0">
                <a:effectLst/>
                <a:ea typeface="ＭＳ Ｐゴシック"/>
                <a:cs typeface="ＭＳ Ｐゴシック"/>
              </a:rPr>
              <a:t>Some Useful Functions Of The World (JT’s Extra)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idx="4294967295"/>
          </p:nvPr>
        </p:nvSpPr>
        <p:spPr bwMode="auto">
          <a:xfrm>
            <a:off x="533400" y="5486400"/>
            <a:ext cx="8183563" cy="1050925"/>
          </a:xfrm>
          <a:noFill/>
        </p:spPr>
        <p:txBody>
          <a:bodyPr lIns="92075" tIns="46038" rIns="92075" bIns="46038" anchor="ctr"/>
          <a:lstStyle/>
          <a:p>
            <a:pPr marL="533400" indent="-533400" eaLnBrk="1" hangingPunct="1">
              <a:buFontTx/>
              <a:buAutoNum type="arabicPeriod" startAt="5"/>
            </a:pPr>
            <a:r>
              <a:rPr lang="en-US" sz="2800" smtClean="0">
                <a:effectLst/>
                <a:ea typeface="ＭＳ Ｐゴシック"/>
                <a:cs typeface="ＭＳ Ｐゴシック"/>
              </a:rPr>
              <a:t>Event (Method) Editor (JT’s Extra)</a:t>
            </a:r>
          </a:p>
        </p:txBody>
      </p:sp>
      <p:sp>
        <p:nvSpPr>
          <p:cNvPr id="523267" name="Rectangle 3"/>
          <p:cNvSpPr>
            <a:spLocks noGrp="1" noChangeArrowheads="1"/>
          </p:cNvSpPr>
          <p:nvPr>
            <p:ph type="body" idx="4294967295"/>
          </p:nvPr>
        </p:nvSpPr>
        <p:spPr>
          <a:xfrm>
            <a:off x="503238" y="530225"/>
            <a:ext cx="7954962" cy="4187825"/>
          </a:xfrm>
        </p:spPr>
        <p:txBody>
          <a:bodyPr lIns="92075" tIns="46038" rIns="92075" bIns="46038"/>
          <a:lstStyle/>
          <a:p>
            <a:pPr marL="111125" indent="-111125" eaLnBrk="1" hangingPunct="1"/>
            <a:r>
              <a:rPr lang="en-US" sz="2400" smtClean="0">
                <a:ea typeface="ＭＳ Ｐゴシック"/>
                <a:cs typeface="ＭＳ Ｐゴシック"/>
              </a:rPr>
              <a:t>A computer program consists of a series of instructions </a:t>
            </a:r>
          </a:p>
          <a:p>
            <a:pPr marL="346075" lvl="1" indent="-120650" eaLnBrk="1" hangingPunct="1"/>
            <a:r>
              <a:rPr lang="en-US" sz="2000" smtClean="0">
                <a:ea typeface="ＭＳ Ｐゴシック"/>
              </a:rPr>
              <a:t>(e.g., save document, print document, spell check etc.)</a:t>
            </a:r>
          </a:p>
          <a:p>
            <a:pPr marL="111125" indent="-111125" eaLnBrk="1" hangingPunct="1"/>
            <a:r>
              <a:rPr lang="en-US" sz="2400" smtClean="0">
                <a:ea typeface="ＭＳ Ｐゴシック"/>
                <a:cs typeface="ＭＳ Ｐゴシック"/>
              </a:rPr>
              <a:t>This is where you use the methods, functions and the other parts of Alice to ‘program’ (create) those instructions.</a:t>
            </a:r>
          </a:p>
        </p:txBody>
      </p:sp>
      <p:pic>
        <p:nvPicPr>
          <p:cNvPr id="523268" name="Picture 4"/>
          <p:cNvPicPr>
            <a:picLocks noChangeAspect="1" noChangeArrowheads="1"/>
          </p:cNvPicPr>
          <p:nvPr/>
        </p:nvPicPr>
        <p:blipFill>
          <a:blip r:embed="rId2"/>
          <a:srcRect l="23882" t="44670" r="17223" b="23557"/>
          <a:stretch>
            <a:fillRect/>
          </a:stretch>
        </p:blipFill>
        <p:spPr bwMode="auto">
          <a:xfrm>
            <a:off x="685800" y="2895600"/>
            <a:ext cx="6846888" cy="2771775"/>
          </a:xfrm>
          <a:prstGeom prst="rect">
            <a:avLst/>
          </a:prstGeom>
          <a:noFill/>
          <a:ln w="254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326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326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3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CA" dirty="0" smtClean="0"/>
              <a:t>Story Lines</a:t>
            </a:r>
            <a:endParaRPr lang="en-CA" dirty="0"/>
          </a:p>
        </p:txBody>
      </p:sp>
      <p:sp>
        <p:nvSpPr>
          <p:cNvPr id="4" name="Content Placeholder 3"/>
          <p:cNvSpPr>
            <a:spLocks noGrp="1"/>
          </p:cNvSpPr>
          <p:nvPr>
            <p:ph idx="1"/>
          </p:nvPr>
        </p:nvSpPr>
        <p:spPr>
          <a:xfrm>
            <a:off x="503238" y="530225"/>
            <a:ext cx="8183562" cy="4187825"/>
          </a:xfrm>
        </p:spPr>
        <p:txBody>
          <a:bodyPr/>
          <a:lstStyle/>
          <a:p>
            <a:pPr eaLnBrk="1" hangingPunct="1">
              <a:defRPr/>
            </a:pPr>
            <a:r>
              <a:rPr lang="en-CA" dirty="0" smtClean="0"/>
              <a:t>Must have a story line before you start programming:</a:t>
            </a:r>
          </a:p>
          <a:p>
            <a:pPr eaLnBrk="1" hangingPunct="1">
              <a:defRPr/>
            </a:pPr>
            <a:endParaRPr lang="en-CA" dirty="0" smtClean="0"/>
          </a:p>
          <a:p>
            <a:pPr marL="514350" indent="-514350" eaLnBrk="1" hangingPunct="1">
              <a:buFont typeface="+mj-lt"/>
              <a:buAutoNum type="arabicPeriod"/>
              <a:defRPr/>
            </a:pPr>
            <a:r>
              <a:rPr lang="en-CA" sz="2000" dirty="0" smtClean="0"/>
              <a:t>In an open field with a windmill in the background,</a:t>
            </a:r>
          </a:p>
          <a:p>
            <a:pPr marL="514350" indent="-514350" eaLnBrk="1" hangingPunct="1">
              <a:buFont typeface="+mj-lt"/>
              <a:buAutoNum type="arabicPeriod"/>
              <a:defRPr/>
            </a:pPr>
            <a:r>
              <a:rPr lang="en-CA" sz="2000" dirty="0" smtClean="0"/>
              <a:t>a </a:t>
            </a:r>
            <a:r>
              <a:rPr lang="en-CA" sz="2000" dirty="0" err="1" smtClean="0"/>
              <a:t>trex</a:t>
            </a:r>
            <a:r>
              <a:rPr lang="en-CA" sz="2000" dirty="0" smtClean="0"/>
              <a:t> approaches a cow from behind;</a:t>
            </a:r>
          </a:p>
          <a:p>
            <a:pPr marL="514350" indent="-514350" eaLnBrk="1" hangingPunct="1">
              <a:buFont typeface="+mj-lt"/>
              <a:buAutoNum type="arabicPeriod"/>
              <a:defRPr/>
            </a:pPr>
            <a:r>
              <a:rPr lang="en-CA" sz="2000" dirty="0" smtClean="0"/>
              <a:t>the cow turns towards the </a:t>
            </a:r>
            <a:r>
              <a:rPr lang="en-CA" sz="2000" dirty="0" err="1" smtClean="0"/>
              <a:t>trex</a:t>
            </a:r>
            <a:r>
              <a:rPr lang="en-CA" sz="2000" dirty="0" smtClean="0"/>
              <a:t>, says ”</a:t>
            </a:r>
            <a:r>
              <a:rPr lang="en-CA" sz="2000" dirty="0" err="1" smtClean="0"/>
              <a:t>Trex</a:t>
            </a:r>
            <a:r>
              <a:rPr lang="en-CA" sz="2000" dirty="0" smtClean="0"/>
              <a:t>, I will show you”, and moos;</a:t>
            </a:r>
          </a:p>
          <a:p>
            <a:pPr marL="514350" indent="-514350" eaLnBrk="1" hangingPunct="1">
              <a:buFont typeface="+mj-lt"/>
              <a:buAutoNum type="arabicPeriod"/>
              <a:defRPr/>
            </a:pPr>
            <a:r>
              <a:rPr lang="en-CA" sz="2000" dirty="0" smtClean="0"/>
              <a:t>the </a:t>
            </a:r>
            <a:r>
              <a:rPr lang="en-CA" sz="2000" dirty="0" err="1" smtClean="0"/>
              <a:t>trex</a:t>
            </a:r>
            <a:r>
              <a:rPr lang="en-CA" sz="2000" dirty="0" smtClean="0"/>
              <a:t>, says “Oh please no”, turns, and runs away, until she disappears from the scene;</a:t>
            </a:r>
          </a:p>
          <a:p>
            <a:pPr marL="514350" indent="-514350" eaLnBrk="1" hangingPunct="1">
              <a:buFont typeface="+mj-lt"/>
              <a:buAutoNum type="arabicPeriod"/>
              <a:defRPr/>
            </a:pPr>
            <a:r>
              <a:rPr lang="en-CA" sz="2000" dirty="0" smtClean="0"/>
              <a:t>the cow says “where does she think she is”, moos, continues “Jurassic Park?”, and moos.</a:t>
            </a:r>
            <a:endParaRPr lang="en-CA" sz="2000" dirty="0"/>
          </a:p>
        </p:txBody>
      </p:sp>
      <p:sp>
        <p:nvSpPr>
          <p:cNvPr id="47107" name="Slide Number Placeholder 2"/>
          <p:cNvSpPr>
            <a:spLocks noGrp="1"/>
          </p:cNvSpPr>
          <p:nvPr>
            <p:ph type="sldNum" sz="quarter" idx="12"/>
          </p:nvPr>
        </p:nvSpPr>
        <p:spPr bwMode="auto">
          <a:ln>
            <a:miter lim="800000"/>
            <a:headEnd/>
            <a:tailEnd/>
          </a:ln>
        </p:spPr>
        <p:txBody>
          <a:bodyPr/>
          <a:lstStyle/>
          <a:p>
            <a:pPr fontAlgn="base">
              <a:spcBef>
                <a:spcPct val="0"/>
              </a:spcBef>
              <a:spcAft>
                <a:spcPct val="0"/>
              </a:spcAft>
              <a:defRPr/>
            </a:pPr>
            <a:fld id="{67484674-E118-4FC8-A7AC-63DA80810D40}" type="slidenum">
              <a:rPr lang="en-US"/>
              <a:pPr fontAlgn="base">
                <a:spcBef>
                  <a:spcPct val="0"/>
                </a:spcBef>
                <a:spcAft>
                  <a:spcPct val="0"/>
                </a:spcAft>
                <a:defRPr/>
              </a:pPr>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idx="4294967295"/>
          </p:nvPr>
        </p:nvSpPr>
        <p:spPr bwMode="auto">
          <a:xfrm>
            <a:off x="457200" y="5410200"/>
            <a:ext cx="8183563" cy="1050925"/>
          </a:xfrm>
          <a:noFill/>
        </p:spPr>
        <p:txBody>
          <a:bodyPr lIns="92075" tIns="46038" rIns="92075" bIns="46038" anchor="ctr"/>
          <a:lstStyle/>
          <a:p>
            <a:pPr eaLnBrk="1" hangingPunct="1"/>
            <a:r>
              <a:rPr lang="en-US" sz="2800" smtClean="0">
                <a:effectLst/>
                <a:ea typeface="ＭＳ Ｐゴシック"/>
                <a:cs typeface="ＭＳ Ｐゴシック"/>
              </a:rPr>
              <a:t>JT’s Extra: Programs Are Written In A Narrative Story Form </a:t>
            </a:r>
          </a:p>
        </p:txBody>
      </p:sp>
      <p:sp>
        <p:nvSpPr>
          <p:cNvPr id="524291" name="Rectangle 3"/>
          <p:cNvSpPr>
            <a:spLocks noGrp="1" noChangeArrowheads="1"/>
          </p:cNvSpPr>
          <p:nvPr>
            <p:ph type="body" idx="4294967295"/>
          </p:nvPr>
        </p:nvSpPr>
        <p:spPr/>
        <p:txBody>
          <a:bodyPr lIns="92075" tIns="46038" rIns="92075" bIns="46038"/>
          <a:lstStyle/>
          <a:p>
            <a:pPr marL="111125" indent="-111125" eaLnBrk="1" hangingPunct="1"/>
            <a:r>
              <a:rPr lang="en-US" sz="2400" smtClean="0">
                <a:ea typeface="ＭＳ Ｐゴシック"/>
                <a:cs typeface="ＭＳ Ｐゴシック"/>
              </a:rPr>
              <a:t>Basic instructions are provided in a linear fashion (one after another).</a:t>
            </a:r>
          </a:p>
        </p:txBody>
      </p:sp>
      <p:pic>
        <p:nvPicPr>
          <p:cNvPr id="524292" name="Picture 4"/>
          <p:cNvPicPr>
            <a:picLocks noChangeAspect="1" noChangeArrowheads="1"/>
          </p:cNvPicPr>
          <p:nvPr/>
        </p:nvPicPr>
        <p:blipFill>
          <a:blip r:embed="rId2"/>
          <a:srcRect l="27499" t="31250" r="29582" b="17969"/>
          <a:stretch>
            <a:fillRect/>
          </a:stretch>
        </p:blipFill>
        <p:spPr bwMode="auto">
          <a:xfrm>
            <a:off x="762000" y="1371600"/>
            <a:ext cx="4038600" cy="3822700"/>
          </a:xfrm>
          <a:prstGeom prst="rect">
            <a:avLst/>
          </a:prstGeom>
          <a:noFill/>
          <a:ln w="254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4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idx="4294967295"/>
          </p:nvPr>
        </p:nvSpPr>
        <p:spPr bwMode="auto">
          <a:xfrm>
            <a:off x="457200" y="5410200"/>
            <a:ext cx="8183563" cy="1050925"/>
          </a:xfrm>
          <a:noFill/>
        </p:spPr>
        <p:txBody>
          <a:bodyPr lIns="92075" tIns="46038" rIns="92075" bIns="46038" anchor="ctr"/>
          <a:lstStyle/>
          <a:p>
            <a:pPr eaLnBrk="1" hangingPunct="1"/>
            <a:r>
              <a:rPr lang="en-US" sz="2800" smtClean="0">
                <a:effectLst/>
                <a:ea typeface="ＭＳ Ｐゴシック"/>
                <a:cs typeface="ＭＳ Ｐゴシック"/>
              </a:rPr>
              <a:t>JT’s Extra: Instructions Are Given To The Program Visually</a:t>
            </a:r>
          </a:p>
        </p:txBody>
      </p:sp>
      <p:pic>
        <p:nvPicPr>
          <p:cNvPr id="68610" name="Picture 4"/>
          <p:cNvPicPr>
            <a:picLocks noChangeAspect="1" noChangeArrowheads="1"/>
          </p:cNvPicPr>
          <p:nvPr/>
        </p:nvPicPr>
        <p:blipFill>
          <a:blip r:embed="rId2"/>
          <a:srcRect l="6374" r="42593" b="31410"/>
          <a:stretch>
            <a:fillRect/>
          </a:stretch>
        </p:blipFill>
        <p:spPr bwMode="auto">
          <a:xfrm>
            <a:off x="381000" y="304800"/>
            <a:ext cx="4749800" cy="5105400"/>
          </a:xfrm>
          <a:prstGeom prst="rect">
            <a:avLst/>
          </a:prstGeom>
          <a:noFill/>
          <a:ln w="25400">
            <a:solidFill>
              <a:schemeClr val="tx1"/>
            </a:solidFill>
            <a:miter lim="800000"/>
            <a:headEnd/>
            <a:tailEnd/>
          </a:ln>
        </p:spPr>
      </p:pic>
      <p:grpSp>
        <p:nvGrpSpPr>
          <p:cNvPr id="2" name="Group 7"/>
          <p:cNvGrpSpPr>
            <a:grpSpLocks/>
          </p:cNvGrpSpPr>
          <p:nvPr/>
        </p:nvGrpSpPr>
        <p:grpSpPr bwMode="auto">
          <a:xfrm>
            <a:off x="2667000" y="3276600"/>
            <a:ext cx="5524500" cy="1892300"/>
            <a:chOff x="1952" y="2800"/>
            <a:chExt cx="3480" cy="1192"/>
          </a:xfrm>
        </p:grpSpPr>
        <p:sp>
          <p:nvSpPr>
            <p:cNvPr id="68612" name="Line 5"/>
            <p:cNvSpPr>
              <a:spLocks noChangeShapeType="1"/>
            </p:cNvSpPr>
            <p:nvPr/>
          </p:nvSpPr>
          <p:spPr bwMode="auto">
            <a:xfrm flipH="1">
              <a:off x="1952" y="3192"/>
              <a:ext cx="2000" cy="800"/>
            </a:xfrm>
            <a:prstGeom prst="line">
              <a:avLst/>
            </a:prstGeom>
            <a:noFill/>
            <a:ln w="63500">
              <a:solidFill>
                <a:srgbClr val="969696"/>
              </a:solidFill>
              <a:round/>
              <a:headEnd/>
              <a:tailEnd type="triangle" w="med" len="med"/>
            </a:ln>
          </p:spPr>
          <p:txBody>
            <a:bodyPr/>
            <a:lstStyle/>
            <a:p>
              <a:endParaRPr lang="en-US"/>
            </a:p>
          </p:txBody>
        </p:sp>
        <p:sp>
          <p:nvSpPr>
            <p:cNvPr id="68613" name="Text Box 6"/>
            <p:cNvSpPr txBox="1">
              <a:spLocks noChangeArrowheads="1"/>
            </p:cNvSpPr>
            <p:nvPr/>
          </p:nvSpPr>
          <p:spPr bwMode="auto">
            <a:xfrm>
              <a:off x="3960" y="2800"/>
              <a:ext cx="1472" cy="750"/>
            </a:xfrm>
            <a:prstGeom prst="rect">
              <a:avLst/>
            </a:prstGeom>
            <a:noFill/>
            <a:ln w="25400">
              <a:noFill/>
              <a:miter lim="800000"/>
              <a:headEnd/>
              <a:tailEnd/>
            </a:ln>
          </p:spPr>
          <p:txBody>
            <a:bodyPr>
              <a:spAutoFit/>
            </a:bodyPr>
            <a:lstStyle/>
            <a:p>
              <a:pPr>
                <a:spcBef>
                  <a:spcPct val="50000"/>
                </a:spcBef>
              </a:pPr>
              <a:r>
                <a:rPr lang="en-US"/>
                <a:t>Dragging an instruction from the available list into the editor.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458200" cy="1050925"/>
          </a:xfrm>
        </p:spPr>
        <p:txBody>
          <a:bodyPr/>
          <a:lstStyle/>
          <a:p>
            <a:pPr eaLnBrk="1" hangingPunct="1">
              <a:defRPr/>
            </a:pPr>
            <a:r>
              <a:rPr lang="en-US" sz="2400" dirty="0" smtClean="0"/>
              <a:t>JT: How To Study/Prepare For This Section?</a:t>
            </a:r>
            <a:endParaRPr lang="en-US" sz="2400" dirty="0"/>
          </a:p>
        </p:txBody>
      </p:sp>
      <p:sp>
        <p:nvSpPr>
          <p:cNvPr id="3" name="Content Placeholder 2"/>
          <p:cNvSpPr>
            <a:spLocks noGrp="1"/>
          </p:cNvSpPr>
          <p:nvPr>
            <p:ph idx="1"/>
          </p:nvPr>
        </p:nvSpPr>
        <p:spPr>
          <a:xfrm>
            <a:off x="503238" y="530225"/>
            <a:ext cx="8183562" cy="4187825"/>
          </a:xfrm>
        </p:spPr>
        <p:txBody>
          <a:bodyPr/>
          <a:lstStyle/>
          <a:p>
            <a:pPr eaLnBrk="1" hangingPunct="1">
              <a:defRPr/>
            </a:pPr>
            <a:r>
              <a:rPr lang="en-US" sz="2400" dirty="0"/>
              <a:t>Practice things yourself.</a:t>
            </a:r>
          </a:p>
          <a:p>
            <a:pPr marL="685800" lvl="1" indent="-171450" eaLnBrk="1" hangingPunct="1">
              <a:defRPr/>
            </a:pPr>
            <a:r>
              <a:rPr lang="en-US" sz="2000" dirty="0">
                <a:cs typeface="+mn-cs"/>
              </a:rPr>
              <a:t>“I wish he [JT] would help us more by giving us code [parts of a computer program] that can be directly used in the assignment.”</a:t>
            </a:r>
          </a:p>
          <a:p>
            <a:pPr marL="685800" lvl="1" indent="-171450" eaLnBrk="1" hangingPunct="1">
              <a:defRPr/>
            </a:pPr>
            <a:endParaRPr lang="en-US" sz="2000" dirty="0">
              <a:cs typeface="+mn-cs"/>
            </a:endParaRPr>
          </a:p>
          <a:p>
            <a:pPr marL="685800" lvl="1" indent="-171450" eaLnBrk="1" hangingPunct="1">
              <a:defRPr/>
            </a:pPr>
            <a:endParaRPr lang="en-US" sz="2000" dirty="0">
              <a:cs typeface="+mn-cs"/>
            </a:endParaRPr>
          </a:p>
          <a:p>
            <a:pPr marL="685800" lvl="1" indent="-171450" eaLnBrk="1" hangingPunct="1">
              <a:defRPr/>
            </a:pPr>
            <a:endParaRPr lang="en-US" sz="2000" dirty="0">
              <a:cs typeface="+mn-cs"/>
            </a:endParaRPr>
          </a:p>
          <a:p>
            <a:pPr marL="514350" lvl="1" indent="0" eaLnBrk="1" hangingPunct="1">
              <a:buFont typeface="Verdana" pitchFamily="34" charset="0"/>
              <a:buNone/>
              <a:defRPr/>
            </a:pPr>
            <a:endParaRPr lang="en-US" sz="2000" dirty="0" smtClean="0">
              <a:cs typeface="+mn-cs"/>
            </a:endParaRPr>
          </a:p>
          <a:p>
            <a:pPr marL="514350" lvl="1" indent="0" eaLnBrk="1" hangingPunct="1">
              <a:buFont typeface="Verdana" pitchFamily="34" charset="0"/>
              <a:buNone/>
              <a:defRPr/>
            </a:pPr>
            <a:endParaRPr lang="en-US" sz="2000" dirty="0">
              <a:cs typeface="+mn-cs"/>
            </a:endParaRPr>
          </a:p>
          <a:p>
            <a:pPr marL="685800" lvl="1" indent="-171450" eaLnBrk="1" hangingPunct="1">
              <a:defRPr/>
            </a:pPr>
            <a:r>
              <a:rPr lang="en-US" sz="2000" dirty="0">
                <a:cs typeface="+mn-cs"/>
              </a:rPr>
              <a:t>How Computer Science works: You get better by doing things for yourself (this is a ‘hands-on’ field of study and work).</a:t>
            </a:r>
          </a:p>
          <a:p>
            <a:pPr eaLnBrk="1" hangingPunct="1">
              <a:defRPr/>
            </a:pPr>
            <a:endParaRPr lang="en-US" sz="2000" dirty="0"/>
          </a:p>
        </p:txBody>
      </p:sp>
      <p:sp>
        <p:nvSpPr>
          <p:cNvPr id="17411"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234BFA35-1883-4850-A715-A61935FDC104}" type="slidenum">
              <a:rPr lang="en-US"/>
              <a:pPr fontAlgn="base">
                <a:spcBef>
                  <a:spcPct val="0"/>
                </a:spcBef>
                <a:spcAft>
                  <a:spcPct val="0"/>
                </a:spcAft>
                <a:defRPr/>
              </a:pPr>
              <a:t>5</a:t>
            </a:fld>
            <a:endParaRPr lang="en-US"/>
          </a:p>
        </p:txBody>
      </p:sp>
      <p:grpSp>
        <p:nvGrpSpPr>
          <p:cNvPr id="7" name="Group 6"/>
          <p:cNvGrpSpPr>
            <a:grpSpLocks/>
          </p:cNvGrpSpPr>
          <p:nvPr/>
        </p:nvGrpSpPr>
        <p:grpSpPr bwMode="auto">
          <a:xfrm>
            <a:off x="1295400" y="1900238"/>
            <a:ext cx="1600200" cy="1600200"/>
            <a:chOff x="1447800" y="2273300"/>
            <a:chExt cx="1600200" cy="1600200"/>
          </a:xfrm>
        </p:grpSpPr>
        <p:pic>
          <p:nvPicPr>
            <p:cNvPr id="20492" name="Picture 12" descr="C:\Users\tamj\AppData\Local\Microsoft\Windows\Temporary Internet Files\Content.IE5\5POKSRUL\MC900440674[1].png"/>
            <p:cNvPicPr>
              <a:picLocks noChangeAspect="1" noChangeArrowheads="1"/>
            </p:cNvPicPr>
            <p:nvPr/>
          </p:nvPicPr>
          <p:blipFill>
            <a:blip r:embed="rId2"/>
            <a:srcRect/>
            <a:stretch>
              <a:fillRect/>
            </a:stretch>
          </p:blipFill>
          <p:spPr bwMode="auto">
            <a:xfrm>
              <a:off x="1447800" y="2273300"/>
              <a:ext cx="1600200" cy="1600200"/>
            </a:xfrm>
            <a:prstGeom prst="rect">
              <a:avLst/>
            </a:prstGeom>
            <a:noFill/>
            <a:ln w="9525">
              <a:noFill/>
              <a:miter lim="800000"/>
              <a:headEnd/>
              <a:tailEnd/>
            </a:ln>
          </p:spPr>
        </p:pic>
        <p:sp>
          <p:nvSpPr>
            <p:cNvPr id="20493" name="TextBox 5"/>
            <p:cNvSpPr txBox="1">
              <a:spLocks noChangeArrowheads="1"/>
            </p:cNvSpPr>
            <p:nvPr/>
          </p:nvSpPr>
          <p:spPr bwMode="auto">
            <a:xfrm>
              <a:off x="1828800" y="3499729"/>
              <a:ext cx="953165" cy="338554"/>
            </a:xfrm>
            <a:prstGeom prst="rect">
              <a:avLst/>
            </a:prstGeom>
            <a:solidFill>
              <a:srgbClr val="FFFFCC"/>
            </a:solidFill>
            <a:ln w="9525">
              <a:noFill/>
              <a:miter lim="800000"/>
              <a:headEnd/>
              <a:tailEnd/>
            </a:ln>
          </p:spPr>
          <p:txBody>
            <a:bodyPr>
              <a:spAutoFit/>
            </a:bodyPr>
            <a:lstStyle/>
            <a:p>
              <a:r>
                <a:rPr lang="en-US" sz="800">
                  <a:latin typeface="Comic Sans MS" pitchFamily="66" charset="0"/>
                </a:rPr>
                <a:t>JT? (No not really)</a:t>
              </a:r>
            </a:p>
          </p:txBody>
        </p:sp>
      </p:grpSp>
      <p:grpSp>
        <p:nvGrpSpPr>
          <p:cNvPr id="15" name="Group 14"/>
          <p:cNvGrpSpPr>
            <a:grpSpLocks/>
          </p:cNvGrpSpPr>
          <p:nvPr/>
        </p:nvGrpSpPr>
        <p:grpSpPr bwMode="auto">
          <a:xfrm>
            <a:off x="1371600" y="4705350"/>
            <a:ext cx="3857625" cy="1076325"/>
            <a:chOff x="1371600" y="4705153"/>
            <a:chExt cx="3857625" cy="1075854"/>
          </a:xfrm>
        </p:grpSpPr>
        <p:pic>
          <p:nvPicPr>
            <p:cNvPr id="20489" name="Picture 6" descr="C:\Users\TEMP.PC\AppData\Local\Microsoft\Windows\Temporary Internet Files\Content.IE5\57KJBN2O\MC900234259[1].wmf"/>
            <p:cNvPicPr>
              <a:picLocks noChangeAspect="1" noChangeArrowheads="1"/>
            </p:cNvPicPr>
            <p:nvPr/>
          </p:nvPicPr>
          <p:blipFill>
            <a:blip r:embed="rId3"/>
            <a:srcRect/>
            <a:stretch>
              <a:fillRect/>
            </a:stretch>
          </p:blipFill>
          <p:spPr bwMode="auto">
            <a:xfrm>
              <a:off x="1371600" y="4886527"/>
              <a:ext cx="723900" cy="894480"/>
            </a:xfrm>
            <a:prstGeom prst="rect">
              <a:avLst/>
            </a:prstGeom>
            <a:noFill/>
            <a:ln w="9525">
              <a:noFill/>
              <a:miter lim="800000"/>
              <a:headEnd/>
              <a:tailEnd/>
            </a:ln>
          </p:spPr>
        </p:pic>
        <p:pic>
          <p:nvPicPr>
            <p:cNvPr id="20490" name="Picture 8" descr="C:\Users\TEMP.PC\AppData\Local\Microsoft\Windows\Temporary Internet Files\Content.IE5\SI0826NH\MC900384420[1].wmf"/>
            <p:cNvPicPr>
              <a:picLocks noChangeAspect="1" noChangeArrowheads="1"/>
            </p:cNvPicPr>
            <p:nvPr/>
          </p:nvPicPr>
          <p:blipFill>
            <a:blip r:embed="rId4"/>
            <a:srcRect/>
            <a:stretch>
              <a:fillRect/>
            </a:stretch>
          </p:blipFill>
          <p:spPr bwMode="auto">
            <a:xfrm>
              <a:off x="2362200" y="5185165"/>
              <a:ext cx="827725" cy="595842"/>
            </a:xfrm>
            <a:prstGeom prst="rect">
              <a:avLst/>
            </a:prstGeom>
            <a:noFill/>
            <a:ln w="9525">
              <a:noFill/>
              <a:miter lim="800000"/>
              <a:headEnd/>
              <a:tailEnd/>
            </a:ln>
          </p:spPr>
        </p:pic>
        <p:sp>
          <p:nvSpPr>
            <p:cNvPr id="20491" name="TextBox 1"/>
            <p:cNvSpPr txBox="1">
              <a:spLocks noChangeArrowheads="1"/>
            </p:cNvSpPr>
            <p:nvPr/>
          </p:nvSpPr>
          <p:spPr bwMode="auto">
            <a:xfrm>
              <a:off x="1371600" y="4705153"/>
              <a:ext cx="3857625" cy="583749"/>
            </a:xfrm>
            <a:prstGeom prst="rect">
              <a:avLst/>
            </a:prstGeom>
            <a:noFill/>
            <a:ln w="9525">
              <a:noFill/>
              <a:miter lim="800000"/>
              <a:headEnd/>
              <a:tailEnd/>
            </a:ln>
          </p:spPr>
          <p:txBody>
            <a:bodyPr lIns="0"/>
            <a:lstStyle/>
            <a:p>
              <a:r>
                <a:rPr lang="en-US" sz="1600"/>
                <a:t>Similar to getting fit: you can’t just watch</a:t>
              </a:r>
            </a:p>
          </p:txBody>
        </p:sp>
      </p:grpSp>
      <p:grpSp>
        <p:nvGrpSpPr>
          <p:cNvPr id="16" name="Group 15"/>
          <p:cNvGrpSpPr>
            <a:grpSpLocks/>
          </p:cNvGrpSpPr>
          <p:nvPr/>
        </p:nvGrpSpPr>
        <p:grpSpPr bwMode="auto">
          <a:xfrm>
            <a:off x="5670550" y="4402138"/>
            <a:ext cx="2371725" cy="1550987"/>
            <a:chOff x="5670973" y="4401443"/>
            <a:chExt cx="2371724" cy="1552447"/>
          </a:xfrm>
        </p:grpSpPr>
        <p:pic>
          <p:nvPicPr>
            <p:cNvPr id="20487" name="Picture 7" descr="C:\Users\TEMP.PC\AppData\Local\Microsoft\Windows\Temporary Internet Files\Content.IE5\SI0826NH\MC900389124[1].wmf"/>
            <p:cNvPicPr>
              <a:picLocks noChangeAspect="1" noChangeArrowheads="1"/>
            </p:cNvPicPr>
            <p:nvPr/>
          </p:nvPicPr>
          <p:blipFill>
            <a:blip r:embed="rId5"/>
            <a:srcRect/>
            <a:stretch>
              <a:fillRect/>
            </a:stretch>
          </p:blipFill>
          <p:spPr bwMode="auto">
            <a:xfrm flipH="1">
              <a:off x="5670973" y="4692437"/>
              <a:ext cx="1110827" cy="1261453"/>
            </a:xfrm>
            <a:prstGeom prst="rect">
              <a:avLst/>
            </a:prstGeom>
            <a:noFill/>
            <a:ln w="9525">
              <a:noFill/>
              <a:miter lim="800000"/>
              <a:headEnd/>
              <a:tailEnd/>
            </a:ln>
          </p:spPr>
        </p:pic>
        <p:sp>
          <p:nvSpPr>
            <p:cNvPr id="20488" name="TextBox 9"/>
            <p:cNvSpPr txBox="1">
              <a:spLocks noChangeArrowheads="1"/>
            </p:cNvSpPr>
            <p:nvPr/>
          </p:nvSpPr>
          <p:spPr bwMode="auto">
            <a:xfrm>
              <a:off x="5670973" y="4401443"/>
              <a:ext cx="2371724" cy="583992"/>
            </a:xfrm>
            <a:prstGeom prst="rect">
              <a:avLst/>
            </a:prstGeom>
            <a:noFill/>
            <a:ln w="9525">
              <a:noFill/>
              <a:miter lim="800000"/>
              <a:headEnd/>
              <a:tailEnd/>
            </a:ln>
          </p:spPr>
          <p:txBody>
            <a:bodyPr lIns="0"/>
            <a:lstStyle/>
            <a:p>
              <a:r>
                <a:rPr lang="en-US" sz="1600"/>
                <a:t>You have to do it yourself</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idx="4294967295"/>
          </p:nvPr>
        </p:nvSpPr>
        <p:spPr bwMode="auto">
          <a:noFill/>
        </p:spPr>
        <p:txBody>
          <a:bodyPr lIns="92075" tIns="46038" rIns="92075" bIns="46038" anchor="ctr"/>
          <a:lstStyle/>
          <a:p>
            <a:pPr eaLnBrk="1" hangingPunct="1"/>
            <a:r>
              <a:rPr lang="en-US" sz="3200" smtClean="0">
                <a:effectLst/>
                <a:ea typeface="ＭＳ Ｐゴシック"/>
                <a:cs typeface="ＭＳ Ｐゴシック"/>
              </a:rPr>
              <a:t>JT’s Extra: Running Your Program</a:t>
            </a:r>
          </a:p>
        </p:txBody>
      </p:sp>
      <p:sp>
        <p:nvSpPr>
          <p:cNvPr id="69634" name="Rectangle 3"/>
          <p:cNvSpPr>
            <a:spLocks noGrp="1" noChangeArrowheads="1"/>
          </p:cNvSpPr>
          <p:nvPr>
            <p:ph type="body" idx="4294967295"/>
          </p:nvPr>
        </p:nvSpPr>
        <p:spPr/>
        <p:txBody>
          <a:bodyPr lIns="92075" tIns="46038" rIns="92075" bIns="46038"/>
          <a:lstStyle/>
          <a:p>
            <a:pPr marL="111125" indent="-111125" eaLnBrk="1" hangingPunct="1"/>
            <a:r>
              <a:rPr lang="en-US" smtClean="0">
                <a:ea typeface="ＭＳ Ｐゴシック"/>
                <a:cs typeface="ＭＳ Ｐゴシック"/>
              </a:rPr>
              <a:t>This is when the instructions in your program are executed.</a:t>
            </a:r>
          </a:p>
        </p:txBody>
      </p:sp>
      <p:pic>
        <p:nvPicPr>
          <p:cNvPr id="69635" name="Picture 4"/>
          <p:cNvPicPr>
            <a:picLocks noChangeAspect="1" noChangeArrowheads="1"/>
          </p:cNvPicPr>
          <p:nvPr/>
        </p:nvPicPr>
        <p:blipFill>
          <a:blip r:embed="rId2"/>
          <a:srcRect l="10312" t="17578" r="47604" b="52864"/>
          <a:stretch>
            <a:fillRect/>
          </a:stretch>
        </p:blipFill>
        <p:spPr bwMode="auto">
          <a:xfrm>
            <a:off x="736600" y="1568450"/>
            <a:ext cx="5130800" cy="2882900"/>
          </a:xfrm>
          <a:prstGeom prst="rect">
            <a:avLst/>
          </a:prstGeom>
          <a:noFill/>
          <a:ln w="9525">
            <a:noFill/>
            <a:miter lim="800000"/>
            <a:headEnd/>
            <a:tailEnd/>
          </a:ln>
        </p:spPr>
      </p:pic>
      <p:sp>
        <p:nvSpPr>
          <p:cNvPr id="69636" name="Line 5"/>
          <p:cNvSpPr>
            <a:spLocks noChangeShapeType="1"/>
          </p:cNvSpPr>
          <p:nvPr/>
        </p:nvSpPr>
        <p:spPr bwMode="auto">
          <a:xfrm flipH="1" flipV="1">
            <a:off x="1295400" y="2057400"/>
            <a:ext cx="228600" cy="22860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983163"/>
            <a:ext cx="8183562" cy="1052512"/>
          </a:xfrm>
        </p:spPr>
        <p:txBody>
          <a:bodyPr/>
          <a:lstStyle/>
          <a:p>
            <a:pPr eaLnBrk="1" hangingPunct="1">
              <a:defRPr/>
            </a:pPr>
            <a:r>
              <a:rPr lang="en-CA" sz="3200" smtClean="0">
                <a:effectLst>
                  <a:outerShdw blurRad="38100" dist="38100" dir="2700000" algn="tl">
                    <a:srgbClr val="000000"/>
                  </a:outerShdw>
                </a:effectLst>
                <a:ea typeface="ＭＳ Ｐゴシック"/>
                <a:cs typeface="ＭＳ Ｐゴシック"/>
              </a:rPr>
              <a:t>JT’s Extra: World.my first method</a:t>
            </a:r>
          </a:p>
        </p:txBody>
      </p:sp>
      <p:sp>
        <p:nvSpPr>
          <p:cNvPr id="70658" name="Content Placeholder 2"/>
          <p:cNvSpPr>
            <a:spLocks noGrp="1"/>
          </p:cNvSpPr>
          <p:nvPr>
            <p:ph idx="4294967295"/>
          </p:nvPr>
        </p:nvSpPr>
        <p:spPr/>
        <p:txBody>
          <a:bodyPr/>
          <a:lstStyle/>
          <a:p>
            <a:pPr eaLnBrk="1" hangingPunct="1"/>
            <a:r>
              <a:rPr lang="en-CA" smtClean="0">
                <a:ea typeface="ＭＳ Ｐゴシック"/>
                <a:cs typeface="ＭＳ Ｐゴシック"/>
              </a:rPr>
              <a:t>This method is executed when you run an Alice world</a:t>
            </a:r>
          </a:p>
          <a:p>
            <a:pPr eaLnBrk="1" hangingPunct="1"/>
            <a:endParaRPr lang="en-CA" smtClean="0">
              <a:ea typeface="ＭＳ Ｐゴシック"/>
              <a:cs typeface="ＭＳ Ｐゴシック"/>
            </a:endParaRPr>
          </a:p>
          <a:p>
            <a:pPr eaLnBrk="1" hangingPunct="1"/>
            <a:r>
              <a:rPr lang="en-CA" smtClean="0">
                <a:ea typeface="ＭＳ Ｐゴシック"/>
                <a:cs typeface="ＭＳ Ｐゴシック"/>
              </a:rPr>
              <a:t>Call the methods you want to run on objects from this method</a:t>
            </a:r>
          </a:p>
          <a:p>
            <a:pPr eaLnBrk="1" hangingPunct="1"/>
            <a:endParaRPr lang="en-CA" smtClean="0">
              <a:ea typeface="ＭＳ Ｐゴシック"/>
              <a:cs typeface="ＭＳ Ｐゴシック"/>
            </a:endParaRPr>
          </a:p>
          <a:p>
            <a:pPr eaLnBrk="1" hangingPunct="1"/>
            <a:r>
              <a:rPr lang="en-CA" smtClean="0">
                <a:ea typeface="ＭＳ Ｐゴシック"/>
                <a:cs typeface="ＭＳ Ｐゴシック"/>
              </a:rPr>
              <a:t>This is your </a:t>
            </a:r>
            <a:r>
              <a:rPr lang="en-CA" i="1" smtClean="0">
                <a:ea typeface="ＭＳ Ｐゴシック"/>
                <a:cs typeface="ＭＳ Ｐゴシック"/>
              </a:rPr>
              <a:t>main</a:t>
            </a:r>
            <a:r>
              <a:rPr lang="en-CA" smtClean="0">
                <a:ea typeface="ＭＳ Ｐゴシック"/>
                <a:cs typeface="ＭＳ Ｐゴシック"/>
              </a:rPr>
              <a:t> program</a:t>
            </a:r>
          </a:p>
          <a:p>
            <a:pPr eaLnBrk="1" hangingPunct="1"/>
            <a:endParaRPr lang="en-CA" smtClean="0">
              <a:ea typeface="ＭＳ Ｐゴシック"/>
              <a:cs typeface="ＭＳ Ｐゴシック"/>
            </a:endParaRPr>
          </a:p>
          <a:p>
            <a:pPr eaLnBrk="1" hangingPunct="1"/>
            <a:r>
              <a:rPr lang="en-US" smtClean="0">
                <a:ea typeface="ＭＳ Ｐゴシック"/>
                <a:cs typeface="ＭＳ Ｐゴシック"/>
              </a:rPr>
              <a:t>Rename to a sensible name e.g., “</a:t>
            </a:r>
            <a:r>
              <a:rPr lang="en-US" smtClean="0">
                <a:latin typeface="Arial" charset="0"/>
                <a:ea typeface="ＭＳ Ｐゴシック"/>
                <a:cs typeface="ＭＳ Ｐゴシック"/>
              </a:rPr>
              <a:t>start</a:t>
            </a:r>
            <a:r>
              <a:rPr lang="en-US" smtClean="0">
                <a:ea typeface="ＭＳ Ｐゴシック"/>
                <a:cs typeface="ＭＳ Ｐゴシック"/>
              </a:rPr>
              <a:t>”, “</a:t>
            </a:r>
            <a:r>
              <a:rPr lang="en-US" smtClean="0">
                <a:latin typeface="Arial" charset="0"/>
                <a:ea typeface="ＭＳ Ｐゴシック"/>
                <a:cs typeface="ＭＳ Ｐゴシック"/>
              </a:rPr>
              <a:t>main</a:t>
            </a:r>
            <a:r>
              <a:rPr lang="en-US" smtClean="0">
                <a:ea typeface="ＭＳ Ｐゴシック"/>
                <a:cs typeface="ＭＳ Ｐゴシック"/>
              </a:rPr>
              <a:t>”</a:t>
            </a:r>
            <a:endParaRPr lang="en-CA" smtClean="0">
              <a:ea typeface="ＭＳ Ｐゴシック"/>
              <a:cs typeface="ＭＳ Ｐゴシック"/>
            </a:endParaRPr>
          </a:p>
        </p:txBody>
      </p:sp>
      <p:sp>
        <p:nvSpPr>
          <p:cNvPr id="70659" name="Slide Number Placeholder 3"/>
          <p:cNvSpPr txBox="1">
            <a:spLocks noGrp="1"/>
          </p:cNvSpPr>
          <p:nvPr/>
        </p:nvSpPr>
        <p:spPr bwMode="auto">
          <a:xfrm>
            <a:off x="8348663" y="6111875"/>
            <a:ext cx="457200" cy="365125"/>
          </a:xfrm>
          <a:prstGeom prst="rect">
            <a:avLst/>
          </a:prstGeom>
          <a:noFill/>
          <a:ln w="9525">
            <a:noFill/>
            <a:miter lim="800000"/>
            <a:headEnd/>
            <a:tailEnd/>
          </a:ln>
        </p:spPr>
        <p:txBody>
          <a:bodyPr anchor="b"/>
          <a:lstStyle/>
          <a:p>
            <a:pPr algn="r"/>
            <a:fld id="{88634736-A43D-4967-A6A2-D9390969D729}" type="slidenum">
              <a:rPr lang="en-US" sz="1600">
                <a:solidFill>
                  <a:srgbClr val="A7A399"/>
                </a:solidFill>
                <a:latin typeface="Verdana" pitchFamily="34" charset="0"/>
              </a:rPr>
              <a:pPr algn="r"/>
              <a:t>51</a:t>
            </a:fld>
            <a:endParaRPr lang="en-US" sz="1600">
              <a:solidFill>
                <a:srgbClr val="A7A399"/>
              </a:solidFill>
              <a:latin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0"/>
            <a:ext cx="8183563" cy="1050925"/>
          </a:xfrm>
        </p:spPr>
        <p:txBody>
          <a:bodyPr/>
          <a:lstStyle/>
          <a:p>
            <a:pPr eaLnBrk="1" hangingPunct="1">
              <a:defRPr/>
            </a:pPr>
            <a:r>
              <a:rPr lang="en-US" sz="2800" dirty="0" smtClean="0"/>
              <a:t>JT: What Can You Do To Practice?</a:t>
            </a:r>
            <a:endParaRPr lang="en-US" sz="2800" dirty="0"/>
          </a:p>
        </p:txBody>
      </p:sp>
      <p:sp>
        <p:nvSpPr>
          <p:cNvPr id="3" name="Content Placeholder 2"/>
          <p:cNvSpPr>
            <a:spLocks noGrp="1"/>
          </p:cNvSpPr>
          <p:nvPr>
            <p:ph idx="1"/>
          </p:nvPr>
        </p:nvSpPr>
        <p:spPr>
          <a:xfrm>
            <a:off x="503238" y="530225"/>
            <a:ext cx="8183562" cy="4879975"/>
          </a:xfrm>
        </p:spPr>
        <p:txBody>
          <a:bodyPr/>
          <a:lstStyle/>
          <a:p>
            <a:pPr marL="403225" indent="-171450" eaLnBrk="1" hangingPunct="1">
              <a:defRPr/>
            </a:pPr>
            <a:r>
              <a:rPr lang="en-US" dirty="0"/>
              <a:t>Write </a:t>
            </a:r>
            <a:r>
              <a:rPr lang="en-US" dirty="0" smtClean="0"/>
              <a:t>(lots of) programs.</a:t>
            </a:r>
          </a:p>
          <a:p>
            <a:pPr marL="685800" lvl="1" indent="-171450" eaLnBrk="1" hangingPunct="1">
              <a:defRPr/>
            </a:pPr>
            <a:r>
              <a:rPr lang="en-US" sz="1800" dirty="0" smtClean="0">
                <a:cs typeface="+mn-cs"/>
              </a:rPr>
              <a:t>At </a:t>
            </a:r>
            <a:r>
              <a:rPr lang="en-US" sz="1800" dirty="0">
                <a:cs typeface="+mn-cs"/>
              </a:rPr>
              <a:t>the </a:t>
            </a:r>
            <a:r>
              <a:rPr lang="en-US" sz="1800" i="1" dirty="0">
                <a:cs typeface="+mn-cs"/>
              </a:rPr>
              <a:t>very least</a:t>
            </a:r>
            <a:r>
              <a:rPr lang="en-US" sz="1800" dirty="0">
                <a:cs typeface="+mn-cs"/>
              </a:rPr>
              <a:t> attempt </a:t>
            </a:r>
            <a:r>
              <a:rPr lang="en-US" sz="1800" dirty="0" smtClean="0">
                <a:cs typeface="+mn-cs"/>
              </a:rPr>
              <a:t>the assignment and quiz.</a:t>
            </a:r>
          </a:p>
          <a:p>
            <a:pPr marL="685800" lvl="1" indent="-171450" eaLnBrk="1" hangingPunct="1">
              <a:defRPr/>
            </a:pPr>
            <a:r>
              <a:rPr lang="en-US" sz="2000" dirty="0" smtClean="0">
                <a:cs typeface="+mn-cs"/>
              </a:rPr>
              <a:t>Try </a:t>
            </a:r>
            <a:r>
              <a:rPr lang="en-US" sz="2000" dirty="0">
                <a:cs typeface="+mn-cs"/>
              </a:rPr>
              <a:t>to do some additional practice work (some examples </a:t>
            </a:r>
            <a:r>
              <a:rPr lang="en-US" sz="2000" dirty="0" smtClean="0">
                <a:cs typeface="+mn-cs"/>
              </a:rPr>
              <a:t>may </a:t>
            </a:r>
            <a:r>
              <a:rPr lang="en-US" sz="2000" dirty="0">
                <a:cs typeface="+mn-cs"/>
              </a:rPr>
              <a:t>be given in </a:t>
            </a:r>
            <a:r>
              <a:rPr lang="en-US" sz="2000" dirty="0" smtClean="0">
                <a:cs typeface="+mn-cs"/>
              </a:rPr>
              <a:t>class).</a:t>
            </a:r>
          </a:p>
          <a:p>
            <a:pPr marL="685800" lvl="1" indent="-171450" eaLnBrk="1" hangingPunct="1">
              <a:defRPr/>
            </a:pPr>
            <a:r>
              <a:rPr lang="en-US" sz="2000" dirty="0" smtClean="0">
                <a:cs typeface="+mn-cs"/>
              </a:rPr>
              <a:t>Write </a:t>
            </a:r>
            <a:r>
              <a:rPr lang="en-US" sz="2000" dirty="0">
                <a:cs typeface="+mn-cs"/>
              </a:rPr>
              <a:t>lots of little ‘test’ programs to help you understand and apply the concepts being taught</a:t>
            </a:r>
            <a:r>
              <a:rPr lang="en-US" sz="2000" dirty="0" smtClean="0">
                <a:cs typeface="+mn-cs"/>
              </a:rPr>
              <a:t>.</a:t>
            </a:r>
          </a:p>
          <a:p>
            <a:pPr marL="1028700" lvl="2" indent="-114300" eaLnBrk="1" hangingPunct="1">
              <a:defRPr/>
            </a:pPr>
            <a:r>
              <a:rPr lang="en-US" sz="2000" dirty="0" smtClean="0">
                <a:cs typeface="+mn-cs"/>
              </a:rPr>
              <a:t>Example: branching/if was covered in class, write a program that employs branching.</a:t>
            </a:r>
            <a:endParaRPr lang="en-US" sz="2000" dirty="0">
              <a:cs typeface="+mn-cs"/>
            </a:endParaRPr>
          </a:p>
          <a:p>
            <a:pPr marL="508000" indent="-114300" eaLnBrk="1" hangingPunct="1">
              <a:defRPr/>
            </a:pPr>
            <a:r>
              <a:rPr lang="en-US" dirty="0" smtClean="0"/>
              <a:t>Read (lots of) programs: ‘tracing’ </a:t>
            </a:r>
          </a:p>
          <a:p>
            <a:pPr marL="790575" lvl="1" indent="-114300" eaLnBrk="1" hangingPunct="1">
              <a:defRPr/>
            </a:pPr>
            <a:r>
              <a:rPr lang="en-US" sz="2000" dirty="0" smtClean="0">
                <a:cs typeface="+mn-cs"/>
              </a:rPr>
              <a:t>Reading </a:t>
            </a:r>
            <a:r>
              <a:rPr lang="en-US" sz="2000" dirty="0">
                <a:cs typeface="+mn-cs"/>
              </a:rPr>
              <a:t>through programs that other people have written, and executing it ‘by hand</a:t>
            </a:r>
            <a:r>
              <a:rPr lang="en-US" sz="2000" dirty="0" smtClean="0">
                <a:cs typeface="+mn-cs"/>
              </a:rPr>
              <a:t>’ (getting the answer on your own without running the program) </a:t>
            </a:r>
            <a:r>
              <a:rPr lang="en-US" sz="2000" dirty="0">
                <a:cs typeface="+mn-cs"/>
              </a:rPr>
              <a:t>in order to understand how and why it works the way that it does.</a:t>
            </a:r>
          </a:p>
          <a:p>
            <a:pPr eaLnBrk="1" hangingPunct="1">
              <a:defRPr/>
            </a:pPr>
            <a:endParaRPr lang="en-US" sz="2400" dirty="0"/>
          </a:p>
        </p:txBody>
      </p:sp>
      <p:sp>
        <p:nvSpPr>
          <p:cNvPr id="18435"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7AB3764A-65D4-4DCA-B10D-C3E0297CF418}" type="slidenum">
              <a:rPr lang="en-US"/>
              <a:pPr fontAlgn="base">
                <a:spcBef>
                  <a:spcPct val="0"/>
                </a:spcBef>
                <a:spcAft>
                  <a:spcPct val="0"/>
                </a:spcAft>
                <a:defRPr/>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JT: Asking Questions</a:t>
            </a:r>
            <a:endParaRPr lang="en-US" dirty="0"/>
          </a:p>
        </p:txBody>
      </p:sp>
      <p:sp>
        <p:nvSpPr>
          <p:cNvPr id="3" name="Content Placeholder 2"/>
          <p:cNvSpPr>
            <a:spLocks noGrp="1"/>
          </p:cNvSpPr>
          <p:nvPr>
            <p:ph idx="1"/>
          </p:nvPr>
        </p:nvSpPr>
        <p:spPr>
          <a:xfrm>
            <a:off x="503238" y="530225"/>
            <a:ext cx="8183562" cy="4187825"/>
          </a:xfrm>
        </p:spPr>
        <p:txBody>
          <a:bodyPr/>
          <a:lstStyle/>
          <a:p>
            <a:pPr eaLnBrk="1" hangingPunct="1"/>
            <a:r>
              <a:rPr lang="en-US" sz="2000" smtClean="0">
                <a:ea typeface="ＭＳ Ｐゴシック"/>
                <a:cs typeface="ＭＳ Ｐゴシック"/>
              </a:rPr>
              <a:t>If you find concepts unclear trying to understand them on your own can be beneficial (because this is a ‘hands on’ field).</a:t>
            </a:r>
          </a:p>
          <a:p>
            <a:pPr lvl="1" eaLnBrk="1" hangingPunct="1"/>
            <a:r>
              <a:rPr lang="en-US" sz="1800" smtClean="0">
                <a:ea typeface="ＭＳ Ｐゴシック"/>
              </a:rPr>
              <a:t>Looking at online resources:</a:t>
            </a:r>
          </a:p>
          <a:p>
            <a:pPr lvl="2" eaLnBrk="1" hangingPunct="1"/>
            <a:r>
              <a:rPr lang="en-US" sz="1600" smtClean="0">
                <a:ea typeface="ＭＳ Ｐゴシック"/>
              </a:rPr>
              <a:t>Remember when looking for academic resources, just like resources for other web searches, not all websites are good sources.</a:t>
            </a:r>
          </a:p>
          <a:p>
            <a:pPr lvl="2" eaLnBrk="1" hangingPunct="1"/>
            <a:r>
              <a:rPr lang="en-US" sz="1600" smtClean="0">
                <a:ea typeface="ＭＳ Ｐゴシック"/>
              </a:rPr>
              <a:t>Start with more reputable sources e.g., </a:t>
            </a:r>
            <a:r>
              <a:rPr lang="en-US" sz="1600" smtClean="0">
                <a:ea typeface="ＭＳ Ｐゴシック"/>
                <a:hlinkClick r:id="rId2"/>
              </a:rPr>
              <a:t>www.alice.org</a:t>
            </a:r>
            <a:r>
              <a:rPr lang="en-US" sz="1600" smtClean="0">
                <a:ea typeface="ＭＳ Ｐゴシック"/>
              </a:rPr>
              <a:t> and the ones that I may have recommended.</a:t>
            </a:r>
          </a:p>
          <a:p>
            <a:pPr eaLnBrk="1" hangingPunct="1"/>
            <a:r>
              <a:rPr lang="en-US" sz="2000" smtClean="0">
                <a:ea typeface="ＭＳ Ｐゴシック"/>
                <a:cs typeface="ＭＳ Ｐゴシック"/>
              </a:rPr>
              <a:t>If you are still unclear on concepts then make sure that you ask for help.</a:t>
            </a:r>
          </a:p>
          <a:p>
            <a:pPr lvl="1" eaLnBrk="1" hangingPunct="1"/>
            <a:r>
              <a:rPr lang="en-US" sz="1800" smtClean="0">
                <a:ea typeface="ＭＳ Ｐゴシック"/>
              </a:rPr>
              <a:t>Don’t wait too long to do this because latter concepts may strongly depend on the understanding of earlier concepts.</a:t>
            </a:r>
          </a:p>
          <a:p>
            <a:pPr eaLnBrk="1" hangingPunct="1"/>
            <a:endParaRPr lang="en-US" sz="1800" smtClean="0">
              <a:ea typeface="ＭＳ Ｐゴシック"/>
              <a:cs typeface="ＭＳ Ｐゴシック"/>
            </a:endParaRPr>
          </a:p>
        </p:txBody>
      </p:sp>
      <p:sp>
        <p:nvSpPr>
          <p:cNvPr id="19459"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5D6B3BBA-E7FA-4B8D-AD14-3F06E82A8198}" type="slidenum">
              <a:rPr lang="en-US"/>
              <a:pPr fontAlgn="base">
                <a:spcBef>
                  <a:spcPct val="0"/>
                </a:spcBef>
                <a:spcAft>
                  <a:spcPct val="0"/>
                </a:spcAft>
                <a:defRPr/>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sz="2800" dirty="0" smtClean="0"/>
              <a:t>JT: Start  Studying/Working On The Assignment As Early As Possible</a:t>
            </a:r>
            <a:endParaRPr lang="en-US" sz="2800" dirty="0"/>
          </a:p>
        </p:txBody>
      </p:sp>
      <p:sp>
        <p:nvSpPr>
          <p:cNvPr id="3" name="Content Placeholder 2"/>
          <p:cNvSpPr>
            <a:spLocks noGrp="1"/>
          </p:cNvSpPr>
          <p:nvPr>
            <p:ph idx="1"/>
          </p:nvPr>
        </p:nvSpPr>
        <p:spPr>
          <a:xfrm>
            <a:off x="503238" y="530225"/>
            <a:ext cx="8183562" cy="4187825"/>
          </a:xfrm>
        </p:spPr>
        <p:txBody>
          <a:bodyPr/>
          <a:lstStyle/>
          <a:p>
            <a:pPr marL="606425" lvl="1" indent="-381000" eaLnBrk="1" hangingPunct="1"/>
            <a:r>
              <a:rPr lang="en-US" sz="2000" smtClean="0">
                <a:ea typeface="ＭＳ Ｐゴシック"/>
              </a:rPr>
              <a:t>Don't cram the material just before the exam, instead you should be studying the concepts as you learn them throughout the term.</a:t>
            </a:r>
          </a:p>
          <a:p>
            <a:pPr marL="606425" lvl="1" indent="-381000" eaLnBrk="1" hangingPunct="1"/>
            <a:r>
              <a:rPr lang="en-US" sz="2000" smtClean="0">
                <a:ea typeface="ＭＳ Ｐゴシック"/>
              </a:rPr>
              <a:t>It’s important to work through and understand concepts *before* you start the assignment. If you try to learn a new concept and work out a solution for the assignment at the same time then you may become overwhelmed.</a:t>
            </a:r>
          </a:p>
          <a:p>
            <a:pPr marL="606425" lvl="1" indent="-381000" eaLnBrk="1" hangingPunct="1"/>
            <a:r>
              <a:rPr lang="en-US" sz="2000" smtClean="0">
                <a:ea typeface="ＭＳ Ｐゴシック"/>
              </a:rPr>
              <a:t>Don’t start assignments the night (or day!) that they are due, they may take more time than you first thought so start as soon as possible.</a:t>
            </a:r>
          </a:p>
        </p:txBody>
      </p:sp>
      <p:sp>
        <p:nvSpPr>
          <p:cNvPr id="20483"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2A79C31E-FC9B-4E48-B894-A5EFD5E3EDA9}" type="slidenum">
              <a:rPr lang="en-US"/>
              <a:pPr fontAlgn="base">
                <a:spcBef>
                  <a:spcPct val="0"/>
                </a:spcBef>
                <a:spcAft>
                  <a:spcPct val="0"/>
                </a:spcAft>
                <a:defRPr/>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5410200"/>
            <a:ext cx="8183563" cy="1052513"/>
          </a:xfrm>
        </p:spPr>
        <p:txBody>
          <a:bodyPr/>
          <a:lstStyle/>
          <a:p>
            <a:pPr eaLnBrk="1" hangingPunct="1">
              <a:defRPr/>
            </a:pPr>
            <a:r>
              <a:rPr lang="en-US" dirty="0" smtClean="0"/>
              <a:t>JT’s Extra: Setting Up Alice</a:t>
            </a:r>
            <a:endParaRPr lang="en-US" dirty="0"/>
          </a:p>
        </p:txBody>
      </p:sp>
      <p:sp>
        <p:nvSpPr>
          <p:cNvPr id="3" name="Content Placeholder 2"/>
          <p:cNvSpPr>
            <a:spLocks noGrp="1"/>
          </p:cNvSpPr>
          <p:nvPr>
            <p:ph idx="4294967295"/>
          </p:nvPr>
        </p:nvSpPr>
        <p:spPr/>
        <p:txBody>
          <a:bodyPr/>
          <a:lstStyle/>
          <a:p>
            <a:pPr eaLnBrk="1" hangingPunct="1"/>
            <a:r>
              <a:rPr lang="en-US" sz="2400" smtClean="0">
                <a:ea typeface="ＭＳ Ｐゴシック"/>
                <a:cs typeface="ＭＳ Ｐゴシック"/>
              </a:rPr>
              <a:t>Download version: 2.2</a:t>
            </a:r>
          </a:p>
          <a:p>
            <a:pPr eaLnBrk="1" hangingPunct="1"/>
            <a:r>
              <a:rPr lang="en-US" sz="2400" smtClean="0">
                <a:ea typeface="ＭＳ Ｐゴシック"/>
                <a:cs typeface="ＭＳ Ｐゴシック"/>
              </a:rPr>
              <a:t>What you get: A compressed (zip) file.</a:t>
            </a:r>
          </a:p>
          <a:p>
            <a:pPr eaLnBrk="1" hangingPunct="1"/>
            <a:endParaRPr lang="en-US" sz="2400" smtClean="0">
              <a:ea typeface="ＭＳ Ｐゴシック"/>
              <a:cs typeface="ＭＳ Ｐゴシック"/>
            </a:endParaRPr>
          </a:p>
          <a:p>
            <a:pPr eaLnBrk="1" hangingPunct="1"/>
            <a:endParaRPr lang="en-US" sz="2400" smtClean="0">
              <a:ea typeface="ＭＳ Ｐゴシック"/>
              <a:cs typeface="ＭＳ Ｐゴシック"/>
            </a:endParaRPr>
          </a:p>
          <a:p>
            <a:pPr eaLnBrk="1" hangingPunct="1"/>
            <a:endParaRPr lang="en-US" sz="2400" smtClean="0">
              <a:ea typeface="ＭＳ Ｐゴシック"/>
              <a:cs typeface="ＭＳ Ｐゴシック"/>
            </a:endParaRPr>
          </a:p>
          <a:p>
            <a:pPr eaLnBrk="1" hangingPunct="1"/>
            <a:endParaRPr lang="en-US" sz="2400" smtClean="0">
              <a:ea typeface="ＭＳ Ｐゴシック"/>
              <a:cs typeface="ＭＳ Ｐゴシック"/>
            </a:endParaRPr>
          </a:p>
          <a:p>
            <a:pPr eaLnBrk="1" hangingPunct="1"/>
            <a:endParaRPr lang="en-US" sz="2400" smtClean="0">
              <a:ea typeface="ＭＳ Ｐゴシック"/>
              <a:cs typeface="ＭＳ Ｐゴシック"/>
            </a:endParaRPr>
          </a:p>
          <a:p>
            <a:pPr eaLnBrk="1" hangingPunct="1"/>
            <a:r>
              <a:rPr lang="en-US" sz="2400" smtClean="0">
                <a:ea typeface="ＭＳ Ｐゴシック"/>
                <a:cs typeface="ＭＳ Ｐゴシック"/>
              </a:rPr>
              <a:t>This file needs to be uncompressed.</a:t>
            </a:r>
          </a:p>
          <a:p>
            <a:pPr eaLnBrk="1" hangingPunct="1"/>
            <a:endParaRPr lang="en-US" smtClean="0">
              <a:ea typeface="ＭＳ Ｐゴシック"/>
              <a:cs typeface="ＭＳ Ｐゴシック"/>
            </a:endParaRPr>
          </a:p>
        </p:txBody>
      </p:sp>
      <p:sp>
        <p:nvSpPr>
          <p:cNvPr id="24579" name="Slide Number Placeholder 3"/>
          <p:cNvSpPr txBox="1">
            <a:spLocks noGrp="1"/>
          </p:cNvSpPr>
          <p:nvPr/>
        </p:nvSpPr>
        <p:spPr bwMode="auto">
          <a:xfrm>
            <a:off x="8348663" y="6111875"/>
            <a:ext cx="457200" cy="365125"/>
          </a:xfrm>
          <a:prstGeom prst="rect">
            <a:avLst/>
          </a:prstGeom>
          <a:noFill/>
          <a:ln w="9525">
            <a:noFill/>
            <a:miter lim="800000"/>
            <a:headEnd/>
            <a:tailEnd/>
          </a:ln>
        </p:spPr>
        <p:txBody>
          <a:bodyPr anchor="b"/>
          <a:lstStyle/>
          <a:p>
            <a:pPr algn="r"/>
            <a:fld id="{AA42A7EB-CEE5-405B-89B8-0738A51FF82F}" type="slidenum">
              <a:rPr lang="en-US" sz="1600">
                <a:solidFill>
                  <a:srgbClr val="A7A399"/>
                </a:solidFill>
                <a:latin typeface="Verdana" pitchFamily="34" charset="0"/>
              </a:rPr>
              <a:pPr algn="r"/>
              <a:t>9</a:t>
            </a:fld>
            <a:endParaRPr lang="en-US" sz="1600">
              <a:solidFill>
                <a:srgbClr val="A7A399"/>
              </a:solidFill>
              <a:latin typeface="Verdana" pitchFamily="34" charset="0"/>
            </a:endParaRPr>
          </a:p>
        </p:txBody>
      </p:sp>
      <p:pic>
        <p:nvPicPr>
          <p:cNvPr id="6" name="Picture 6"/>
          <p:cNvPicPr>
            <a:picLocks noChangeAspect="1" noChangeArrowheads="1"/>
          </p:cNvPicPr>
          <p:nvPr/>
        </p:nvPicPr>
        <p:blipFill>
          <a:blip r:embed="rId2"/>
          <a:srcRect l="4500" t="35889" r="83334" b="47556"/>
          <a:stretch>
            <a:fillRect/>
          </a:stretch>
        </p:blipFill>
        <p:spPr bwMode="auto">
          <a:xfrm>
            <a:off x="838200" y="3886200"/>
            <a:ext cx="1854200" cy="1892300"/>
          </a:xfrm>
          <a:prstGeom prst="rect">
            <a:avLst/>
          </a:prstGeom>
          <a:noFill/>
          <a:ln w="9525">
            <a:noFill/>
            <a:miter lim="800000"/>
            <a:headEnd/>
            <a:tailEnd/>
          </a:ln>
        </p:spPr>
      </p:pic>
      <p:pic>
        <p:nvPicPr>
          <p:cNvPr id="507909" name="Picture 5"/>
          <p:cNvPicPr>
            <a:picLocks noChangeAspect="1" noChangeArrowheads="1"/>
          </p:cNvPicPr>
          <p:nvPr/>
        </p:nvPicPr>
        <p:blipFill>
          <a:blip r:embed="rId3"/>
          <a:srcRect l="4106" t="25778" r="79417" b="54333"/>
          <a:stretch>
            <a:fillRect/>
          </a:stretch>
        </p:blipFill>
        <p:spPr bwMode="auto">
          <a:xfrm>
            <a:off x="990600" y="1371600"/>
            <a:ext cx="2209800" cy="2000250"/>
          </a:xfrm>
          <a:prstGeom prst="rect">
            <a:avLst/>
          </a:prstGeom>
          <a:noFill/>
          <a:ln w="254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79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peeking</Template>
  <TotalTime>1245</TotalTime>
  <Words>1712</Words>
  <Application>Microsoft Office PowerPoint</Application>
  <PresentationFormat>On-screen Show (4:3)</PresentationFormat>
  <Paragraphs>322</Paragraphs>
  <Slides>51</Slides>
  <Notes>3</Notes>
  <HiddenSlides>0</HiddenSlides>
  <MMClips>2</MMClips>
  <ScaleCrop>false</ScaleCrop>
  <HeadingPairs>
    <vt:vector size="6" baseType="variant">
      <vt:variant>
        <vt:lpstr>Fonts Used</vt:lpstr>
      </vt:variant>
      <vt:variant>
        <vt:i4>7</vt:i4>
      </vt:variant>
      <vt:variant>
        <vt:lpstr>Design Template</vt:lpstr>
      </vt:variant>
      <vt:variant>
        <vt:i4>6</vt:i4>
      </vt:variant>
      <vt:variant>
        <vt:lpstr>Slide Titles</vt:lpstr>
      </vt:variant>
      <vt:variant>
        <vt:i4>51</vt:i4>
      </vt:variant>
    </vt:vector>
  </HeadingPairs>
  <TitlesOfParts>
    <vt:vector size="64" baseType="lpstr">
      <vt:lpstr>Arial</vt:lpstr>
      <vt:lpstr>Verdana</vt:lpstr>
      <vt:lpstr>ＭＳ Ｐゴシック</vt:lpstr>
      <vt:lpstr>Wingdings 2</vt:lpstr>
      <vt:lpstr>Calibri</vt:lpstr>
      <vt:lpstr>Wingdings</vt:lpstr>
      <vt:lpstr>Comic Sans MS</vt:lpstr>
      <vt:lpstr>Aspect</vt:lpstr>
      <vt:lpstr>Aspect</vt:lpstr>
      <vt:lpstr>Aspect</vt:lpstr>
      <vt:lpstr>Aspect</vt:lpstr>
      <vt:lpstr>Aspect</vt:lpstr>
      <vt:lpstr>Aspect</vt:lpstr>
      <vt:lpstr>1 Programming</vt:lpstr>
      <vt:lpstr>Reading Assignment</vt:lpstr>
      <vt:lpstr>JT’s Extra: Additional Resources</vt:lpstr>
      <vt:lpstr>Alice Tutorials To Complete (In Tutorial)</vt:lpstr>
      <vt:lpstr>JT: How To Study/Prepare For This Section?</vt:lpstr>
      <vt:lpstr>JT: What Can You Do To Practice?</vt:lpstr>
      <vt:lpstr>JT: Asking Questions</vt:lpstr>
      <vt:lpstr>JT: Start  Studying/Working On The Assignment As Early As Possible</vt:lpstr>
      <vt:lpstr>JT’s Extra: Setting Up Alice</vt:lpstr>
      <vt:lpstr>JT’s Extra: Starting Alice (2)</vt:lpstr>
      <vt:lpstr>JT’s Extra: Scary Message???!!!</vt:lpstr>
      <vt:lpstr>Programs</vt:lpstr>
      <vt:lpstr>Objectives</vt:lpstr>
      <vt:lpstr>Algorithms</vt:lpstr>
      <vt:lpstr>Algorithms (2)</vt:lpstr>
      <vt:lpstr>Programming Levels</vt:lpstr>
      <vt:lpstr>Translation</vt:lpstr>
      <vt:lpstr>Translators</vt:lpstr>
      <vt:lpstr>Objects and Classes</vt:lpstr>
      <vt:lpstr>Objectives</vt:lpstr>
      <vt:lpstr>An Example Alice Movie</vt:lpstr>
      <vt:lpstr>Alice Concepts</vt:lpstr>
      <vt:lpstr>JT’s Extra: More On Objects</vt:lpstr>
      <vt:lpstr>Objects</vt:lpstr>
      <vt:lpstr>Object Behaviour</vt:lpstr>
      <vt:lpstr>JT’s Extra: Attributes Vs. Behaviors </vt:lpstr>
      <vt:lpstr>JT’s Extra: A Class Is Like A Blueprint</vt:lpstr>
      <vt:lpstr>JT’s Extra: Objects Vs. Classes</vt:lpstr>
      <vt:lpstr>Classes</vt:lpstr>
      <vt:lpstr>Composition</vt:lpstr>
      <vt:lpstr>Object-Oriented Programs</vt:lpstr>
      <vt:lpstr>Directions, Center Point, and Bounding Box</vt:lpstr>
      <vt:lpstr>Meet Alice</vt:lpstr>
      <vt:lpstr>Objectives</vt:lpstr>
      <vt:lpstr>Alice World Window</vt:lpstr>
      <vt:lpstr>Creating an Alice Program</vt:lpstr>
      <vt:lpstr>World (JT’s Extra)</vt:lpstr>
      <vt:lpstr>Object Tree (JT’s Extra)</vt:lpstr>
      <vt:lpstr>Adding Objects (JT’s Extra)</vt:lpstr>
      <vt:lpstr>World Events (JT’s Extra)</vt:lpstr>
      <vt:lpstr>World Details (JT’s Extra)</vt:lpstr>
      <vt:lpstr>Properties Of An Example Object: Penguin (JT’s Extra)</vt:lpstr>
      <vt:lpstr>Methods Of An Example Object: Penguin (JT’s Extra)</vt:lpstr>
      <vt:lpstr>Functions Of An Example Object: Penguin (JT’s Extra)</vt:lpstr>
      <vt:lpstr>Some Useful Functions Of The World (JT’s Extra)</vt:lpstr>
      <vt:lpstr>Event (Method) Editor (JT’s Extra)</vt:lpstr>
      <vt:lpstr>Story Lines</vt:lpstr>
      <vt:lpstr>JT’s Extra: Programs Are Written In A Narrative Story Form </vt:lpstr>
      <vt:lpstr>JT’s Extra: Instructions Are Given To The Program Visually</vt:lpstr>
      <vt:lpstr>JT’s Extra: Running Your Program</vt:lpstr>
      <vt:lpstr>JT’s Extra: World.my first method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Logic</dc:title>
  <dc:creator>kawash</dc:creator>
  <cp:lastModifiedBy>JAMES TAM</cp:lastModifiedBy>
  <cp:revision>167</cp:revision>
  <dcterms:created xsi:type="dcterms:W3CDTF">2006-08-16T00:00:00Z</dcterms:created>
  <dcterms:modified xsi:type="dcterms:W3CDTF">2012-11-12T04:01:17Z</dcterms:modified>
</cp:coreProperties>
</file>