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96" r:id="rId4"/>
    <p:sldId id="297" r:id="rId5"/>
    <p:sldId id="336" r:id="rId6"/>
    <p:sldId id="337" r:id="rId7"/>
    <p:sldId id="338" r:id="rId8"/>
    <p:sldId id="339" r:id="rId9"/>
    <p:sldId id="298" r:id="rId10"/>
    <p:sldId id="299" r:id="rId11"/>
    <p:sldId id="340" r:id="rId12"/>
    <p:sldId id="341" r:id="rId13"/>
    <p:sldId id="342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43" r:id="rId22"/>
    <p:sldId id="307" r:id="rId23"/>
    <p:sldId id="308" r:id="rId24"/>
    <p:sldId id="309" r:id="rId25"/>
    <p:sldId id="310" r:id="rId26"/>
    <p:sldId id="311" r:id="rId27"/>
    <p:sldId id="312" r:id="rId28"/>
    <p:sldId id="314" r:id="rId29"/>
    <p:sldId id="315" r:id="rId30"/>
    <p:sldId id="351" r:id="rId31"/>
    <p:sldId id="344" r:id="rId32"/>
    <p:sldId id="345" r:id="rId33"/>
    <p:sldId id="316" r:id="rId34"/>
    <p:sldId id="317" r:id="rId35"/>
    <p:sldId id="318" r:id="rId36"/>
    <p:sldId id="346" r:id="rId37"/>
    <p:sldId id="347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8" r:id="rId46"/>
    <p:sldId id="348" r:id="rId47"/>
    <p:sldId id="329" r:id="rId48"/>
    <p:sldId id="330" r:id="rId49"/>
    <p:sldId id="349" r:id="rId50"/>
    <p:sldId id="350" r:id="rId51"/>
    <p:sldId id="331" r:id="rId52"/>
    <p:sldId id="332" r:id="rId53"/>
    <p:sldId id="333" r:id="rId54"/>
    <p:sldId id="335" r:id="rId5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1" autoAdjust="0"/>
    <p:restoredTop sz="94660"/>
  </p:normalViewPr>
  <p:slideViewPr>
    <p:cSldViewPr>
      <p:cViewPr varScale="1">
        <p:scale>
          <a:sx n="67" d="100"/>
          <a:sy n="67" d="100"/>
        </p:scale>
        <p:origin x="-3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BA9974FB-E85F-4340-8ECC-6DADC574190B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AD5EA465-3D5D-42E6-BB09-AED07C10D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7A22B7F1-CA42-48CC-A1B3-ED1F29C792F4}" type="datetimeFigureOut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BCE2AB44-8249-4D42-9442-7B054B3FE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862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2010</a:t>
            </a:r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609600" y="3849688"/>
            <a:ext cx="1481138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Date Placeholder 18"/>
          <p:cNvSpPr>
            <a:spLocks noGrp="1"/>
          </p:cNvSpPr>
          <p:nvPr>
            <p:ph type="dt" sz="half" idx="10"/>
          </p:nvPr>
        </p:nvSpPr>
        <p:spPr>
          <a:xfrm>
            <a:off x="59436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E4AE2-CFD0-4552-B03B-F0B09C3E412E}" type="datetime1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00600" y="6111875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pPr>
              <a:defRPr/>
            </a:pPr>
            <a:fld id="{837EA9FC-E6D8-4348-9C91-FE7E3CC3FC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036EB-EB92-43F0-B92B-034988D487D0}" type="datetime1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4AA4B-D8C8-424A-A385-FA96A80F6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0F5D0-653F-454E-8942-E875047CDFFA}" type="datetime1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5FDAF-6EE1-46F1-9342-E577D451D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45493-130B-47CD-A8E6-6DA3248D58D3}" type="datetime1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00B0A-B3D9-496E-A02A-C8D92B90B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6EA9F-B101-413E-9163-62856A30CE23}" type="datetime1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629A4-BAD8-42A8-BD04-4D5786B04B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0E0D5-7998-41CC-B9D8-2C56BA94D968}" type="datetime1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3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8075D-79C9-4C45-B07B-42BAD3047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>
          <a:xfrm>
            <a:off x="6096000" y="6096000"/>
            <a:ext cx="2286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89A73-6327-4D38-8B62-6A303CFBA180}" type="datetime1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0C8D-9D89-4E9D-827E-23E107771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1676400" y="533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2667000" y="9144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3657600" y="13716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 userDrawn="1"/>
        </p:nvPicPr>
        <p:blipFill>
          <a:blip r:embed="rId2"/>
          <a:srcRect l="52776" t="11578" r="8125" b="2106"/>
          <a:stretch>
            <a:fillRect/>
          </a:stretch>
        </p:blipFill>
        <p:spPr bwMode="auto">
          <a:xfrm>
            <a:off x="4648200" y="1905000"/>
            <a:ext cx="25146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697AB-D49F-46F5-B495-AA57679F842A}" type="datetime1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76391-5844-4128-8D04-1E1189564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6907C-3991-4F64-9A59-80B324384C9F}" type="datetime1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ADF43-C828-4737-A3F3-E0069BAC64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AD957-E302-4DC5-99E3-483B3153A127}" type="datetime1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56C74-EFCC-4046-99F3-C36E535813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C146C-A77F-48B4-A1B5-FFB7F8D37833}" type="datetime1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95077-B059-4032-A734-ECC2C64965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3" name="Rectangle 5"/>
          <p:cNvSpPr/>
          <p:nvPr userDrawn="1"/>
        </p:nvSpPr>
        <p:spPr>
          <a:xfrm>
            <a:off x="3886200" y="61722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2009</a:t>
            </a:r>
          </a:p>
        </p:txBody>
      </p:sp>
      <p:sp>
        <p:nvSpPr>
          <p:cNvPr id="4" name="Rectangle 6"/>
          <p:cNvSpPr/>
          <p:nvPr userDrawn="1"/>
        </p:nvSpPr>
        <p:spPr>
          <a:xfrm>
            <a:off x="533400" y="6172200"/>
            <a:ext cx="25923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89E65-4EB2-4D21-81A3-29647450D593}" type="datetime1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E4869-03E3-43FF-ABD1-2504AF923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E0A09-46CC-4B23-857A-063EB1431024}" type="datetime1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26519-325B-4713-8DA2-AEF7F3C48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2590F-8EC5-4751-9988-B9CCAE289633}" type="datetime1">
              <a:rPr lang="en-US"/>
              <a:pPr>
                <a:defRPr/>
              </a:pPr>
              <a:t>11/4/2012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28FC6-8F4E-4AA2-9FC9-645AB89EA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304800" y="328613"/>
            <a:ext cx="8532813" cy="6197600"/>
          </a:xfrm>
          <a:prstGeom prst="roundRect">
            <a:avLst>
              <a:gd name="adj" fmla="val 2079"/>
            </a:avLst>
          </a:prstGeom>
          <a:gradFill rotWithShape="1"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ADADA"/>
              </a:gs>
            </a:gsLst>
            <a:lin ang="5400000" scaled="1"/>
          </a:gradFill>
          <a:ln w="2000" cap="rnd">
            <a:solidFill>
              <a:srgbClr val="A4A3A3"/>
            </a:solidFill>
            <a:round/>
            <a:headEnd/>
            <a:tailEnd/>
          </a:ln>
          <a:effectLst>
            <a:outerShdw blurRad="63500" dist="50800" dir="5400000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Verdana" pitchFamily="-110" charset="0"/>
            </a:endParaRP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E4A68904-FA17-40C4-A671-614610385B42}" type="datetime1">
              <a:rPr lang="en-US"/>
              <a:pPr>
                <a:defRPr/>
              </a:pPr>
              <a:t>11/4/2012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rgbClr val="A7A399"/>
                </a:solidFill>
                <a:latin typeface="+mn-lt"/>
              </a:defRPr>
            </a:lvl1pPr>
          </a:lstStyle>
          <a:p>
            <a:pPr>
              <a:defRPr/>
            </a:pPr>
            <a:fld id="{F64C483A-2454-40CD-92E3-4B330833EF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62400" y="6248400"/>
            <a:ext cx="162718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© </a:t>
            </a:r>
            <a:r>
              <a:rPr lang="en-US" sz="1200" dirty="0" err="1">
                <a:latin typeface="+mn-lt"/>
              </a:rPr>
              <a:t>Jalal</a:t>
            </a:r>
            <a:r>
              <a:rPr lang="en-US" sz="1200" dirty="0">
                <a:latin typeface="+mn-lt"/>
              </a:rPr>
              <a:t> Kawash 2010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6248400"/>
            <a:ext cx="2332038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i="1" dirty="0">
                <a:latin typeface="+mn-lt"/>
              </a:rPr>
              <a:t>Peeking into Computer Science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 userDrawn="1"/>
        </p:nvPicPr>
        <p:blipFill>
          <a:blip r:embed="rId16"/>
          <a:srcRect l="52776" t="11578" r="8125" b="2106"/>
          <a:stretch>
            <a:fillRect/>
          </a:stretch>
        </p:blipFill>
        <p:spPr bwMode="auto">
          <a:xfrm>
            <a:off x="76200" y="5562600"/>
            <a:ext cx="4651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78" r:id="rId4"/>
    <p:sldLayoutId id="2147483679" r:id="rId5"/>
    <p:sldLayoutId id="2147483680" r:id="rId6"/>
    <p:sldLayoutId id="2147483690" r:id="rId7"/>
    <p:sldLayoutId id="2147483681" r:id="rId8"/>
    <p:sldLayoutId id="214748369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ＭＳ Ｐゴシック" pitchFamily="-110" charset="-128"/>
          <a:cs typeface="ＭＳ Ｐゴシック" pitchFamily="-110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  <a:ea typeface="ＭＳ Ｐゴシック" pitchFamily="-110" charset="-128"/>
          <a:cs typeface="ＭＳ Ｐゴシック" pitchFamily="-11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ＭＳ Ｐゴシック" pitchFamily="-110" charset="-128"/>
          <a:cs typeface="ＭＳ Ｐゴシック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13" y="1820863"/>
            <a:ext cx="7772400" cy="1828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8D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4 Database Queries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22313" y="3684588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Peeking into Computer Science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QBE</a:t>
            </a:r>
            <a:endParaRPr lang="en-US" dirty="0"/>
          </a:p>
        </p:txBody>
      </p:sp>
      <p:sp>
        <p:nvSpPr>
          <p:cNvPr id="2048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F52A6B-0869-4BB3-994F-088C566510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 l="12381" t="13255" r="61905" b="50098"/>
          <a:stretch>
            <a:fillRect/>
          </a:stretch>
        </p:blipFill>
        <p:spPr bwMode="auto">
          <a:xfrm>
            <a:off x="1676400" y="457200"/>
            <a:ext cx="556260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Join Of Actual Cases From The Database</a:t>
            </a: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 the previous example this would only include the cases where the department number of the Employees table matched the department number of the Departments table.</a:t>
            </a:r>
          </a:p>
          <a:p>
            <a:pPr lvl="1"/>
            <a:r>
              <a:rPr lang="en-US" smtClean="0">
                <a:ea typeface="ＭＳ Ｐゴシック"/>
              </a:rPr>
              <a:t>(It should exclude non-existent combinations of employees and departments.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MS-Access SQL Query</a:t>
            </a: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SELECT Departments.*, Employees.*</a:t>
            </a:r>
          </a:p>
          <a:p>
            <a:r>
              <a:rPr lang="en-US" smtClean="0">
                <a:ea typeface="ＭＳ Ｐゴシック"/>
                <a:cs typeface="ＭＳ Ｐゴシック"/>
              </a:rPr>
              <a:t>FROM Departments INNER JOIN Employees ON </a:t>
            </a:r>
          </a:p>
          <a:p>
            <a:pPr lvl="1"/>
            <a:r>
              <a:rPr lang="en-US" smtClean="0">
                <a:ea typeface="ＭＳ Ｐゴシック"/>
              </a:rPr>
              <a:t>Departments.[Department Number] = Employees.[Department number];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 bwMode="auto">
          <a:xfrm>
            <a:off x="533400" y="5334000"/>
            <a:ext cx="8183563" cy="1050925"/>
          </a:xfrm>
        </p:spPr>
        <p:txBody>
          <a:bodyPr/>
          <a:lstStyle/>
          <a:p>
            <a:r>
              <a:rPr lang="en-US" smtClean="0">
                <a:effectLst/>
                <a:ea typeface="ＭＳ Ｐゴシック"/>
                <a:cs typeface="ＭＳ Ｐゴシック"/>
              </a:rPr>
              <a:t>JT’s Extra: Query Results</a:t>
            </a:r>
          </a:p>
        </p:txBody>
      </p:sp>
      <p:grpSp>
        <p:nvGrpSpPr>
          <p:cNvPr id="66563" name="Group 3"/>
          <p:cNvGrpSpPr>
            <a:grpSpLocks/>
          </p:cNvGrpSpPr>
          <p:nvPr/>
        </p:nvGrpSpPr>
        <p:grpSpPr bwMode="auto">
          <a:xfrm>
            <a:off x="533400" y="457200"/>
            <a:ext cx="7924800" cy="2049463"/>
            <a:chOff x="336" y="288"/>
            <a:chExt cx="4992" cy="1291"/>
          </a:xfrm>
        </p:grpSpPr>
        <p:pic>
          <p:nvPicPr>
            <p:cNvPr id="30726" name="Picture 4"/>
            <p:cNvPicPr>
              <a:picLocks noChangeAspect="1" noChangeArrowheads="1"/>
            </p:cNvPicPr>
            <p:nvPr/>
          </p:nvPicPr>
          <p:blipFill>
            <a:blip r:embed="rId2"/>
            <a:srcRect l="16875" t="35417" r="23750" b="43750"/>
            <a:stretch>
              <a:fillRect/>
            </a:stretch>
          </p:blipFill>
          <p:spPr bwMode="auto">
            <a:xfrm>
              <a:off x="336" y="528"/>
              <a:ext cx="4992" cy="10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27" name="Text Box 5"/>
            <p:cNvSpPr txBox="1">
              <a:spLocks noChangeArrowheads="1"/>
            </p:cNvSpPr>
            <p:nvPr/>
          </p:nvSpPr>
          <p:spPr bwMode="auto">
            <a:xfrm>
              <a:off x="336" y="288"/>
              <a:ext cx="67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Results</a:t>
              </a:r>
            </a:p>
          </p:txBody>
        </p:sp>
      </p:grpSp>
      <p:grpSp>
        <p:nvGrpSpPr>
          <p:cNvPr id="66566" name="Group 6"/>
          <p:cNvGrpSpPr>
            <a:grpSpLocks/>
          </p:cNvGrpSpPr>
          <p:nvPr/>
        </p:nvGrpSpPr>
        <p:grpSpPr bwMode="auto">
          <a:xfrm>
            <a:off x="533400" y="2667000"/>
            <a:ext cx="6172200" cy="2800350"/>
            <a:chOff x="192" y="1680"/>
            <a:chExt cx="3888" cy="1764"/>
          </a:xfrm>
        </p:grpSpPr>
        <p:sp>
          <p:nvSpPr>
            <p:cNvPr id="30724" name="Text Box 7"/>
            <p:cNvSpPr txBox="1">
              <a:spLocks noChangeArrowheads="1"/>
            </p:cNvSpPr>
            <p:nvPr/>
          </p:nvSpPr>
          <p:spPr bwMode="auto">
            <a:xfrm>
              <a:off x="192" y="1680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Employees table</a:t>
              </a:r>
            </a:p>
          </p:txBody>
        </p:sp>
        <p:pic>
          <p:nvPicPr>
            <p:cNvPr id="30725" name="Picture 3"/>
            <p:cNvPicPr>
              <a:picLocks noChangeAspect="1" noChangeArrowheads="1"/>
            </p:cNvPicPr>
            <p:nvPr/>
          </p:nvPicPr>
          <p:blipFill>
            <a:blip r:embed="rId3"/>
            <a:srcRect l="5498" t="18750" r="62184" b="60138"/>
            <a:stretch>
              <a:fillRect/>
            </a:stretch>
          </p:blipFill>
          <p:spPr bwMode="auto">
            <a:xfrm>
              <a:off x="192" y="1920"/>
              <a:ext cx="3888" cy="1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Where </a:t>
            </a:r>
            <a:r>
              <a:rPr lang="en-US" dirty="0" err="1" smtClean="0"/>
              <a:t>Dnumbers</a:t>
            </a:r>
            <a:r>
              <a:rPr lang="en-US" dirty="0" smtClean="0"/>
              <a:t> Match</a:t>
            </a:r>
            <a:endParaRPr lang="en-US" dirty="0"/>
          </a:p>
        </p:txBody>
      </p:sp>
      <p:sp>
        <p:nvSpPr>
          <p:cNvPr id="2150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F0E43-718E-4F52-8C04-E3D7A8FAED9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 l="25185" t="20392" r="14075" b="38824"/>
          <a:stretch>
            <a:fillRect/>
          </a:stretch>
        </p:blipFill>
        <p:spPr bwMode="auto">
          <a:xfrm>
            <a:off x="333375" y="762000"/>
            <a:ext cx="842962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Natural Join</a:t>
            </a:r>
            <a:endParaRPr lang="en-US" dirty="0"/>
          </a:p>
        </p:txBody>
      </p:sp>
      <p:sp>
        <p:nvSpPr>
          <p:cNvPr id="2253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D24C8F-4915-4153-818A-D14FBEA675E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 l="12704" t="13353" r="63333" b="52339"/>
          <a:stretch>
            <a:fillRect/>
          </a:stretch>
        </p:blipFill>
        <p:spPr bwMode="auto">
          <a:xfrm>
            <a:off x="1524000" y="457200"/>
            <a:ext cx="5029200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Natural Join Condition</a:t>
            </a:r>
            <a:endParaRPr lang="en-US" dirty="0"/>
          </a:p>
        </p:txBody>
      </p:sp>
      <p:sp>
        <p:nvSpPr>
          <p:cNvPr id="2355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CBC904-B04E-4037-A8A6-B9E96CDDF07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l="3580" t="43726" r="1909" b="28824"/>
          <a:stretch>
            <a:fillRect/>
          </a:stretch>
        </p:blipFill>
        <p:spPr bwMode="auto">
          <a:xfrm>
            <a:off x="762000" y="1447800"/>
            <a:ext cx="7543800" cy="13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Natural Join Result</a:t>
            </a:r>
            <a:endParaRPr lang="en-US" dirty="0"/>
          </a:p>
        </p:txBody>
      </p:sp>
      <p:sp>
        <p:nvSpPr>
          <p:cNvPr id="2457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973CCB-274C-4546-BBB6-E1F7AF101C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 l="25185" t="20392" r="14075" b="38824"/>
          <a:stretch>
            <a:fillRect/>
          </a:stretch>
        </p:blipFill>
        <p:spPr bwMode="auto">
          <a:xfrm>
            <a:off x="333375" y="762000"/>
            <a:ext cx="8429625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762000" y="152400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762000" y="175260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236220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2000" y="259080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2817813"/>
            <a:ext cx="76962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0" y="342900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365760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62000" y="3886200"/>
            <a:ext cx="7696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Natural Join Result</a:t>
            </a:r>
            <a:endParaRPr lang="en-US" dirty="0"/>
          </a:p>
        </p:txBody>
      </p:sp>
      <p:sp>
        <p:nvSpPr>
          <p:cNvPr id="2560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E6C75C-8207-40AA-96D4-CB25EA4956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/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 l="16296" t="50980" r="10123" b="27058"/>
          <a:stretch>
            <a:fillRect/>
          </a:stretch>
        </p:blipFill>
        <p:spPr bwMode="auto">
          <a:xfrm>
            <a:off x="533400" y="2514600"/>
            <a:ext cx="80772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Default QBE Joins in ACCESS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2212975"/>
          </a:xfrm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Can be also done explicitly</a:t>
            </a:r>
          </a:p>
        </p:txBody>
      </p:sp>
      <p:sp>
        <p:nvSpPr>
          <p:cNvPr id="2662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1E1BCA-D982-4BF0-8728-8C178976EB2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/>
          <a:srcRect l="12381" t="13255" r="58571" b="80966"/>
          <a:stretch>
            <a:fillRect/>
          </a:stretch>
        </p:blipFill>
        <p:spPr bwMode="auto">
          <a:xfrm>
            <a:off x="609600" y="7620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 l="12604" t="14035" r="67619" b="79727"/>
          <a:stretch>
            <a:fillRect/>
          </a:stretch>
        </p:blipFill>
        <p:spPr bwMode="auto">
          <a:xfrm>
            <a:off x="838200" y="3124200"/>
            <a:ext cx="5934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Reading Assignment</a:t>
            </a:r>
            <a:endParaRPr lang="en-US" dirty="0"/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Mandatory: Chapter 4 – Sections 4.6 &amp;4.7</a:t>
            </a:r>
          </a:p>
          <a:p>
            <a:pPr eaLnBrk="1" hangingPunct="1">
              <a:buFont typeface="Wingdings 2" pitchFamily="18" charset="2"/>
              <a:buNone/>
            </a:pPr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A4EF82-6135-4AAC-AEC1-1DF7CAB861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QBE with Explicit Join</a:t>
            </a:r>
            <a:endParaRPr lang="en-US" dirty="0"/>
          </a:p>
        </p:txBody>
      </p:sp>
      <p:sp>
        <p:nvSpPr>
          <p:cNvPr id="2765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5339CF-E89E-4582-985C-4E9AFE8915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/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/>
          <a:srcRect l="12381" t="14165" r="63333" b="54024"/>
          <a:stretch>
            <a:fillRect/>
          </a:stretch>
        </p:blipFill>
        <p:spPr bwMode="auto">
          <a:xfrm>
            <a:off x="1371600" y="457200"/>
            <a:ext cx="5715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Effect Of QBE With Explicit Join </a:t>
            </a:r>
          </a:p>
        </p:txBody>
      </p:sp>
      <p:grpSp>
        <p:nvGrpSpPr>
          <p:cNvPr id="67587" name="Group 3"/>
          <p:cNvGrpSpPr>
            <a:grpSpLocks/>
          </p:cNvGrpSpPr>
          <p:nvPr/>
        </p:nvGrpSpPr>
        <p:grpSpPr bwMode="auto">
          <a:xfrm>
            <a:off x="381000" y="381000"/>
            <a:ext cx="1958975" cy="3292475"/>
            <a:chOff x="240" y="240"/>
            <a:chExt cx="1234" cy="2074"/>
          </a:xfrm>
        </p:grpSpPr>
        <p:pic>
          <p:nvPicPr>
            <p:cNvPr id="38921" name="Picture 4"/>
            <p:cNvPicPr>
              <a:picLocks noChangeAspect="1" noChangeArrowheads="1"/>
            </p:cNvPicPr>
            <p:nvPr/>
          </p:nvPicPr>
          <p:blipFill>
            <a:blip r:embed="rId2"/>
            <a:srcRect l="19376" t="27083" r="66249" b="37500"/>
            <a:stretch>
              <a:fillRect/>
            </a:stretch>
          </p:blipFill>
          <p:spPr bwMode="auto">
            <a:xfrm>
              <a:off x="240" y="240"/>
              <a:ext cx="1234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2" name="Text Box 5"/>
            <p:cNvSpPr txBox="1">
              <a:spLocks noChangeArrowheads="1"/>
            </p:cNvSpPr>
            <p:nvPr/>
          </p:nvSpPr>
          <p:spPr bwMode="auto">
            <a:xfrm>
              <a:off x="240" y="2064"/>
              <a:ext cx="105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QBE</a:t>
              </a:r>
            </a:p>
          </p:txBody>
        </p:sp>
      </p:grpSp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2743200" y="1143000"/>
            <a:ext cx="3429000" cy="2667000"/>
            <a:chOff x="1728" y="720"/>
            <a:chExt cx="2160" cy="1680"/>
          </a:xfrm>
        </p:grpSpPr>
        <p:pic>
          <p:nvPicPr>
            <p:cNvPr id="38919" name="Picture 7"/>
            <p:cNvPicPr>
              <a:picLocks noChangeAspect="1" noChangeArrowheads="1"/>
            </p:cNvPicPr>
            <p:nvPr/>
          </p:nvPicPr>
          <p:blipFill>
            <a:blip r:embed="rId3"/>
            <a:srcRect l="19376" t="27083" r="52499" b="41667"/>
            <a:stretch>
              <a:fillRect/>
            </a:stretch>
          </p:blipFill>
          <p:spPr bwMode="auto">
            <a:xfrm>
              <a:off x="1728" y="960"/>
              <a:ext cx="2160" cy="1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20" name="Text Box 8"/>
            <p:cNvSpPr txBox="1">
              <a:spLocks noChangeArrowheads="1"/>
            </p:cNvSpPr>
            <p:nvPr/>
          </p:nvSpPr>
          <p:spPr bwMode="auto">
            <a:xfrm>
              <a:off x="1728" y="720"/>
              <a:ext cx="139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/>
                <a:t>Query criteria</a:t>
              </a:r>
            </a:p>
          </p:txBody>
        </p:sp>
      </p:grpSp>
      <p:grpSp>
        <p:nvGrpSpPr>
          <p:cNvPr id="67593" name="Group 9"/>
          <p:cNvGrpSpPr>
            <a:grpSpLocks/>
          </p:cNvGrpSpPr>
          <p:nvPr/>
        </p:nvGrpSpPr>
        <p:grpSpPr bwMode="auto">
          <a:xfrm>
            <a:off x="5943600" y="3200400"/>
            <a:ext cx="2590800" cy="1638300"/>
            <a:chOff x="3744" y="2016"/>
            <a:chExt cx="1632" cy="1032"/>
          </a:xfrm>
        </p:grpSpPr>
        <p:pic>
          <p:nvPicPr>
            <p:cNvPr id="38917" name="Picture 10"/>
            <p:cNvPicPr>
              <a:picLocks noChangeAspect="1" noChangeArrowheads="1"/>
            </p:cNvPicPr>
            <p:nvPr/>
          </p:nvPicPr>
          <p:blipFill>
            <a:blip r:embed="rId4"/>
            <a:srcRect l="16875" t="22917" r="69376" b="65625"/>
            <a:stretch>
              <a:fillRect/>
            </a:stretch>
          </p:blipFill>
          <p:spPr bwMode="auto">
            <a:xfrm>
              <a:off x="3744" y="2256"/>
              <a:ext cx="1584" cy="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918" name="Text Box 11"/>
            <p:cNvSpPr txBox="1">
              <a:spLocks noChangeArrowheads="1"/>
            </p:cNvSpPr>
            <p:nvPr/>
          </p:nvSpPr>
          <p:spPr bwMode="auto">
            <a:xfrm>
              <a:off x="3984" y="2016"/>
              <a:ext cx="139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2000" b="1"/>
                <a:t>Query result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Join Example</a:t>
            </a:r>
            <a:endParaRPr lang="en-US" dirty="0"/>
          </a:p>
        </p:txBody>
      </p:sp>
      <p:sp>
        <p:nvSpPr>
          <p:cNvPr id="2867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DBF798-5FCD-4679-8BCC-D869E9DF12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7161" t="27451" r="20494" b="54510"/>
          <a:stretch>
            <a:fillRect/>
          </a:stretch>
        </p:blipFill>
        <p:spPr bwMode="auto">
          <a:xfrm>
            <a:off x="457200" y="2286000"/>
            <a:ext cx="8077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381000" y="609600"/>
            <a:ext cx="75422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Verdana" pitchFamily="34" charset="0"/>
              </a:rPr>
              <a:t>Retrieve the address of each employee of the </a:t>
            </a:r>
          </a:p>
          <a:p>
            <a:r>
              <a:rPr lang="en-US" sz="2800">
                <a:latin typeface="Verdana" pitchFamily="34" charset="0"/>
              </a:rPr>
              <a:t>IT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Determining the Result of a Join Query</a:t>
            </a:r>
            <a:endParaRPr lang="en-US" dirty="0"/>
          </a:p>
        </p:txBody>
      </p:sp>
      <p:sp>
        <p:nvSpPr>
          <p:cNvPr id="2969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7475CE-8609-4D85-8432-E657DB0298F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US"/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 l="18765" t="72940" r="31358" b="5882"/>
          <a:stretch>
            <a:fillRect/>
          </a:stretch>
        </p:blipFill>
        <p:spPr bwMode="auto">
          <a:xfrm>
            <a:off x="762000" y="533400"/>
            <a:ext cx="769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Reduce the size of the joined tables</a:t>
            </a:r>
            <a:endParaRPr lang="en-US" dirty="0"/>
          </a:p>
        </p:txBody>
      </p:sp>
      <p:sp>
        <p:nvSpPr>
          <p:cNvPr id="3072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2824AE-C760-46B1-8A91-2F842B514A9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US"/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2"/>
          <a:srcRect l="18765" t="72940" r="31358" b="5882"/>
          <a:stretch>
            <a:fillRect/>
          </a:stretch>
        </p:blipFill>
        <p:spPr bwMode="auto">
          <a:xfrm>
            <a:off x="762000" y="533400"/>
            <a:ext cx="769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667000" y="1676400"/>
            <a:ext cx="2819400" cy="381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26172" t="33725" r="50124" b="52940"/>
          <a:stretch>
            <a:fillRect/>
          </a:stretch>
        </p:blipFill>
        <p:spPr bwMode="auto">
          <a:xfrm>
            <a:off x="2286000" y="2438400"/>
            <a:ext cx="3657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 l="17778" t="42352" r="47160" b="43529"/>
          <a:stretch>
            <a:fillRect/>
          </a:stretch>
        </p:blipFill>
        <p:spPr bwMode="auto">
          <a:xfrm>
            <a:off x="2362200" y="4140200"/>
            <a:ext cx="3505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own Arrow 7"/>
          <p:cNvSpPr/>
          <p:nvPr/>
        </p:nvSpPr>
        <p:spPr>
          <a:xfrm>
            <a:off x="3810000" y="3810000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8079DD-50AF-4137-9C8E-FD76ABF6968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18765" t="72940" r="31358" b="5882"/>
          <a:stretch>
            <a:fillRect/>
          </a:stretch>
        </p:blipFill>
        <p:spPr bwMode="auto">
          <a:xfrm>
            <a:off x="762000" y="533400"/>
            <a:ext cx="7696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19400" y="2057400"/>
            <a:ext cx="1981200" cy="381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810000" y="4267200"/>
            <a:ext cx="762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 l="25725" t="15012" r="18520" b="66924"/>
          <a:stretch>
            <a:fillRect/>
          </a:stretch>
        </p:blipFill>
        <p:spPr bwMode="auto">
          <a:xfrm>
            <a:off x="533400" y="2590800"/>
            <a:ext cx="82184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 l="7901" t="73724" r="6174" b="9019"/>
          <a:stretch>
            <a:fillRect/>
          </a:stretch>
        </p:blipFill>
        <p:spPr bwMode="auto">
          <a:xfrm>
            <a:off x="609600" y="4800600"/>
            <a:ext cx="8001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Multiply the resulting relations and project</a:t>
            </a:r>
            <a:endParaRPr lang="en-US" dirty="0"/>
          </a:p>
        </p:txBody>
      </p:sp>
      <p:sp>
        <p:nvSpPr>
          <p:cNvPr id="32770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744DB-4457-495C-A5FF-0884F0F7B9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/>
          <a:srcRect l="17778" t="42352" r="47160" b="43529"/>
          <a:stretch>
            <a:fillRect/>
          </a:stretch>
        </p:blipFill>
        <p:spPr bwMode="auto">
          <a:xfrm>
            <a:off x="609600" y="533400"/>
            <a:ext cx="3505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/>
          <a:srcRect l="7901" t="73724" r="6174" b="9019"/>
          <a:stretch>
            <a:fillRect/>
          </a:stretch>
        </p:blipFill>
        <p:spPr bwMode="auto">
          <a:xfrm>
            <a:off x="609600" y="1524000"/>
            <a:ext cx="8001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 l="7407" t="40784" r="24445" b="44315"/>
          <a:stretch>
            <a:fillRect/>
          </a:stretch>
        </p:blipFill>
        <p:spPr bwMode="auto">
          <a:xfrm>
            <a:off x="762000" y="3429000"/>
            <a:ext cx="7467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/>
          <a:srcRect l="18765" t="72940" r="31358" b="23138"/>
          <a:stretch>
            <a:fillRect/>
          </a:stretch>
        </p:blipFill>
        <p:spPr bwMode="auto">
          <a:xfrm>
            <a:off x="685800" y="2667000"/>
            <a:ext cx="7696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Apply the join condition</a:t>
            </a:r>
            <a:endParaRPr lang="en-US" dirty="0"/>
          </a:p>
        </p:txBody>
      </p:sp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2630BA-D066-423F-B016-4D918631B3C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 l="17778" t="42352" r="47160" b="43529"/>
          <a:stretch>
            <a:fillRect/>
          </a:stretch>
        </p:blipFill>
        <p:spPr bwMode="auto">
          <a:xfrm>
            <a:off x="609600" y="533400"/>
            <a:ext cx="35052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3"/>
          <a:srcRect l="7901" t="73724" r="6174" b="9019"/>
          <a:stretch>
            <a:fillRect/>
          </a:stretch>
        </p:blipFill>
        <p:spPr bwMode="auto">
          <a:xfrm>
            <a:off x="609600" y="1524000"/>
            <a:ext cx="8001000" cy="101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2"/>
          <p:cNvPicPr>
            <a:picLocks noChangeAspect="1" noChangeArrowheads="1"/>
          </p:cNvPicPr>
          <p:nvPr/>
        </p:nvPicPr>
        <p:blipFill>
          <a:blip r:embed="rId4"/>
          <a:srcRect l="7407" t="40784" r="24445" b="44315"/>
          <a:stretch>
            <a:fillRect/>
          </a:stretch>
        </p:blipFill>
        <p:spPr bwMode="auto">
          <a:xfrm>
            <a:off x="762000" y="3429000"/>
            <a:ext cx="74676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2"/>
          <p:cNvPicPr>
            <a:picLocks noChangeAspect="1" noChangeArrowheads="1"/>
          </p:cNvPicPr>
          <p:nvPr/>
        </p:nvPicPr>
        <p:blipFill>
          <a:blip r:embed="rId5"/>
          <a:srcRect l="18765" t="80785" r="31358" b="14510"/>
          <a:stretch>
            <a:fillRect/>
          </a:stretch>
        </p:blipFill>
        <p:spPr bwMode="auto">
          <a:xfrm>
            <a:off x="685800" y="2819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1066800" y="3962400"/>
            <a:ext cx="6705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5191125"/>
            <a:ext cx="8183562" cy="6762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Aggregate Functions, Ordering, &amp; Grouping</a:t>
            </a:r>
            <a:endParaRPr lang="en-US" dirty="0"/>
          </a:p>
        </p:txBody>
      </p:sp>
      <p:sp>
        <p:nvSpPr>
          <p:cNvPr id="46082" name="Text Placeholder 4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B95C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34819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54437-07D2-4C46-A5D5-7ECECC1F6F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By the end of this section, you will be able to: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Use aggregate functions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Group the calculations of aggregate functions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Formulate SQL queries with HAVING and ORDER BY clauses</a:t>
            </a:r>
            <a:endParaRPr lang="en-US" dirty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B496B-FEA4-4B86-BCD8-6AC6D9C7A7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Join Queries</a:t>
            </a:r>
            <a:endParaRPr lang="en-US" dirty="0"/>
          </a:p>
        </p:txBody>
      </p:sp>
      <p:sp>
        <p:nvSpPr>
          <p:cNvPr id="20482" name="Text Placeholder 2"/>
          <p:cNvSpPr>
            <a:spLocks noGrp="1"/>
          </p:cNvSpPr>
          <p:nvPr>
            <p:ph type="body" idx="1"/>
          </p:nvPr>
        </p:nvSpPr>
        <p:spPr>
          <a:xfrm>
            <a:off x="468313" y="5624513"/>
            <a:ext cx="8183562" cy="420687"/>
          </a:xfrm>
        </p:spPr>
        <p:txBody>
          <a:bodyPr/>
          <a:lstStyle/>
          <a:p>
            <a:pPr marR="0" eaLnBrk="1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B95C00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3A7C81-3C65-4567-B5AD-9E8CE9D768B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Basic Parts Of An SQL Query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>
              <a:spcBef>
                <a:spcPct val="30000"/>
              </a:spcBef>
            </a:pPr>
            <a:r>
              <a:rPr lang="en-US" b="1" smtClean="0">
                <a:ea typeface="ＭＳ Ｐゴシック"/>
              </a:rPr>
              <a:t>SELECT</a:t>
            </a:r>
            <a:r>
              <a:rPr lang="en-US" smtClean="0">
                <a:ea typeface="ＭＳ Ｐゴシック"/>
              </a:rPr>
              <a:t>: Specifies the fields/columns shown in the query results e.g., SIN field.</a:t>
            </a:r>
          </a:p>
          <a:p>
            <a:pPr lvl="1">
              <a:spcBef>
                <a:spcPct val="30000"/>
              </a:spcBef>
            </a:pPr>
            <a:r>
              <a:rPr lang="en-US" b="1" smtClean="0">
                <a:ea typeface="ＭＳ Ｐゴシック"/>
              </a:rPr>
              <a:t>FROM</a:t>
            </a:r>
            <a:r>
              <a:rPr lang="en-US" smtClean="0">
                <a:ea typeface="ＭＳ Ｐゴシック"/>
              </a:rPr>
              <a:t>: Lists the tables from which the data is to be selected e.g., look in the Employees table.</a:t>
            </a:r>
          </a:p>
          <a:p>
            <a:pPr lvl="1">
              <a:spcBef>
                <a:spcPct val="30000"/>
              </a:spcBef>
            </a:pPr>
            <a:r>
              <a:rPr lang="en-US" b="1" smtClean="0">
                <a:ea typeface="ＭＳ Ｐゴシック"/>
              </a:rPr>
              <a:t>WHERE</a:t>
            </a:r>
            <a:r>
              <a:rPr lang="en-US" smtClean="0">
                <a:ea typeface="ＭＳ Ｐゴシック"/>
              </a:rPr>
              <a:t>: Provides the conditions to determine if rows/records are shown by the query.</a:t>
            </a:r>
          </a:p>
          <a:p>
            <a:pPr lvl="1">
              <a:spcBef>
                <a:spcPct val="30000"/>
              </a:spcBef>
            </a:pPr>
            <a:r>
              <a:rPr lang="en-US" b="1" smtClean="0">
                <a:ea typeface="ＭＳ Ｐゴシック"/>
              </a:rPr>
              <a:t>ORDER BY</a:t>
            </a:r>
            <a:r>
              <a:rPr lang="en-US" smtClean="0">
                <a:ea typeface="ＭＳ Ｐゴシック"/>
              </a:rPr>
              <a:t>: Specifies the order in which rows are to be returned by the query.</a:t>
            </a:r>
          </a:p>
          <a:p>
            <a:endParaRPr lang="en-US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5334000"/>
            <a:ext cx="8183563" cy="1050925"/>
          </a:xfrm>
          <a:noFill/>
        </p:spPr>
        <p:txBody>
          <a:bodyPr/>
          <a:lstStyle/>
          <a:p>
            <a:r>
              <a:rPr lang="en-US" sz="2800" smtClean="0">
                <a:effectLst/>
                <a:ea typeface="ＭＳ Ｐゴシック"/>
                <a:cs typeface="ＭＳ Ｐゴシック"/>
              </a:rPr>
              <a:t>JT’s Extra: ‘Order By’ (Data and Query)</a:t>
            </a:r>
          </a:p>
        </p:txBody>
      </p:sp>
      <p:grpSp>
        <p:nvGrpSpPr>
          <p:cNvPr id="68611" name="Group 3"/>
          <p:cNvGrpSpPr>
            <a:grpSpLocks/>
          </p:cNvGrpSpPr>
          <p:nvPr/>
        </p:nvGrpSpPr>
        <p:grpSpPr bwMode="auto">
          <a:xfrm>
            <a:off x="533400" y="381000"/>
            <a:ext cx="4191000" cy="1752600"/>
            <a:chOff x="336" y="240"/>
            <a:chExt cx="2640" cy="1104"/>
          </a:xfrm>
        </p:grpSpPr>
        <p:pic>
          <p:nvPicPr>
            <p:cNvPr id="49161" name="Picture 4"/>
            <p:cNvPicPr>
              <a:picLocks noChangeAspect="1" noChangeArrowheads="1"/>
            </p:cNvPicPr>
            <p:nvPr/>
          </p:nvPicPr>
          <p:blipFill>
            <a:blip r:embed="rId2"/>
            <a:srcRect l="18750" t="15625" r="46875" b="64584"/>
            <a:stretch>
              <a:fillRect/>
            </a:stretch>
          </p:blipFill>
          <p:spPr bwMode="auto">
            <a:xfrm>
              <a:off x="336" y="432"/>
              <a:ext cx="264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Text Box 5"/>
            <p:cNvSpPr txBox="1">
              <a:spLocks noChangeArrowheads="1"/>
            </p:cNvSpPr>
            <p:nvPr/>
          </p:nvSpPr>
          <p:spPr bwMode="auto">
            <a:xfrm>
              <a:off x="336" y="240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Original table</a:t>
              </a:r>
            </a:p>
          </p:txBody>
        </p:sp>
      </p:grpSp>
      <p:grpSp>
        <p:nvGrpSpPr>
          <p:cNvPr id="68614" name="Group 6"/>
          <p:cNvGrpSpPr>
            <a:grpSpLocks/>
          </p:cNvGrpSpPr>
          <p:nvPr/>
        </p:nvGrpSpPr>
        <p:grpSpPr bwMode="auto">
          <a:xfrm>
            <a:off x="2438400" y="2514600"/>
            <a:ext cx="4114800" cy="1333500"/>
            <a:chOff x="1536" y="1584"/>
            <a:chExt cx="2592" cy="840"/>
          </a:xfrm>
        </p:grpSpPr>
        <p:pic>
          <p:nvPicPr>
            <p:cNvPr id="49159" name="Picture 7"/>
            <p:cNvPicPr>
              <a:picLocks noChangeAspect="1" noChangeArrowheads="1"/>
            </p:cNvPicPr>
            <p:nvPr/>
          </p:nvPicPr>
          <p:blipFill>
            <a:blip r:embed="rId3"/>
            <a:srcRect l="7500" t="54166" r="70000" b="36459"/>
            <a:stretch>
              <a:fillRect/>
            </a:stretch>
          </p:blipFill>
          <p:spPr bwMode="auto">
            <a:xfrm>
              <a:off x="1536" y="1776"/>
              <a:ext cx="2592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0" name="Text Box 8"/>
            <p:cNvSpPr txBox="1">
              <a:spLocks noChangeArrowheads="1"/>
            </p:cNvSpPr>
            <p:nvPr/>
          </p:nvSpPr>
          <p:spPr bwMode="auto">
            <a:xfrm>
              <a:off x="1536" y="1584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QBE</a:t>
              </a:r>
            </a:p>
          </p:txBody>
        </p:sp>
      </p:grpSp>
      <p:grpSp>
        <p:nvGrpSpPr>
          <p:cNvPr id="68617" name="Group 9"/>
          <p:cNvGrpSpPr>
            <a:grpSpLocks/>
          </p:cNvGrpSpPr>
          <p:nvPr/>
        </p:nvGrpSpPr>
        <p:grpSpPr bwMode="auto">
          <a:xfrm>
            <a:off x="4267200" y="4191000"/>
            <a:ext cx="4572000" cy="1504950"/>
            <a:chOff x="2688" y="2640"/>
            <a:chExt cx="2880" cy="948"/>
          </a:xfrm>
        </p:grpSpPr>
        <p:sp>
          <p:nvSpPr>
            <p:cNvPr id="49157" name="Rectangle 10"/>
            <p:cNvSpPr>
              <a:spLocks noChangeArrowheads="1"/>
            </p:cNvSpPr>
            <p:nvPr/>
          </p:nvSpPr>
          <p:spPr bwMode="auto">
            <a:xfrm>
              <a:off x="2688" y="2832"/>
              <a:ext cx="2880" cy="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SELECT Employees.Name, Employees.Salary</a:t>
              </a:r>
            </a:p>
            <a:p>
              <a:r>
                <a:rPr lang="en-US" b="1"/>
                <a:t>FROM Employees</a:t>
              </a:r>
            </a:p>
            <a:p>
              <a:r>
                <a:rPr lang="en-US" b="1"/>
                <a:t>ORDER BY Employees.Salary;</a:t>
              </a:r>
            </a:p>
          </p:txBody>
        </p:sp>
        <p:sp>
          <p:nvSpPr>
            <p:cNvPr id="49158" name="Text Box 11"/>
            <p:cNvSpPr txBox="1">
              <a:spLocks noChangeArrowheads="1"/>
            </p:cNvSpPr>
            <p:nvPr/>
          </p:nvSpPr>
          <p:spPr bwMode="auto">
            <a:xfrm>
              <a:off x="2688" y="2640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SQL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r>
              <a:rPr lang="en-US" smtClean="0">
                <a:effectLst/>
                <a:ea typeface="ＭＳ Ｐゴシック"/>
                <a:cs typeface="ＭＳ Ｐゴシック"/>
              </a:rPr>
              <a:t>JT’s Extra: Query Results</a:t>
            </a:r>
          </a:p>
        </p:txBody>
      </p:sp>
      <p:pic>
        <p:nvPicPr>
          <p:cNvPr id="50178" name="Picture 3"/>
          <p:cNvPicPr>
            <a:picLocks noChangeAspect="1" noChangeArrowheads="1"/>
          </p:cNvPicPr>
          <p:nvPr/>
        </p:nvPicPr>
        <p:blipFill>
          <a:blip r:embed="rId2"/>
          <a:srcRect l="31250" t="20833" r="34375" b="58334"/>
          <a:stretch>
            <a:fillRect/>
          </a:stretch>
        </p:blipFill>
        <p:spPr bwMode="auto">
          <a:xfrm>
            <a:off x="533400" y="762000"/>
            <a:ext cx="80772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Order By Clause</a:t>
            </a:r>
            <a:endParaRPr lang="en-US" dirty="0"/>
          </a:p>
        </p:txBody>
      </p:sp>
      <p:sp>
        <p:nvSpPr>
          <p:cNvPr id="51202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68897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Orders the result of a query</a:t>
            </a: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BA2734-7167-45FD-B466-C9BB0AF9017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5802" t="25098" r="54074" b="56863"/>
          <a:stretch>
            <a:fillRect/>
          </a:stretch>
        </p:blipFill>
        <p:spPr bwMode="auto">
          <a:xfrm>
            <a:off x="685800" y="1752600"/>
            <a:ext cx="70739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Descending Order</a:t>
            </a:r>
            <a:endParaRPr lang="en-US" dirty="0"/>
          </a:p>
        </p:txBody>
      </p:sp>
      <p:sp>
        <p:nvSpPr>
          <p:cNvPr id="3789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7C3538-CF55-46AC-B2C2-D68E3C1015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6666" t="35294" r="46667" b="48235"/>
          <a:stretch>
            <a:fillRect/>
          </a:stretch>
        </p:blipFill>
        <p:spPr bwMode="auto">
          <a:xfrm>
            <a:off x="990600" y="1714500"/>
            <a:ext cx="61722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Order By Clause</a:t>
            </a:r>
            <a:endParaRPr lang="en-US" dirty="0"/>
          </a:p>
        </p:txBody>
      </p:sp>
      <p:sp>
        <p:nvSpPr>
          <p:cNvPr id="3891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6A7666-6155-4E57-8A76-8BA416EF9A6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US"/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/>
          <a:srcRect l="26666" t="73727" r="46008" b="10063"/>
          <a:stretch>
            <a:fillRect/>
          </a:stretch>
        </p:blipFill>
        <p:spPr bwMode="auto">
          <a:xfrm>
            <a:off x="914400" y="1676400"/>
            <a:ext cx="6324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Aggregate Functions</a:t>
            </a:r>
            <a:r>
              <a:rPr lang="en-US" baseline="300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/>
                <a:cs typeface="ＭＳ Ｐゴシック"/>
              </a:rPr>
              <a:t>1</a:t>
            </a:r>
          </a:p>
        </p:txBody>
      </p:sp>
      <p:sp>
        <p:nvSpPr>
          <p:cNvPr id="54274" name="Content Placeholder 3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Sum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Average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Minimum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Maximum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Count</a:t>
            </a:r>
          </a:p>
        </p:txBody>
      </p:sp>
      <p:sp>
        <p:nvSpPr>
          <p:cNvPr id="41987" name="Slide Number Placeholder 2"/>
          <p:cNvSpPr txBox="1">
            <a:spLocks noGrp="1"/>
          </p:cNvSpPr>
          <p:nvPr/>
        </p:nvSpPr>
        <p:spPr bwMode="auto">
          <a:xfrm>
            <a:off x="8348663" y="6111875"/>
            <a:ext cx="4572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7C59879-D353-4705-8036-1FDBD0839A12}" type="slidenum">
              <a:rPr lang="en-US" sz="1600">
                <a:solidFill>
                  <a:srgbClr val="A7A399"/>
                </a:solidFill>
                <a:latin typeface="+mn-lt"/>
              </a:rPr>
              <a:pPr algn="r">
                <a:defRPr/>
              </a:pPr>
              <a:t>36</a:t>
            </a:fld>
            <a:endParaRPr lang="en-US" sz="1600">
              <a:solidFill>
                <a:srgbClr val="A7A399"/>
              </a:solidFill>
              <a:latin typeface="+mn-lt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09600" y="441960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ctr">
            <a:spAutoFit/>
          </a:bodyPr>
          <a:lstStyle/>
          <a:p>
            <a:r>
              <a:rPr lang="en-US"/>
              <a:t>1: JT’s extra, Aggregate functions allow you to perform calculations on multiple rows of data, but will only return a single value in the response.</a:t>
            </a:r>
            <a:r>
              <a:rPr lang="en-US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066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 bwMode="auto">
          <a:xfrm>
            <a:off x="457200" y="5410200"/>
            <a:ext cx="8183563" cy="1050925"/>
          </a:xfrm>
        </p:spPr>
        <p:txBody>
          <a:bodyPr/>
          <a:lstStyle/>
          <a:p>
            <a:r>
              <a:rPr lang="en-US" smtClean="0">
                <a:effectLst/>
                <a:ea typeface="ＭＳ Ｐゴシック"/>
                <a:cs typeface="ＭＳ Ｐゴシック"/>
              </a:rPr>
              <a:t>JT’s Extra: SUM</a:t>
            </a:r>
          </a:p>
        </p:txBody>
      </p:sp>
      <p:grpSp>
        <p:nvGrpSpPr>
          <p:cNvPr id="71683" name="Group 3"/>
          <p:cNvGrpSpPr>
            <a:grpSpLocks/>
          </p:cNvGrpSpPr>
          <p:nvPr/>
        </p:nvGrpSpPr>
        <p:grpSpPr bwMode="auto">
          <a:xfrm>
            <a:off x="304800" y="381000"/>
            <a:ext cx="4191000" cy="1752600"/>
            <a:chOff x="336" y="240"/>
            <a:chExt cx="2640" cy="1104"/>
          </a:xfrm>
        </p:grpSpPr>
        <p:pic>
          <p:nvPicPr>
            <p:cNvPr id="55308" name="Picture 4"/>
            <p:cNvPicPr>
              <a:picLocks noChangeAspect="1" noChangeArrowheads="1"/>
            </p:cNvPicPr>
            <p:nvPr/>
          </p:nvPicPr>
          <p:blipFill>
            <a:blip r:embed="rId2"/>
            <a:srcRect l="18750" t="15625" r="46875" b="64584"/>
            <a:stretch>
              <a:fillRect/>
            </a:stretch>
          </p:blipFill>
          <p:spPr bwMode="auto">
            <a:xfrm>
              <a:off x="336" y="432"/>
              <a:ext cx="264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9" name="Text Box 5"/>
            <p:cNvSpPr txBox="1">
              <a:spLocks noChangeArrowheads="1"/>
            </p:cNvSpPr>
            <p:nvPr/>
          </p:nvSpPr>
          <p:spPr bwMode="auto">
            <a:xfrm>
              <a:off x="336" y="240"/>
              <a:ext cx="16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Original table</a:t>
              </a:r>
            </a:p>
          </p:txBody>
        </p:sp>
      </p:grpSp>
      <p:grpSp>
        <p:nvGrpSpPr>
          <p:cNvPr id="71686" name="Group 6"/>
          <p:cNvGrpSpPr>
            <a:grpSpLocks/>
          </p:cNvGrpSpPr>
          <p:nvPr/>
        </p:nvGrpSpPr>
        <p:grpSpPr bwMode="auto">
          <a:xfrm>
            <a:off x="304800" y="2667000"/>
            <a:ext cx="2133600" cy="1254125"/>
            <a:chOff x="192" y="1680"/>
            <a:chExt cx="1344" cy="790"/>
          </a:xfrm>
        </p:grpSpPr>
        <p:sp>
          <p:nvSpPr>
            <p:cNvPr id="55306" name="Text Box 7"/>
            <p:cNvSpPr txBox="1">
              <a:spLocks noChangeArrowheads="1"/>
            </p:cNvSpPr>
            <p:nvPr/>
          </p:nvSpPr>
          <p:spPr bwMode="auto">
            <a:xfrm>
              <a:off x="192" y="1680"/>
              <a:ext cx="9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QBE</a:t>
              </a:r>
            </a:p>
          </p:txBody>
        </p:sp>
        <p:pic>
          <p:nvPicPr>
            <p:cNvPr id="55307" name="Picture 8"/>
            <p:cNvPicPr>
              <a:picLocks noChangeAspect="1" noChangeArrowheads="1"/>
            </p:cNvPicPr>
            <p:nvPr/>
          </p:nvPicPr>
          <p:blipFill>
            <a:blip r:embed="rId3"/>
            <a:srcRect l="13126" t="63542" r="73125" b="27083"/>
            <a:stretch>
              <a:fillRect/>
            </a:stretch>
          </p:blipFill>
          <p:spPr bwMode="auto">
            <a:xfrm>
              <a:off x="192" y="1920"/>
              <a:ext cx="1344" cy="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689" name="Group 9"/>
          <p:cNvGrpSpPr>
            <a:grpSpLocks/>
          </p:cNvGrpSpPr>
          <p:nvPr/>
        </p:nvGrpSpPr>
        <p:grpSpPr bwMode="auto">
          <a:xfrm>
            <a:off x="3200400" y="2667000"/>
            <a:ext cx="3581400" cy="1022350"/>
            <a:chOff x="2016" y="1680"/>
            <a:chExt cx="2256" cy="644"/>
          </a:xfrm>
        </p:grpSpPr>
        <p:sp>
          <p:nvSpPr>
            <p:cNvPr id="55304" name="Text Box 10"/>
            <p:cNvSpPr txBox="1">
              <a:spLocks noChangeArrowheads="1"/>
            </p:cNvSpPr>
            <p:nvPr/>
          </p:nvSpPr>
          <p:spPr bwMode="auto">
            <a:xfrm>
              <a:off x="2016" y="168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SQL</a:t>
              </a:r>
            </a:p>
          </p:txBody>
        </p:sp>
        <p:sp>
          <p:nvSpPr>
            <p:cNvPr id="55305" name="Rectangle 11"/>
            <p:cNvSpPr>
              <a:spLocks noChangeArrowheads="1"/>
            </p:cNvSpPr>
            <p:nvPr/>
          </p:nvSpPr>
          <p:spPr bwMode="auto">
            <a:xfrm>
              <a:off x="2016" y="1920"/>
              <a:ext cx="22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r>
                <a:rPr lang="en-US"/>
                <a:t>SELECT Sum(salary) AS Expr1</a:t>
              </a:r>
            </a:p>
            <a:p>
              <a:r>
                <a:rPr lang="en-US"/>
                <a:t>FROM Employees;</a:t>
              </a:r>
            </a:p>
          </p:txBody>
        </p:sp>
      </p:grpSp>
      <p:grpSp>
        <p:nvGrpSpPr>
          <p:cNvPr id="71692" name="Group 12"/>
          <p:cNvGrpSpPr>
            <a:grpSpLocks/>
          </p:cNvGrpSpPr>
          <p:nvPr/>
        </p:nvGrpSpPr>
        <p:grpSpPr bwMode="auto">
          <a:xfrm>
            <a:off x="304800" y="4191000"/>
            <a:ext cx="2209800" cy="1328738"/>
            <a:chOff x="192" y="2640"/>
            <a:chExt cx="1392" cy="837"/>
          </a:xfrm>
        </p:grpSpPr>
        <p:pic>
          <p:nvPicPr>
            <p:cNvPr id="55302" name="Picture 13"/>
            <p:cNvPicPr>
              <a:picLocks noChangeAspect="1" noChangeArrowheads="1"/>
            </p:cNvPicPr>
            <p:nvPr/>
          </p:nvPicPr>
          <p:blipFill>
            <a:blip r:embed="rId4"/>
            <a:srcRect l="11874" t="39583" r="75000" b="51042"/>
            <a:stretch>
              <a:fillRect/>
            </a:stretch>
          </p:blipFill>
          <p:spPr bwMode="auto">
            <a:xfrm>
              <a:off x="192" y="2880"/>
              <a:ext cx="1392" cy="5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3" name="Text Box 14"/>
            <p:cNvSpPr txBox="1">
              <a:spLocks noChangeArrowheads="1"/>
            </p:cNvSpPr>
            <p:nvPr/>
          </p:nvSpPr>
          <p:spPr bwMode="auto">
            <a:xfrm>
              <a:off x="192" y="2640"/>
              <a:ext cx="9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Query result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Sum</a:t>
            </a:r>
            <a:endParaRPr lang="en-US" dirty="0"/>
          </a:p>
        </p:txBody>
      </p:sp>
      <p:sp>
        <p:nvSpPr>
          <p:cNvPr id="4096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46BD0-027E-4B90-8318-4BC5D97429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US"/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/>
          <a:srcRect l="27161" t="10196" r="52100" b="79608"/>
          <a:stretch>
            <a:fillRect/>
          </a:stretch>
        </p:blipFill>
        <p:spPr bwMode="auto">
          <a:xfrm>
            <a:off x="685800" y="762000"/>
            <a:ext cx="41846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 l="12381" t="13353" r="73334" b="46101"/>
          <a:stretch>
            <a:fillRect/>
          </a:stretch>
        </p:blipFill>
        <p:spPr bwMode="auto">
          <a:xfrm>
            <a:off x="5257800" y="533400"/>
            <a:ext cx="3200400" cy="554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COUNT</a:t>
            </a:r>
            <a:endParaRPr lang="en-US" dirty="0"/>
          </a:p>
        </p:txBody>
      </p:sp>
      <p:sp>
        <p:nvSpPr>
          <p:cNvPr id="4198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A112D4-3E01-460E-B594-A3DEA7F2A9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US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 l="27161" t="32387" r="52100" b="58017"/>
          <a:stretch>
            <a:fillRect/>
          </a:stretch>
        </p:blipFill>
        <p:spPr bwMode="auto">
          <a:xfrm>
            <a:off x="609600" y="609600"/>
            <a:ext cx="41846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 l="12381" t="13255" r="75238" b="45419"/>
          <a:stretch>
            <a:fillRect/>
          </a:stretch>
        </p:blipFill>
        <p:spPr bwMode="auto">
          <a:xfrm>
            <a:off x="5562600" y="457200"/>
            <a:ext cx="276542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en-US" dirty="0" smtClean="0"/>
              <a:t>By the end of this section, you will be able to: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Formulate queries on multiple tables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Understand how natural joins work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dirty="0" smtClean="0"/>
              <a:t>Determine the result of a multi-table query</a:t>
            </a:r>
            <a:endParaRPr lang="en-US" dirty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AVG</a:t>
            </a:r>
            <a:endParaRPr lang="en-US" dirty="0"/>
          </a:p>
        </p:txBody>
      </p:sp>
      <p:sp>
        <p:nvSpPr>
          <p:cNvPr id="4301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CE5656-FF05-4097-94B1-684DF00C043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US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/>
          <a:srcRect l="25185" t="18039" r="32346" b="67059"/>
          <a:stretch>
            <a:fillRect/>
          </a:stretch>
        </p:blipFill>
        <p:spPr bwMode="auto">
          <a:xfrm>
            <a:off x="838200" y="609600"/>
            <a:ext cx="6553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 l="12857" t="13353" r="62381" b="46101"/>
          <a:stretch>
            <a:fillRect/>
          </a:stretch>
        </p:blipFill>
        <p:spPr bwMode="auto">
          <a:xfrm>
            <a:off x="4267200" y="19812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Retrieve the min salary of female employees who work for the Finance department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Use function Min()</a:t>
            </a:r>
          </a:p>
        </p:txBody>
      </p:sp>
      <p:sp>
        <p:nvSpPr>
          <p:cNvPr id="4403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3CFBFE0-DA68-4AB3-9BC6-57C66A4566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2286000"/>
            <a:ext cx="7086600" cy="4191000"/>
            <a:chOff x="456407" y="457200"/>
            <a:chExt cx="8218225" cy="4876799"/>
          </a:xfrm>
        </p:grpSpPr>
        <p:pic>
          <p:nvPicPr>
            <p:cNvPr id="59397" name="Picture 3"/>
            <p:cNvPicPr>
              <a:picLocks noChangeAspect="1" noChangeArrowheads="1"/>
            </p:cNvPicPr>
            <p:nvPr/>
          </p:nvPicPr>
          <p:blipFill>
            <a:blip r:embed="rId2"/>
            <a:srcRect l="25725" t="12549" r="18520" b="34901"/>
            <a:stretch>
              <a:fillRect/>
            </a:stretch>
          </p:blipFill>
          <p:spPr bwMode="auto">
            <a:xfrm>
              <a:off x="456407" y="457200"/>
              <a:ext cx="8218225" cy="487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398" name="Picture 2"/>
            <p:cNvPicPr>
              <a:picLocks noChangeAspect="1" noChangeArrowheads="1"/>
            </p:cNvPicPr>
            <p:nvPr/>
          </p:nvPicPr>
          <p:blipFill>
            <a:blip r:embed="rId3"/>
            <a:srcRect l="18054" t="70589" r="62764" b="6667"/>
            <a:stretch>
              <a:fillRect/>
            </a:stretch>
          </p:blipFill>
          <p:spPr bwMode="auto">
            <a:xfrm>
              <a:off x="5029200" y="2667000"/>
              <a:ext cx="25908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MIN</a:t>
            </a:r>
            <a:endParaRPr lang="en-US" dirty="0"/>
          </a:p>
        </p:txBody>
      </p:sp>
      <p:sp>
        <p:nvSpPr>
          <p:cNvPr id="4505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ECEFD7-439E-4EE3-A8D8-6F3B529777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en-US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 l="25185" t="47060" r="32346" b="34901"/>
          <a:stretch>
            <a:fillRect/>
          </a:stretch>
        </p:blipFill>
        <p:spPr bwMode="auto">
          <a:xfrm>
            <a:off x="533400" y="457200"/>
            <a:ext cx="655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 l="12381" t="14035" r="60477" b="53996"/>
          <a:stretch>
            <a:fillRect/>
          </a:stretch>
        </p:blipFill>
        <p:spPr bwMode="auto">
          <a:xfrm>
            <a:off x="3124200" y="2282825"/>
            <a:ext cx="48768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61442" name="Content Placeholder 4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Retrieve the max salary of employees who work on projects located in Toronto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Use function Max()</a:t>
            </a:r>
          </a:p>
        </p:txBody>
      </p:sp>
      <p:sp>
        <p:nvSpPr>
          <p:cNvPr id="46083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579A1-EFA0-4675-9C38-CB4250C592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2286000"/>
            <a:ext cx="7086600" cy="4191000"/>
            <a:chOff x="456407" y="457200"/>
            <a:chExt cx="8218225" cy="4876799"/>
          </a:xfrm>
        </p:grpSpPr>
        <p:pic>
          <p:nvPicPr>
            <p:cNvPr id="61445" name="Picture 3"/>
            <p:cNvPicPr>
              <a:picLocks noChangeAspect="1" noChangeArrowheads="1"/>
            </p:cNvPicPr>
            <p:nvPr/>
          </p:nvPicPr>
          <p:blipFill>
            <a:blip r:embed="rId2"/>
            <a:srcRect l="25725" t="12549" r="18520" b="34901"/>
            <a:stretch>
              <a:fillRect/>
            </a:stretch>
          </p:blipFill>
          <p:spPr bwMode="auto">
            <a:xfrm>
              <a:off x="456407" y="457200"/>
              <a:ext cx="8218225" cy="48767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46" name="Picture 2"/>
            <p:cNvPicPr>
              <a:picLocks noChangeAspect="1" noChangeArrowheads="1"/>
            </p:cNvPicPr>
            <p:nvPr/>
          </p:nvPicPr>
          <p:blipFill>
            <a:blip r:embed="rId3"/>
            <a:srcRect l="18054" t="70589" r="62764" b="6667"/>
            <a:stretch>
              <a:fillRect/>
            </a:stretch>
          </p:blipFill>
          <p:spPr bwMode="auto">
            <a:xfrm>
              <a:off x="5029200" y="2667000"/>
              <a:ext cx="2590800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MAX</a:t>
            </a:r>
            <a:endParaRPr lang="en-US" dirty="0"/>
          </a:p>
        </p:txBody>
      </p:sp>
      <p:sp>
        <p:nvSpPr>
          <p:cNvPr id="4710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241E08-EB22-4E41-A0DD-5B9E9A4825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en-US"/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/>
          <a:srcRect l="25185" t="78432" r="32346" b="4314"/>
          <a:stretch>
            <a:fillRect/>
          </a:stretch>
        </p:blipFill>
        <p:spPr bwMode="auto">
          <a:xfrm>
            <a:off x="609600" y="685800"/>
            <a:ext cx="655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3"/>
          <p:cNvPicPr>
            <a:picLocks noChangeAspect="1" noChangeArrowheads="1"/>
          </p:cNvPicPr>
          <p:nvPr/>
        </p:nvPicPr>
        <p:blipFill>
          <a:blip r:embed="rId3"/>
          <a:srcRect l="12381" t="13353" r="51904" b="52339"/>
          <a:stretch>
            <a:fillRect/>
          </a:stretch>
        </p:blipFill>
        <p:spPr bwMode="auto">
          <a:xfrm>
            <a:off x="2819400" y="2438400"/>
            <a:ext cx="5715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Grouping Calculations</a:t>
            </a:r>
            <a:endParaRPr lang="en-US" dirty="0"/>
          </a:p>
        </p:txBody>
      </p:sp>
      <p:sp>
        <p:nvSpPr>
          <p:cNvPr id="63490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How to find the sum of salary </a:t>
            </a:r>
            <a:r>
              <a:rPr lang="en-US" b="1" i="1" smtClean="0">
                <a:ea typeface="ＭＳ Ｐゴシック"/>
                <a:cs typeface="ＭＳ Ｐゴシック"/>
              </a:rPr>
              <a:t>per</a:t>
            </a:r>
            <a:r>
              <a:rPr lang="en-US" i="1" smtClean="0">
                <a:ea typeface="ＭＳ Ｐゴシック"/>
                <a:cs typeface="ＭＳ Ｐゴシック"/>
              </a:rPr>
              <a:t> department</a:t>
            </a:r>
          </a:p>
          <a:p>
            <a:pPr eaLnBrk="1" hangingPunct="1"/>
            <a:endParaRPr lang="en-US" i="1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SQL has the GROUP BY clause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Groups calculations of an aggregate function</a:t>
            </a:r>
          </a:p>
        </p:txBody>
      </p:sp>
      <p:sp>
        <p:nvSpPr>
          <p:cNvPr id="48131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C459D2-EBC4-48FB-B0C5-BECECDA867B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 bwMode="auto">
          <a:xfrm>
            <a:off x="457200" y="5334000"/>
            <a:ext cx="8183563" cy="1050925"/>
          </a:xfrm>
        </p:spPr>
        <p:txBody>
          <a:bodyPr/>
          <a:lstStyle/>
          <a:p>
            <a:r>
              <a:rPr lang="en-US" sz="2800" smtClean="0">
                <a:effectLst/>
                <a:ea typeface="ＭＳ Ｐゴシック"/>
                <a:cs typeface="ＭＳ Ｐゴシック"/>
              </a:rPr>
              <a:t>JT’s Extra: Group By (Small Example)</a:t>
            </a:r>
          </a:p>
        </p:txBody>
      </p:sp>
      <p:grpSp>
        <p:nvGrpSpPr>
          <p:cNvPr id="72707" name="Group 3"/>
          <p:cNvGrpSpPr>
            <a:grpSpLocks/>
          </p:cNvGrpSpPr>
          <p:nvPr/>
        </p:nvGrpSpPr>
        <p:grpSpPr bwMode="auto">
          <a:xfrm>
            <a:off x="304800" y="304800"/>
            <a:ext cx="3962400" cy="1905000"/>
            <a:chOff x="288" y="336"/>
            <a:chExt cx="2496" cy="1200"/>
          </a:xfrm>
        </p:grpSpPr>
        <p:pic>
          <p:nvPicPr>
            <p:cNvPr id="64524" name="Picture 4"/>
            <p:cNvPicPr>
              <a:picLocks noChangeAspect="1" noChangeArrowheads="1"/>
            </p:cNvPicPr>
            <p:nvPr/>
          </p:nvPicPr>
          <p:blipFill>
            <a:blip r:embed="rId2"/>
            <a:srcRect l="32500" t="31250" r="35001" b="47917"/>
            <a:stretch>
              <a:fillRect/>
            </a:stretch>
          </p:blipFill>
          <p:spPr bwMode="auto">
            <a:xfrm>
              <a:off x="288" y="576"/>
              <a:ext cx="249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5" name="Text Box 5"/>
            <p:cNvSpPr txBox="1">
              <a:spLocks noChangeArrowheads="1"/>
            </p:cNvSpPr>
            <p:nvPr/>
          </p:nvSpPr>
          <p:spPr bwMode="auto">
            <a:xfrm>
              <a:off x="288" y="336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Employees table</a:t>
              </a:r>
            </a:p>
          </p:txBody>
        </p:sp>
      </p:grpSp>
      <p:grpSp>
        <p:nvGrpSpPr>
          <p:cNvPr id="72710" name="Group 6"/>
          <p:cNvGrpSpPr>
            <a:grpSpLocks/>
          </p:cNvGrpSpPr>
          <p:nvPr/>
        </p:nvGrpSpPr>
        <p:grpSpPr bwMode="auto">
          <a:xfrm>
            <a:off x="304800" y="4114800"/>
            <a:ext cx="4953000" cy="1592263"/>
            <a:chOff x="192" y="2592"/>
            <a:chExt cx="3120" cy="1003"/>
          </a:xfrm>
        </p:grpSpPr>
        <p:sp>
          <p:nvSpPr>
            <p:cNvPr id="64522" name="Rectangle 7"/>
            <p:cNvSpPr>
              <a:spLocks noChangeArrowheads="1"/>
            </p:cNvSpPr>
            <p:nvPr/>
          </p:nvSpPr>
          <p:spPr bwMode="auto">
            <a:xfrm>
              <a:off x="192" y="2784"/>
              <a:ext cx="3120" cy="8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Aft>
                  <a:spcPct val="35000"/>
                </a:spcAft>
              </a:pPr>
              <a:r>
                <a:rPr lang="en-US"/>
                <a:t>SELECT department_number, sum(salary) AS DEPT_TOTAL</a:t>
              </a:r>
            </a:p>
            <a:p>
              <a:r>
                <a:rPr lang="en-US"/>
                <a:t>FROM Employees</a:t>
              </a:r>
            </a:p>
            <a:p>
              <a:r>
                <a:rPr lang="en-US"/>
                <a:t>GROUP BY department_number;</a:t>
              </a:r>
            </a:p>
          </p:txBody>
        </p:sp>
        <p:sp>
          <p:nvSpPr>
            <p:cNvPr id="64523" name="Text Box 8"/>
            <p:cNvSpPr txBox="1">
              <a:spLocks noChangeArrowheads="1"/>
            </p:cNvSpPr>
            <p:nvPr/>
          </p:nvSpPr>
          <p:spPr bwMode="auto">
            <a:xfrm>
              <a:off x="192" y="2592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SQL</a:t>
              </a:r>
            </a:p>
          </p:txBody>
        </p:sp>
      </p:grpSp>
      <p:grpSp>
        <p:nvGrpSpPr>
          <p:cNvPr id="72713" name="Group 9"/>
          <p:cNvGrpSpPr>
            <a:grpSpLocks/>
          </p:cNvGrpSpPr>
          <p:nvPr/>
        </p:nvGrpSpPr>
        <p:grpSpPr bwMode="auto">
          <a:xfrm>
            <a:off x="304800" y="2438400"/>
            <a:ext cx="2743200" cy="1371600"/>
            <a:chOff x="192" y="1440"/>
            <a:chExt cx="1728" cy="864"/>
          </a:xfrm>
        </p:grpSpPr>
        <p:pic>
          <p:nvPicPr>
            <p:cNvPr id="64520" name="Picture 10"/>
            <p:cNvPicPr>
              <a:picLocks noChangeAspect="1" noChangeArrowheads="1"/>
            </p:cNvPicPr>
            <p:nvPr/>
          </p:nvPicPr>
          <p:blipFill>
            <a:blip r:embed="rId3"/>
            <a:srcRect l="23750" t="39583" r="53749" b="46875"/>
            <a:stretch>
              <a:fillRect/>
            </a:stretch>
          </p:blipFill>
          <p:spPr bwMode="auto">
            <a:xfrm>
              <a:off x="192" y="1680"/>
              <a:ext cx="1728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21" name="Text Box 11"/>
            <p:cNvSpPr txBox="1">
              <a:spLocks noChangeArrowheads="1"/>
            </p:cNvSpPr>
            <p:nvPr/>
          </p:nvSpPr>
          <p:spPr bwMode="auto">
            <a:xfrm>
              <a:off x="192" y="1440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QBE</a:t>
              </a:r>
            </a:p>
          </p:txBody>
        </p:sp>
      </p:grpSp>
      <p:grpSp>
        <p:nvGrpSpPr>
          <p:cNvPr id="72716" name="Group 12"/>
          <p:cNvGrpSpPr>
            <a:grpSpLocks/>
          </p:cNvGrpSpPr>
          <p:nvPr/>
        </p:nvGrpSpPr>
        <p:grpSpPr bwMode="auto">
          <a:xfrm>
            <a:off x="6096000" y="1752600"/>
            <a:ext cx="2743200" cy="2122488"/>
            <a:chOff x="3840" y="1104"/>
            <a:chExt cx="1728" cy="1337"/>
          </a:xfrm>
        </p:grpSpPr>
        <p:pic>
          <p:nvPicPr>
            <p:cNvPr id="64518" name="Picture 13"/>
            <p:cNvPicPr>
              <a:picLocks noChangeAspect="1" noChangeArrowheads="1"/>
            </p:cNvPicPr>
            <p:nvPr/>
          </p:nvPicPr>
          <p:blipFill>
            <a:blip r:embed="rId4"/>
            <a:srcRect l="23750" t="15625" r="58125" b="67708"/>
            <a:stretch>
              <a:fillRect/>
            </a:stretch>
          </p:blipFill>
          <p:spPr bwMode="auto">
            <a:xfrm>
              <a:off x="3840" y="1488"/>
              <a:ext cx="1728" cy="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19" name="Text Box 14"/>
            <p:cNvSpPr txBox="1">
              <a:spLocks noChangeArrowheads="1"/>
            </p:cNvSpPr>
            <p:nvPr/>
          </p:nvSpPr>
          <p:spPr bwMode="auto">
            <a:xfrm>
              <a:off x="3840" y="1104"/>
              <a:ext cx="6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Query result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GROUP BY</a:t>
            </a:r>
            <a:endParaRPr lang="en-US" dirty="0"/>
          </a:p>
        </p:txBody>
      </p:sp>
      <p:sp>
        <p:nvSpPr>
          <p:cNvPr id="4915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5D8763-E5AE-44EC-A706-6C5E4F6487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47</a:t>
            </a:fld>
            <a:endParaRPr lang="en-US"/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/>
          <a:srcRect l="25679" t="35854" r="46173" b="52940"/>
          <a:stretch>
            <a:fillRect/>
          </a:stretch>
        </p:blipFill>
        <p:spPr bwMode="auto">
          <a:xfrm>
            <a:off x="609600" y="762000"/>
            <a:ext cx="6992938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 l="12381" t="13042" r="73334" b="74171"/>
          <a:stretch>
            <a:fillRect/>
          </a:stretch>
        </p:blipFill>
        <p:spPr bwMode="auto">
          <a:xfrm>
            <a:off x="685800" y="2438400"/>
            <a:ext cx="38100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/>
          <a:srcRect l="12381" t="13353" r="68571" b="55458"/>
          <a:stretch>
            <a:fillRect/>
          </a:stretch>
        </p:blipFill>
        <p:spPr bwMode="auto">
          <a:xfrm>
            <a:off x="5029200" y="22860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HAVING Clause</a:t>
            </a:r>
            <a:endParaRPr lang="en-US" dirty="0"/>
          </a:p>
        </p:txBody>
      </p:sp>
      <p:sp>
        <p:nvSpPr>
          <p:cNvPr id="66562" name="Content Placeholder 3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To show only some of the groups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WHERE filters tuples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HAVING filters groups</a:t>
            </a:r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E9A718-B26E-46C4-9A92-78503181ECA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09600" y="5257800"/>
            <a:ext cx="8107363" cy="1050925"/>
          </a:xfrm>
          <a:noFill/>
        </p:spPr>
        <p:txBody>
          <a:bodyPr/>
          <a:lstStyle/>
          <a:p>
            <a:r>
              <a:rPr lang="en-US" sz="2400" smtClean="0">
                <a:effectLst/>
                <a:ea typeface="ＭＳ Ｐゴシック"/>
                <a:cs typeface="ＭＳ Ｐゴシック"/>
              </a:rPr>
              <a:t>JT’s Extra: Group By (All Departments)</a:t>
            </a:r>
          </a:p>
        </p:txBody>
      </p:sp>
      <p:grpSp>
        <p:nvGrpSpPr>
          <p:cNvPr id="73731" name="Group 3"/>
          <p:cNvGrpSpPr>
            <a:grpSpLocks/>
          </p:cNvGrpSpPr>
          <p:nvPr/>
        </p:nvGrpSpPr>
        <p:grpSpPr bwMode="auto">
          <a:xfrm>
            <a:off x="304800" y="304800"/>
            <a:ext cx="3962400" cy="1905000"/>
            <a:chOff x="288" y="336"/>
            <a:chExt cx="2496" cy="1200"/>
          </a:xfrm>
        </p:grpSpPr>
        <p:pic>
          <p:nvPicPr>
            <p:cNvPr id="67593" name="Picture 4"/>
            <p:cNvPicPr>
              <a:picLocks noChangeAspect="1" noChangeArrowheads="1"/>
            </p:cNvPicPr>
            <p:nvPr/>
          </p:nvPicPr>
          <p:blipFill>
            <a:blip r:embed="rId2"/>
            <a:srcRect l="32500" t="31250" r="35001" b="47917"/>
            <a:stretch>
              <a:fillRect/>
            </a:stretch>
          </p:blipFill>
          <p:spPr bwMode="auto">
            <a:xfrm>
              <a:off x="288" y="576"/>
              <a:ext cx="249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4" name="Text Box 5"/>
            <p:cNvSpPr txBox="1">
              <a:spLocks noChangeArrowheads="1"/>
            </p:cNvSpPr>
            <p:nvPr/>
          </p:nvSpPr>
          <p:spPr bwMode="auto">
            <a:xfrm>
              <a:off x="288" y="336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Employees table</a:t>
              </a:r>
            </a:p>
          </p:txBody>
        </p:sp>
      </p:grpSp>
      <p:grpSp>
        <p:nvGrpSpPr>
          <p:cNvPr id="73734" name="Group 6"/>
          <p:cNvGrpSpPr>
            <a:grpSpLocks/>
          </p:cNvGrpSpPr>
          <p:nvPr/>
        </p:nvGrpSpPr>
        <p:grpSpPr bwMode="auto">
          <a:xfrm>
            <a:off x="304800" y="2362200"/>
            <a:ext cx="7543800" cy="1220788"/>
            <a:chOff x="192" y="1536"/>
            <a:chExt cx="4752" cy="769"/>
          </a:xfrm>
        </p:grpSpPr>
        <p:sp>
          <p:nvSpPr>
            <p:cNvPr id="67591" name="Rectangle 7"/>
            <p:cNvSpPr>
              <a:spLocks noChangeArrowheads="1"/>
            </p:cNvSpPr>
            <p:nvPr/>
          </p:nvSpPr>
          <p:spPr bwMode="auto">
            <a:xfrm>
              <a:off x="192" y="1728"/>
              <a:ext cx="475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r>
                <a:rPr lang="en-US"/>
                <a:t>SELECT Department_number, COUNT(*)  as DepartmentEmpTotals</a:t>
              </a:r>
            </a:p>
            <a:p>
              <a:r>
                <a:rPr lang="en-US"/>
                <a:t>FROM Employees</a:t>
              </a:r>
            </a:p>
            <a:p>
              <a:r>
                <a:rPr lang="en-US"/>
                <a:t>GROUP BY Department_number;</a:t>
              </a:r>
            </a:p>
          </p:txBody>
        </p:sp>
        <p:sp>
          <p:nvSpPr>
            <p:cNvPr id="67592" name="Text Box 8"/>
            <p:cNvSpPr txBox="1">
              <a:spLocks noChangeArrowheads="1"/>
            </p:cNvSpPr>
            <p:nvPr/>
          </p:nvSpPr>
          <p:spPr bwMode="auto">
            <a:xfrm>
              <a:off x="192" y="1536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SQL</a:t>
              </a:r>
            </a:p>
          </p:txBody>
        </p:sp>
      </p:grpSp>
      <p:grpSp>
        <p:nvGrpSpPr>
          <p:cNvPr id="73737" name="Group 9"/>
          <p:cNvGrpSpPr>
            <a:grpSpLocks/>
          </p:cNvGrpSpPr>
          <p:nvPr/>
        </p:nvGrpSpPr>
        <p:grpSpPr bwMode="auto">
          <a:xfrm>
            <a:off x="304800" y="3733800"/>
            <a:ext cx="3048000" cy="1633538"/>
            <a:chOff x="192" y="2592"/>
            <a:chExt cx="1920" cy="1029"/>
          </a:xfrm>
        </p:grpSpPr>
        <p:pic>
          <p:nvPicPr>
            <p:cNvPr id="67589" name="Picture 10"/>
            <p:cNvPicPr>
              <a:picLocks noChangeAspect="1" noChangeArrowheads="1"/>
            </p:cNvPicPr>
            <p:nvPr/>
          </p:nvPicPr>
          <p:blipFill>
            <a:blip r:embed="rId3"/>
            <a:srcRect l="8749" t="50000" r="68126" b="34375"/>
            <a:stretch>
              <a:fillRect/>
            </a:stretch>
          </p:blipFill>
          <p:spPr bwMode="auto">
            <a:xfrm>
              <a:off x="192" y="2842"/>
              <a:ext cx="1920" cy="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590" name="Text Box 11"/>
            <p:cNvSpPr txBox="1">
              <a:spLocks noChangeArrowheads="1"/>
            </p:cNvSpPr>
            <p:nvPr/>
          </p:nvSpPr>
          <p:spPr bwMode="auto">
            <a:xfrm>
              <a:off x="192" y="2592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Query result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ffectLst/>
                <a:ea typeface="ＭＳ Ｐゴシック"/>
                <a:cs typeface="ＭＳ Ｐゴシック"/>
              </a:rPr>
              <a:t>JT’s Extra: Set Multiplication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Recall: set multiplication ‘determines all possible combinations of elements from each set’.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In actual databases not all combinations may occur.</a:t>
            </a:r>
          </a:p>
          <a:p>
            <a:pPr lvl="1" eaLnBrk="1" hangingPunct="1"/>
            <a:r>
              <a:rPr lang="en-US" smtClean="0">
                <a:ea typeface="ＭＳ Ｐゴシック"/>
              </a:rPr>
              <a:t>E.g., an employee typically is just a member of one department not all departments.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The database implementation of a set multiplication is ‘join’.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5257800"/>
            <a:ext cx="8183563" cy="1050925"/>
          </a:xfrm>
          <a:noFill/>
        </p:spPr>
        <p:txBody>
          <a:bodyPr/>
          <a:lstStyle/>
          <a:p>
            <a:r>
              <a:rPr lang="en-US" sz="2400" smtClean="0">
                <a:effectLst/>
                <a:ea typeface="ＭＳ Ｐゴシック"/>
                <a:cs typeface="ＭＳ Ｐゴシック"/>
              </a:rPr>
              <a:t>JT’s Extra: Having Clause (Bigger Dept.’s)</a:t>
            </a:r>
          </a:p>
        </p:txBody>
      </p:sp>
      <p:grpSp>
        <p:nvGrpSpPr>
          <p:cNvPr id="74755" name="Group 3"/>
          <p:cNvGrpSpPr>
            <a:grpSpLocks/>
          </p:cNvGrpSpPr>
          <p:nvPr/>
        </p:nvGrpSpPr>
        <p:grpSpPr bwMode="auto">
          <a:xfrm>
            <a:off x="304800" y="304800"/>
            <a:ext cx="3962400" cy="1905000"/>
            <a:chOff x="288" y="336"/>
            <a:chExt cx="2496" cy="1200"/>
          </a:xfrm>
        </p:grpSpPr>
        <p:pic>
          <p:nvPicPr>
            <p:cNvPr id="68617" name="Picture 4"/>
            <p:cNvPicPr>
              <a:picLocks noChangeAspect="1" noChangeArrowheads="1"/>
            </p:cNvPicPr>
            <p:nvPr/>
          </p:nvPicPr>
          <p:blipFill>
            <a:blip r:embed="rId2"/>
            <a:srcRect l="32500" t="31250" r="35001" b="47917"/>
            <a:stretch>
              <a:fillRect/>
            </a:stretch>
          </p:blipFill>
          <p:spPr bwMode="auto">
            <a:xfrm>
              <a:off x="288" y="576"/>
              <a:ext cx="2496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8" name="Text Box 5"/>
            <p:cNvSpPr txBox="1">
              <a:spLocks noChangeArrowheads="1"/>
            </p:cNvSpPr>
            <p:nvPr/>
          </p:nvSpPr>
          <p:spPr bwMode="auto">
            <a:xfrm>
              <a:off x="288" y="336"/>
              <a:ext cx="14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Employees table</a:t>
              </a:r>
            </a:p>
          </p:txBody>
        </p:sp>
      </p:grpSp>
      <p:grpSp>
        <p:nvGrpSpPr>
          <p:cNvPr id="74758" name="Group 6"/>
          <p:cNvGrpSpPr>
            <a:grpSpLocks/>
          </p:cNvGrpSpPr>
          <p:nvPr/>
        </p:nvGrpSpPr>
        <p:grpSpPr bwMode="auto">
          <a:xfrm>
            <a:off x="304800" y="4191000"/>
            <a:ext cx="2819400" cy="1066800"/>
            <a:chOff x="192" y="2448"/>
            <a:chExt cx="1776" cy="672"/>
          </a:xfrm>
        </p:grpSpPr>
        <p:pic>
          <p:nvPicPr>
            <p:cNvPr id="68615" name="Picture 7"/>
            <p:cNvPicPr>
              <a:picLocks noChangeAspect="1" noChangeArrowheads="1"/>
            </p:cNvPicPr>
            <p:nvPr/>
          </p:nvPicPr>
          <p:blipFill>
            <a:blip r:embed="rId3"/>
            <a:srcRect l="8749" t="50000" r="68126" b="40625"/>
            <a:stretch>
              <a:fillRect/>
            </a:stretch>
          </p:blipFill>
          <p:spPr bwMode="auto">
            <a:xfrm>
              <a:off x="192" y="2688"/>
              <a:ext cx="177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6" name="Text Box 8"/>
            <p:cNvSpPr txBox="1">
              <a:spLocks noChangeArrowheads="1"/>
            </p:cNvSpPr>
            <p:nvPr/>
          </p:nvSpPr>
          <p:spPr bwMode="auto">
            <a:xfrm>
              <a:off x="192" y="2448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Query result</a:t>
              </a:r>
            </a:p>
          </p:txBody>
        </p:sp>
      </p:grpSp>
      <p:grpSp>
        <p:nvGrpSpPr>
          <p:cNvPr id="74761" name="Group 9"/>
          <p:cNvGrpSpPr>
            <a:grpSpLocks/>
          </p:cNvGrpSpPr>
          <p:nvPr/>
        </p:nvGrpSpPr>
        <p:grpSpPr bwMode="auto">
          <a:xfrm>
            <a:off x="304800" y="2438400"/>
            <a:ext cx="7467600" cy="1495425"/>
            <a:chOff x="192" y="1536"/>
            <a:chExt cx="4704" cy="942"/>
          </a:xfrm>
        </p:grpSpPr>
        <p:sp>
          <p:nvSpPr>
            <p:cNvPr id="68613" name="Rectangle 10"/>
            <p:cNvSpPr>
              <a:spLocks noChangeArrowheads="1"/>
            </p:cNvSpPr>
            <p:nvPr/>
          </p:nvSpPr>
          <p:spPr bwMode="auto">
            <a:xfrm>
              <a:off x="192" y="1728"/>
              <a:ext cx="4704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r>
                <a:rPr lang="en-US"/>
                <a:t>SELECT Department_number, COUNT(*)  as DepartmentEmpTotals</a:t>
              </a:r>
            </a:p>
            <a:p>
              <a:r>
                <a:rPr lang="en-US"/>
                <a:t>FROM Employees</a:t>
              </a:r>
            </a:p>
            <a:p>
              <a:r>
                <a:rPr lang="en-US"/>
                <a:t>GROUP BY Department_number</a:t>
              </a:r>
            </a:p>
            <a:p>
              <a:r>
                <a:rPr lang="en-US"/>
                <a:t>HAVING COUNT(*)&gt;1</a:t>
              </a:r>
            </a:p>
          </p:txBody>
        </p:sp>
        <p:sp>
          <p:nvSpPr>
            <p:cNvPr id="68614" name="Text Box 11"/>
            <p:cNvSpPr txBox="1">
              <a:spLocks noChangeArrowheads="1"/>
            </p:cNvSpPr>
            <p:nvPr/>
          </p:nvSpPr>
          <p:spPr bwMode="auto">
            <a:xfrm>
              <a:off x="192" y="1536"/>
              <a:ext cx="10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SQL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HAVING Clause</a:t>
            </a:r>
            <a:endParaRPr lang="en-US" dirty="0"/>
          </a:p>
        </p:txBody>
      </p:sp>
      <p:sp>
        <p:nvSpPr>
          <p:cNvPr id="51202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A0B89-240D-4E36-AC19-C32D4F7A52C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/>
          </a:p>
        </p:txBody>
      </p:sp>
      <p:pic>
        <p:nvPicPr>
          <p:cNvPr id="69635" name="Picture 2"/>
          <p:cNvPicPr>
            <a:picLocks noChangeAspect="1" noChangeArrowheads="1"/>
          </p:cNvPicPr>
          <p:nvPr/>
        </p:nvPicPr>
        <p:blipFill>
          <a:blip r:embed="rId2"/>
          <a:srcRect l="4938" t="21960" r="53580" b="58430"/>
          <a:stretch>
            <a:fillRect/>
          </a:stretch>
        </p:blipFill>
        <p:spPr bwMode="auto">
          <a:xfrm>
            <a:off x="685800" y="609600"/>
            <a:ext cx="640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12381" t="13255" r="72858" b="72710"/>
          <a:stretch>
            <a:fillRect/>
          </a:stretch>
        </p:blipFill>
        <p:spPr bwMode="auto">
          <a:xfrm>
            <a:off x="1905000" y="2438400"/>
            <a:ext cx="49863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HAVING Clause</a:t>
            </a:r>
            <a:endParaRPr lang="en-US" dirty="0"/>
          </a:p>
        </p:txBody>
      </p:sp>
      <p:sp>
        <p:nvSpPr>
          <p:cNvPr id="52226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0155EE-D249-439A-AB04-24B62BF289A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l="12381" t="13255" r="74536" b="73450"/>
          <a:stretch>
            <a:fillRect/>
          </a:stretch>
        </p:blipFill>
        <p:spPr bwMode="auto">
          <a:xfrm>
            <a:off x="457200" y="2743200"/>
            <a:ext cx="3886200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 l="12381" t="13255" r="74286" b="75829"/>
          <a:stretch>
            <a:fillRect/>
          </a:stretch>
        </p:blipFill>
        <p:spPr bwMode="auto">
          <a:xfrm>
            <a:off x="5334000" y="3048000"/>
            <a:ext cx="3352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4572000" y="3657600"/>
            <a:ext cx="6096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0662" name="Picture 2"/>
          <p:cNvPicPr>
            <a:picLocks noChangeAspect="1" noChangeArrowheads="1"/>
          </p:cNvPicPr>
          <p:nvPr/>
        </p:nvPicPr>
        <p:blipFill>
          <a:blip r:embed="rId4"/>
          <a:srcRect l="4938" t="68236" r="53580" b="8235"/>
          <a:stretch>
            <a:fillRect/>
          </a:stretch>
        </p:blipFill>
        <p:spPr bwMode="auto">
          <a:xfrm>
            <a:off x="609600" y="381000"/>
            <a:ext cx="6400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HAVING Clause</a:t>
            </a:r>
            <a:endParaRPr lang="en-US" dirty="0"/>
          </a:p>
        </p:txBody>
      </p:sp>
      <p:sp>
        <p:nvSpPr>
          <p:cNvPr id="53250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56A8DE-C55E-43CA-8526-2B735EDF60C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/>
          </a:p>
        </p:txBody>
      </p:sp>
      <p:pic>
        <p:nvPicPr>
          <p:cNvPr id="71683" name="Picture 2"/>
          <p:cNvPicPr>
            <a:picLocks noChangeAspect="1" noChangeArrowheads="1"/>
          </p:cNvPicPr>
          <p:nvPr/>
        </p:nvPicPr>
        <p:blipFill>
          <a:blip r:embed="rId2"/>
          <a:srcRect l="4938" t="66667" r="53580" b="8235"/>
          <a:stretch>
            <a:fillRect/>
          </a:stretch>
        </p:blipFill>
        <p:spPr bwMode="auto">
          <a:xfrm>
            <a:off x="533400" y="381000"/>
            <a:ext cx="6400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/>
          <a:srcRect l="12381" t="13255" r="69048" b="53996"/>
          <a:stretch>
            <a:fillRect/>
          </a:stretch>
        </p:blipFill>
        <p:spPr bwMode="auto">
          <a:xfrm>
            <a:off x="5562600" y="2895600"/>
            <a:ext cx="2971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EXISTS – Optional Reading</a:t>
            </a:r>
            <a:endParaRPr lang="en-US" dirty="0"/>
          </a:p>
        </p:txBody>
      </p:sp>
      <p:sp>
        <p:nvSpPr>
          <p:cNvPr id="54274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165146B-A6EF-40BF-9C30-425F7457DC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en-US"/>
          </a:p>
        </p:txBody>
      </p:sp>
      <p:pic>
        <p:nvPicPr>
          <p:cNvPr id="72707" name="Picture 2"/>
          <p:cNvPicPr>
            <a:picLocks noChangeAspect="1" noChangeArrowheads="1"/>
          </p:cNvPicPr>
          <p:nvPr/>
        </p:nvPicPr>
        <p:blipFill>
          <a:blip r:embed="rId2"/>
          <a:srcRect l="8395" t="29021" r="21481" b="33333"/>
          <a:stretch>
            <a:fillRect/>
          </a:stretch>
        </p:blipFill>
        <p:spPr bwMode="auto">
          <a:xfrm>
            <a:off x="609600" y="1295400"/>
            <a:ext cx="81153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33400" y="5638800"/>
            <a:ext cx="8183563" cy="627063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Join Example</a:t>
            </a:r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 l="5498" t="18750" r="62184" b="60138"/>
          <a:stretch>
            <a:fillRect/>
          </a:stretch>
        </p:blipFill>
        <p:spPr bwMode="auto">
          <a:xfrm>
            <a:off x="381000" y="304800"/>
            <a:ext cx="67818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/>
          <p:cNvPicPr>
            <a:picLocks noChangeAspect="1" noChangeArrowheads="1"/>
          </p:cNvPicPr>
          <p:nvPr/>
        </p:nvPicPr>
        <p:blipFill>
          <a:blip r:embed="rId3"/>
          <a:srcRect l="5516" t="18750" r="73897" b="65073"/>
          <a:stretch>
            <a:fillRect/>
          </a:stretch>
        </p:blipFill>
        <p:spPr bwMode="auto">
          <a:xfrm>
            <a:off x="3505200" y="3200400"/>
            <a:ext cx="5334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03238" y="5410200"/>
            <a:ext cx="8183562" cy="627063"/>
          </a:xfrm>
          <a:noFill/>
        </p:spPr>
        <p:txBody>
          <a:bodyPr/>
          <a:lstStyle/>
          <a:p>
            <a:pPr eaLnBrk="1" hangingPunct="1"/>
            <a:r>
              <a:rPr lang="en-US" sz="3200" smtClean="0">
                <a:effectLst/>
                <a:ea typeface="ＭＳ Ｐゴシック"/>
                <a:cs typeface="ＭＳ Ｐゴシック"/>
              </a:rPr>
              <a:t>JT’s Extra: Query For Join Example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SELECT *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FROM Employees, Departments;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smtClean="0">
                <a:effectLst/>
                <a:ea typeface="ＭＳ Ｐゴシック"/>
                <a:cs typeface="ＭＳ Ｐゴシック"/>
              </a:rPr>
              <a:t>JT’s Extra: Result Of The Query</a:t>
            </a:r>
          </a:p>
        </p:txBody>
      </p:sp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2"/>
          <a:srcRect l="9181" t="20833" r="36250" b="58334"/>
          <a:stretch>
            <a:fillRect/>
          </a:stretch>
        </p:blipFill>
        <p:spPr bwMode="auto">
          <a:xfrm>
            <a:off x="304800" y="1143000"/>
            <a:ext cx="85344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2" name="Group 4"/>
          <p:cNvGrpSpPr>
            <a:grpSpLocks/>
          </p:cNvGrpSpPr>
          <p:nvPr/>
        </p:nvGrpSpPr>
        <p:grpSpPr bwMode="auto">
          <a:xfrm>
            <a:off x="0" y="1447800"/>
            <a:ext cx="8534400" cy="4114800"/>
            <a:chOff x="0" y="912"/>
            <a:chExt cx="5376" cy="2592"/>
          </a:xfrm>
        </p:grpSpPr>
        <p:sp>
          <p:nvSpPr>
            <p:cNvPr id="25604" name="Line 5"/>
            <p:cNvSpPr>
              <a:spLocks noChangeShapeType="1"/>
            </p:cNvSpPr>
            <p:nvPr/>
          </p:nvSpPr>
          <p:spPr bwMode="auto">
            <a:xfrm flipH="1" flipV="1">
              <a:off x="2352" y="1872"/>
              <a:ext cx="432" cy="6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05" name="Rectangle 6"/>
            <p:cNvSpPr>
              <a:spLocks noChangeArrowheads="1"/>
            </p:cNvSpPr>
            <p:nvPr/>
          </p:nvSpPr>
          <p:spPr bwMode="auto">
            <a:xfrm>
              <a:off x="2736" y="2304"/>
              <a:ext cx="2400" cy="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en-US" sz="2000" b="1">
                  <a:solidFill>
                    <a:srgbClr val="993300"/>
                  </a:solidFill>
                </a:rPr>
                <a:t>James Tam is only in Department 1 but the query yields all possible combinations (whether they actually occur in the data or not)</a:t>
              </a:r>
            </a:p>
          </p:txBody>
        </p:sp>
        <p:sp>
          <p:nvSpPr>
            <p:cNvPr id="25606" name="Oval 7"/>
            <p:cNvSpPr>
              <a:spLocks noChangeArrowheads="1"/>
            </p:cNvSpPr>
            <p:nvPr/>
          </p:nvSpPr>
          <p:spPr bwMode="auto">
            <a:xfrm>
              <a:off x="0" y="912"/>
              <a:ext cx="5376" cy="96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PROJECT x DEPARTMENT</a:t>
            </a:r>
            <a:endParaRPr lang="en-US" dirty="0"/>
          </a:p>
        </p:txBody>
      </p:sp>
      <p:sp>
        <p:nvSpPr>
          <p:cNvPr id="19458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E64E62-6D7A-4790-912F-FFD7283C59A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/>
          <a:srcRect l="12381" t="13255" r="78311" b="80835"/>
          <a:stretch>
            <a:fillRect/>
          </a:stretch>
        </p:blipFill>
        <p:spPr bwMode="auto">
          <a:xfrm>
            <a:off x="533400" y="533400"/>
            <a:ext cx="471646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2381" t="13353" r="39523" b="57018"/>
          <a:stretch>
            <a:fillRect/>
          </a:stretch>
        </p:blipFill>
        <p:spPr bwMode="auto">
          <a:xfrm>
            <a:off x="685800" y="2438400"/>
            <a:ext cx="769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peeking</Template>
  <TotalTime>1215</TotalTime>
  <Words>665</Words>
  <Application>Microsoft Office PowerPoint</Application>
  <PresentationFormat>On-screen Show (4:3)</PresentationFormat>
  <Paragraphs>181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6</vt:i4>
      </vt:variant>
      <vt:variant>
        <vt:lpstr>Slide Titles</vt:lpstr>
      </vt:variant>
      <vt:variant>
        <vt:i4>54</vt:i4>
      </vt:variant>
    </vt:vector>
  </HeadingPairs>
  <TitlesOfParts>
    <vt:vector size="65" baseType="lpstr">
      <vt:lpstr>Arial</vt:lpstr>
      <vt:lpstr>Verdana</vt:lpstr>
      <vt:lpstr>ＭＳ Ｐゴシック</vt:lpstr>
      <vt:lpstr>Wingdings 2</vt:lpstr>
      <vt:lpstr>Calibri</vt:lpstr>
      <vt:lpstr>Aspect</vt:lpstr>
      <vt:lpstr>Aspect</vt:lpstr>
      <vt:lpstr>Aspect</vt:lpstr>
      <vt:lpstr>Aspect</vt:lpstr>
      <vt:lpstr>Aspect</vt:lpstr>
      <vt:lpstr>Aspect</vt:lpstr>
      <vt:lpstr>4 Database Queries</vt:lpstr>
      <vt:lpstr>Reading Assignment</vt:lpstr>
      <vt:lpstr>Join Queries</vt:lpstr>
      <vt:lpstr>Objectives</vt:lpstr>
      <vt:lpstr>JT’s Extra: Set Multiplication</vt:lpstr>
      <vt:lpstr>JT’s Extra: Join Example</vt:lpstr>
      <vt:lpstr>JT’s Extra: Query For Join Example</vt:lpstr>
      <vt:lpstr>JT’s Extra: Result Of The Query</vt:lpstr>
      <vt:lpstr>PROJECT x DEPARTMENT</vt:lpstr>
      <vt:lpstr>QBE</vt:lpstr>
      <vt:lpstr>JT’s Extra: Join Of Actual Cases From The Database</vt:lpstr>
      <vt:lpstr>JT’s Extra: MS-Access SQL Query</vt:lpstr>
      <vt:lpstr>JT’s Extra: Query Results</vt:lpstr>
      <vt:lpstr>Where Dnumbers Match</vt:lpstr>
      <vt:lpstr>Natural Join</vt:lpstr>
      <vt:lpstr>Natural Join Condition</vt:lpstr>
      <vt:lpstr>Natural Join Result</vt:lpstr>
      <vt:lpstr>Natural Join Result</vt:lpstr>
      <vt:lpstr>Default QBE Joins in ACCESS </vt:lpstr>
      <vt:lpstr>QBE with Explicit Join</vt:lpstr>
      <vt:lpstr>JT’s Extra: Effect Of QBE With Explicit Join </vt:lpstr>
      <vt:lpstr>Join Example</vt:lpstr>
      <vt:lpstr>Determining the Result of a Join Query</vt:lpstr>
      <vt:lpstr>Reduce the size of the joined tables</vt:lpstr>
      <vt:lpstr>Slide 25</vt:lpstr>
      <vt:lpstr>Multiply the resulting relations and project</vt:lpstr>
      <vt:lpstr>Apply the join condition</vt:lpstr>
      <vt:lpstr>Aggregate Functions, Ordering, &amp; Grouping</vt:lpstr>
      <vt:lpstr>Objectives</vt:lpstr>
      <vt:lpstr>JT’s Extra: Basic Parts Of An SQL Query</vt:lpstr>
      <vt:lpstr>JT’s Extra: ‘Order By’ (Data and Query)</vt:lpstr>
      <vt:lpstr>JT’s Extra: Query Results</vt:lpstr>
      <vt:lpstr>Order By Clause</vt:lpstr>
      <vt:lpstr>Descending Order</vt:lpstr>
      <vt:lpstr>Order By Clause</vt:lpstr>
      <vt:lpstr>Aggregate Functions1</vt:lpstr>
      <vt:lpstr>JT’s Extra: SUM</vt:lpstr>
      <vt:lpstr>Sum</vt:lpstr>
      <vt:lpstr>COUNT</vt:lpstr>
      <vt:lpstr>AVG</vt:lpstr>
      <vt:lpstr>Exercise</vt:lpstr>
      <vt:lpstr>MIN</vt:lpstr>
      <vt:lpstr>Exercise</vt:lpstr>
      <vt:lpstr>MAX</vt:lpstr>
      <vt:lpstr>Grouping Calculations</vt:lpstr>
      <vt:lpstr>JT’s Extra: Group By (Small Example)</vt:lpstr>
      <vt:lpstr>GROUP BY</vt:lpstr>
      <vt:lpstr>HAVING Clause</vt:lpstr>
      <vt:lpstr>JT’s Extra: Group By (All Departments)</vt:lpstr>
      <vt:lpstr>JT’s Extra: Having Clause (Bigger Dept.’s)</vt:lpstr>
      <vt:lpstr>HAVING Clause</vt:lpstr>
      <vt:lpstr>HAVING Clause</vt:lpstr>
      <vt:lpstr>HAVING Clause</vt:lpstr>
      <vt:lpstr>EXISTS – Optional Reading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kawash</dc:creator>
  <cp:lastModifiedBy>JAMES TAM</cp:lastModifiedBy>
  <cp:revision>148</cp:revision>
  <dcterms:created xsi:type="dcterms:W3CDTF">2006-08-16T00:00:00Z</dcterms:created>
  <dcterms:modified xsi:type="dcterms:W3CDTF">2012-11-05T04:29:47Z</dcterms:modified>
</cp:coreProperties>
</file>