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95" r:id="rId7"/>
    <p:sldId id="297" r:id="rId8"/>
    <p:sldId id="296" r:id="rId9"/>
    <p:sldId id="298" r:id="rId10"/>
    <p:sldId id="262" r:id="rId11"/>
    <p:sldId id="263" r:id="rId12"/>
    <p:sldId id="264" r:id="rId13"/>
    <p:sldId id="299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300" r:id="rId22"/>
    <p:sldId id="301" r:id="rId23"/>
    <p:sldId id="302" r:id="rId24"/>
    <p:sldId id="303" r:id="rId25"/>
    <p:sldId id="272" r:id="rId26"/>
    <p:sldId id="273" r:id="rId27"/>
    <p:sldId id="274" r:id="rId28"/>
    <p:sldId id="275" r:id="rId29"/>
    <p:sldId id="304" r:id="rId30"/>
    <p:sldId id="305" r:id="rId31"/>
    <p:sldId id="306" r:id="rId32"/>
    <p:sldId id="276" r:id="rId33"/>
    <p:sldId id="307" r:id="rId34"/>
    <p:sldId id="308" r:id="rId35"/>
    <p:sldId id="309" r:id="rId36"/>
    <p:sldId id="310" r:id="rId37"/>
    <p:sldId id="311" r:id="rId38"/>
    <p:sldId id="277" r:id="rId39"/>
    <p:sldId id="278" r:id="rId40"/>
    <p:sldId id="279" r:id="rId41"/>
    <p:sldId id="280" r:id="rId42"/>
    <p:sldId id="281" r:id="rId43"/>
    <p:sldId id="282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312" r:id="rId55"/>
    <p:sldId id="313" r:id="rId56"/>
    <p:sldId id="31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7" autoAdjust="0"/>
    <p:restoredTop sz="94660"/>
  </p:normalViewPr>
  <p:slideViewPr>
    <p:cSldViewPr>
      <p:cViewPr varScale="1">
        <p:scale>
          <a:sx n="90" d="100"/>
          <a:sy n="90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19A66-B77F-454D-8B93-E06D2F13158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1B072-5665-4A71-B0C6-BC00BFFCB2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0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7" tIns="0" rIns="18727" bIns="0" anchor="b"/>
          <a:lstStyle/>
          <a:p>
            <a:pPr algn="r" defTabSz="935038" eaLnBrk="0" hangingPunct="0"/>
            <a:fld id="{55FF1133-7FBA-4C69-9104-F35CCD3D66F8}" type="slidenum">
              <a:rPr lang="en-US" sz="1000" i="1">
                <a:latin typeface="Times New Roman" pitchFamily="18" charset="0"/>
              </a:rPr>
              <a:pPr algn="r" defTabSz="935038" eaLnBrk="0" hangingPunct="0"/>
              <a:t>6</a:t>
            </a:fld>
            <a:endParaRPr lang="en-US" sz="1000" i="1" dirty="0">
              <a:latin typeface="Times New Roman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92081" tIns="46821" rIns="92081" bIns="4682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 txBox="1">
            <a:spLocks noGrp="1" noChangeArrowheads="1"/>
          </p:cNvSpPr>
          <p:nvPr/>
        </p:nvSpPr>
        <p:spPr bwMode="auto">
          <a:xfrm>
            <a:off x="3885579" y="8686488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27" tIns="0" rIns="18727" bIns="0" anchor="b"/>
          <a:lstStyle>
            <a:lvl1pPr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C0BC0D2-0B61-474F-9A03-7F98A1682662}" type="slidenum">
              <a:rPr lang="en-US" sz="1000" i="1">
                <a:latin typeface="Times New Roman" pitchFamily="18" charset="0"/>
              </a:rPr>
              <a:pPr algn="r"/>
              <a:t>55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 txBox="1">
            <a:spLocks noGrp="1" noChangeArrowheads="1"/>
          </p:cNvSpPr>
          <p:nvPr/>
        </p:nvSpPr>
        <p:spPr bwMode="auto">
          <a:xfrm>
            <a:off x="3885579" y="8686488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27" tIns="0" rIns="18727" bIns="0" anchor="b"/>
          <a:lstStyle>
            <a:lvl1pPr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C0BC0D2-0B61-474F-9A03-7F98A1682662}" type="slidenum">
              <a:rPr lang="en-US" sz="1000" i="1">
                <a:latin typeface="Times New Roman" pitchFamily="18" charset="0"/>
              </a:rPr>
              <a:pPr algn="r"/>
              <a:t>56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Searching database occurs</a:t>
            </a:r>
            <a:r>
              <a:rPr lang="en-US" baseline="0" dirty="0" smtClean="0"/>
              <a:t> when you enter a phrase into a search website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The question can be obvious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The question can be implicit (what web pages contain the words ‘james’ and ‘tam’)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B072-5665-4A71-B0C6-BC00BFFCB27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7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 txBox="1">
            <a:spLocks noGrp="1" noChangeArrowheads="1"/>
          </p:cNvSpPr>
          <p:nvPr/>
        </p:nvSpPr>
        <p:spPr bwMode="auto">
          <a:xfrm>
            <a:off x="3885579" y="8686488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27" tIns="0" rIns="18727" bIns="0" anchor="b"/>
          <a:lstStyle>
            <a:lvl1pPr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F5D8BEB-0830-4DAA-A21A-A2AA40096146}" type="slidenum">
              <a:rPr lang="en-US" sz="1000" i="1">
                <a:latin typeface="Times New Roman" pitchFamily="18" charset="0"/>
              </a:rPr>
              <a:pPr algn="r"/>
              <a:t>8</a:t>
            </a:fld>
            <a:endParaRPr lang="en-US" sz="1000" i="1" dirty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B072-5665-4A71-B0C6-BC00BFFCB27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8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 txBox="1">
            <a:spLocks noGrp="1" noChangeArrowheads="1"/>
          </p:cNvSpPr>
          <p:nvPr/>
        </p:nvSpPr>
        <p:spPr bwMode="auto">
          <a:xfrm>
            <a:off x="3885579" y="8686488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27" tIns="0" rIns="18727" bIns="0" anchor="b"/>
          <a:lstStyle>
            <a:lvl1pPr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F5D8BEB-0830-4DAA-A21A-A2AA40096146}" type="slidenum">
              <a:rPr lang="en-US" sz="1000" i="1">
                <a:latin typeface="Times New Roman" pitchFamily="18" charset="0"/>
              </a:rPr>
              <a:pPr algn="r"/>
              <a:t>13</a:t>
            </a:fld>
            <a:endParaRPr lang="en-US" sz="1000" i="1" dirty="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The textbook refers these as QBE: Query by example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 txBox="1">
            <a:spLocks noGrp="1" noChangeArrowheads="1"/>
          </p:cNvSpPr>
          <p:nvPr/>
        </p:nvSpPr>
        <p:spPr bwMode="auto">
          <a:xfrm>
            <a:off x="3885579" y="8686488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27" tIns="0" rIns="18727" bIns="0" anchor="b"/>
          <a:lstStyle>
            <a:lvl1pPr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3B1B128-DB70-40CE-8E24-FFB6D6EFAC23}" type="slidenum">
              <a:rPr lang="en-US" sz="1000" i="1">
                <a:latin typeface="Times New Roman" pitchFamily="18" charset="0"/>
              </a:rPr>
              <a:pPr algn="r"/>
              <a:t>29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Q1: m* - under first name</a:t>
            </a:r>
          </a:p>
          <a:p>
            <a:r>
              <a:rPr lang="en-US" smtClean="0"/>
              <a:t>Q2: *s – under last name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"/>
          <p:cNvSpPr txBox="1">
            <a:spLocks noGrp="1" noChangeArrowheads="1"/>
          </p:cNvSpPr>
          <p:nvPr/>
        </p:nvSpPr>
        <p:spPr bwMode="auto">
          <a:xfrm>
            <a:off x="3885579" y="8686488"/>
            <a:ext cx="2972421" cy="45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27" tIns="0" rIns="18727" bIns="0" anchor="b"/>
          <a:lstStyle>
            <a:lvl1pPr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51AB530-CB53-4025-AE0C-82BD0E4503DD}" type="slidenum">
              <a:rPr lang="en-US" sz="1000" i="1">
                <a:latin typeface="Times New Roman" pitchFamily="18" charset="0"/>
              </a:rPr>
              <a:pPr algn="r"/>
              <a:t>30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Q1: m* - under first name field</a:t>
            </a:r>
          </a:p>
          <a:p>
            <a:r>
              <a:rPr lang="en-US" smtClean="0"/>
              <a:t>Q2: *s – under last name</a:t>
            </a:r>
          </a:p>
          <a:p>
            <a:r>
              <a:rPr lang="en-US" smtClean="0"/>
              <a:t>Q3: *a* - under first name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B072-5665-4A71-B0C6-BC00BFFCB27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0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1B072-5665-4A71-B0C6-BC00BFFCB27B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3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Jalal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fld id="{01CE92D5-32A9-4C40-89DF-F329984DA03C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609600" y="3849290"/>
            <a:ext cx="1481549" cy="194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6A1BE2-7D88-4084-B384-E6855D1FAAA2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058E79-2EDD-4757-8AFC-C3A6F08AC246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926F-23DB-44EF-8059-F9EC638E6944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fld id="{75B1D2C6-C0CB-4E6F-880B-81A5F2B225EF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8F959-9FD8-4506-9AF6-0F5F809607D9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1676400" y="533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2667000" y="9144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3657600" y="13716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l="52775" t="11579" r="8125" b="2105"/>
          <a:stretch>
            <a:fillRect/>
          </a:stretch>
        </p:blipFill>
        <p:spPr bwMode="auto">
          <a:xfrm>
            <a:off x="4648200" y="1905000"/>
            <a:ext cx="2514600" cy="32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5ECFCE-F04D-4235-9FA5-62ED1D1A90E9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39CC75-764B-4A9B-951D-4A0EC1B0E5CA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42EEBE-BB03-4301-A1F3-BBABD952689F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42363-99AA-48C9-A289-B0B533AE8CC6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86200" y="6172200"/>
            <a:ext cx="16271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Jalal Kawash 2009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33400" y="6172200"/>
            <a:ext cx="2592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 smtClean="0"/>
              <a:t>Peeking into Computer Science</a:t>
            </a:r>
            <a:endParaRPr lang="en-US" sz="1200" i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0E2880-2FD6-498C-B0BD-5B9CCF8F6113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69D37B-50DC-4E40-AB17-EA2B99A56E74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fld id="{8087926F-23DB-44EF-8059-F9EC638E6944}" type="datetime1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7A399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© Jalal Kawash </a:t>
            </a:r>
            <a:r>
              <a:rPr lang="en-US" sz="1200" dirty="0" smtClean="0"/>
              <a:t>2010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/>
              <a:t>Peeking into Computer Science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4" cstate="print"/>
          <a:srcRect l="52775" t="11579" r="8125" b="2105"/>
          <a:stretch>
            <a:fillRect/>
          </a:stretch>
        </p:blipFill>
        <p:spPr bwMode="auto">
          <a:xfrm>
            <a:off x="76200" y="5562600"/>
            <a:ext cx="46508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785813" indent="-182563" algn="l" rtl="0" eaLnBrk="1" fontAlgn="base" hangingPunct="1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023938" indent="-182563" algn="l" rtl="0" eaLnBrk="1" fontAlgn="base" hangingPunct="1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279525" indent="-182563" algn="l" rtl="0" eaLnBrk="1" fontAlgn="base" hangingPunct="1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cpsc.ucalgary.ca/~kawash/peeking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3 Database </a:t>
            </a:r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95" t="41569" r="63951" b="3529"/>
          <a:stretch>
            <a:fillRect/>
          </a:stretch>
        </p:blipFill>
        <p:spPr bwMode="auto">
          <a:xfrm>
            <a:off x="2286000" y="533400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438400"/>
            <a:ext cx="368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950FF"/>
                </a:solidFill>
                <a:latin typeface="Courier New" pitchFamily="49" charset="0"/>
                <a:cs typeface="Courier New" pitchFamily="49" charset="0"/>
              </a:rPr>
              <a:t>DROP TABLE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EMPLOYEE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Table Creation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1143" r="90000" b="70571"/>
          <a:stretch>
            <a:fillRect/>
          </a:stretch>
        </p:blipFill>
        <p:spPr bwMode="auto">
          <a:xfrm>
            <a:off x="1676400" y="5334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1752600"/>
            <a:ext cx="2057400" cy="533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2381" t="13428" r="64762" b="60667"/>
          <a:stretch>
            <a:fillRect/>
          </a:stretch>
        </p:blipFill>
        <p:spPr bwMode="auto">
          <a:xfrm>
            <a:off x="685800" y="25146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2381" t="71333" r="64762" b="6571"/>
          <a:stretch>
            <a:fillRect/>
          </a:stretch>
        </p:blipFill>
        <p:spPr bwMode="auto">
          <a:xfrm>
            <a:off x="4876800" y="26670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133523"/>
            <a:ext cx="8183562" cy="1050925"/>
          </a:xfrm>
        </p:spPr>
        <p:txBody>
          <a:bodyPr>
            <a:normAutofit/>
          </a:bodyPr>
          <a:lstStyle/>
          <a:p>
            <a:r>
              <a:rPr lang="en-US" sz="2800" dirty="0"/>
              <a:t>JT’s Extra: </a:t>
            </a:r>
            <a:r>
              <a:rPr lang="en-US" sz="2800" dirty="0" smtClean="0"/>
              <a:t>DML General </a:t>
            </a:r>
            <a:r>
              <a:rPr lang="en-US" sz="2800" dirty="0"/>
              <a:t>Structure</a:t>
            </a:r>
            <a:endParaRPr lang="en-US" sz="2800" dirty="0" smtClean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Recall: Data manipulation language modifies the tables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General format</a:t>
            </a:r>
            <a:r>
              <a:rPr lang="en-US" sz="2400" dirty="0" smtClean="0"/>
              <a:t>:</a:t>
            </a:r>
          </a:p>
          <a:p>
            <a:pPr marL="228600" indent="-228600"/>
            <a:r>
              <a:rPr lang="en-US" sz="2000" dirty="0" smtClean="0"/>
              <a:t>&lt;</a:t>
            </a:r>
            <a:r>
              <a:rPr lang="en-US" sz="2000" i="1" dirty="0" smtClean="0"/>
              <a:t>Action</a:t>
            </a:r>
            <a:r>
              <a:rPr lang="en-US" sz="2000" dirty="0" smtClean="0"/>
              <a:t>&gt; into/from &lt;</a:t>
            </a:r>
            <a:r>
              <a:rPr lang="en-US" sz="2000" i="1" dirty="0" smtClean="0"/>
              <a:t>Table name</a:t>
            </a:r>
            <a:r>
              <a:rPr lang="en-US" sz="2000" dirty="0" smtClean="0"/>
              <a:t>&gt;</a:t>
            </a:r>
          </a:p>
          <a:p>
            <a:pPr marL="228600" indent="-228600"/>
            <a:endParaRPr lang="en-US" sz="2000" dirty="0"/>
          </a:p>
          <a:p>
            <a:pPr marL="0" indent="0">
              <a:buNone/>
            </a:pPr>
            <a:r>
              <a:rPr lang="en-US" sz="2400" b="1" dirty="0" smtClean="0"/>
              <a:t>Example</a:t>
            </a:r>
            <a:r>
              <a:rPr lang="en-US" sz="2400" dirty="0" smtClean="0"/>
              <a:t>:</a:t>
            </a:r>
            <a:endParaRPr lang="en-US" sz="2400" dirty="0"/>
          </a:p>
          <a:p>
            <a:pPr marL="228600" indent="-228600"/>
            <a:r>
              <a:rPr lang="en-US" sz="2000" dirty="0" smtClean="0"/>
              <a:t>Insert into Employees {some values}</a:t>
            </a:r>
          </a:p>
          <a:p>
            <a:pPr marL="228600" indent="-228600"/>
            <a:r>
              <a:rPr lang="en-US" sz="2000" dirty="0" smtClean="0"/>
              <a:t>Delete from Employees {conditions for deletion }</a:t>
            </a:r>
          </a:p>
          <a:p>
            <a:pPr marL="228600" indent="-22860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292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183880" cy="1051560"/>
          </a:xfrm>
        </p:spPr>
        <p:txBody>
          <a:bodyPr/>
          <a:lstStyle/>
          <a:p>
            <a:r>
              <a:rPr lang="en-US" dirty="0" smtClean="0"/>
              <a:t>DML - Insertion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9182" t="18039" r="18759" b="63137"/>
          <a:stretch>
            <a:fillRect/>
          </a:stretch>
        </p:blipFill>
        <p:spPr bwMode="auto">
          <a:xfrm>
            <a:off x="381000" y="32004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3457" t="29608" r="4568" b="32745"/>
          <a:stretch>
            <a:fillRect/>
          </a:stretch>
        </p:blipFill>
        <p:spPr bwMode="auto">
          <a:xfrm>
            <a:off x="457201" y="609600"/>
            <a:ext cx="8153400" cy="235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DML - Deletion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9182" t="18039" r="18759" b="63137"/>
          <a:stretch>
            <a:fillRect/>
          </a:stretch>
        </p:blipFill>
        <p:spPr bwMode="auto">
          <a:xfrm>
            <a:off x="381000" y="32004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4815" t="64314" r="56049" b="23333"/>
          <a:stretch>
            <a:fillRect/>
          </a:stretch>
        </p:blipFill>
        <p:spPr bwMode="auto">
          <a:xfrm>
            <a:off x="2133600" y="114300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762000" y="406908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429768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0" y="47244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Insertion and Deletion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381" t="12476" r="52540" b="71193"/>
          <a:stretch>
            <a:fillRect/>
          </a:stretch>
        </p:blipFill>
        <p:spPr bwMode="auto">
          <a:xfrm>
            <a:off x="685800" y="289560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1143" r="90000" b="70571"/>
          <a:stretch>
            <a:fillRect/>
          </a:stretch>
        </p:blipFill>
        <p:spPr bwMode="auto">
          <a:xfrm>
            <a:off x="1676400" y="5334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7800" y="457200"/>
            <a:ext cx="2057400" cy="533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Queries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Questioning the database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By the end of this section, you will be able to: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the basic parts of speech in SQL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Formulate SQL queries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set operations in SQL queries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complex logic in SQL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5725" t="12549" r="18519" b="34902"/>
          <a:stretch>
            <a:fillRect/>
          </a:stretch>
        </p:blipFill>
        <p:spPr bwMode="auto">
          <a:xfrm>
            <a:off x="544775" y="457200"/>
            <a:ext cx="8218225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880" cy="1051560"/>
          </a:xfrm>
        </p:spPr>
        <p:txBody>
          <a:bodyPr/>
          <a:lstStyle/>
          <a:p>
            <a:r>
              <a:rPr lang="en-US" dirty="0" smtClean="0"/>
              <a:t>Example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8054" t="70588" r="62764" b="6666"/>
          <a:stretch>
            <a:fillRect/>
          </a:stretch>
        </p:blipFill>
        <p:spPr bwMode="auto">
          <a:xfrm>
            <a:off x="5029200" y="26670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Mandatory: Chapter 4 – Sections 4.6 &amp; 4.7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submitted to the DB</a:t>
            </a:r>
          </a:p>
          <a:p>
            <a:endParaRPr lang="en-US" dirty="0" smtClean="0"/>
          </a:p>
          <a:p>
            <a:r>
              <a:rPr lang="en-US" dirty="0" smtClean="0"/>
              <a:t>Query By Example (QBE)</a:t>
            </a:r>
          </a:p>
          <a:p>
            <a:endParaRPr lang="en-US" dirty="0" smtClean="0"/>
          </a:p>
          <a:p>
            <a:r>
              <a:rPr lang="en-US" dirty="0" smtClean="0"/>
              <a:t>Using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JT’s Extra: Basic Format Of SQL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Informal English description</a:t>
            </a:r>
          </a:p>
          <a:p>
            <a:pPr marL="0" indent="0">
              <a:buNone/>
            </a:pPr>
            <a:r>
              <a:rPr lang="en-US" sz="2400" dirty="0" smtClean="0"/>
              <a:t>Given some condition(s) is/are met what columns of what tables will appear.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Example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If last name is “Morris” show the employee number, first name and last name from the employees table. </a:t>
            </a:r>
          </a:p>
          <a:p>
            <a:endParaRPr lang="en-US" sz="2400" baseline="30000" dirty="0" smtClean="0"/>
          </a:p>
          <a:p>
            <a:endParaRPr lang="en-US" sz="2400" baseline="30000" dirty="0"/>
          </a:p>
          <a:p>
            <a:pPr marL="0" indent="0">
              <a:buNone/>
            </a:pPr>
            <a:endParaRPr lang="en-US" sz="24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3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93995"/>
            <a:ext cx="8183880" cy="1051560"/>
          </a:xfrm>
        </p:spPr>
        <p:txBody>
          <a:bodyPr>
            <a:normAutofit/>
          </a:bodyPr>
          <a:lstStyle/>
          <a:p>
            <a:r>
              <a:rPr lang="en-US" sz="2800" dirty="0"/>
              <a:t>JT’s Extra: Basic Format Of SQL </a:t>
            </a:r>
            <a:r>
              <a:rPr lang="en-US" sz="2800" dirty="0" smtClean="0"/>
              <a:t>Queries (2)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Specifying the query in the form of QBE (Query by example) in MS-Access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8862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8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JT’s Extra: Basic Format Of SQL </a:t>
            </a:r>
            <a:r>
              <a:rPr lang="en-US" dirty="0" smtClean="0"/>
              <a:t>Queries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Formal SQL structure</a:t>
            </a:r>
          </a:p>
          <a:p>
            <a:r>
              <a:rPr lang="en-US" sz="2400" dirty="0"/>
              <a:t>SELECT &lt;columns of table(s)&gt;</a:t>
            </a:r>
          </a:p>
          <a:p>
            <a:r>
              <a:rPr lang="en-US" sz="2400" dirty="0"/>
              <a:t>FROM    &lt;table(s) &gt;</a:t>
            </a:r>
          </a:p>
          <a:p>
            <a:r>
              <a:rPr lang="en-US" sz="2400" dirty="0"/>
              <a:t>WHERE  &lt;Boolean expression(s</a:t>
            </a:r>
            <a:r>
              <a:rPr lang="en-US" sz="2400" dirty="0" smtClean="0"/>
              <a:t>)&gt;</a:t>
            </a:r>
          </a:p>
          <a:p>
            <a:r>
              <a:rPr lang="en-US" sz="2400" dirty="0"/>
              <a:t>ORDER </a:t>
            </a:r>
            <a:r>
              <a:rPr lang="en-US" sz="2400" dirty="0" smtClean="0"/>
              <a:t>BY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</a:t>
            </a:r>
            <a:endParaRPr lang="en-US" sz="2400" baseline="30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895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Optional section: used to format or rank query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JT’s Extra: </a:t>
            </a:r>
            <a:r>
              <a:rPr lang="en-US" dirty="0" smtClean="0"/>
              <a:t>Example SQL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SELECT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Employees.EmployeeNumber</a:t>
            </a:r>
            <a:r>
              <a:rPr lang="en-US" dirty="0" smtClean="0"/>
              <a:t>,</a:t>
            </a:r>
          </a:p>
          <a:p>
            <a:pPr lvl="1"/>
            <a:r>
              <a:rPr lang="en-US" dirty="0" err="1" smtClean="0"/>
              <a:t>Employees.FirstName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Employees.LastName</a:t>
            </a:r>
            <a:endParaRPr lang="en-US" dirty="0"/>
          </a:p>
          <a:p>
            <a:r>
              <a:rPr lang="en-US" b="1" dirty="0"/>
              <a:t>FROM</a:t>
            </a:r>
            <a:r>
              <a:rPr lang="en-US" dirty="0"/>
              <a:t> </a:t>
            </a:r>
            <a:r>
              <a:rPr lang="en-US" dirty="0" smtClean="0"/>
              <a:t>EMPLOYEES</a:t>
            </a:r>
            <a:endParaRPr lang="en-US" dirty="0"/>
          </a:p>
          <a:p>
            <a:r>
              <a:rPr lang="en-US" b="1" dirty="0" smtClean="0"/>
              <a:t>WHERE</a:t>
            </a:r>
          </a:p>
          <a:p>
            <a:pPr marL="347663" lvl="1" indent="0">
              <a:buNone/>
            </a:pPr>
            <a:r>
              <a:rPr lang="en-US" dirty="0" err="1" smtClean="0"/>
              <a:t>EMPLOYEES.LastName</a:t>
            </a:r>
            <a:r>
              <a:rPr lang="en-US" dirty="0" smtClean="0"/>
              <a:t>="Morris";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QBE – Projection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381" t="13255" r="61429" b="53996"/>
          <a:stretch>
            <a:fillRect/>
          </a:stretch>
        </p:blipFill>
        <p:spPr bwMode="auto">
          <a:xfrm>
            <a:off x="609600" y="609600"/>
            <a:ext cx="568778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89524" b="67238"/>
          <a:stretch>
            <a:fillRect/>
          </a:stretch>
        </p:blipFill>
        <p:spPr bwMode="auto">
          <a:xfrm>
            <a:off x="6705600" y="533400"/>
            <a:ext cx="1676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2381" t="13256" r="69524" b="78947"/>
          <a:stretch>
            <a:fillRect/>
          </a:stretch>
        </p:blipFill>
        <p:spPr bwMode="auto">
          <a:xfrm>
            <a:off x="304800" y="1676400"/>
            <a:ext cx="6126480" cy="16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- Projection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679" t="47059" r="53086" b="43529"/>
          <a:stretch>
            <a:fillRect/>
          </a:stretch>
        </p:blipFill>
        <p:spPr bwMode="auto">
          <a:xfrm>
            <a:off x="914400" y="685800"/>
            <a:ext cx="7099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9182" t="38431" r="54302" b="48236"/>
          <a:stretch>
            <a:fillRect/>
          </a:stretch>
        </p:blipFill>
        <p:spPr bwMode="auto">
          <a:xfrm>
            <a:off x="990600" y="2819400"/>
            <a:ext cx="65307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3009543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0000"/>
                </a:solidFill>
              </a:rPr>
              <a:t>X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048000"/>
            <a:ext cx="114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0000"/>
                </a:solidFill>
              </a:rPr>
              <a:t>X</a:t>
            </a:r>
            <a:endParaRPr lang="en-US" sz="1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QBE -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2381" t="13353" r="49047" b="46881"/>
          <a:stretch>
            <a:fillRect/>
          </a:stretch>
        </p:blipFill>
        <p:spPr bwMode="auto">
          <a:xfrm>
            <a:off x="762000" y="609600"/>
            <a:ext cx="774550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43400" y="3886200"/>
            <a:ext cx="762000" cy="533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-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4568" t="54902" r="32840" b="32549"/>
          <a:stretch>
            <a:fillRect/>
          </a:stretch>
        </p:blipFill>
        <p:spPr bwMode="auto">
          <a:xfrm>
            <a:off x="762000" y="533400"/>
            <a:ext cx="754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1752600"/>
            <a:ext cx="54102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4691" t="49412" r="49136" b="34902"/>
          <a:stretch>
            <a:fillRect/>
          </a:stretch>
        </p:blipFill>
        <p:spPr bwMode="auto">
          <a:xfrm>
            <a:off x="685800" y="2514600"/>
            <a:ext cx="666369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524000" y="4267200"/>
            <a:ext cx="518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4648200"/>
            <a:ext cx="518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5737225"/>
            <a:ext cx="8183562" cy="5175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JT’s Extra: Using The Wildcard In Queries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77800" indent="-177800"/>
            <a:r>
              <a:rPr lang="en-US" sz="2000" dirty="0" smtClean="0"/>
              <a:t>The ‘wildcard’ character can stand for any number of characters in the position that it’s placed:</a:t>
            </a:r>
          </a:p>
          <a:p>
            <a:pPr marL="463550" lvl="1"/>
            <a:r>
              <a:rPr lang="en-US" sz="1800" dirty="0" smtClean="0"/>
              <a:t>Example queries that follow will be from the Employees table:</a:t>
            </a:r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18002" r="29247" b="48944"/>
          <a:stretch>
            <a:fillRect/>
          </a:stretch>
        </p:blipFill>
        <p:spPr bwMode="auto">
          <a:xfrm>
            <a:off x="381000" y="1676400"/>
            <a:ext cx="8128184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Access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found on: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200" dirty="0" smtClean="0">
                <a:hlinkClick r:id="rId2"/>
              </a:rPr>
              <a:t>http://pages.cpsc.ucalgary.ca/~kawash/peeking.html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dirty="0" smtClean="0"/>
              <a:t>Includes all examples in the book</a:t>
            </a:r>
          </a:p>
          <a:p>
            <a:pPr lvl="1"/>
            <a:r>
              <a:rPr lang="en-US" dirty="0" smtClean="0"/>
              <a:t>Numbered by exercise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JT’s Extra: Using The Wildcard In Queries (Access)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177800" indent="-177800"/>
            <a:r>
              <a:rPr lang="en-US" sz="2400" dirty="0" smtClean="0"/>
              <a:t>Examples:</a:t>
            </a:r>
          </a:p>
          <a:p>
            <a:pPr marL="463550" lvl="1">
              <a:buFont typeface="Times New Roman" pitchFamily="18" charset="0"/>
              <a:buChar char="–"/>
            </a:pPr>
            <a:r>
              <a:rPr lang="en-US" sz="2000" dirty="0" smtClean="0"/>
              <a:t>Which employees have a last name that begins with ‘m’?</a:t>
            </a:r>
          </a:p>
          <a:p>
            <a:pPr marL="463550" lvl="1">
              <a:buFont typeface="Times New Roman" pitchFamily="18" charset="0"/>
              <a:buChar char="–"/>
            </a:pPr>
            <a:endParaRPr lang="en-US" sz="2000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sz="2000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sz="2000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sz="2000" dirty="0"/>
          </a:p>
          <a:p>
            <a:pPr marL="463550" lvl="1">
              <a:buFont typeface="Times New Roman" pitchFamily="18" charset="0"/>
              <a:buChar char="–"/>
            </a:pPr>
            <a:r>
              <a:rPr lang="en-US" sz="2000" dirty="0" smtClean="0"/>
              <a:t>Which employees have a last name ends with ‘s’?</a:t>
            </a:r>
          </a:p>
          <a:p>
            <a:pPr marL="463550" lvl="1">
              <a:buFont typeface="Times New Roman" pitchFamily="18" charset="0"/>
              <a:buChar char="–"/>
            </a:pPr>
            <a:endParaRPr lang="en-US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dirty="0" smtClean="0"/>
          </a:p>
          <a:p>
            <a:pPr marL="463550" lvl="1">
              <a:buFont typeface="Times New Roman" pitchFamily="18" charset="0"/>
              <a:buChar char="–"/>
            </a:pPr>
            <a:endParaRPr lang="en-US" dirty="0" smtClean="0"/>
          </a:p>
        </p:txBody>
      </p:sp>
      <p:pic>
        <p:nvPicPr>
          <p:cNvPr id="419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9" t="8345" r="35695" b="86073"/>
          <a:stretch>
            <a:fillRect/>
          </a:stretch>
        </p:blipFill>
        <p:spPr bwMode="auto">
          <a:xfrm>
            <a:off x="914400" y="1395413"/>
            <a:ext cx="3093919" cy="820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4" t="14977" r="68016" b="77338"/>
          <a:stretch>
            <a:fillRect/>
          </a:stretch>
        </p:blipFill>
        <p:spPr bwMode="auto">
          <a:xfrm>
            <a:off x="914400" y="3554412"/>
            <a:ext cx="2823597" cy="104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3" t="27003" r="32170" b="64040"/>
          <a:stretch>
            <a:fillRect/>
          </a:stretch>
        </p:blipFill>
        <p:spPr bwMode="auto">
          <a:xfrm>
            <a:off x="4343399" y="3554412"/>
            <a:ext cx="4104213" cy="1322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8" t="27191" r="32321" b="64227"/>
          <a:stretch>
            <a:fillRect/>
          </a:stretch>
        </p:blipFill>
        <p:spPr bwMode="auto">
          <a:xfrm>
            <a:off x="4659311" y="1412082"/>
            <a:ext cx="3560696" cy="11025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0721" r="70940" b="59286"/>
          <a:stretch>
            <a:fillRect/>
          </a:stretch>
        </p:blipFill>
        <p:spPr bwMode="auto">
          <a:xfrm>
            <a:off x="914400" y="1194017"/>
            <a:ext cx="3197199" cy="29969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27191" r="32170" b="62633"/>
          <a:stretch>
            <a:fillRect/>
          </a:stretch>
        </p:blipFill>
        <p:spPr bwMode="auto">
          <a:xfrm>
            <a:off x="4467224" y="1194017"/>
            <a:ext cx="4191478" cy="152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47686"/>
            <a:ext cx="6915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1">
              <a:buFont typeface="Times New Roman" pitchFamily="18" charset="0"/>
              <a:buChar char="–"/>
            </a:pPr>
            <a:r>
              <a:rPr lang="en-US" dirty="0"/>
              <a:t>Which employees have the letter ‘a’ anywhere in their first name?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JT’s Extra: Using The Wildcard In Queries (Access: 2)</a:t>
            </a:r>
          </a:p>
        </p:txBody>
      </p:sp>
    </p:spTree>
    <p:extLst>
      <p:ext uri="{BB962C8B-B14F-4D97-AF65-F5344CB8AC3E}">
        <p14:creationId xmlns:p14="http://schemas.microsoft.com/office/powerpoint/2010/main" val="163071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Cards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4568" t="54902" r="32840" b="32549"/>
          <a:stretch>
            <a:fillRect/>
          </a:stretch>
        </p:blipFill>
        <p:spPr bwMode="auto">
          <a:xfrm>
            <a:off x="609600" y="457200"/>
            <a:ext cx="7543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4691" t="49412" r="49136" b="34902"/>
          <a:stretch>
            <a:fillRect/>
          </a:stretch>
        </p:blipFill>
        <p:spPr bwMode="auto">
          <a:xfrm>
            <a:off x="914400" y="2514600"/>
            <a:ext cx="666369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066800" y="2895600"/>
            <a:ext cx="6477000" cy="533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0" y="685800"/>
            <a:ext cx="6477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1950FF"/>
                </a:solidFill>
              </a:rPr>
              <a:t>*</a:t>
            </a:r>
            <a:endParaRPr lang="en-US" sz="3000" b="1" dirty="0">
              <a:solidFill>
                <a:srgbClr val="195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JT’s Extra: Set Operations On Databases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</a:p>
          <a:p>
            <a:r>
              <a:rPr lang="en-US" dirty="0" smtClean="0"/>
              <a:t>INTERSECT</a:t>
            </a:r>
          </a:p>
          <a:p>
            <a:r>
              <a:rPr lang="en-US" dirty="0" smtClean="0"/>
              <a:t>MINUS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JT’s Extra: Union (Logical “OR”)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533400"/>
            <a:ext cx="4529686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038600" cy="301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7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JT’s Extra: Intersection (Logical “AND”)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962400" cy="242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714093" y="2668196"/>
            <a:ext cx="3833813" cy="2464832"/>
            <a:chOff x="4714093" y="2668196"/>
            <a:chExt cx="3833813" cy="2464832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668196"/>
              <a:ext cx="3823506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714093" y="4763696"/>
              <a:ext cx="381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(203 student) AND (Women)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88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JT’s Extra: Subtraction “Minus”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3886200" cy="27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4118091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JT’s Extra: Forming SQL Queries Using The Set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Format:</a:t>
            </a:r>
          </a:p>
          <a:p>
            <a:pPr marL="347663" lvl="1" indent="0">
              <a:buNone/>
            </a:pPr>
            <a:r>
              <a:rPr lang="en-US" dirty="0" smtClean="0"/>
              <a:t>&lt;SQL Query 1&gt;</a:t>
            </a:r>
          </a:p>
          <a:p>
            <a:pPr marL="347663" lvl="1" indent="0">
              <a:buNone/>
            </a:pPr>
            <a:endParaRPr lang="en-US" dirty="0" smtClean="0"/>
          </a:p>
          <a:p>
            <a:pPr marL="347663" lvl="1" indent="0">
              <a:buNone/>
            </a:pPr>
            <a:endParaRPr lang="en-US" dirty="0"/>
          </a:p>
          <a:p>
            <a:pPr marL="347663" lvl="1" indent="0">
              <a:buNone/>
            </a:pPr>
            <a:endParaRPr lang="en-US" dirty="0"/>
          </a:p>
          <a:p>
            <a:pPr marL="347663" lvl="1" indent="0">
              <a:buNone/>
            </a:pPr>
            <a:r>
              <a:rPr lang="en-US" dirty="0" smtClean="0"/>
              <a:t>&lt;SQL Query 2&gt;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828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SET OPERATION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58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– Set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4198" t="33725" r="45185" b="50886"/>
          <a:stretch>
            <a:fillRect/>
          </a:stretch>
        </p:blipFill>
        <p:spPr bwMode="auto">
          <a:xfrm>
            <a:off x="1219200" y="609600"/>
            <a:ext cx="601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– Set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4198" t="33725" r="45185" b="29412"/>
          <a:stretch>
            <a:fillRect/>
          </a:stretch>
        </p:blipFill>
        <p:spPr bwMode="auto">
          <a:xfrm>
            <a:off x="1219200" y="609600"/>
            <a:ext cx="6019800" cy="456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2438400"/>
            <a:ext cx="495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Query Language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5BA2-C096-4C72-8142-25FB12C1CF3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– Set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4198" t="33725" r="45185" b="29412"/>
          <a:stretch>
            <a:fillRect/>
          </a:stretch>
        </p:blipFill>
        <p:spPr bwMode="auto">
          <a:xfrm>
            <a:off x="1219200" y="609600"/>
            <a:ext cx="6019800" cy="456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2438400"/>
            <a:ext cx="14478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in Access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298448"/>
          </a:xfrm>
        </p:spPr>
        <p:txBody>
          <a:bodyPr/>
          <a:lstStyle/>
          <a:p>
            <a:r>
              <a:rPr lang="en-US" dirty="0" smtClean="0"/>
              <a:t>Cannot be done in design view, only in SQL view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2381" t="13813" r="73469" b="77277"/>
          <a:stretch>
            <a:fillRect/>
          </a:stretch>
        </p:blipFill>
        <p:spPr bwMode="auto">
          <a:xfrm>
            <a:off x="609600" y="1981200"/>
            <a:ext cx="75285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– Set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197" t="27451" r="43704" b="39608"/>
          <a:stretch>
            <a:fillRect/>
          </a:stretch>
        </p:blipFill>
        <p:spPr bwMode="auto">
          <a:xfrm>
            <a:off x="1371600" y="990600"/>
            <a:ext cx="648607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2971800"/>
            <a:ext cx="23622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– Set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3704" t="40784" r="49136" b="28628"/>
          <a:stretch>
            <a:fillRect/>
          </a:stretch>
        </p:blipFill>
        <p:spPr bwMode="auto">
          <a:xfrm>
            <a:off x="1447800" y="685800"/>
            <a:ext cx="655515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00200" y="3048000"/>
            <a:ext cx="2362200" cy="685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INTERSECT and MINUS in Access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direct support</a:t>
            </a:r>
          </a:p>
          <a:p>
            <a:endParaRPr lang="en-US" dirty="0" smtClean="0"/>
          </a:p>
          <a:p>
            <a:r>
              <a:rPr lang="en-US" dirty="0" smtClean="0"/>
              <a:t>Can use IN for intersect</a:t>
            </a:r>
          </a:p>
          <a:p>
            <a:endParaRPr lang="en-US" dirty="0" smtClean="0"/>
          </a:p>
          <a:p>
            <a:r>
              <a:rPr lang="en-US" dirty="0" smtClean="0"/>
              <a:t>Can use NOT IN for Minus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 in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2381" t="13271" r="76190" b="75567"/>
          <a:stretch>
            <a:fillRect/>
          </a:stretch>
        </p:blipFill>
        <p:spPr bwMode="auto">
          <a:xfrm>
            <a:off x="990600" y="533400"/>
            <a:ext cx="753707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flipV="1">
            <a:off x="2438400" y="3276600"/>
            <a:ext cx="1371600" cy="533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1295400" y="3810000"/>
            <a:ext cx="4419600" cy="1066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 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2381" t="16487" r="78837" b="75567"/>
          <a:stretch>
            <a:fillRect/>
          </a:stretch>
        </p:blipFill>
        <p:spPr bwMode="auto">
          <a:xfrm>
            <a:off x="609600" y="533400"/>
            <a:ext cx="579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V="1">
            <a:off x="1066800" y="2514600"/>
            <a:ext cx="4419600" cy="1066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6172" t="33725" r="50124" b="52941"/>
          <a:stretch>
            <a:fillRect/>
          </a:stretch>
        </p:blipFill>
        <p:spPr bwMode="auto">
          <a:xfrm>
            <a:off x="609600" y="3657600"/>
            <a:ext cx="365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33400" y="3733800"/>
            <a:ext cx="1752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810000"/>
            <a:ext cx="1219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6172" t="14115" r="47655" b="67844"/>
          <a:stretch>
            <a:fillRect/>
          </a:stretch>
        </p:blipFill>
        <p:spPr bwMode="auto">
          <a:xfrm>
            <a:off x="4419600" y="3733800"/>
            <a:ext cx="403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4648200" y="4572000"/>
            <a:ext cx="3429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8200" y="4800600"/>
            <a:ext cx="3429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5257800"/>
            <a:ext cx="3429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00800" y="457200"/>
            <a:ext cx="2362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Result</a:t>
            </a:r>
          </a:p>
          <a:p>
            <a:pPr algn="ctr"/>
            <a:r>
              <a:rPr lang="en-US" sz="2400" b="1" dirty="0" smtClean="0"/>
              <a:t>171717171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MINUS in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12857" t="13353" r="69048" b="77290"/>
          <a:stretch>
            <a:fillRect/>
          </a:stretch>
        </p:blipFill>
        <p:spPr bwMode="auto">
          <a:xfrm>
            <a:off x="457200" y="1066800"/>
            <a:ext cx="7962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flipV="1">
            <a:off x="3810000" y="2514600"/>
            <a:ext cx="1066800" cy="533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304800" y="2819400"/>
            <a:ext cx="7467600" cy="533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Operators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Equals =</a:t>
            </a:r>
          </a:p>
          <a:p>
            <a:r>
              <a:rPr lang="en-US" dirty="0" smtClean="0"/>
              <a:t>Not equal !=</a:t>
            </a:r>
          </a:p>
          <a:p>
            <a:r>
              <a:rPr lang="en-US" dirty="0" smtClean="0"/>
              <a:t>Greater &gt;</a:t>
            </a:r>
          </a:p>
          <a:p>
            <a:r>
              <a:rPr lang="en-US" dirty="0" smtClean="0"/>
              <a:t>Greater or equal &gt;=</a:t>
            </a:r>
          </a:p>
          <a:p>
            <a:r>
              <a:rPr lang="en-US" dirty="0" smtClean="0"/>
              <a:t>Less than &lt;</a:t>
            </a:r>
          </a:p>
          <a:p>
            <a:r>
              <a:rPr lang="en-US" dirty="0" smtClean="0"/>
              <a:t>Less than or equal &lt;=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By the end of this section, you will be able to: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the two parts of SQL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function of each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Formulate basic DDL &amp; DML statements in SQL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– Example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8272" t="26667" r="53086" b="52157"/>
          <a:stretch>
            <a:fillRect/>
          </a:stretch>
        </p:blipFill>
        <p:spPr bwMode="auto">
          <a:xfrm>
            <a:off x="914400" y="990600"/>
            <a:ext cx="703862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QBE – Example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381" t="13255" r="55238" b="47758"/>
          <a:stretch>
            <a:fillRect/>
          </a:stretch>
        </p:blipFill>
        <p:spPr bwMode="auto">
          <a:xfrm>
            <a:off x="1066800" y="381000"/>
            <a:ext cx="6705600" cy="49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– Example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8272" t="70004" r="53086" b="8327"/>
          <a:stretch>
            <a:fillRect/>
          </a:stretch>
        </p:blipFill>
        <p:spPr bwMode="auto">
          <a:xfrm>
            <a:off x="914400" y="1066800"/>
            <a:ext cx="70386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– Example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5185" t="29804" r="33333" b="53725"/>
          <a:stretch>
            <a:fillRect/>
          </a:stretch>
        </p:blipFill>
        <p:spPr bwMode="auto">
          <a:xfrm>
            <a:off x="533400" y="1600200"/>
            <a:ext cx="8077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QBE – Example Query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2381" t="13255" r="50952" b="44639"/>
          <a:stretch>
            <a:fillRect/>
          </a:stretch>
        </p:blipFill>
        <p:spPr bwMode="auto">
          <a:xfrm>
            <a:off x="990600" y="533400"/>
            <a:ext cx="6858000" cy="480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4800600"/>
            <a:ext cx="762000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86600" y="2384155"/>
            <a:ext cx="1752600" cy="2264045"/>
            <a:chOff x="7086600" y="2384155"/>
            <a:chExt cx="1752600" cy="2264045"/>
          </a:xfrm>
        </p:grpSpPr>
        <p:sp>
          <p:nvSpPr>
            <p:cNvPr id="3" name="TextBox 2"/>
            <p:cNvSpPr txBox="1"/>
            <p:nvPr/>
          </p:nvSpPr>
          <p:spPr>
            <a:xfrm>
              <a:off x="7086600" y="2384155"/>
              <a:ext cx="1752600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JT: &gt;30000</a:t>
              </a:r>
              <a:endParaRPr lang="en-US" dirty="0"/>
            </a:p>
          </p:txBody>
        </p:sp>
        <p:cxnSp>
          <p:nvCxnSpPr>
            <p:cNvPr id="7" name="Straight Connector 6"/>
            <p:cNvCxnSpPr>
              <a:stCxn id="3" idx="2"/>
            </p:cNvCxnSpPr>
            <p:nvPr/>
          </p:nvCxnSpPr>
          <p:spPr>
            <a:xfrm flipH="1">
              <a:off x="7239000" y="2753487"/>
              <a:ext cx="723900" cy="189471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25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JT’s Extra: Empty Queries (Contradiction)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>
              <a:spcBef>
                <a:spcPct val="60000"/>
              </a:spcBef>
            </a:pPr>
            <a:r>
              <a:rPr lang="en-US" sz="2400" dirty="0" smtClean="0"/>
              <a:t>Take care not to specify queries that can never be true! (Logic: contradiction)</a:t>
            </a:r>
          </a:p>
          <a:p>
            <a:pPr marL="228600" indent="-228600">
              <a:spcBef>
                <a:spcPct val="60000"/>
              </a:spcBef>
            </a:pPr>
            <a:r>
              <a:rPr lang="en-US" sz="2400" dirty="0" smtClean="0"/>
              <a:t>This will result in an “Empty Query”, a query that yields no results.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sz="2000" dirty="0" smtClean="0"/>
              <a:t>Example: Which employees have a gross pay lower than $1,000 AND higher than $2,000 (inclusive for both) on one of their time cards?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46175" y="3267798"/>
            <a:ext cx="4676775" cy="1068388"/>
            <a:chOff x="590" y="1936"/>
            <a:chExt cx="2946" cy="673"/>
          </a:xfrm>
        </p:grpSpPr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592" y="1936"/>
              <a:ext cx="12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Query</a:t>
              </a:r>
            </a:p>
          </p:txBody>
        </p:sp>
        <p:pic>
          <p:nvPicPr>
            <p:cNvPr id="5121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8" t="58507" r="49792" b="34222"/>
            <a:stretch>
              <a:fillRect/>
            </a:stretch>
          </p:blipFill>
          <p:spPr bwMode="auto">
            <a:xfrm>
              <a:off x="590" y="2163"/>
              <a:ext cx="2946" cy="4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4406900"/>
            <a:ext cx="7342188" cy="2451100"/>
            <a:chOff x="0" y="2776"/>
            <a:chExt cx="4625" cy="1544"/>
          </a:xfrm>
        </p:grpSpPr>
        <p:grpSp>
          <p:nvGrpSpPr>
            <p:cNvPr id="51206" name="Group 12"/>
            <p:cNvGrpSpPr>
              <a:grpSpLocks/>
            </p:cNvGrpSpPr>
            <p:nvPr/>
          </p:nvGrpSpPr>
          <p:grpSpPr bwMode="auto">
            <a:xfrm>
              <a:off x="590" y="2776"/>
              <a:ext cx="4035" cy="621"/>
              <a:chOff x="590" y="3160"/>
              <a:chExt cx="4035" cy="621"/>
            </a:xfrm>
          </p:grpSpPr>
          <p:sp>
            <p:nvSpPr>
              <p:cNvPr id="51208" name="Text Box 5"/>
              <p:cNvSpPr txBox="1">
                <a:spLocks noChangeArrowheads="1"/>
              </p:cNvSpPr>
              <p:nvPr/>
            </p:nvSpPr>
            <p:spPr bwMode="auto">
              <a:xfrm>
                <a:off x="590" y="3160"/>
                <a:ext cx="21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46800" rIns="93600" bIns="4680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Result of the (empty) query</a:t>
                </a:r>
              </a:p>
            </p:txBody>
          </p:sp>
          <p:pic>
            <p:nvPicPr>
              <p:cNvPr id="51209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98" t="35161" r="30821" b="58507"/>
              <a:stretch>
                <a:fillRect/>
              </a:stretch>
            </p:blipFill>
            <p:spPr bwMode="auto">
              <a:xfrm>
                <a:off x="602" y="3392"/>
                <a:ext cx="4023" cy="38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207" name="Text Box 14"/>
            <p:cNvSpPr txBox="1">
              <a:spLocks noChangeArrowheads="1"/>
            </p:cNvSpPr>
            <p:nvPr/>
          </p:nvSpPr>
          <p:spPr bwMode="auto">
            <a:xfrm>
              <a:off x="0" y="4147"/>
              <a:ext cx="20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Wav file from “The Simpson” </a:t>
              </a:r>
              <a:r>
                <a:rPr lang="en-US">
                  <a:cs typeface="Arial" charset="0"/>
                </a:rPr>
                <a:t>©</a:t>
              </a:r>
              <a:r>
                <a:rPr lang="en-US"/>
                <a:t> Fox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5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234662"/>
            <a:ext cx="8335962" cy="10509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JT’s Extra: Queries Resulting From A Tautology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>
              <a:spcBef>
                <a:spcPct val="60000"/>
              </a:spcBef>
            </a:pPr>
            <a:r>
              <a:rPr lang="en-US" sz="2400" dirty="0" smtClean="0"/>
              <a:t>In a similar fashion take care not to specify queries that are always true. (Tautology)</a:t>
            </a:r>
            <a:endParaRPr lang="en-US" sz="2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990600" y="1502331"/>
            <a:ext cx="2819400" cy="1115241"/>
            <a:chOff x="990600" y="1502331"/>
            <a:chExt cx="2819400" cy="111524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871663"/>
              <a:ext cx="2819400" cy="74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1502331"/>
              <a:ext cx="13716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Query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67200" y="1502331"/>
            <a:ext cx="4572000" cy="1538883"/>
            <a:chOff x="4267200" y="1502331"/>
            <a:chExt cx="4572000" cy="1538883"/>
          </a:xfrm>
        </p:grpSpPr>
        <p:sp>
          <p:nvSpPr>
            <p:cNvPr id="5" name="Rectangle 4"/>
            <p:cNvSpPr/>
            <p:nvPr/>
          </p:nvSpPr>
          <p:spPr>
            <a:xfrm>
              <a:off x="4267200" y="1871663"/>
              <a:ext cx="4572000" cy="11695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/>
                <a:t>SELECT </a:t>
              </a:r>
              <a:r>
                <a:rPr lang="en-US" sz="1400" dirty="0" err="1"/>
                <a:t>Employees.YearsOfService</a:t>
              </a:r>
              <a:r>
                <a:rPr lang="en-US" sz="1400" dirty="0"/>
                <a:t>, </a:t>
              </a:r>
              <a:r>
                <a:rPr lang="en-US" sz="1400" dirty="0" err="1"/>
                <a:t>Employees.LastName</a:t>
              </a:r>
              <a:r>
                <a:rPr lang="en-US" sz="1400" dirty="0"/>
                <a:t>, </a:t>
              </a:r>
              <a:r>
                <a:rPr lang="en-US" sz="1400" dirty="0" err="1"/>
                <a:t>Employees.FirstName</a:t>
              </a:r>
              <a:endParaRPr lang="en-US" sz="1400" dirty="0"/>
            </a:p>
            <a:p>
              <a:r>
                <a:rPr lang="en-US" sz="1400" dirty="0"/>
                <a:t>FROM Employees</a:t>
              </a:r>
            </a:p>
            <a:p>
              <a:r>
                <a:rPr lang="en-US" sz="1400" dirty="0"/>
                <a:t>WHERE (((</a:t>
              </a:r>
              <a:r>
                <a:rPr lang="en-US" sz="1400" dirty="0" err="1"/>
                <a:t>Employees.YearsOfService</a:t>
              </a:r>
              <a:r>
                <a:rPr lang="en-US" sz="1400" dirty="0"/>
                <a:t>)&gt;=10)) OR (((</a:t>
              </a:r>
              <a:r>
                <a:rPr lang="en-US" sz="1400" dirty="0" err="1"/>
                <a:t>Employees.YearsOfService</a:t>
              </a:r>
              <a:r>
                <a:rPr lang="en-US" sz="1400" dirty="0"/>
                <a:t>)&lt;=20));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37613" y="1502331"/>
              <a:ext cx="13716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SQL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72272" y="3463369"/>
            <a:ext cx="2837728" cy="2374781"/>
            <a:chOff x="972272" y="3463369"/>
            <a:chExt cx="2837728" cy="237478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810000"/>
              <a:ext cx="2819400" cy="202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72272" y="3463369"/>
              <a:ext cx="1999527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Query result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4986338"/>
            <a:ext cx="3535362" cy="1185862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dirty="0" smtClean="0">
                <a:effectLst/>
                <a:ea typeface="ＭＳ Ｐゴシック"/>
                <a:cs typeface="ＭＳ Ｐゴシック"/>
              </a:rPr>
              <a:t>JT’s Extra: Purpose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marL="111125" indent="-111125" eaLnBrk="1" hangingPunct="1"/>
            <a:r>
              <a:rPr lang="en-US" dirty="0" smtClean="0">
                <a:ea typeface="ＭＳ Ｐゴシック"/>
                <a:cs typeface="ＭＳ Ｐゴシック"/>
              </a:rPr>
              <a:t>To store &amp; retrieve information</a:t>
            </a:r>
          </a:p>
          <a:p>
            <a:pPr marL="111125" indent="-111125"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marL="111125" indent="-111125"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marL="111125" indent="-111125"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marL="111125" indent="-111125"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marL="111125" indent="-111125" eaLnBrk="1" hangingPunct="1"/>
            <a:endParaRPr lang="en-US" dirty="0" smtClean="0">
              <a:ea typeface="ＭＳ Ｐゴシック"/>
              <a:cs typeface="ＭＳ Ｐゴシック"/>
            </a:endParaRPr>
          </a:p>
        </p:txBody>
      </p:sp>
      <p:pic>
        <p:nvPicPr>
          <p:cNvPr id="20483" name="Picture 4" descr="MCj033169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08488" y="1747838"/>
            <a:ext cx="8842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MCj028069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1713" y="2257425"/>
            <a:ext cx="10239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MCj0295474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7250" y="2212975"/>
            <a:ext cx="14906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MCj0280663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0638" y="4056063"/>
            <a:ext cx="10779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MCj0397068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6700" y="4565650"/>
            <a:ext cx="21066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MCj0230701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6300" y="3452813"/>
            <a:ext cx="10652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89" name="AutoShape 10"/>
          <p:cNvCxnSpPr>
            <a:cxnSpLocks noChangeShapeType="1"/>
          </p:cNvCxnSpPr>
          <p:nvPr/>
        </p:nvCxnSpPr>
        <p:spPr bwMode="auto">
          <a:xfrm>
            <a:off x="1409700" y="4598988"/>
            <a:ext cx="2667000" cy="10366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0490" name="AutoShape 11"/>
          <p:cNvCxnSpPr>
            <a:cxnSpLocks noChangeShapeType="1"/>
          </p:cNvCxnSpPr>
          <p:nvPr/>
        </p:nvCxnSpPr>
        <p:spPr bwMode="auto">
          <a:xfrm>
            <a:off x="2784475" y="3094038"/>
            <a:ext cx="2346325" cy="14716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0491" name="AutoShape 12"/>
          <p:cNvCxnSpPr>
            <a:cxnSpLocks noChangeShapeType="1"/>
          </p:cNvCxnSpPr>
          <p:nvPr/>
        </p:nvCxnSpPr>
        <p:spPr bwMode="auto">
          <a:xfrm>
            <a:off x="4851400" y="2754313"/>
            <a:ext cx="279400" cy="1811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0492" name="AutoShape 13"/>
          <p:cNvCxnSpPr>
            <a:cxnSpLocks noChangeShapeType="1"/>
          </p:cNvCxnSpPr>
          <p:nvPr/>
        </p:nvCxnSpPr>
        <p:spPr bwMode="auto">
          <a:xfrm flipH="1">
            <a:off x="5130800" y="3349625"/>
            <a:ext cx="1552575" cy="1216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cxnSp>
        <p:nvCxnSpPr>
          <p:cNvPr id="20493" name="AutoShape 14"/>
          <p:cNvCxnSpPr>
            <a:cxnSpLocks noChangeShapeType="1"/>
          </p:cNvCxnSpPr>
          <p:nvPr/>
        </p:nvCxnSpPr>
        <p:spPr bwMode="auto">
          <a:xfrm flipH="1">
            <a:off x="6183313" y="4668838"/>
            <a:ext cx="1457325" cy="9667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6096000" y="5635625"/>
            <a:ext cx="1993900" cy="10178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360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/>
              <a:t>Database: Customer information</a:t>
            </a:r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V="1">
            <a:off x="5207000" y="3390900"/>
            <a:ext cx="1574800" cy="12573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5969000" y="3937000"/>
            <a:ext cx="10033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chemeClr val="hlink"/>
                </a:solidFill>
              </a:rPr>
              <a:t>Sale $$$</a:t>
            </a:r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 flipH="1" flipV="1">
            <a:off x="1752600" y="4584700"/>
            <a:ext cx="2336800" cy="9017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2705100" y="4699000"/>
            <a:ext cx="10033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3600" tIns="46800" rIns="936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chemeClr val="hlink"/>
                </a:solidFill>
              </a:rPr>
              <a:t>Sale $$$</a:t>
            </a:r>
          </a:p>
        </p:txBody>
      </p:sp>
    </p:spTree>
    <p:extLst>
      <p:ext uri="{BB962C8B-B14F-4D97-AF65-F5344CB8AC3E}">
        <p14:creationId xmlns:p14="http://schemas.microsoft.com/office/powerpoint/2010/main" val="21054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JT’s Extra: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Queries are questions ‘asked’ of/to the database in order to retrieve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00200"/>
            <a:ext cx="5254322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1224"/>
            <a:ext cx="4595813" cy="3075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5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133523"/>
            <a:ext cx="8183562" cy="10509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JT’s Extra: Retrieving Data Via Queries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28600" indent="-228600"/>
            <a:r>
              <a:rPr lang="en-US" sz="2000" dirty="0" smtClean="0"/>
              <a:t>Data retrieval occurs through the use of ‘queries’: 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sz="1800" dirty="0" smtClean="0"/>
              <a:t>A query is a question asked of the data in the database.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sz="1800" dirty="0" smtClean="0"/>
              <a:t>Typically worded to show only the parts of the database for which the answer to the question is true.</a:t>
            </a:r>
          </a:p>
          <a:p>
            <a:pPr marL="514350" lvl="1">
              <a:buFont typeface="Times New Roman" pitchFamily="18" charset="0"/>
              <a:buChar char="–"/>
            </a:pPr>
            <a:r>
              <a:rPr lang="en-US" sz="1800" b="1" dirty="0" smtClean="0"/>
              <a:t>Example 1: </a:t>
            </a:r>
            <a:r>
              <a:rPr lang="en-US" sz="1800" dirty="0" smtClean="0"/>
              <a:t>What is the SIN, name and pay rate of every employee in the Employees Table:</a:t>
            </a:r>
          </a:p>
          <a:p>
            <a:pPr marL="514350" lvl="1">
              <a:buFont typeface="Times New Roman" pitchFamily="18" charset="0"/>
              <a:buChar char="–"/>
            </a:pPr>
            <a:endParaRPr 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dirty="0" smtClean="0"/>
          </a:p>
          <a:p>
            <a:pPr marL="514350" lvl="1">
              <a:buFont typeface="Times New Roman" pitchFamily="18" charset="0"/>
              <a:buChar char="–"/>
            </a:pPr>
            <a:endParaRPr lang="en-US" dirty="0" smtClean="0"/>
          </a:p>
          <a:p>
            <a:pPr marL="314325" lvl="1" indent="0">
              <a:buNone/>
            </a:pPr>
            <a:endParaRPr lang="en-US" dirty="0" smtClean="0"/>
          </a:p>
          <a:p>
            <a:pPr marL="514350" lvl="1">
              <a:buFont typeface="Times New Roman" pitchFamily="18" charset="0"/>
              <a:buChar char="–"/>
            </a:pPr>
            <a:r>
              <a:rPr lang="en-US" sz="1800" b="1" dirty="0" smtClean="0"/>
              <a:t>Example 2: </a:t>
            </a:r>
            <a:r>
              <a:rPr lang="en-US" sz="1800" dirty="0" smtClean="0"/>
              <a:t>What employees have the last name of Morris?</a:t>
            </a:r>
          </a:p>
          <a:p>
            <a:pPr marL="228600" indent="-228600"/>
            <a:endParaRPr lang="en-US" dirty="0" smtClean="0"/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2" t="12001" r="53093" b="73824"/>
          <a:stretch>
            <a:fillRect/>
          </a:stretch>
        </p:blipFill>
        <p:spPr bwMode="auto">
          <a:xfrm>
            <a:off x="1219201" y="2438401"/>
            <a:ext cx="3048000" cy="13007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29263" y="4306307"/>
            <a:ext cx="7289673" cy="1332493"/>
            <a:chOff x="1229263" y="4306307"/>
            <a:chExt cx="7289673" cy="1332493"/>
          </a:xfrm>
        </p:grpSpPr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16" t="28516" r="18854" b="56902"/>
            <a:stretch>
              <a:fillRect/>
            </a:stretch>
          </p:blipFill>
          <p:spPr bwMode="auto">
            <a:xfrm>
              <a:off x="1229263" y="4629871"/>
              <a:ext cx="7289673" cy="1008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1229264" y="4306307"/>
              <a:ext cx="1361536" cy="41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0" tIns="46800" rIns="93600" bIns="468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/>
                <a:t>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22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SQL</a:t>
            </a:r>
          </a:p>
          <a:p>
            <a:r>
              <a:rPr lang="en-US" sz="2400" dirty="0" smtClean="0"/>
              <a:t>Programming language, specialized for databases</a:t>
            </a:r>
          </a:p>
          <a:p>
            <a:r>
              <a:rPr lang="en-US" sz="2400" dirty="0" smtClean="0"/>
              <a:t>Data Definition Language (DDL)</a:t>
            </a:r>
          </a:p>
          <a:p>
            <a:pPr lvl="1"/>
            <a:r>
              <a:rPr lang="en-US" sz="2000" dirty="0" smtClean="0"/>
              <a:t>Defining the structure of the DB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r>
              <a:rPr lang="en-US" sz="2400" dirty="0" smtClean="0"/>
              <a:t>Data Manipulation Language (DML)</a:t>
            </a:r>
          </a:p>
          <a:p>
            <a:pPr lvl="1"/>
            <a:r>
              <a:rPr lang="en-US" sz="2000" dirty="0" smtClean="0"/>
              <a:t>Manipulating the contents of the DB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85800"/>
            <a:ext cx="6629400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JT’s Extra: SQL = </a:t>
            </a:r>
            <a:r>
              <a:rPr lang="en-US" sz="2000" b="1" dirty="0" smtClean="0"/>
              <a:t>S</a:t>
            </a:r>
            <a:r>
              <a:rPr lang="en-US" sz="2000" dirty="0" smtClean="0"/>
              <a:t>tructured </a:t>
            </a:r>
            <a:r>
              <a:rPr lang="en-US" sz="2000" b="1" dirty="0" smtClean="0"/>
              <a:t>Q</a:t>
            </a:r>
            <a:r>
              <a:rPr lang="en-US" sz="2000" dirty="0" smtClean="0"/>
              <a:t>uery </a:t>
            </a:r>
            <a:r>
              <a:rPr lang="en-US" sz="2000" b="1" dirty="0" smtClean="0"/>
              <a:t>L</a:t>
            </a:r>
            <a:r>
              <a:rPr lang="en-US" sz="2000" dirty="0" smtClean="0"/>
              <a:t>anguage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16000" y="2209799"/>
            <a:ext cx="6324600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JT’s Extra: </a:t>
            </a:r>
            <a:r>
              <a:rPr lang="en-US" sz="2000" dirty="0"/>
              <a:t>C</a:t>
            </a:r>
            <a:r>
              <a:rPr lang="en-US" sz="2000" dirty="0" smtClean="0"/>
              <a:t>reating the data (table)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What fields?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What will each field store?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343400"/>
            <a:ext cx="6324600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JT’s Extra: Modifying the data (table)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Insertions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Deletions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49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1176</TotalTime>
  <Words>1104</Words>
  <Application>Microsoft Office PowerPoint</Application>
  <PresentationFormat>On-screen Show (4:3)</PresentationFormat>
  <Paragraphs>266</Paragraphs>
  <Slides>56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Aspect</vt:lpstr>
      <vt:lpstr>3 Database Queries</vt:lpstr>
      <vt:lpstr>Reading Assignment</vt:lpstr>
      <vt:lpstr>Example Access DB</vt:lpstr>
      <vt:lpstr>Structured Query Language</vt:lpstr>
      <vt:lpstr>Objectives</vt:lpstr>
      <vt:lpstr>JT’s Extra: Purpose</vt:lpstr>
      <vt:lpstr>JT’s Extra: Queries</vt:lpstr>
      <vt:lpstr>JT’s Extra: Retrieving Data Via Queries</vt:lpstr>
      <vt:lpstr>Structured Query Language</vt:lpstr>
      <vt:lpstr>DDL</vt:lpstr>
      <vt:lpstr>DDL</vt:lpstr>
      <vt:lpstr>Access Table Creation</vt:lpstr>
      <vt:lpstr>JT’s Extra: DML General Structure</vt:lpstr>
      <vt:lpstr>DML - Insertion</vt:lpstr>
      <vt:lpstr>DML - Deletion</vt:lpstr>
      <vt:lpstr>Access Insertion and Deletion</vt:lpstr>
      <vt:lpstr>SQL Queries</vt:lpstr>
      <vt:lpstr>Objectives</vt:lpstr>
      <vt:lpstr>Example Database</vt:lpstr>
      <vt:lpstr>Queries</vt:lpstr>
      <vt:lpstr>JT’s Extra: Basic Format Of SQL Queries</vt:lpstr>
      <vt:lpstr>JT’s Extra: Basic Format Of SQL Queries (2)</vt:lpstr>
      <vt:lpstr>JT’s Extra: Basic Format Of SQL Queries (3)</vt:lpstr>
      <vt:lpstr>JT’s Extra: Example SQL Query</vt:lpstr>
      <vt:lpstr>QBE – Projection </vt:lpstr>
      <vt:lpstr>SQL - Projection</vt:lpstr>
      <vt:lpstr>QBE - Selection</vt:lpstr>
      <vt:lpstr>SQL - Selection</vt:lpstr>
      <vt:lpstr>JT’s Extra: Using The Wildcard In Queries</vt:lpstr>
      <vt:lpstr>JT’s Extra: Using The Wildcard In Queries (Access)</vt:lpstr>
      <vt:lpstr>PowerPoint Presentation</vt:lpstr>
      <vt:lpstr>Wild Cards</vt:lpstr>
      <vt:lpstr>JT’s Extra: Set Operations On Databases</vt:lpstr>
      <vt:lpstr>JT’s Extra: Union (Logical “OR”)</vt:lpstr>
      <vt:lpstr>JT’s Extra: Intersection (Logical “AND”)</vt:lpstr>
      <vt:lpstr>JT’s Extra: Subtraction “Minus”</vt:lpstr>
      <vt:lpstr>JT’s Extra: Forming SQL Queries Using The Set Operations</vt:lpstr>
      <vt:lpstr>SQL – Set Operations</vt:lpstr>
      <vt:lpstr>SQL – Set Operations</vt:lpstr>
      <vt:lpstr>SQL – Set Operations</vt:lpstr>
      <vt:lpstr>Union in Access</vt:lpstr>
      <vt:lpstr>SQL – Set Operations</vt:lpstr>
      <vt:lpstr>SQL – Set Operations</vt:lpstr>
      <vt:lpstr>INTERSECT and MINUS in Access</vt:lpstr>
      <vt:lpstr>INTERSECT in Access</vt:lpstr>
      <vt:lpstr>How IN Works</vt:lpstr>
      <vt:lpstr>MINUS in Access</vt:lpstr>
      <vt:lpstr>Comparison Operators</vt:lpstr>
      <vt:lpstr>Boolean Operators</vt:lpstr>
      <vt:lpstr>SQL – Example Query</vt:lpstr>
      <vt:lpstr>QBE – Example Query</vt:lpstr>
      <vt:lpstr>SQL – Example Query</vt:lpstr>
      <vt:lpstr>SQL – Example Query</vt:lpstr>
      <vt:lpstr>QBE – Example Query</vt:lpstr>
      <vt:lpstr>JT’s Extra: Empty Queries (Contradiction)</vt:lpstr>
      <vt:lpstr>JT’s Extra: Queries Resulting From A Tautology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sysman</cp:lastModifiedBy>
  <cp:revision>150</cp:revision>
  <dcterms:created xsi:type="dcterms:W3CDTF">2006-08-16T00:00:00Z</dcterms:created>
  <dcterms:modified xsi:type="dcterms:W3CDTF">2012-11-03T01:20:53Z</dcterms:modified>
</cp:coreProperties>
</file>