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92" r:id="rId10"/>
    <p:sldId id="284" r:id="rId11"/>
    <p:sldId id="285" r:id="rId12"/>
    <p:sldId id="301" r:id="rId13"/>
    <p:sldId id="302" r:id="rId14"/>
    <p:sldId id="262" r:id="rId15"/>
    <p:sldId id="263" r:id="rId16"/>
    <p:sldId id="264" r:id="rId17"/>
    <p:sldId id="287" r:id="rId18"/>
    <p:sldId id="265" r:id="rId19"/>
    <p:sldId id="266" r:id="rId20"/>
    <p:sldId id="267" r:id="rId21"/>
    <p:sldId id="268" r:id="rId22"/>
    <p:sldId id="294" r:id="rId23"/>
    <p:sldId id="291" r:id="rId24"/>
    <p:sldId id="293" r:id="rId25"/>
    <p:sldId id="270" r:id="rId26"/>
    <p:sldId id="288" r:id="rId27"/>
    <p:sldId id="289" r:id="rId28"/>
    <p:sldId id="272" r:id="rId29"/>
    <p:sldId id="295" r:id="rId30"/>
    <p:sldId id="296" r:id="rId31"/>
    <p:sldId id="297" r:id="rId32"/>
    <p:sldId id="298" r:id="rId33"/>
    <p:sldId id="299" r:id="rId34"/>
    <p:sldId id="300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8" autoAdjust="0"/>
    <p:restoredTop sz="86207" autoAdjust="0"/>
  </p:normalViewPr>
  <p:slideViewPr>
    <p:cSldViewPr>
      <p:cViewPr varScale="1">
        <p:scale>
          <a:sx n="65" d="100"/>
          <a:sy n="65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37C5E4-1B0C-45C4-849A-91A89016E149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838ADA-5EBE-4E8D-B8C4-835CE75DF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Note on Jalal’s definition:</a:t>
            </a:r>
          </a:p>
          <a:p>
            <a:pPr eaLnBrk="1" hangingPunct="1"/>
            <a:r>
              <a:rPr lang="en-US" smtClean="0"/>
              <a:t>Database: organized collection of data</a:t>
            </a:r>
          </a:p>
          <a:p>
            <a:pPr eaLnBrk="1" hangingPunct="1"/>
            <a:r>
              <a:rPr lang="en-US" smtClean="0"/>
              <a:t>Data model: can lead to properly designed databases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smtClean="0"/>
              <a:t>Natural numbers (counting: one, two, three) for the project number.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Project is a subset of the Cartesian product of the three sets.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Subset because not all combinations included e.g., natural numbers go to positive infinity but you won’t have an infinite set of projects.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74CAFC3D-839A-4000-A908-A6EDDADDA32E}" type="slidenum">
              <a:rPr lang="en-US" sz="1000" i="1">
                <a:latin typeface="Times New Roman" pitchFamily="18" charset="0"/>
              </a:rPr>
              <a:pPr algn="r" defTabSz="935038" eaLnBrk="0" hangingPunct="0"/>
              <a:t>24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880E2938-FD6C-45C6-AF01-F41879312FDB}" type="slidenum">
              <a:rPr lang="en-US" sz="1000" i="1">
                <a:latin typeface="Times New Roman" pitchFamily="18" charset="0"/>
              </a:rPr>
              <a:pPr algn="r" defTabSz="935038" eaLnBrk="0" hangingPunct="0"/>
              <a:t>26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BBC97050-ED2B-41E3-9871-286C40D1D944}" type="slidenum">
              <a:rPr lang="en-US" sz="1000" i="1">
                <a:latin typeface="Times New Roman" pitchFamily="18" charset="0"/>
              </a:rPr>
              <a:pPr algn="r" defTabSz="935038" eaLnBrk="0" hangingPunct="0"/>
              <a:t>29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2AE61578-F807-4E3D-91E6-69D2E13093BF}" type="slidenum">
              <a:rPr lang="en-US" sz="1000" i="1">
                <a:latin typeface="Times New Roman" pitchFamily="18" charset="0"/>
              </a:rPr>
              <a:pPr algn="r" defTabSz="935038" eaLnBrk="0" hangingPunct="0"/>
              <a:t>30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>
              <a:buFontTx/>
              <a:buAutoNum type="arabicPeriod" startAt="3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3E38F86C-4620-4AA6-A94E-7A2415B323C8}" type="slidenum">
              <a:rPr lang="en-US" sz="1000" i="1">
                <a:latin typeface="Times New Roman" pitchFamily="18" charset="0"/>
              </a:rPr>
              <a:pPr algn="r" defTabSz="935038" eaLnBrk="0" hangingPunct="0"/>
              <a:t>31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C2A230BA-DE4C-473C-B96F-4B10C9A69C1B}" type="slidenum">
              <a:rPr lang="en-US" sz="1000" i="1">
                <a:latin typeface="Times New Roman" pitchFamily="18" charset="0"/>
              </a:rPr>
              <a:pPr algn="r" defTabSz="935038" eaLnBrk="0" hangingPunct="0"/>
              <a:t>32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A22EBFE6-BD35-40AF-AE17-7A95BF55ABDD}" type="slidenum">
              <a:rPr lang="en-US" sz="1000" i="1">
                <a:latin typeface="Times New Roman" pitchFamily="18" charset="0"/>
              </a:rPr>
              <a:pPr algn="r" defTabSz="935038" eaLnBrk="0" hangingPunct="0"/>
              <a:t>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D8A8AC75-5791-4846-9D43-71F8F02A2C18}" type="slidenum">
              <a:rPr lang="en-US" sz="1000" i="1">
                <a:latin typeface="Times New Roman" pitchFamily="18" charset="0"/>
              </a:rPr>
              <a:pPr algn="r" defTabSz="935038" eaLnBrk="0" hangingPunct="0"/>
              <a:t>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0FDFB90C-8720-4DDF-A016-89DF91196279}" type="slidenum">
              <a:rPr lang="en-US" sz="1000" i="1">
                <a:latin typeface="Times New Roman" pitchFamily="18" charset="0"/>
              </a:rPr>
              <a:pPr algn="r" defTabSz="935038" eaLnBrk="0" hangingPunct="0"/>
              <a:t>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Relational database because the table shows relationships between data (rows and columns have meaning).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2C2936E4-47BC-4E04-9E9C-4041A7C1ACA0}" type="slidenum">
              <a:rPr lang="en-US" sz="1000" i="1">
                <a:latin typeface="Times New Roman" pitchFamily="18" charset="0"/>
              </a:rPr>
              <a:pPr algn="r" defTabSz="935038" eaLnBrk="0" hangingPunct="0"/>
              <a:t>10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B02A8CD8-33A0-4E17-B2C4-DFD37841DADA}" type="slidenum">
              <a:rPr lang="en-US" sz="1000" i="1">
                <a:latin typeface="Times New Roman" pitchFamily="18" charset="0"/>
              </a:rPr>
              <a:pPr algn="r" defTabSz="935038" eaLnBrk="0" hangingPunct="0"/>
              <a:t>11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CE6A1E7E-063B-4077-8926-955CE3269126}" type="slidenum">
              <a:rPr lang="en-US" sz="1000" i="1">
                <a:latin typeface="Times New Roman" pitchFamily="18" charset="0"/>
              </a:rPr>
              <a:pPr algn="r" defTabSz="935038" eaLnBrk="0" hangingPunct="0"/>
              <a:t>12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>
              <a:buFontTx/>
              <a:buAutoNum type="arabicPeriod"/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39415920-E6EF-41AD-97E4-E8CE18746084}" type="slidenum">
              <a:rPr lang="en-US" sz="1000" i="1">
                <a:latin typeface="Times New Roman" pitchFamily="18" charset="0"/>
              </a:rPr>
              <a:pPr algn="r" defTabSz="935038" eaLnBrk="0" hangingPunct="0"/>
              <a:t>13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smtClean="0"/>
              <a:t>A relation is a table: it shows the relationship between attributes and records.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The above is a set notation representation of a database table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Records are tuples, tuple elements are the fields of the record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EBF6-1B4C-4F7E-9404-5CAD8AA1A336}" type="datetime1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4BE97172-6714-4BA1-9A03-F59EEDF82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B6B7-EB66-4EFD-A123-37DC9E4515EB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B33D-B0DA-4125-B9B7-A882F657C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0EF9-6CB0-4930-A1FE-A1DBE8A3D00B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6EC9-E114-4442-8C51-4ACFCA57F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5B1A-E2AB-4DF9-964C-7EEE247D13A7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1C7F-A1D3-4EB0-9CB4-F6A6E5723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4196-45A7-42F2-94F4-3044882037DC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1994-9927-4336-B51A-6A5A6CA8B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B45C-9A6B-4FF9-9C22-B88F664F41A9}" type="datetime1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16E3-D805-463B-89E8-27C21EC7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EC16-5DDB-4353-9A6E-F57576578B29}" type="datetime1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8CEF-CEE4-4348-8FEE-A61EDE5E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95E5-40C1-42B5-88F0-D64B7161A39C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1B90-A3D2-441D-A296-EAF00D424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372E-6F79-44E5-AD56-C3D87727CA19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DD0D-B123-42C9-88FE-3FB23B246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5F89-F030-4B66-88F6-A6939E835465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24FE-3EA5-4B51-9A3E-BC646A103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86DF-820E-4370-A7B9-E8BFADE3DD5A}" type="datetime1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E683-F56A-4DA4-AC1D-6FD469122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766E-4F5C-42B5-B6BD-3CEC14F160F3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344D-C312-4DAA-9B4B-5EA4B9AFE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A1F8-EF67-496C-B265-97FCC5AF5BB0}" type="datetime1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577-1EF3-4A84-A17E-51C56431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2E19EE1F-8EC8-4B25-87F5-A106257F2C3E}" type="datetime1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620FB6CD-53D1-4278-83EE-213D2A637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5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5" r:id="rId4"/>
    <p:sldLayoutId id="2147483684" r:id="rId5"/>
    <p:sldLayoutId id="2147483683" r:id="rId6"/>
    <p:sldLayoutId id="2147483689" r:id="rId7"/>
    <p:sldLayoutId id="2147483682" r:id="rId8"/>
    <p:sldLayoutId id="2147483690" r:id="rId9"/>
    <p:sldLayoutId id="2147483681" r:id="rId10"/>
    <p:sldLayoutId id="2147483680" r:id="rId11"/>
    <p:sldLayoutId id="2147483679" r:id="rId12"/>
    <p:sldLayoutId id="214748367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1 Databases &amp;</a:t>
            </a:r>
            <a:b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Data Modeling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715000"/>
            <a:ext cx="8183563" cy="7461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000" smtClean="0">
                <a:effectLst/>
                <a:ea typeface="ＭＳ Ｐゴシック"/>
                <a:cs typeface="ＭＳ Ｐゴシック"/>
              </a:rPr>
              <a:t>JT’s Extra: Storing Information In A Database (2)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400" smtClean="0">
                <a:ea typeface="ＭＳ Ｐゴシック"/>
                <a:cs typeface="ＭＳ Ｐゴシック"/>
              </a:rPr>
              <a:t>Record: An example instance (row) of data within the table.</a:t>
            </a:r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1981200" y="13716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304800" y="1676400"/>
            <a:ext cx="1624013" cy="3352800"/>
            <a:chOff x="192" y="864"/>
            <a:chExt cx="1023" cy="2112"/>
          </a:xfrm>
        </p:grpSpPr>
        <p:sp>
          <p:nvSpPr>
            <p:cNvPr id="29705" name="AutoShape 5"/>
            <p:cNvSpPr>
              <a:spLocks/>
            </p:cNvSpPr>
            <p:nvPr/>
          </p:nvSpPr>
          <p:spPr bwMode="auto">
            <a:xfrm>
              <a:off x="960" y="864"/>
              <a:ext cx="255" cy="2112"/>
            </a:xfrm>
            <a:prstGeom prst="leftBrace">
              <a:avLst>
                <a:gd name="adj1" fmla="val 69020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29706" name="Text Box 6"/>
            <p:cNvSpPr txBox="1">
              <a:spLocks noChangeArrowheads="1"/>
            </p:cNvSpPr>
            <p:nvPr/>
          </p:nvSpPr>
          <p:spPr bwMode="auto">
            <a:xfrm>
              <a:off x="192" y="1440"/>
              <a:ext cx="912" cy="8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Records of the table (rows)</a:t>
              </a:r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838200" y="3733800"/>
            <a:ext cx="7620000" cy="2301875"/>
            <a:chOff x="528" y="2160"/>
            <a:chExt cx="4800" cy="1450"/>
          </a:xfrm>
        </p:grpSpPr>
        <p:sp>
          <p:nvSpPr>
            <p:cNvPr id="29702" name="Oval 8"/>
            <p:cNvSpPr>
              <a:spLocks noChangeArrowheads="1"/>
            </p:cNvSpPr>
            <p:nvPr/>
          </p:nvSpPr>
          <p:spPr bwMode="auto">
            <a:xfrm>
              <a:off x="1200" y="2160"/>
              <a:ext cx="4128" cy="271"/>
            </a:xfrm>
            <a:prstGeom prst="ellips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/>
            <a:p>
              <a:pPr eaLnBrk="0" hangingPunct="0"/>
              <a:endParaRPr lang="en-CA" sz="1400"/>
            </a:p>
          </p:txBody>
        </p:sp>
        <p:sp>
          <p:nvSpPr>
            <p:cNvPr id="29703" name="Line 10"/>
            <p:cNvSpPr>
              <a:spLocks noChangeShapeType="1"/>
            </p:cNvSpPr>
            <p:nvPr/>
          </p:nvSpPr>
          <p:spPr bwMode="auto">
            <a:xfrm flipV="1">
              <a:off x="1584" y="2352"/>
              <a:ext cx="976" cy="1072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29704" name="Text Box 11"/>
            <p:cNvSpPr txBox="1">
              <a:spLocks noChangeArrowheads="1"/>
            </p:cNvSpPr>
            <p:nvPr/>
          </p:nvSpPr>
          <p:spPr bwMode="auto">
            <a:xfrm>
              <a:off x="528" y="3360"/>
              <a:ext cx="256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One record, ‘Simpson, Homer’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400" smtClean="0">
                <a:ea typeface="ＭＳ Ｐゴシック"/>
                <a:cs typeface="ＭＳ Ｐゴシック"/>
              </a:rPr>
              <a:t>Field: are attributes used to describe each record in a table</a:t>
            </a:r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685800" y="20574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85800" y="1219200"/>
            <a:ext cx="6400800" cy="750888"/>
            <a:chOff x="432" y="768"/>
            <a:chExt cx="4032" cy="473"/>
          </a:xfrm>
        </p:grpSpPr>
        <p:sp>
          <p:nvSpPr>
            <p:cNvPr id="31753" name="AutoShape 6"/>
            <p:cNvSpPr>
              <a:spLocks/>
            </p:cNvSpPr>
            <p:nvPr/>
          </p:nvSpPr>
          <p:spPr bwMode="auto">
            <a:xfrm rot="5400000">
              <a:off x="2331" y="-891"/>
              <a:ext cx="233" cy="4032"/>
            </a:xfrm>
            <a:prstGeom prst="leftBrace">
              <a:avLst>
                <a:gd name="adj1" fmla="val 144206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344" y="768"/>
              <a:ext cx="220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996600"/>
                  </a:solidFill>
                </a:rPr>
                <a:t>Fields of the table (columns)</a:t>
              </a:r>
            </a:p>
          </p:txBody>
        </p:sp>
      </p:grp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3657600" y="1981200"/>
            <a:ext cx="5486400" cy="2759075"/>
            <a:chOff x="2304" y="1248"/>
            <a:chExt cx="3456" cy="1738"/>
          </a:xfrm>
        </p:grpSpPr>
        <p:sp>
          <p:nvSpPr>
            <p:cNvPr id="31750" name="Oval 10"/>
            <p:cNvSpPr>
              <a:spLocks noChangeArrowheads="1"/>
            </p:cNvSpPr>
            <p:nvPr/>
          </p:nvSpPr>
          <p:spPr bwMode="auto">
            <a:xfrm>
              <a:off x="2304" y="1248"/>
              <a:ext cx="1097" cy="2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/>
            <a:p>
              <a:pPr eaLnBrk="0" hangingPunct="0"/>
              <a:endParaRPr lang="en-CA" sz="1400"/>
            </a:p>
          </p:txBody>
        </p:sp>
        <p:sp>
          <p:nvSpPr>
            <p:cNvPr id="31751" name="Line 11"/>
            <p:cNvSpPr>
              <a:spLocks noChangeShapeType="1"/>
            </p:cNvSpPr>
            <p:nvPr/>
          </p:nvSpPr>
          <p:spPr bwMode="auto">
            <a:xfrm flipH="1" flipV="1">
              <a:off x="2976" y="1440"/>
              <a:ext cx="1696" cy="1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31752" name="Text Box 12"/>
            <p:cNvSpPr txBox="1">
              <a:spLocks noChangeArrowheads="1"/>
            </p:cNvSpPr>
            <p:nvPr/>
          </p:nvSpPr>
          <p:spPr bwMode="auto">
            <a:xfrm>
              <a:off x="4664" y="2160"/>
              <a:ext cx="1096" cy="8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‘Address’ field describes location</a:t>
              </a:r>
            </a:p>
          </p:txBody>
        </p:sp>
      </p:grp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533400" y="5715000"/>
            <a:ext cx="81835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2000" b="1">
                <a:solidFill>
                  <a:srgbClr val="FF8D3E"/>
                </a:solidFill>
                <a:latin typeface="Verdana" pitchFamily="34" charset="0"/>
                <a:ea typeface="ＭＳ Ｐゴシック"/>
                <a:cs typeface="ＭＳ Ｐゴシック"/>
              </a:rPr>
              <a:t>JT’s Extra: Storing Information In A Database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34000"/>
            <a:ext cx="8382000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Create a unique and descriptive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Do not use words that convey physical characteristics or database terminology.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While names should be short avoid using acronyms and abbreviations unless they are well-known.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Do not use proper names or words that will restrict the type of data to be entered into the table.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Consider using the </a:t>
            </a:r>
            <a:r>
              <a:rPr lang="en-US" i="1" smtClean="0">
                <a:ea typeface="ＭＳ Ｐゴシック"/>
                <a:cs typeface="ＭＳ Ｐゴシック"/>
              </a:rPr>
              <a:t>plural</a:t>
            </a:r>
            <a:r>
              <a:rPr lang="en-US" smtClean="0">
                <a:ea typeface="ＭＳ Ｐゴシック"/>
                <a:cs typeface="ＭＳ Ｐゴシック"/>
              </a:rPr>
              <a:t> form of a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Avoid the use of spaces in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6338"/>
            <a:ext cx="8640762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Guidelines For Naming Fields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Create a unique and descriptive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Create a name that accurately, clearly and unambiguously identifies the characteristic that the field represents.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While names should be short avoid using acronyms and abbreviations unless they are well-known.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Use the </a:t>
            </a:r>
            <a:r>
              <a:rPr lang="en-US" i="1" smtClean="0">
                <a:ea typeface="ＭＳ Ｐゴシック"/>
                <a:cs typeface="ＭＳ Ｐゴシック"/>
              </a:rPr>
              <a:t>singular</a:t>
            </a:r>
            <a:r>
              <a:rPr lang="en-US" smtClean="0">
                <a:ea typeface="ＭＳ Ｐゴシック"/>
                <a:cs typeface="ＭＳ Ｐゴシック"/>
              </a:rPr>
              <a:t> form of a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Avoid the use of spaces in names.</a:t>
            </a:r>
          </a:p>
          <a:p>
            <a:pPr marL="457200" indent="-457200" eaLnBrk="1" hangingPunct="1"/>
            <a:endParaRPr lang="en-US" smtClean="0">
              <a:ea typeface="ＭＳ Ｐゴシック"/>
              <a:cs typeface="ＭＳ Ｐゴシック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97A7F-1C4F-4075-A8AD-448BA4A8D9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428" t="65581" r="35999" b="28355"/>
          <a:stretch>
            <a:fillRect/>
          </a:stretch>
        </p:blipFill>
        <p:spPr>
          <a:xfrm>
            <a:off x="609600" y="4100513"/>
            <a:ext cx="7924800" cy="852487"/>
          </a:xfrm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/>
          <a:srcRect l="25725" t="48676" r="50053" b="34901"/>
          <a:stretch>
            <a:fillRect/>
          </a:stretch>
        </p:blipFill>
        <p:spPr bwMode="auto">
          <a:xfrm>
            <a:off x="1066800" y="609600"/>
            <a:ext cx="6961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Let: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N be the set of natural numbers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M be the set of names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L be the set of locations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Then: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PROJECT </a:t>
            </a:r>
            <a:r>
              <a:rPr lang="en-US" smtClean="0">
                <a:ea typeface="ＭＳ Ｐゴシック"/>
                <a:sym typeface="Symbol" pitchFamily="18" charset="2"/>
              </a:rPr>
              <a:t> N x M x L </a:t>
            </a:r>
            <a:endParaRPr lang="en-US" smtClean="0">
              <a:ea typeface="ＭＳ Ｐゴシック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BB8EB-6DA4-4353-BEE8-253A2A39D7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 l="25725" t="48676" r="55618" b="34901"/>
          <a:stretch>
            <a:fillRect/>
          </a:stretch>
        </p:blipFill>
        <p:spPr bwMode="auto">
          <a:xfrm>
            <a:off x="3124200" y="3200400"/>
            <a:ext cx="4343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 Schema</a:t>
            </a:r>
            <a:endParaRPr lang="en-US" dirty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32242-F94A-4F0C-BAFA-12570663A4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 l="23695" t="28235" r="19324" b="41962"/>
          <a:stretch>
            <a:fillRect/>
          </a:stretch>
        </p:blipFill>
        <p:spPr bwMode="auto">
          <a:xfrm>
            <a:off x="685800" y="8382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410200" y="3276600"/>
            <a:ext cx="3429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JT’s Extra (database schema)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Tables?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Fields?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Relationships?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Example Database Schema</a:t>
            </a:r>
          </a:p>
        </p:txBody>
      </p:sp>
      <p:graphicFrame>
        <p:nvGraphicFramePr>
          <p:cNvPr id="62530" name="Group 66"/>
          <p:cNvGraphicFramePr>
            <a:graphicFrameLocks noGrp="1"/>
          </p:cNvGraphicFramePr>
          <p:nvPr>
            <p:ph sz="half" idx="4294967295"/>
          </p:nvPr>
        </p:nvGraphicFramePr>
        <p:xfrm>
          <a:off x="609600" y="1524000"/>
          <a:ext cx="5516563" cy="1214438"/>
        </p:xfrm>
        <a:graphic>
          <a:graphicData uri="http://schemas.openxmlformats.org/drawingml/2006/table">
            <a:tbl>
              <a:tblPr/>
              <a:tblGrid>
                <a:gridCol w="715963"/>
                <a:gridCol w="1492250"/>
                <a:gridCol w="1100137"/>
                <a:gridCol w="1103313"/>
                <a:gridCol w="11049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Last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Given names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Tam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$1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28" name="Group 64"/>
          <p:cNvGraphicFramePr>
            <a:graphicFrameLocks noGrp="1"/>
          </p:cNvGraphicFramePr>
          <p:nvPr>
            <p:ph sz="half" idx="4294967295"/>
          </p:nvPr>
        </p:nvGraphicFramePr>
        <p:xfrm>
          <a:off x="2895600" y="3657600"/>
          <a:ext cx="5791200" cy="1106488"/>
        </p:xfrm>
        <a:graphic>
          <a:graphicData uri="http://schemas.openxmlformats.org/drawingml/2006/table">
            <a:tbl>
              <a:tblPr/>
              <a:tblGrid>
                <a:gridCol w="762000"/>
                <a:gridCol w="1555750"/>
                <a:gridCol w="1155700"/>
                <a:gridCol w="1158875"/>
                <a:gridCol w="11588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Last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Given names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222222222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Gtrezky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Wayne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Center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46082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/>
                <a:cs typeface="ＭＳ Ｐゴシック"/>
              </a:rPr>
              <a:t>Entity-Relationship Model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12F20-01EB-4BD0-841C-3C03415DCD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ER the model</a:t>
            </a:r>
          </a:p>
          <a:p>
            <a:pPr marL="796925" lvl="1" indent="-514350" eaLnBrk="1" hangingPunct="1">
              <a:buFont typeface="Arial" pitchFamily="34" charset="0"/>
              <a:buChar char="•"/>
              <a:defRPr/>
            </a:pPr>
            <a:r>
              <a:rPr lang="en-CA" dirty="0" smtClean="0">
                <a:cs typeface="+mn-cs"/>
              </a:rPr>
              <a:t>Understand and differentiate between entity types, entities, relationship types, and relationships</a:t>
            </a:r>
          </a:p>
          <a:p>
            <a:pPr marL="796925" lvl="1" indent="-514350" eaLnBrk="1" hangingPunct="1">
              <a:buFont typeface="Arial" pitchFamily="34" charset="0"/>
              <a:buChar char="•"/>
              <a:defRPr/>
            </a:pPr>
            <a:r>
              <a:rPr lang="en-CA" dirty="0" smtClean="0">
                <a:cs typeface="+mn-cs"/>
              </a:rPr>
              <a:t>Understand attributes and primary keys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relationship type cardinality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universal and existential participation in relationships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Use ER diagrams to design data models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CA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Mandatory: Chapter 4 – Sections 4.1 to 4.3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ED8D8-3ED6-4D24-97EC-DD8C5F5A2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Entity: an object that exists in the real world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Physically: book, car, student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Conceptually: job, route</a:t>
            </a:r>
          </a:p>
          <a:p>
            <a:pPr lvl="1" eaLnBrk="1" hangingPunct="1"/>
            <a:endParaRPr lang="en-US" smtClean="0">
              <a:ea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Entity-type: a class of entities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Employee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Project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Department</a:t>
            </a:r>
          </a:p>
          <a:p>
            <a:pPr lvl="1" eaLnBrk="1" hangingPunct="1"/>
            <a:endParaRPr lang="en-US" smtClean="0">
              <a:ea typeface="ＭＳ Ｐゴシック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7A1EB-71A7-4121-B06C-236B271EF3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Entities have attributes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Properties that describe entities</a:t>
            </a:r>
          </a:p>
          <a:p>
            <a:pPr lvl="1" eaLnBrk="1" hangingPunct="1"/>
            <a:endParaRPr lang="en-US" smtClean="0">
              <a:ea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An Employee can be described by: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SIN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Name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DOB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Gender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Address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D2EB5-6302-4405-9470-FF619A6DD2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ERD’s (Entity-relation diagrams)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They are used to graphically represent a database.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An ERD shows: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Tables,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Fields of a table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Relationships between tables (more on this later).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Entity Types in ER Diagrams</a:t>
            </a:r>
            <a:endParaRPr lang="en-US" dirty="0"/>
          </a:p>
        </p:txBody>
      </p:sp>
      <p:sp>
        <p:nvSpPr>
          <p:cNvPr id="51202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E2C1D0-DD8C-4EE1-B82A-0E6957A035B0}" type="slidenum">
              <a:rPr lang="en-US" sz="1600">
                <a:solidFill>
                  <a:srgbClr val="A7A399"/>
                </a:solidFill>
                <a:latin typeface="Verdana" pitchFamily="34" charset="0"/>
              </a:rPr>
              <a:pPr algn="r"/>
              <a:t>23</a:t>
            </a:fld>
            <a:endParaRPr lang="en-US" sz="1600">
              <a:solidFill>
                <a:srgbClr val="A7A399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7800" y="9906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3600" y="9906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eaLnBrk="0" hangingPunct="0"/>
            <a:endParaRPr lang="en-CA" sz="1600">
              <a:latin typeface="Verdana" pitchFamily="34" charset="0"/>
            </a:endParaRPr>
          </a:p>
          <a:p>
            <a:pPr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3800" y="9906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eaLnBrk="0" hangingPunct="0"/>
            <a:endParaRPr lang="en-CA" sz="1600">
              <a:latin typeface="Verdana" pitchFamily="34" charset="0"/>
            </a:endParaRP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eaLnBrk="0" hangingPunct="0"/>
            <a:endParaRPr lang="en-CA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5486400"/>
            <a:ext cx="8183563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Primary Key 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400" smtClean="0">
                <a:ea typeface="ＭＳ Ｐゴシック"/>
                <a:cs typeface="ＭＳ Ｐゴシック"/>
              </a:rPr>
              <a:t>Each table should typically have one field designated as the primary key:</a:t>
            </a:r>
          </a:p>
          <a:p>
            <a:pPr marL="346075" lvl="1" indent="-120650" eaLnBrk="1" hangingPunct="1"/>
            <a:r>
              <a:rPr lang="en-US" sz="2000" smtClean="0">
                <a:ea typeface="ＭＳ Ｐゴシック"/>
              </a:rPr>
              <a:t>The primary key must be unique (identifies one record from another).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2667000" y="1752600"/>
            <a:ext cx="6172200" cy="3598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2228" name="Oval 7"/>
          <p:cNvSpPr>
            <a:spLocks noChangeArrowheads="1"/>
          </p:cNvSpPr>
          <p:nvPr/>
        </p:nvSpPr>
        <p:spPr bwMode="auto">
          <a:xfrm rot="5400000">
            <a:off x="1066800" y="3124200"/>
            <a:ext cx="4038600" cy="1143000"/>
          </a:xfrm>
          <a:prstGeom prst="ellipse">
            <a:avLst/>
          </a:prstGeom>
          <a:noFill/>
          <a:ln w="38100">
            <a:solidFill>
              <a:srgbClr val="996600"/>
            </a:solidFill>
            <a:round/>
            <a:headEnd type="none" w="sm" len="sm"/>
            <a:tailEnd type="none" w="sm" len="sm"/>
          </a:ln>
        </p:spPr>
        <p:txBody>
          <a:bodyPr rot="10800000" vert="eaVert" lIns="93600" tIns="46800" rIns="93600" bIns="46800" anchor="ctr"/>
          <a:lstStyle/>
          <a:p>
            <a:pPr eaLnBrk="0" hangingPunct="0"/>
            <a:endParaRPr lang="en-CA" sz="1400"/>
          </a:p>
        </p:txBody>
      </p: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228600" y="3060700"/>
            <a:ext cx="2286000" cy="1616075"/>
            <a:chOff x="144" y="1928"/>
            <a:chExt cx="1440" cy="1018"/>
          </a:xfrm>
        </p:grpSpPr>
        <p:sp>
          <p:nvSpPr>
            <p:cNvPr id="52230" name="Line 8"/>
            <p:cNvSpPr>
              <a:spLocks noChangeShapeType="1"/>
            </p:cNvSpPr>
            <p:nvPr/>
          </p:nvSpPr>
          <p:spPr bwMode="auto">
            <a:xfrm flipV="1">
              <a:off x="1152" y="2256"/>
              <a:ext cx="432" cy="192"/>
            </a:xfrm>
            <a:prstGeom prst="line">
              <a:avLst/>
            </a:prstGeom>
            <a:noFill/>
            <a:ln w="635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52231" name="Text Box 9"/>
            <p:cNvSpPr txBox="1">
              <a:spLocks noChangeArrowheads="1"/>
            </p:cNvSpPr>
            <p:nvPr/>
          </p:nvSpPr>
          <p:spPr bwMode="auto">
            <a:xfrm>
              <a:off x="144" y="1928"/>
              <a:ext cx="1096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Primary Key for table ‘Employees’ is the ‘SIN’ field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Primary Keys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Primary Key: a collection of attributes the uniquely identify an entity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One attribute most of the time</a:t>
            </a:r>
          </a:p>
          <a:p>
            <a:pPr lvl="1" eaLnBrk="1" hangingPunct="1"/>
            <a:endParaRPr lang="en-US" smtClean="0">
              <a:ea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SIN for employee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Student ID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Underlined in ERD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99F42-4B1A-4A25-8D0C-8EDB50CF97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257800"/>
            <a:ext cx="8183563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4300" indent="-114300" eaLnBrk="1" hangingPunct="1"/>
            <a:r>
              <a:rPr lang="en-US" sz="2400" smtClean="0">
                <a:ea typeface="ＭＳ Ｐゴシック"/>
                <a:cs typeface="ＭＳ Ｐゴシック"/>
              </a:rPr>
              <a:t>A primary key must be unique to each record because it is the one thing that distinguishes them.</a:t>
            </a:r>
          </a:p>
          <a:p>
            <a:pPr marL="114300" indent="-114300" eaLnBrk="1" hangingPunct="1"/>
            <a:r>
              <a:rPr lang="en-US" sz="2400" smtClean="0">
                <a:ea typeface="ＭＳ Ｐゴシック"/>
                <a:cs typeface="ＭＳ Ｐゴシック"/>
              </a:rPr>
              <a:t>If there is at least (or even exactly) one instance (however unlikely) where records can take on the same value for a field then that field cannot be a primary key. (When in doubt if this will ever be the case then verify with your users).</a:t>
            </a:r>
          </a:p>
          <a:p>
            <a:pPr marL="114300" indent="-114300" eaLnBrk="1" hangingPunct="1"/>
            <a:r>
              <a:rPr lang="en-US" sz="2400" smtClean="0">
                <a:ea typeface="ＭＳ Ｐゴシック"/>
                <a:cs typeface="ＭＳ Ｐゴシック"/>
              </a:rPr>
              <a:t>If a single key field cannot be found then several fields can be combined into a composite key. (Each field is still a separate field but together they form a unique primary key for each record).</a:t>
            </a:r>
          </a:p>
          <a:p>
            <a:pPr marL="114300" indent="-114300" eaLnBrk="1" hangingPunct="1"/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Choosing A Primary Key (2)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If a unique primary key still cannot be found then ‘invent’ one.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Cardinality (JT: Multiplicity) of Relationships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One-to-one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One-to-many (many-to-one)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Many-to-many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BC07B-2AA9-473B-B1D7-2507266C63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JT’s Extra: Cardinality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342900" indent="-342900" eaLnBrk="1" hangingPunct="1">
              <a:buFontTx/>
              <a:buAutoNum type="arabicPeriod"/>
              <a:tabLst>
                <a:tab pos="1600200" algn="l"/>
                <a:tab pos="1943100" algn="l"/>
                <a:tab pos="2452688" algn="l"/>
              </a:tabLst>
            </a:pPr>
            <a:r>
              <a:rPr lang="en-US" sz="2400" smtClean="0">
                <a:ea typeface="ＭＳ Ｐゴシック"/>
                <a:cs typeface="ＭＳ Ｐゴシック"/>
              </a:rPr>
              <a:t>One to one relationships 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One entity participates in the relationship from the ‘left’ and one entity participates in the relationship from the ‘right’.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Person	: head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Worker	: Social Insurance Number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This type of relationship is rare in databases</a:t>
            </a:r>
          </a:p>
          <a:p>
            <a:pPr marL="342900" indent="-342900" eaLnBrk="1" hangingPunct="1">
              <a:buFontTx/>
              <a:buAutoNum type="arabicPeriod"/>
              <a:tabLst>
                <a:tab pos="1600200" algn="l"/>
                <a:tab pos="1943100" algn="l"/>
                <a:tab pos="2452688" algn="l"/>
              </a:tabLst>
            </a:pPr>
            <a:r>
              <a:rPr lang="en-US" sz="2400" smtClean="0">
                <a:ea typeface="ＭＳ Ｐゴシック"/>
                <a:cs typeface="ＭＳ Ｐゴシック"/>
              </a:rPr>
              <a:t>One to many relationships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Person			: Hair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/>
              </a:rPr>
              <a:t>Department	: Employee</a:t>
            </a:r>
          </a:p>
          <a:p>
            <a:pPr marL="342900" indent="-342900" eaLnBrk="1" hangingPunct="1">
              <a:tabLst>
                <a:tab pos="1600200" algn="l"/>
                <a:tab pos="1943100" algn="l"/>
                <a:tab pos="2452688" algn="l"/>
              </a:tabLst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8434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0F58-D0A6-4170-9EE7-3288B691EC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9513"/>
            <a:ext cx="8183562" cy="10477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JT’s Extra: Cardinality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530225"/>
            <a:ext cx="8043862" cy="4187825"/>
          </a:xfrm>
        </p:spPr>
        <p:txBody>
          <a:bodyPr lIns="92075" tIns="46038" rIns="92075" bIns="46038"/>
          <a:lstStyle/>
          <a:p>
            <a:pPr marL="342900" indent="-342900" eaLnBrk="1" hangingPunct="1">
              <a:buFontTx/>
              <a:buAutoNum type="arabicPeriod" startAt="3"/>
            </a:pPr>
            <a:r>
              <a:rPr lang="en-US" sz="2400" smtClean="0">
                <a:ea typeface="ＭＳ Ｐゴシック"/>
                <a:cs typeface="ＭＳ Ｐゴシック"/>
              </a:rPr>
              <a:t>Many to many relationships</a:t>
            </a:r>
          </a:p>
          <a:p>
            <a:pPr marL="800100" lvl="1" indent="-228600" eaLnBrk="1" hangingPunct="1"/>
            <a:r>
              <a:rPr lang="en-US" sz="2000" smtClean="0">
                <a:ea typeface="ＭＳ Ｐゴシック"/>
              </a:rPr>
              <a:t>On each side of the relationship zero or more entities may participate in the relationship.</a:t>
            </a:r>
          </a:p>
          <a:p>
            <a:pPr marL="800100" lvl="1" indent="-228600" eaLnBrk="1" hangingPunct="1"/>
            <a:r>
              <a:rPr lang="en-US" sz="2000" smtClean="0">
                <a:ea typeface="ＭＳ Ｐゴシック"/>
              </a:rPr>
              <a:t>Students : Classes</a:t>
            </a:r>
          </a:p>
          <a:p>
            <a:pPr marL="800100" lvl="1" indent="-228600" eaLnBrk="1" hangingPunct="1">
              <a:buFontTx/>
              <a:buNone/>
            </a:pPr>
            <a:endParaRPr lang="en-US" sz="2000" smtClean="0">
              <a:ea typeface="ＭＳ Ｐゴシック"/>
            </a:endParaRPr>
          </a:p>
          <a:p>
            <a:pPr marL="800100" lvl="1" indent="-228600" eaLnBrk="1" hangingPunct="1">
              <a:buFontTx/>
              <a:buNone/>
            </a:pPr>
            <a:endParaRPr lang="en-US" sz="200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867400"/>
            <a:ext cx="8183563" cy="6667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Cardinality (3)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530225"/>
            <a:ext cx="8043862" cy="4187825"/>
          </a:xfrm>
        </p:spPr>
        <p:txBody>
          <a:bodyPr lIns="92075" tIns="46038" rIns="92075" bIns="46038"/>
          <a:lstStyle/>
          <a:p>
            <a:pPr marL="342900" indent="-342900" eaLnBrk="1" hangingPunct="1">
              <a:buFontTx/>
              <a:buAutoNum type="arabicPeriod" startAt="3"/>
            </a:pPr>
            <a:r>
              <a:rPr lang="en-US" sz="2400" smtClean="0">
                <a:ea typeface="ＭＳ Ｐゴシック"/>
                <a:cs typeface="ＭＳ Ｐゴシック"/>
              </a:rPr>
              <a:t>Many to many relationships</a:t>
            </a:r>
          </a:p>
          <a:p>
            <a:pPr marL="800100" lvl="1" indent="-228600" eaLnBrk="1" hangingPunct="1"/>
            <a:r>
              <a:rPr lang="en-US" sz="2000" smtClean="0">
                <a:ea typeface="ＭＳ Ｐゴシック"/>
              </a:rPr>
              <a:t>This type of relationship is not directly implemented in databases:</a:t>
            </a:r>
          </a:p>
          <a:p>
            <a:pPr marL="800100" lvl="1" indent="-228600" eaLnBrk="1" hangingPunct="1">
              <a:buFontTx/>
              <a:buNone/>
            </a:pPr>
            <a:endParaRPr lang="en-US" sz="2000" smtClean="0">
              <a:ea typeface="ＭＳ Ｐゴシック"/>
            </a:endParaRPr>
          </a:p>
        </p:txBody>
      </p:sp>
      <p:graphicFrame>
        <p:nvGraphicFramePr>
          <p:cNvPr id="81924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1981200"/>
          <a:ext cx="8229600" cy="1662113"/>
        </p:xfrm>
        <a:graphic>
          <a:graphicData uri="http://schemas.openxmlformats.org/drawingml/2006/table">
            <a:tbl>
              <a:tblPr/>
              <a:tblGrid>
                <a:gridCol w="1524000"/>
                <a:gridCol w="2611438"/>
                <a:gridCol w="1884362"/>
                <a:gridCol w="22098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951" name="Group 31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4191000"/>
          <a:ext cx="8382000" cy="1692275"/>
        </p:xfrm>
        <a:graphic>
          <a:graphicData uri="http://schemas.openxmlformats.org/drawingml/2006/table">
            <a:tbl>
              <a:tblPr/>
              <a:tblGrid>
                <a:gridCol w="1803400"/>
                <a:gridCol w="1738313"/>
                <a:gridCol w="1311275"/>
                <a:gridCol w="3529012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ClassName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Lecture No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ClassDescription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Introduction to Problem…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231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Introduction to Computer..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233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Introduction to Computer..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58" name="Text Box 58"/>
          <p:cNvSpPr txBox="1">
            <a:spLocks noChangeArrowheads="1"/>
          </p:cNvSpPr>
          <p:nvPr/>
        </p:nvSpPr>
        <p:spPr bwMode="auto">
          <a:xfrm>
            <a:off x="381000" y="1600200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Students table</a:t>
            </a:r>
          </a:p>
        </p:txBody>
      </p:sp>
      <p:sp>
        <p:nvSpPr>
          <p:cNvPr id="358474" name="Text Box 74"/>
          <p:cNvSpPr txBox="1">
            <a:spLocks noChangeArrowheads="1"/>
          </p:cNvSpPr>
          <p:nvPr/>
        </p:nvSpPr>
        <p:spPr bwMode="auto">
          <a:xfrm>
            <a:off x="381000" y="3810000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Classes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8" grpId="0"/>
      <p:bldP spid="3584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8043863" cy="4184650"/>
          </a:xfrm>
        </p:spPr>
        <p:txBody>
          <a:bodyPr lIns="92075" tIns="46038" rIns="92075" bIns="46038"/>
          <a:lstStyle/>
          <a:p>
            <a:pPr marL="381000" indent="-381000" eaLnBrk="1" hangingPunct="1">
              <a:buFontTx/>
              <a:buAutoNum type="arabicPeriod" startAt="3"/>
            </a:pPr>
            <a:r>
              <a:rPr lang="en-US" sz="2400" smtClean="0">
                <a:ea typeface="ＭＳ Ｐゴシック"/>
                <a:cs typeface="ＭＳ Ｐゴシック"/>
              </a:rPr>
              <a:t>Many to many relationships</a:t>
            </a:r>
          </a:p>
          <a:p>
            <a:pPr marL="914400" lvl="1" indent="-342900" eaLnBrk="1" hangingPunct="1"/>
            <a:r>
              <a:rPr lang="en-US" sz="2000" smtClean="0">
                <a:ea typeface="ＭＳ Ｐゴシック"/>
              </a:rPr>
              <a:t>Typically implemented as two one to many relationships in databases:</a:t>
            </a:r>
          </a:p>
          <a:p>
            <a:pPr marL="381000" indent="-381000" eaLnBrk="1" hangingPunct="1"/>
            <a:endParaRPr lang="en-US" sz="2400" smtClean="0">
              <a:ea typeface="ＭＳ Ｐゴシック"/>
              <a:cs typeface="ＭＳ Ｐゴシック"/>
            </a:endParaRPr>
          </a:p>
          <a:p>
            <a:pPr marL="914400" lvl="1" indent="-342900" eaLnBrk="1" hangingPunct="1">
              <a:buFontTx/>
              <a:buNone/>
            </a:pPr>
            <a:endParaRPr lang="en-US" sz="2000" smtClean="0">
              <a:ea typeface="ＭＳ Ｐゴシック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715000"/>
            <a:ext cx="8183563" cy="62706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Cardinality (4)</a:t>
            </a:r>
          </a:p>
        </p:txBody>
      </p:sp>
      <p:graphicFrame>
        <p:nvGraphicFramePr>
          <p:cNvPr id="83972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330200" y="1946275"/>
          <a:ext cx="4089400" cy="1023938"/>
        </p:xfrm>
        <a:graphic>
          <a:graphicData uri="http://schemas.openxmlformats.org/drawingml/2006/table">
            <a:tbl>
              <a:tblPr/>
              <a:tblGrid>
                <a:gridCol w="1422400"/>
                <a:gridCol w="2255838"/>
                <a:gridCol w="4111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990" name="Group 22"/>
          <p:cNvGraphicFramePr>
            <a:graphicFrameLocks noGrp="1"/>
          </p:cNvGraphicFramePr>
          <p:nvPr>
            <p:ph sz="quarter" idx="4294967295"/>
          </p:nvPr>
        </p:nvGraphicFramePr>
        <p:xfrm>
          <a:off x="4800600" y="1905000"/>
          <a:ext cx="4051300" cy="1031875"/>
        </p:xfrm>
        <a:graphic>
          <a:graphicData uri="http://schemas.openxmlformats.org/drawingml/2006/table">
            <a:tbl>
              <a:tblPr/>
              <a:tblGrid>
                <a:gridCol w="1524000"/>
                <a:gridCol w="2124075"/>
                <a:gridCol w="4032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ClassName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231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25" name="Text Box 53"/>
          <p:cNvSpPr txBox="1">
            <a:spLocks noChangeArrowheads="1"/>
          </p:cNvSpPr>
          <p:nvPr/>
        </p:nvSpPr>
        <p:spPr bwMode="auto">
          <a:xfrm>
            <a:off x="304800" y="1524000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Students table</a:t>
            </a:r>
          </a:p>
        </p:txBody>
      </p:sp>
      <p:sp>
        <p:nvSpPr>
          <p:cNvPr id="361526" name="Text Box 54"/>
          <p:cNvSpPr txBox="1">
            <a:spLocks noChangeArrowheads="1"/>
          </p:cNvSpPr>
          <p:nvPr/>
        </p:nvSpPr>
        <p:spPr bwMode="auto">
          <a:xfrm>
            <a:off x="4800600" y="1524000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Classes table</a:t>
            </a:r>
          </a:p>
        </p:txBody>
      </p:sp>
      <p:sp>
        <p:nvSpPr>
          <p:cNvPr id="361530" name="Text Box 58"/>
          <p:cNvSpPr txBox="1">
            <a:spLocks noChangeArrowheads="1"/>
          </p:cNvSpPr>
          <p:nvPr/>
        </p:nvSpPr>
        <p:spPr bwMode="auto">
          <a:xfrm>
            <a:off x="2590800" y="3733800"/>
            <a:ext cx="4013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Registrations table (linking table)</a:t>
            </a:r>
          </a:p>
        </p:txBody>
      </p:sp>
      <p:graphicFrame>
        <p:nvGraphicFramePr>
          <p:cNvPr id="84011" name="Group 43"/>
          <p:cNvGraphicFramePr>
            <a:graphicFrameLocks noGrp="1"/>
          </p:cNvGraphicFramePr>
          <p:nvPr/>
        </p:nvGraphicFramePr>
        <p:xfrm>
          <a:off x="1524000" y="4114800"/>
          <a:ext cx="6705600" cy="1684338"/>
        </p:xfrm>
        <a:graphic>
          <a:graphicData uri="http://schemas.openxmlformats.org/drawingml/2006/table">
            <a:tbl>
              <a:tblPr/>
              <a:tblGrid>
                <a:gridCol w="1881188"/>
                <a:gridCol w="1914525"/>
                <a:gridCol w="1455737"/>
                <a:gridCol w="145415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Class- 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Lecture No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123450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ENGL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123460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MATH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271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4038" name="Group 70"/>
          <p:cNvGrpSpPr>
            <a:grpSpLocks/>
          </p:cNvGrpSpPr>
          <p:nvPr/>
        </p:nvGrpSpPr>
        <p:grpSpPr bwMode="auto">
          <a:xfrm>
            <a:off x="381000" y="2514600"/>
            <a:ext cx="6400800" cy="2667000"/>
            <a:chOff x="240" y="1584"/>
            <a:chExt cx="4032" cy="1680"/>
          </a:xfrm>
        </p:grpSpPr>
        <p:sp>
          <p:nvSpPr>
            <p:cNvPr id="65606" name="Line 97"/>
            <p:cNvSpPr>
              <a:spLocks noChangeShapeType="1"/>
            </p:cNvSpPr>
            <p:nvPr/>
          </p:nvSpPr>
          <p:spPr bwMode="auto">
            <a:xfrm>
              <a:off x="528" y="1920"/>
              <a:ext cx="528" cy="129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65607" name="Line 98"/>
            <p:cNvSpPr>
              <a:spLocks noChangeShapeType="1"/>
            </p:cNvSpPr>
            <p:nvPr/>
          </p:nvSpPr>
          <p:spPr bwMode="auto">
            <a:xfrm flipH="1">
              <a:off x="2352" y="1824"/>
              <a:ext cx="1344" cy="144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65608" name="AutoShape 99"/>
            <p:cNvSpPr>
              <a:spLocks/>
            </p:cNvSpPr>
            <p:nvPr/>
          </p:nvSpPr>
          <p:spPr bwMode="auto">
            <a:xfrm rot="5400000">
              <a:off x="3579" y="1125"/>
              <a:ext cx="234" cy="1152"/>
            </a:xfrm>
            <a:prstGeom prst="rightBrace">
              <a:avLst>
                <a:gd name="adj1" fmla="val 41026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65609" name="AutoShape 99"/>
            <p:cNvSpPr>
              <a:spLocks/>
            </p:cNvSpPr>
            <p:nvPr/>
          </p:nvSpPr>
          <p:spPr bwMode="auto">
            <a:xfrm rot="5400000">
              <a:off x="432" y="1584"/>
              <a:ext cx="144" cy="528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25" grpId="0"/>
      <p:bldP spid="361526" grpId="0"/>
      <p:bldP spid="3615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Full Participation (ERD Representation)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Represented using a solid line.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990600" y="1371600"/>
            <a:ext cx="1600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Employee</a:t>
            </a: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6019800" y="1447800"/>
            <a:ext cx="21336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Department</a:t>
            </a:r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2590800" y="18288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>
            <a:off x="2590800" y="16002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 flipV="1">
            <a:off x="2590800" y="18288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057400" y="2133600"/>
            <a:ext cx="2514600" cy="173990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There are no employees who don’t participate in the relationship between employees and departments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029200" y="2209800"/>
            <a:ext cx="2514600" cy="173990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/>
              <a:t>There are no departments that don’t participate in the relationship between employee and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Partial Participation (ERD Representation)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Represented using a dashed line.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990600" y="1219200"/>
            <a:ext cx="1600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Employee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990600" y="4038600"/>
            <a:ext cx="21336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Project</a:t>
            </a:r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1752600" y="2133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 flipV="1">
            <a:off x="1752600" y="2133600"/>
            <a:ext cx="3048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1371600" y="21336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752600" y="2209800"/>
            <a:ext cx="5334000" cy="64135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Some employees that may not participate in the relationship between employees and projects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752600" y="3429000"/>
            <a:ext cx="5410200" cy="64135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/>
              <a:t>There are no projects that don’t participate in the relationship between employees and projects</a:t>
            </a:r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1752600" y="28956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  <p:bldP spid="880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Relationships Types</a:t>
            </a:r>
            <a:endParaRPr lang="en-US" dirty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D8744-4E52-4A33-A873-8A1513ADC5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71683" name="Rectangle 51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71684" name="Rectangle 52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71685" name="Rectangle 53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55" name="Elbow Connector 54"/>
          <p:cNvCxnSpPr>
            <a:stCxn id="74" idx="3"/>
            <a:endCxn id="71684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8"/>
          <p:cNvCxnSpPr>
            <a:stCxn id="71" idx="0"/>
            <a:endCxn id="71684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8"/>
          <p:cNvCxnSpPr>
            <a:stCxn id="73" idx="0"/>
            <a:endCxn id="71683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976562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976562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Elbow Connector 69"/>
          <p:cNvCxnSpPr>
            <a:stCxn id="71683" idx="3"/>
            <a:endCxn id="74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8"/>
          <p:cNvCxnSpPr>
            <a:stCxn id="71685" idx="3"/>
            <a:endCxn id="71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Elbow Connector 8"/>
          <p:cNvCxnSpPr>
            <a:stCxn id="71685" idx="1"/>
            <a:endCxn id="73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Relationship Degrees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degree of a relationship is the number of entity types it relates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Controls is a binary relationship type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406D8-CBBE-47FB-AA29-65B0E5F152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0" y="3255963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914400" y="2979738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7" name="Elbow Connector 8"/>
          <p:cNvCxnSpPr>
            <a:stCxn id="11" idx="3"/>
            <a:endCxn id="72708" idx="1"/>
          </p:cNvCxnSpPr>
          <p:nvPr/>
        </p:nvCxnSpPr>
        <p:spPr>
          <a:xfrm flipV="1">
            <a:off x="5830888" y="3846513"/>
            <a:ext cx="1027112" cy="158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624138" y="3548063"/>
            <a:ext cx="457200" cy="609600"/>
            <a:chOff x="2971800" y="1828800"/>
            <a:chExt cx="457200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iamond 10"/>
          <p:cNvSpPr/>
          <p:nvPr/>
        </p:nvSpPr>
        <p:spPr>
          <a:xfrm>
            <a:off x="3697288" y="3352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Elbow Connector 8"/>
          <p:cNvCxnSpPr>
            <a:stCxn id="72709" idx="3"/>
            <a:endCxn id="11" idx="1"/>
          </p:cNvCxnSpPr>
          <p:nvPr/>
        </p:nvCxnSpPr>
        <p:spPr>
          <a:xfrm flipV="1">
            <a:off x="2590800" y="3848100"/>
            <a:ext cx="1106488" cy="793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Participation Levels</a:t>
            </a:r>
            <a:endParaRPr 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Entity types participate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Fully (universal participation)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Partially (existential participation)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in relationship types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0C1EC-0990-4FFC-BAEA-6A0366EEB7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Participation Levels</a:t>
            </a:r>
            <a:endParaRPr lang="en-US" dirty="0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141A5-A627-4B35-8EC5-9FB23BA233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74755" name="Rectangle 51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74756" name="Rectangle 52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74757" name="Rectangle 53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55" name="Elbow Connector 54"/>
          <p:cNvCxnSpPr>
            <a:stCxn id="74" idx="3"/>
            <a:endCxn id="74756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8"/>
          <p:cNvCxnSpPr>
            <a:stCxn id="71" idx="0"/>
            <a:endCxn id="74756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8"/>
          <p:cNvCxnSpPr>
            <a:stCxn id="73" idx="0"/>
            <a:endCxn id="74755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61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62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63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64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976562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976562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Elbow Connector 69"/>
          <p:cNvCxnSpPr>
            <a:stCxn id="74755" idx="3"/>
            <a:endCxn id="74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8"/>
          <p:cNvCxnSpPr>
            <a:stCxn id="74757" idx="3"/>
            <a:endCxn id="71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Elbow Connector 8"/>
          <p:cNvCxnSpPr>
            <a:stCxn id="74757" idx="1"/>
            <a:endCxn id="73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ERD Examples</a:t>
            </a:r>
            <a:endParaRPr lang="en-US" dirty="0"/>
          </a:p>
        </p:txBody>
      </p:sp>
      <p:sp>
        <p:nvSpPr>
          <p:cNvPr id="75778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552A2-BD5F-4926-98E8-28D4151EF7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Describe what a database is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Draw the relationship between databases and mathematical relations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Describe what a database schema is</a:t>
            </a:r>
            <a:endParaRPr lang="en-CA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838200" y="419100"/>
            <a:ext cx="1447800" cy="2247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BOOK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-ISBN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-Title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-Author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-Price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-Publisher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-Year</a:t>
            </a: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934200" y="774700"/>
            <a:ext cx="1219200" cy="1524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SELLER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-Name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-email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-Rating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858000" y="2971800"/>
            <a:ext cx="1752600" cy="2374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COURSE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-School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-Department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-Code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-Section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-Term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-Year</a:t>
            </a:r>
          </a:p>
        </p:txBody>
      </p:sp>
      <p:cxnSp>
        <p:nvCxnSpPr>
          <p:cNvPr id="5" name="Elbow Connector 4"/>
          <p:cNvCxnSpPr>
            <a:stCxn id="27" idx="3"/>
            <a:endCxn id="76802" idx="1"/>
          </p:cNvCxnSpPr>
          <p:nvPr/>
        </p:nvCxnSpPr>
        <p:spPr>
          <a:xfrm>
            <a:off x="5867400" y="1536700"/>
            <a:ext cx="1066800" cy="1588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13" idx="1"/>
            <a:endCxn id="76801" idx="2"/>
          </p:cNvCxnSpPr>
          <p:nvPr/>
        </p:nvCxnSpPr>
        <p:spPr>
          <a:xfrm rot="10800000">
            <a:off x="1562100" y="2667000"/>
            <a:ext cx="1866900" cy="14859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3429000" y="36576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Elbow Connector 5"/>
          <p:cNvCxnSpPr>
            <a:stCxn id="13" idx="3"/>
            <a:endCxn id="76803" idx="1"/>
          </p:cNvCxnSpPr>
          <p:nvPr/>
        </p:nvCxnSpPr>
        <p:spPr>
          <a:xfrm>
            <a:off x="5562600" y="4152900"/>
            <a:ext cx="1295400" cy="6350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808" name="Group 20"/>
          <p:cNvGrpSpPr>
            <a:grpSpLocks/>
          </p:cNvGrpSpPr>
          <p:nvPr/>
        </p:nvGrpSpPr>
        <p:grpSpPr bwMode="auto">
          <a:xfrm rot="5400000">
            <a:off x="1346200" y="2590800"/>
            <a:ext cx="457200" cy="609600"/>
            <a:chOff x="2971800" y="1828800"/>
            <a:chExt cx="457200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809" name="Group 20"/>
          <p:cNvGrpSpPr>
            <a:grpSpLocks/>
          </p:cNvGrpSpPr>
          <p:nvPr/>
        </p:nvGrpSpPr>
        <p:grpSpPr bwMode="auto">
          <a:xfrm rot="10800000">
            <a:off x="6400800" y="3848100"/>
            <a:ext cx="457200" cy="609600"/>
            <a:chOff x="2971800" y="1828800"/>
            <a:chExt cx="457200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iamond 26"/>
          <p:cNvSpPr/>
          <p:nvPr/>
        </p:nvSpPr>
        <p:spPr>
          <a:xfrm>
            <a:off x="3733800" y="10414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SELLS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>
            <a:stCxn id="76801" idx="3"/>
            <a:endCxn id="27" idx="1"/>
          </p:cNvCxnSpPr>
          <p:nvPr/>
        </p:nvCxnSpPr>
        <p:spPr>
          <a:xfrm flipV="1">
            <a:off x="2286000" y="1536700"/>
            <a:ext cx="1447800" cy="6350"/>
          </a:xfrm>
          <a:prstGeom prst="bentConnector3">
            <a:avLst>
              <a:gd name="adj1" fmla="val 50000"/>
            </a:avLst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812" name="Group 20"/>
          <p:cNvGrpSpPr>
            <a:grpSpLocks/>
          </p:cNvGrpSpPr>
          <p:nvPr/>
        </p:nvGrpSpPr>
        <p:grpSpPr bwMode="auto">
          <a:xfrm>
            <a:off x="2324100" y="1231900"/>
            <a:ext cx="457200" cy="609600"/>
            <a:chOff x="2971800" y="1828800"/>
            <a:chExt cx="457200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77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EC2DF-3161-4526-B1AA-C071A8E829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3900" y="965200"/>
            <a:ext cx="1295400" cy="1562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latin typeface="+mj-lt"/>
              </a:rPr>
              <a:t>SINGER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u="sng" dirty="0" smtClean="0">
                <a:latin typeface="+mj-lt"/>
              </a:rPr>
              <a:t>-ID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-N</a:t>
            </a:r>
            <a:r>
              <a:rPr lang="en-US" dirty="0" smtClean="0">
                <a:latin typeface="+mj-lt"/>
              </a:rPr>
              <a:t>a</a:t>
            </a:r>
            <a:r>
              <a:rPr lang="en-CA" dirty="0" smtClean="0">
                <a:latin typeface="+mj-lt"/>
              </a:rPr>
              <a:t>me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-Bio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-Website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7086600" y="952500"/>
            <a:ext cx="1676400" cy="1600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ALBUM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-Title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-Release date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98900" y="4292600"/>
            <a:ext cx="1295400" cy="1562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SONG</a:t>
            </a:r>
            <a:endParaRPr lang="en-CA" u="sng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-Title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-Duration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-Genre</a:t>
            </a:r>
          </a:p>
        </p:txBody>
      </p:sp>
      <p:sp>
        <p:nvSpPr>
          <p:cNvPr id="17" name="Diamond 16"/>
          <p:cNvSpPr/>
          <p:nvPr/>
        </p:nvSpPr>
        <p:spPr>
          <a:xfrm>
            <a:off x="35052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RECORDS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stCxn id="17" idx="3"/>
            <a:endCxn id="77826" idx="1"/>
          </p:cNvCxnSpPr>
          <p:nvPr/>
        </p:nvCxnSpPr>
        <p:spPr>
          <a:xfrm>
            <a:off x="5638800" y="1752600"/>
            <a:ext cx="14478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" idx="3"/>
            <a:endCxn id="17" idx="1"/>
          </p:cNvCxnSpPr>
          <p:nvPr/>
        </p:nvCxnSpPr>
        <p:spPr>
          <a:xfrm>
            <a:off x="2019300" y="1746250"/>
            <a:ext cx="14859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31" name="Group 20"/>
          <p:cNvGrpSpPr>
            <a:grpSpLocks/>
          </p:cNvGrpSpPr>
          <p:nvPr/>
        </p:nvGrpSpPr>
        <p:grpSpPr bwMode="auto">
          <a:xfrm>
            <a:off x="2006600" y="1447800"/>
            <a:ext cx="457200" cy="609600"/>
            <a:chOff x="2971800" y="1828800"/>
            <a:chExt cx="457200" cy="609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32" name="Group 20"/>
          <p:cNvGrpSpPr>
            <a:grpSpLocks/>
          </p:cNvGrpSpPr>
          <p:nvPr/>
        </p:nvGrpSpPr>
        <p:grpSpPr bwMode="auto">
          <a:xfrm flipH="1">
            <a:off x="6629400" y="1447800"/>
            <a:ext cx="457200" cy="609600"/>
            <a:chOff x="2971800" y="1828800"/>
            <a:chExt cx="457200" cy="609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iamond 31"/>
          <p:cNvSpPr/>
          <p:nvPr/>
        </p:nvSpPr>
        <p:spPr>
          <a:xfrm>
            <a:off x="6858000" y="4572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CONTAINS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32" idx="0"/>
            <a:endCxn id="77826" idx="2"/>
          </p:cNvCxnSpPr>
          <p:nvPr/>
        </p:nvCxnSpPr>
        <p:spPr>
          <a:xfrm rot="5400000" flipH="1" flipV="1">
            <a:off x="6915151" y="3562350"/>
            <a:ext cx="20193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77827" idx="3"/>
            <a:endCxn id="32" idx="1"/>
          </p:cNvCxnSpPr>
          <p:nvPr/>
        </p:nvCxnSpPr>
        <p:spPr>
          <a:xfrm flipV="1">
            <a:off x="5194300" y="5067300"/>
            <a:ext cx="16637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36" name="Group 20"/>
          <p:cNvGrpSpPr>
            <a:grpSpLocks/>
          </p:cNvGrpSpPr>
          <p:nvPr/>
        </p:nvGrpSpPr>
        <p:grpSpPr bwMode="auto">
          <a:xfrm>
            <a:off x="5181600" y="47625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Diamond 43"/>
          <p:cNvSpPr/>
          <p:nvPr/>
        </p:nvSpPr>
        <p:spPr>
          <a:xfrm>
            <a:off x="304800" y="4572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PERFORMS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44" idx="0"/>
            <a:endCxn id="2" idx="2"/>
          </p:cNvCxnSpPr>
          <p:nvPr/>
        </p:nvCxnSpPr>
        <p:spPr>
          <a:xfrm rot="5400000" flipH="1" flipV="1">
            <a:off x="349251" y="3549650"/>
            <a:ext cx="20447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77827" idx="1"/>
            <a:endCxn id="44" idx="3"/>
          </p:cNvCxnSpPr>
          <p:nvPr/>
        </p:nvCxnSpPr>
        <p:spPr>
          <a:xfrm rot="10800000">
            <a:off x="2438400" y="5067300"/>
            <a:ext cx="14605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40" name="Group 20"/>
          <p:cNvGrpSpPr>
            <a:grpSpLocks/>
          </p:cNvGrpSpPr>
          <p:nvPr/>
        </p:nvGrpSpPr>
        <p:grpSpPr bwMode="auto">
          <a:xfrm flipH="1">
            <a:off x="3429000" y="4762500"/>
            <a:ext cx="457200" cy="609600"/>
            <a:chOff x="2971800" y="1828800"/>
            <a:chExt cx="457200" cy="6096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41" name="Group 20"/>
          <p:cNvGrpSpPr>
            <a:grpSpLocks/>
          </p:cNvGrpSpPr>
          <p:nvPr/>
        </p:nvGrpSpPr>
        <p:grpSpPr bwMode="auto">
          <a:xfrm rot="16200000" flipH="1">
            <a:off x="1143000" y="2438400"/>
            <a:ext cx="457200" cy="609600"/>
            <a:chOff x="2971800" y="1828800"/>
            <a:chExt cx="457200" cy="6096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6" name="Slide Number Placeholder 2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C0520D-9E34-4DC3-BE4D-F847A31217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572000" y="3162300"/>
            <a:ext cx="1638300" cy="1333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SPECIES</a:t>
            </a:r>
          </a:p>
          <a:p>
            <a:pPr algn="ctr" eaLnBrk="0" hangingPunct="0"/>
            <a:r>
              <a:rPr lang="en-US" u="sng">
                <a:latin typeface="Verdana" pitchFamily="34" charset="0"/>
              </a:rPr>
              <a:t>-Name</a:t>
            </a:r>
          </a:p>
          <a:p>
            <a:pPr algn="ctr" eaLnBrk="0" hangingPunct="0"/>
            <a:r>
              <a:rPr lang="en-US">
                <a:latin typeface="Verdana" pitchFamily="34" charset="0"/>
              </a:rPr>
              <a:t>-Bark color</a:t>
            </a:r>
          </a:p>
          <a:p>
            <a:pPr algn="ctr" eaLnBrk="0" hangingPunct="0"/>
            <a:r>
              <a:rPr lang="en-US">
                <a:latin typeface="Verdana" pitchFamily="34" charset="0"/>
              </a:rPr>
              <a:t>-Max height</a:t>
            </a:r>
            <a:endParaRPr lang="en-CA">
              <a:latin typeface="Verdana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838200" y="584200"/>
            <a:ext cx="18288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TREE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-Tree#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 Year planted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667500" y="-88900"/>
            <a:ext cx="2019300" cy="2247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MEASUREMENT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-Meas#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-Branch#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-Height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-Trunk width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-Month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-Year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781800" y="5016500"/>
            <a:ext cx="1790700" cy="1485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EMPLOYEE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-Emp#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-Name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-Salary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962025" y="4343400"/>
            <a:ext cx="1447800" cy="1524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FOREST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-Fname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-Area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-Location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-Altitude</a:t>
            </a:r>
          </a:p>
        </p:txBody>
      </p:sp>
      <p:sp>
        <p:nvSpPr>
          <p:cNvPr id="56" name="Diamond 55"/>
          <p:cNvSpPr/>
          <p:nvPr/>
        </p:nvSpPr>
        <p:spPr>
          <a:xfrm>
            <a:off x="2286000" y="24384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Diamond 56"/>
          <p:cNvSpPr/>
          <p:nvPr/>
        </p:nvSpPr>
        <p:spPr>
          <a:xfrm>
            <a:off x="3505200" y="5461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Diamond 57"/>
          <p:cNvSpPr/>
          <p:nvPr/>
        </p:nvSpPr>
        <p:spPr>
          <a:xfrm>
            <a:off x="609600" y="2971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Diamond 58"/>
          <p:cNvSpPr/>
          <p:nvPr/>
        </p:nvSpPr>
        <p:spPr>
          <a:xfrm>
            <a:off x="3276600" y="5257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6" idx="2"/>
            <a:endCxn id="78849" idx="1"/>
          </p:cNvCxnSpPr>
          <p:nvPr/>
        </p:nvCxnSpPr>
        <p:spPr>
          <a:xfrm rot="16200000" flipH="1">
            <a:off x="3762375" y="3019425"/>
            <a:ext cx="400050" cy="12192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59"/>
          <p:cNvCxnSpPr>
            <a:stCxn id="78850" idx="2"/>
            <a:endCxn id="56" idx="0"/>
          </p:cNvCxnSpPr>
          <p:nvPr/>
        </p:nvCxnSpPr>
        <p:spPr>
          <a:xfrm rot="16200000" flipH="1">
            <a:off x="2082800" y="1168400"/>
            <a:ext cx="939800" cy="16002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59"/>
          <p:cNvCxnSpPr>
            <a:stCxn id="78851" idx="1"/>
            <a:endCxn id="57" idx="3"/>
          </p:cNvCxnSpPr>
          <p:nvPr/>
        </p:nvCxnSpPr>
        <p:spPr>
          <a:xfrm rot="10800000" flipV="1">
            <a:off x="5638800" y="1035050"/>
            <a:ext cx="10287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9"/>
          <p:cNvCxnSpPr>
            <a:stCxn id="78850" idx="3"/>
            <a:endCxn id="57" idx="1"/>
          </p:cNvCxnSpPr>
          <p:nvPr/>
        </p:nvCxnSpPr>
        <p:spPr>
          <a:xfrm>
            <a:off x="2667000" y="1041400"/>
            <a:ext cx="8382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59"/>
          <p:cNvCxnSpPr>
            <a:stCxn id="58" idx="0"/>
            <a:endCxn id="78850" idx="1"/>
          </p:cNvCxnSpPr>
          <p:nvPr/>
        </p:nvCxnSpPr>
        <p:spPr>
          <a:xfrm rot="16200000" flipV="1">
            <a:off x="292100" y="1587500"/>
            <a:ext cx="1930400" cy="838200"/>
          </a:xfrm>
          <a:prstGeom prst="bentConnector4">
            <a:avLst>
              <a:gd name="adj1" fmla="val 38158"/>
              <a:gd name="adj2" fmla="val 15454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59"/>
          <p:cNvCxnSpPr>
            <a:stCxn id="58" idx="2"/>
            <a:endCxn id="78853" idx="0"/>
          </p:cNvCxnSpPr>
          <p:nvPr/>
        </p:nvCxnSpPr>
        <p:spPr>
          <a:xfrm rot="16200000" flipH="1">
            <a:off x="1490663" y="4148137"/>
            <a:ext cx="381000" cy="952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/>
          <p:nvPr/>
        </p:nvSpPr>
        <p:spPr>
          <a:xfrm>
            <a:off x="66167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1" name="Elbow Connector 59"/>
          <p:cNvCxnSpPr>
            <a:stCxn id="59" idx="1"/>
            <a:endCxn id="78853" idx="2"/>
          </p:cNvCxnSpPr>
          <p:nvPr/>
        </p:nvCxnSpPr>
        <p:spPr>
          <a:xfrm rot="10800000" flipV="1">
            <a:off x="1685925" y="5753100"/>
            <a:ext cx="1590675" cy="114300"/>
          </a:xfrm>
          <a:prstGeom prst="bentConnector4">
            <a:avLst>
              <a:gd name="adj1" fmla="val 27252"/>
              <a:gd name="adj2" fmla="val 6333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59"/>
          <p:cNvCxnSpPr>
            <a:stCxn id="78852" idx="1"/>
            <a:endCxn id="59" idx="3"/>
          </p:cNvCxnSpPr>
          <p:nvPr/>
        </p:nvCxnSpPr>
        <p:spPr>
          <a:xfrm rot="10800000">
            <a:off x="5410200" y="5753100"/>
            <a:ext cx="13716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59"/>
          <p:cNvCxnSpPr>
            <a:stCxn id="78852" idx="0"/>
            <a:endCxn id="80" idx="2"/>
          </p:cNvCxnSpPr>
          <p:nvPr/>
        </p:nvCxnSpPr>
        <p:spPr>
          <a:xfrm rot="5400000" flipH="1" flipV="1">
            <a:off x="7229475" y="4562475"/>
            <a:ext cx="9017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59"/>
          <p:cNvCxnSpPr>
            <a:stCxn id="80" idx="0"/>
            <a:endCxn id="78851" idx="2"/>
          </p:cNvCxnSpPr>
          <p:nvPr/>
        </p:nvCxnSpPr>
        <p:spPr>
          <a:xfrm rot="16200000" flipV="1">
            <a:off x="7197725" y="2638425"/>
            <a:ext cx="9652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869" name="Group 20"/>
          <p:cNvGrpSpPr>
            <a:grpSpLocks/>
          </p:cNvGrpSpPr>
          <p:nvPr/>
        </p:nvGrpSpPr>
        <p:grpSpPr bwMode="auto">
          <a:xfrm flipH="1">
            <a:off x="368300" y="736600"/>
            <a:ext cx="457200" cy="609600"/>
            <a:chOff x="2971800" y="1828800"/>
            <a:chExt cx="457200" cy="609600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70" name="Group 20"/>
          <p:cNvGrpSpPr>
            <a:grpSpLocks/>
          </p:cNvGrpSpPr>
          <p:nvPr/>
        </p:nvGrpSpPr>
        <p:grpSpPr bwMode="auto">
          <a:xfrm rot="16200000" flipH="1">
            <a:off x="1524000" y="1447800"/>
            <a:ext cx="457200" cy="609600"/>
            <a:chOff x="2971800" y="1828800"/>
            <a:chExt cx="457200" cy="6096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71" name="Group 20"/>
          <p:cNvGrpSpPr>
            <a:grpSpLocks/>
          </p:cNvGrpSpPr>
          <p:nvPr/>
        </p:nvGrpSpPr>
        <p:grpSpPr bwMode="auto">
          <a:xfrm flipH="1">
            <a:off x="6299200" y="5448300"/>
            <a:ext cx="457200" cy="609600"/>
            <a:chOff x="2971800" y="1828800"/>
            <a:chExt cx="457200" cy="6096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72" name="Group 20"/>
          <p:cNvGrpSpPr>
            <a:grpSpLocks/>
          </p:cNvGrpSpPr>
          <p:nvPr/>
        </p:nvGrpSpPr>
        <p:grpSpPr bwMode="auto">
          <a:xfrm rot="16200000" flipH="1">
            <a:off x="7448550" y="2070100"/>
            <a:ext cx="457200" cy="609600"/>
            <a:chOff x="2971800" y="1828800"/>
            <a:chExt cx="457200" cy="6096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73" name="Group 20"/>
          <p:cNvGrpSpPr>
            <a:grpSpLocks/>
          </p:cNvGrpSpPr>
          <p:nvPr/>
        </p:nvGrpSpPr>
        <p:grpSpPr bwMode="auto">
          <a:xfrm flipH="1">
            <a:off x="6223000" y="736600"/>
            <a:ext cx="457200" cy="609600"/>
            <a:chOff x="2971800" y="1828800"/>
            <a:chExt cx="457200" cy="60960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8" name="Slide Number Placeholder 3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90E52-F94C-4CA8-A3B9-C91E6E276F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6338"/>
            <a:ext cx="3535362" cy="1185862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Purpose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mtClean="0">
                <a:ea typeface="ＭＳ Ｐゴシック"/>
                <a:cs typeface="ＭＳ Ｐゴシック"/>
              </a:rPr>
              <a:t>To store &amp; retrieve information</a:t>
            </a:r>
          </a:p>
          <a:p>
            <a:pPr marL="111125" indent="-111125" eaLnBrk="1" hangingPunct="1"/>
            <a:endParaRPr lang="en-US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7" name="Picture 4" descr="MCj03316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08488" y="1747838"/>
            <a:ext cx="884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MCj02806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713" y="2257425"/>
            <a:ext cx="10239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MCj029547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2212975"/>
            <a:ext cx="14906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MCj028066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0638" y="4056063"/>
            <a:ext cx="10779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MCj039706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6700" y="4565650"/>
            <a:ext cx="21066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MCj023070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00" y="3452813"/>
            <a:ext cx="10652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3" name="AutoShape 10"/>
          <p:cNvCxnSpPr>
            <a:cxnSpLocks noChangeShapeType="1"/>
          </p:cNvCxnSpPr>
          <p:nvPr/>
        </p:nvCxnSpPr>
        <p:spPr bwMode="auto">
          <a:xfrm>
            <a:off x="1409700" y="4598988"/>
            <a:ext cx="2667000" cy="10366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1514" name="AutoShape 11"/>
          <p:cNvCxnSpPr>
            <a:cxnSpLocks noChangeShapeType="1"/>
          </p:cNvCxnSpPr>
          <p:nvPr/>
        </p:nvCxnSpPr>
        <p:spPr bwMode="auto">
          <a:xfrm>
            <a:off x="2784475" y="3094038"/>
            <a:ext cx="2346325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1515" name="AutoShape 12"/>
          <p:cNvCxnSpPr>
            <a:cxnSpLocks noChangeShapeType="1"/>
          </p:cNvCxnSpPr>
          <p:nvPr/>
        </p:nvCxnSpPr>
        <p:spPr bwMode="auto">
          <a:xfrm>
            <a:off x="4851400" y="2754313"/>
            <a:ext cx="279400" cy="1811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1516" name="AutoShape 13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1517" name="AutoShape 14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Database: Customer information</a:t>
            </a:r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Sale $$$</a:t>
            </a:r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 flipH="1" flipV="1">
            <a:off x="1752600" y="4584700"/>
            <a:ext cx="2336800" cy="901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2705100" y="4699000"/>
            <a:ext cx="1003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Sale $$$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257800"/>
            <a:ext cx="8183563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JT’s Extra: Why Bother?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000" smtClean="0">
                <a:ea typeface="ＭＳ Ｐゴシック"/>
                <a:cs typeface="ＭＳ Ｐゴシック"/>
              </a:rPr>
              <a:t>Why bother, why not use a simple file as an alternative?</a:t>
            </a:r>
          </a:p>
          <a:p>
            <a:pPr marL="346075" lvl="1" indent="-120650" eaLnBrk="1" hangingPunct="1"/>
            <a:r>
              <a:rPr lang="en-US" sz="1800" smtClean="0">
                <a:ea typeface="ＭＳ Ｐゴシック"/>
              </a:rPr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2667000" cy="4035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MILES EDWARD O’BRIAN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DS9 Corp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Electrical engineering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2007 purchases: $10,0000,000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2006 purchases: $1,750,000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endParaRPr lang="en-US" sz="1200"/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JAMIE SMYTHE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Cooperative services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Gasoline refining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2006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2005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2004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2003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2002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endParaRPr lang="en-US" sz="1200"/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SCOTT BRUCE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Bryce Consulting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Investment analysis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2007 purchases: $500,000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2006 purchases: $1,500,000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2005 purchases: $2,500,000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2004 purchases: $500,000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endParaRPr lang="en-US" sz="1200"/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2743200" y="1447800"/>
            <a:ext cx="533400" cy="3886200"/>
          </a:xfrm>
          <a:prstGeom prst="rightBrace">
            <a:avLst>
              <a:gd name="adj1" fmla="val 607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3600" tIns="46800" rIns="93600" bIns="46800" anchor="ctr"/>
          <a:lstStyle/>
          <a:p>
            <a:pPr eaLnBrk="0" hangingPunct="0"/>
            <a:endParaRPr lang="en-CA" sz="140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200400" y="1371600"/>
            <a:ext cx="5715000" cy="3651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If the list is short then a simple text file may suffice.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As the list grows organizing and updating the information becomes more challenging (duplicates or inaccuracies?)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Validity must be manually checked.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Also searching the list according to specific criteria may become difficult .</a:t>
            </a:r>
          </a:p>
          <a:p>
            <a:pPr marL="342900" lvl="1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600"/>
              <a:t>e.g., Show all clients whose purchases in 2007 were between one and five million dollars</a:t>
            </a:r>
          </a:p>
          <a:p>
            <a:pPr marL="342900" lvl="1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600"/>
              <a:t>e.g., Show all clients that made in one year a purchase exceeding 10 million dollars.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  <p:bldP spid="400388" grpId="0"/>
      <p:bldP spid="400389" grpId="0" animBg="1"/>
      <p:bldP spid="400390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Organized collection of data 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Minimizes redundancy: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Wastes space and produce anomalies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Makes it easier to access and modify data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Examples: University and bank records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Typically is a collection of </a:t>
            </a:r>
            <a:r>
              <a:rPr lang="en-US" i="1" smtClean="0">
                <a:ea typeface="ＭＳ Ｐゴシック"/>
                <a:cs typeface="ＭＳ Ｐゴシック"/>
              </a:rPr>
              <a:t>tables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16A53-9B89-4463-A5C5-70279CD178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 l="25725" t="12549" r="18520" b="34901"/>
          <a:stretch>
            <a:fillRect/>
          </a:stretch>
        </p:blipFill>
        <p:spPr bwMode="auto">
          <a:xfrm>
            <a:off x="544513" y="457200"/>
            <a:ext cx="82184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Database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D91B2-04A8-45E5-AB74-091E8EE5BE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 l="18054" t="70589" r="62764" b="6667"/>
          <a:stretch>
            <a:fillRect/>
          </a:stretch>
        </p:blipFill>
        <p:spPr bwMode="auto">
          <a:xfrm>
            <a:off x="5029200" y="2667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0"/>
            <a:ext cx="8077200" cy="669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400" smtClean="0">
                <a:effectLst/>
                <a:ea typeface="ＭＳ Ｐゴシック"/>
                <a:cs typeface="ＭＳ Ｐゴシック"/>
              </a:rPr>
              <a:t>JT’s Extra: Storing Information In A Database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000" smtClean="0">
                <a:ea typeface="ＭＳ Ｐゴシック"/>
                <a:cs typeface="ＭＳ Ｐゴシック"/>
              </a:rPr>
              <a:t>Information is commonly stored in tables (relational database):</a:t>
            </a:r>
          </a:p>
        </p:txBody>
      </p:sp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609600" y="19050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609600" y="990600"/>
            <a:ext cx="6362700" cy="919163"/>
            <a:chOff x="384" y="624"/>
            <a:chExt cx="4008" cy="579"/>
          </a:xfrm>
        </p:grpSpPr>
        <p:sp>
          <p:nvSpPr>
            <p:cNvPr id="27653" name="AutoShape 6"/>
            <p:cNvSpPr>
              <a:spLocks/>
            </p:cNvSpPr>
            <p:nvPr/>
          </p:nvSpPr>
          <p:spPr bwMode="auto">
            <a:xfrm rot="-5400000">
              <a:off x="2218" y="-970"/>
              <a:ext cx="339" cy="4008"/>
            </a:xfrm>
            <a:prstGeom prst="rightBrace">
              <a:avLst>
                <a:gd name="adj1" fmla="val 98525"/>
                <a:gd name="adj2" fmla="val 50000"/>
              </a:avLst>
            </a:prstGeom>
            <a:noFill/>
            <a:ln w="635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1680" y="624"/>
              <a:ext cx="158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00CC"/>
                  </a:solidFill>
                </a:rPr>
                <a:t>‘</a:t>
              </a:r>
              <a:r>
                <a:rPr lang="en-US" sz="2000" b="1">
                  <a:solidFill>
                    <a:srgbClr val="996600"/>
                  </a:solidFill>
                </a:rPr>
                <a:t>Employees’ table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1214</TotalTime>
  <Words>1467</Words>
  <Application>Microsoft Office PowerPoint</Application>
  <PresentationFormat>On-screen Show (4:3)</PresentationFormat>
  <Paragraphs>492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Verdana</vt:lpstr>
      <vt:lpstr>ＭＳ Ｐゴシック</vt:lpstr>
      <vt:lpstr>Wingdings 2</vt:lpstr>
      <vt:lpstr>Calibri</vt:lpstr>
      <vt:lpstr>Symbol</vt:lpstr>
      <vt:lpstr>Times New Roman</vt:lpstr>
      <vt:lpstr>Aspect</vt:lpstr>
      <vt:lpstr>Aspect</vt:lpstr>
      <vt:lpstr>Aspect</vt:lpstr>
      <vt:lpstr>Aspect</vt:lpstr>
      <vt:lpstr>Aspect</vt:lpstr>
      <vt:lpstr>Aspect</vt:lpstr>
      <vt:lpstr>1 Databases &amp; Data Modeling</vt:lpstr>
      <vt:lpstr>Reading Assignment</vt:lpstr>
      <vt:lpstr>Databases</vt:lpstr>
      <vt:lpstr>Objectives</vt:lpstr>
      <vt:lpstr>JT’s Extra: Purpose</vt:lpstr>
      <vt:lpstr>JT’s Extra: Why Bother?</vt:lpstr>
      <vt:lpstr>Database</vt:lpstr>
      <vt:lpstr>Example Database</vt:lpstr>
      <vt:lpstr>JT’s Extra: Storing Information In A Database</vt:lpstr>
      <vt:lpstr>JT’s Extra: Storing Information In A Database (2)</vt:lpstr>
      <vt:lpstr>Slide 11</vt:lpstr>
      <vt:lpstr>JT’s Extra: Guidelines For Naming Tables</vt:lpstr>
      <vt:lpstr>JT’s Extra: Guidelines For Naming Fields</vt:lpstr>
      <vt:lpstr>Relations</vt:lpstr>
      <vt:lpstr>Relations</vt:lpstr>
      <vt:lpstr>Database Schema</vt:lpstr>
      <vt:lpstr>JT’s Extra: Example Database Schema</vt:lpstr>
      <vt:lpstr>Data Modeling</vt:lpstr>
      <vt:lpstr>Objectives</vt:lpstr>
      <vt:lpstr>Entities</vt:lpstr>
      <vt:lpstr>Attributes</vt:lpstr>
      <vt:lpstr>JT’s Extra: ERD’s (Entity-relation diagrams)</vt:lpstr>
      <vt:lpstr>Entity Types in ER Diagrams</vt:lpstr>
      <vt:lpstr>JT’s Extra: Primary Key </vt:lpstr>
      <vt:lpstr>Primary Keys</vt:lpstr>
      <vt:lpstr>JT’s Extra: Choosing A Primary Key</vt:lpstr>
      <vt:lpstr>JT’s Extra: Choosing A Primary Key (2)</vt:lpstr>
      <vt:lpstr>Cardinality (JT: Multiplicity) of Relationships</vt:lpstr>
      <vt:lpstr>JT’s Extra: Cardinality</vt:lpstr>
      <vt:lpstr>JT’s Extra: Cardinality (2)</vt:lpstr>
      <vt:lpstr>JT’s Extra: Cardinality (3)</vt:lpstr>
      <vt:lpstr>JT’s Extra: Cardinality (4)</vt:lpstr>
      <vt:lpstr>JT’s Extra: Full Participation (ERD Representation)</vt:lpstr>
      <vt:lpstr>JT’s Extra: Partial Participation (ERD Representation)</vt:lpstr>
      <vt:lpstr>Relationships Types</vt:lpstr>
      <vt:lpstr>Relationship Degrees</vt:lpstr>
      <vt:lpstr>Participation Levels</vt:lpstr>
      <vt:lpstr>Participation Levels</vt:lpstr>
      <vt:lpstr>ERD Examples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158</cp:revision>
  <dcterms:created xsi:type="dcterms:W3CDTF">2006-08-16T00:00:00Z</dcterms:created>
  <dcterms:modified xsi:type="dcterms:W3CDTF">2012-10-21T04:42:42Z</dcterms:modified>
</cp:coreProperties>
</file>