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15"/>
  </p:notesMasterIdLst>
  <p:sldIdLst>
    <p:sldId id="316" r:id="rId2"/>
    <p:sldId id="256" r:id="rId3"/>
    <p:sldId id="257" r:id="rId4"/>
    <p:sldId id="308" r:id="rId5"/>
    <p:sldId id="309" r:id="rId6"/>
    <p:sldId id="317" r:id="rId7"/>
    <p:sldId id="318" r:id="rId8"/>
    <p:sldId id="310" r:id="rId9"/>
    <p:sldId id="311" r:id="rId10"/>
    <p:sldId id="312" r:id="rId11"/>
    <p:sldId id="313" r:id="rId12"/>
    <p:sldId id="314" r:id="rId13"/>
    <p:sldId id="31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2C0ED5AC-AAB0-41F1-84CB-C92C3F2F4F49}" type="datetimeFigureOut">
              <a:rPr lang="en-US"/>
              <a:pPr>
                <a:defRPr/>
              </a:pPr>
              <a:t>10/20/2012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B41BFF18-9FA8-4536-810E-5512DB8FC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886200" y="6248400"/>
            <a:ext cx="162718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ea typeface="ＭＳ Ｐゴシック" pitchFamily="-110" charset="-128"/>
                <a:cs typeface="+mn-cs"/>
              </a:rPr>
              <a:t>© </a:t>
            </a:r>
            <a:r>
              <a:rPr lang="en-US" sz="1200" dirty="0" err="1">
                <a:ea typeface="ＭＳ Ｐゴシック" pitchFamily="-110" charset="-128"/>
                <a:cs typeface="+mn-cs"/>
              </a:rPr>
              <a:t>Jalal</a:t>
            </a:r>
            <a:r>
              <a:rPr lang="en-US" sz="1200" dirty="0">
                <a:ea typeface="ＭＳ Ｐゴシック" pitchFamily="-110" charset="-128"/>
                <a:cs typeface="+mn-cs"/>
              </a:rPr>
              <a:t> Kawash </a:t>
            </a:r>
            <a:r>
              <a:rPr lang="en-US" sz="1200" dirty="0">
                <a:ea typeface="ＭＳ Ｐゴシック" pitchFamily="-110" charset="-128"/>
                <a:cs typeface="+mn-cs"/>
              </a:rPr>
              <a:t>2010</a:t>
            </a:r>
            <a:endParaRPr lang="en-US" sz="1200" dirty="0">
              <a:ea typeface="ＭＳ Ｐゴシック" pitchFamily="-110" charset="-128"/>
              <a:cs typeface="+mn-cs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609600" y="3849688"/>
            <a:ext cx="1481138" cy="194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18"/>
          <p:cNvSpPr>
            <a:spLocks noGrp="1"/>
          </p:cNvSpPr>
          <p:nvPr>
            <p:ph type="dt" sz="half" idx="10"/>
          </p:nvPr>
        </p:nvSpPr>
        <p:spPr>
          <a:xfrm>
            <a:off x="5943600" y="6096000"/>
            <a:ext cx="2286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782373-9C29-44E2-A82C-291366914AA9}" type="datetime1">
              <a:rPr lang="en-US"/>
              <a:pPr>
                <a:defRPr/>
              </a:pPr>
              <a:t>10/20/2012</a:t>
            </a:fld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800600" y="6111875"/>
            <a:ext cx="22860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dirty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BA844-E020-48E9-8081-039417F51F49}" type="datetime1">
              <a:rPr lang="en-US"/>
              <a:pPr>
                <a:defRPr/>
              </a:pPr>
              <a:t>10/20/2012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97CE8-E05C-4091-8344-1FFDC0D38B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0F890-1408-4F06-9A4E-04B966C1D94E}" type="datetime1">
              <a:rPr lang="en-US"/>
              <a:pPr>
                <a:defRPr/>
              </a:pPr>
              <a:t>10/20/2012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16FE1-9905-4C0E-A846-46B8E3BF06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>
          <a:xfrm>
            <a:off x="6096000" y="6096000"/>
            <a:ext cx="2286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2FBAAD-036B-4D3F-8DBB-813ECAFC6B47}" type="datetime1">
              <a:rPr lang="en-US"/>
              <a:pPr>
                <a:defRPr/>
              </a:pPr>
              <a:t>10/20/2012</a:t>
            </a:fld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61F4C-4651-4018-992D-C0380688A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1676400" y="5334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2667000" y="9144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3657600" y="13716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/>
          <p:cNvPicPr>
            <a:picLocks noChangeAspect="1" noChangeArrowheads="1"/>
          </p:cNvPicPr>
          <p:nvPr userDrawn="1"/>
        </p:nvPicPr>
        <p:blipFill>
          <a:blip r:embed="rId2"/>
          <a:srcRect l="52776" t="11578" r="8125" b="2106"/>
          <a:stretch>
            <a:fillRect/>
          </a:stretch>
        </p:blipFill>
        <p:spPr bwMode="auto">
          <a:xfrm>
            <a:off x="4648200" y="1905000"/>
            <a:ext cx="25146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142200-1C35-47A8-AD1C-1CD0E573C07C}" type="datetime1">
              <a:rPr lang="en-US"/>
              <a:pPr>
                <a:defRPr/>
              </a:pPr>
              <a:t>10/20/2012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3F636-1486-451E-B05A-BDCD2571F644}" type="datetime1">
              <a:rPr lang="en-US"/>
              <a:pPr>
                <a:defRPr/>
              </a:pPr>
              <a:t>10/20/2012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BA753-ED23-4E2A-941C-302AD03CB3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A7442-F945-4C21-B4C6-A7DE8B449A45}" type="datetime1">
              <a:rPr lang="en-US"/>
              <a:pPr>
                <a:defRPr/>
              </a:pPr>
              <a:t>10/20/2012</a:t>
            </a:fld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7083-9F12-4EBC-878F-4C9E6F0439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689B2-3B9D-44EB-98CD-86CE84A35C22}" type="datetime1">
              <a:rPr lang="en-US"/>
              <a:pPr>
                <a:defRPr/>
              </a:pPr>
              <a:t>10/20/2012</a:t>
            </a:fld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B74B9-2FAD-41A8-AA5D-9E8CE34040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  <a:cs typeface="+mn-cs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A5EDE2-7000-4369-A1F1-9A02E76D9E47}" type="datetime1">
              <a:rPr lang="en-US"/>
              <a:pPr>
                <a:defRPr/>
              </a:pPr>
              <a:t>10/20/2012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AF3C-9471-4B3E-A01A-8533DB0DE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AEE44-A997-4F1B-A959-53D4F9E6B578}" type="datetime1">
              <a:rPr lang="en-US"/>
              <a:pPr>
                <a:defRPr/>
              </a:pPr>
              <a:t>10/20/2012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C44EA-36C0-4E1A-A288-0AB0A8DBF7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  <a:cs typeface="+mn-cs"/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E99940-84C3-43FF-8785-CD51EA48D685}" type="datetime1">
              <a:rPr lang="en-US"/>
              <a:pPr>
                <a:defRPr/>
              </a:pPr>
              <a:t>10/20/2012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03488-E290-4433-A00B-789D473DE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1"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7F7F7"/>
              </a:gs>
              <a:gs pos="100000">
                <a:srgbClr val="DADADA"/>
              </a:gs>
            </a:gsLst>
            <a:lin ang="5400000" scaled="1"/>
          </a:gradFill>
          <a:ln w="2000" cap="rnd">
            <a:solidFill>
              <a:srgbClr val="A4A3A3"/>
            </a:solidFill>
            <a:round/>
            <a:headEnd/>
            <a:tailEnd/>
          </a:ln>
          <a:effectLst>
            <a:outerShdw blurRad="63500" dist="50800" dir="5400000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Verdana" pitchFamily="-110" charset="0"/>
              <a:ea typeface="ＭＳ Ｐゴシック" pitchFamily="-110" charset="-128"/>
              <a:cs typeface="+mn-cs"/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A7A399"/>
                </a:solidFill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1989E8D8-49AA-45FA-B074-6031B96BC351}" type="datetime1">
              <a:rPr lang="en-US"/>
              <a:pPr>
                <a:defRPr/>
              </a:pPr>
              <a:t>10/20/2012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7A399"/>
                </a:solidFill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 smtClean="0">
                <a:solidFill>
                  <a:srgbClr val="A7A399"/>
                </a:solidFill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A9872B8C-4326-4AFC-BBAE-3EC9151566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962400" y="6248400"/>
            <a:ext cx="162718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ea typeface="ＭＳ Ｐゴシック" pitchFamily="-110" charset="-128"/>
                <a:cs typeface="+mn-cs"/>
              </a:rPr>
              <a:t>© </a:t>
            </a:r>
            <a:r>
              <a:rPr lang="en-US" sz="1200" dirty="0" err="1">
                <a:ea typeface="ＭＳ Ｐゴシック" pitchFamily="-110" charset="-128"/>
                <a:cs typeface="+mn-cs"/>
              </a:rPr>
              <a:t>Jalal</a:t>
            </a:r>
            <a:r>
              <a:rPr lang="en-US" sz="1200" dirty="0">
                <a:ea typeface="ＭＳ Ｐゴシック" pitchFamily="-110" charset="-128"/>
                <a:cs typeface="+mn-cs"/>
              </a:rPr>
              <a:t> Kawash </a:t>
            </a:r>
            <a:r>
              <a:rPr lang="en-US" sz="1200" dirty="0">
                <a:ea typeface="ＭＳ Ｐゴシック" pitchFamily="-110" charset="-128"/>
                <a:cs typeface="+mn-cs"/>
              </a:rPr>
              <a:t>2010</a:t>
            </a:r>
            <a:endParaRPr lang="en-US" sz="1200" dirty="0">
              <a:ea typeface="ＭＳ Ｐゴシック" pitchFamily="-110" charset="-128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" y="6248400"/>
            <a:ext cx="23320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i="1" dirty="0">
                <a:ea typeface="ＭＳ Ｐゴシック" pitchFamily="-110" charset="-128"/>
                <a:cs typeface="+mn-cs"/>
              </a:rPr>
              <a:t>Peeking into Computer Science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3"/>
          <a:srcRect l="52776" t="11578" r="8125" b="2106"/>
          <a:stretch>
            <a:fillRect/>
          </a:stretch>
        </p:blipFill>
        <p:spPr bwMode="auto">
          <a:xfrm>
            <a:off x="76200" y="5562600"/>
            <a:ext cx="4651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1" r:id="rId4"/>
    <p:sldLayoutId id="2147483840" r:id="rId5"/>
    <p:sldLayoutId id="2147483839" r:id="rId6"/>
    <p:sldLayoutId id="2147483845" r:id="rId7"/>
    <p:sldLayoutId id="2147483838" r:id="rId8"/>
    <p:sldLayoutId id="2147483846" r:id="rId9"/>
    <p:sldLayoutId id="2147483837" r:id="rId10"/>
    <p:sldLayoutId id="214748383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ＭＳ Ｐゴシック" pitchFamily="-110" charset="-128"/>
          <a:cs typeface="ＭＳ Ｐゴシック" pitchFamily="-11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ＭＳ Ｐゴシック" pitchFamily="-110" charset="-128"/>
          <a:cs typeface="ＭＳ Ｐゴシック" pitchFamily="-11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n.wikipedia.org/wiki/Image:George_Boole.jpg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George Boole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1815-1864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English Mathematician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His </a:t>
            </a:r>
            <a:r>
              <a:rPr lang="en-US" i="1" smtClean="0">
                <a:ea typeface="ＭＳ Ｐゴシック"/>
                <a:cs typeface="ＭＳ Ｐゴシック"/>
              </a:rPr>
              <a:t>The Mathematical Analysis of Logic</a:t>
            </a:r>
            <a:r>
              <a:rPr lang="en-US" smtClean="0">
                <a:ea typeface="ＭＳ Ｐゴシック"/>
                <a:cs typeface="ＭＳ Ｐゴシック"/>
              </a:rPr>
              <a:t>, 1848 is the first contribution to symbolic logic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In this book he introduced what is today called Boolean Logic (or Algebra)</a:t>
            </a:r>
          </a:p>
          <a:p>
            <a:pPr lvl="1"/>
            <a:r>
              <a:rPr lang="en-US" smtClean="0">
                <a:ea typeface="ＭＳ Ｐゴシック"/>
              </a:rPr>
              <a:t>JT: Boolean (True, False outcome)</a:t>
            </a:r>
          </a:p>
        </p:txBody>
      </p:sp>
      <p:pic>
        <p:nvPicPr>
          <p:cNvPr id="14339" name="Picture 2" descr="http://upload.wikimedia.org/wikipedia/commons/thumb/6/6c/George_Boole.jpg/200px-George_Boole.jpg">
            <a:hlinkClick r:id="rId2" tooltip="George Boole.jpg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4191000"/>
            <a:ext cx="19050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445E37-AE6B-4CB6-9B3F-6EFE41DE9724}" type="slidenum">
              <a:rPr lang="en-US" smtClean="0">
                <a:ea typeface="ＭＳ Ｐゴシック"/>
                <a:cs typeface="ＭＳ Ｐゴシック"/>
              </a:rPr>
              <a:pPr/>
              <a:t>1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Quantification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marL="514350" indent="-514350"/>
            <a:r>
              <a:rPr lang="en-US" smtClean="0">
                <a:ea typeface="ＭＳ Ｐゴシック"/>
                <a:cs typeface="ＭＳ Ｐゴシック"/>
              </a:rPr>
              <a:t>Universe of discourse: this 203 class</a:t>
            </a:r>
          </a:p>
          <a:p>
            <a:pPr marL="514350" indent="-514350"/>
            <a:r>
              <a:rPr lang="en-US" smtClean="0">
                <a:ea typeface="ＭＳ Ｐゴシック"/>
                <a:cs typeface="ＭＳ Ｐゴシック"/>
              </a:rPr>
              <a:t>P(x): x is female</a:t>
            </a:r>
          </a:p>
          <a:p>
            <a:pPr marL="514350" indent="-514350"/>
            <a:endParaRPr lang="en-US" smtClean="0">
              <a:ea typeface="ＭＳ Ｐゴシック"/>
              <a:cs typeface="ＭＳ Ｐゴシック"/>
            </a:endParaRPr>
          </a:p>
          <a:p>
            <a:pPr marL="514350" indent="-514350"/>
            <a:r>
              <a:rPr lang="en-US" smtClean="0">
                <a:ea typeface="ＭＳ Ｐゴシック"/>
                <a:cs typeface="ＭＳ Ｐゴシック"/>
                <a:sym typeface="Symbol" pitchFamily="18" charset="2"/>
              </a:rPr>
              <a:t>x P(x) :</a:t>
            </a:r>
          </a:p>
          <a:p>
            <a:pPr marL="796925" lvl="1" indent="-514350"/>
            <a:r>
              <a:rPr lang="en-US" smtClean="0">
                <a:ea typeface="ＭＳ Ｐゴシック"/>
                <a:sym typeface="Symbol" pitchFamily="18" charset="2"/>
              </a:rPr>
              <a:t>All students in this class are female</a:t>
            </a:r>
          </a:p>
          <a:p>
            <a:pPr marL="514350" indent="-514350"/>
            <a:r>
              <a:rPr lang="en-US" smtClean="0">
                <a:ea typeface="ＭＳ Ｐゴシック"/>
                <a:cs typeface="ＭＳ Ｐゴシック"/>
                <a:sym typeface="Symbol" pitchFamily="18" charset="2"/>
              </a:rPr>
              <a:t>x P(x)</a:t>
            </a:r>
          </a:p>
          <a:p>
            <a:pPr marL="796925" lvl="1" indent="-514350"/>
            <a:r>
              <a:rPr lang="en-US" smtClean="0">
                <a:ea typeface="ＭＳ Ｐゴシック"/>
                <a:sym typeface="Symbol" pitchFamily="18" charset="2"/>
              </a:rPr>
              <a:t>There is at least one student in this class who is female</a:t>
            </a:r>
            <a:endParaRPr lang="en-US" smtClean="0">
              <a:ea typeface="ＭＳ Ｐゴシック"/>
            </a:endParaRPr>
          </a:p>
          <a:p>
            <a:pPr marL="514350" indent="-514350"/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6130078-98C6-4DA8-A278-B3A9D67AB969}" type="slidenum">
              <a:rPr lang="en-US" smtClean="0">
                <a:ea typeface="ＭＳ Ｐゴシック"/>
                <a:cs typeface="ＭＳ Ｐゴシック"/>
              </a:rPr>
              <a:pPr/>
              <a:t>10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Quantification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marL="514350" indent="-514350"/>
            <a:r>
              <a:rPr lang="en-US" smtClean="0">
                <a:ea typeface="ＭＳ Ｐゴシック"/>
                <a:cs typeface="ＭＳ Ｐゴシック"/>
              </a:rPr>
              <a:t>Universe of discourse: all earth creatures</a:t>
            </a:r>
          </a:p>
          <a:p>
            <a:pPr marL="514350" indent="-514350"/>
            <a:r>
              <a:rPr lang="en-US" smtClean="0">
                <a:ea typeface="ＭＳ Ｐゴシック"/>
                <a:cs typeface="ＭＳ Ｐゴシック"/>
              </a:rPr>
              <a:t>M(x): x is a monkey</a:t>
            </a:r>
          </a:p>
          <a:p>
            <a:pPr marL="514350" indent="-514350"/>
            <a:r>
              <a:rPr lang="en-US" smtClean="0">
                <a:ea typeface="ＭＳ Ｐゴシック"/>
                <a:cs typeface="ＭＳ Ｐゴシック"/>
              </a:rPr>
              <a:t>F(x): x lives in a forest</a:t>
            </a:r>
          </a:p>
          <a:p>
            <a:pPr marL="514350" indent="-514350"/>
            <a:endParaRPr lang="en-US" smtClean="0">
              <a:ea typeface="ＭＳ Ｐゴシック"/>
              <a:cs typeface="ＭＳ Ｐゴシック"/>
            </a:endParaRPr>
          </a:p>
          <a:p>
            <a:pPr marL="514350" indent="-514350"/>
            <a:r>
              <a:rPr lang="en-US" smtClean="0">
                <a:ea typeface="ＭＳ Ｐゴシック"/>
                <a:cs typeface="ＭＳ Ｐゴシック"/>
                <a:sym typeface="Symbol" pitchFamily="18" charset="2"/>
              </a:rPr>
              <a:t>Express: some monkeys live in forests</a:t>
            </a:r>
          </a:p>
          <a:p>
            <a:pPr marL="514350" indent="-514350"/>
            <a:r>
              <a:rPr lang="en-US" smtClean="0">
                <a:ea typeface="ＭＳ Ｐゴシック"/>
                <a:cs typeface="ＭＳ Ｐゴシック"/>
                <a:sym typeface="Symbol" pitchFamily="18" charset="2"/>
              </a:rPr>
              <a:t>x (M(x)  F(x)) :</a:t>
            </a:r>
          </a:p>
          <a:p>
            <a:pPr marL="796925" lvl="1" indent="-514350"/>
            <a:r>
              <a:rPr lang="en-US" smtClean="0">
                <a:ea typeface="ＭＳ Ｐゴシック"/>
                <a:sym typeface="Symbol" pitchFamily="18" charset="2"/>
              </a:rPr>
              <a:t>At least some monkey lives in a forest</a:t>
            </a:r>
          </a:p>
          <a:p>
            <a:pPr marL="796925" lvl="1" indent="-514350"/>
            <a:endParaRPr lang="en-US" smtClean="0">
              <a:ea typeface="ＭＳ Ｐゴシック"/>
              <a:sym typeface="Symbol" pitchFamily="18" charset="2"/>
            </a:endParaRPr>
          </a:p>
          <a:p>
            <a:pPr marL="514350" indent="-514350"/>
            <a:endParaRPr lang="en-US" smtClean="0">
              <a:ea typeface="ＭＳ Ｐゴシック"/>
              <a:cs typeface="ＭＳ Ｐゴシック"/>
              <a:sym typeface="Symbol" pitchFamily="18" charset="2"/>
            </a:endParaRPr>
          </a:p>
          <a:p>
            <a:pPr marL="514350" indent="-514350"/>
            <a:endParaRPr lang="en-US" smtClean="0">
              <a:ea typeface="ＭＳ Ｐゴシック"/>
              <a:cs typeface="ＭＳ Ｐゴシック"/>
              <a:sym typeface="Symbol" pitchFamily="18" charset="2"/>
            </a:endParaRPr>
          </a:p>
          <a:p>
            <a:pPr marL="514350" indent="-514350"/>
            <a:endParaRPr lang="en-US" smtClean="0">
              <a:ea typeface="ＭＳ Ｐゴシック"/>
              <a:cs typeface="ＭＳ Ｐゴシック"/>
            </a:endParaRPr>
          </a:p>
          <a:p>
            <a:pPr marL="514350" indent="-514350"/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01E5F6-1505-4958-9B57-94D05A79103A}" type="slidenum">
              <a:rPr lang="en-US" smtClean="0">
                <a:ea typeface="ＭＳ Ｐゴシック"/>
                <a:cs typeface="ＭＳ Ｐゴシック"/>
              </a:rPr>
              <a:pPr/>
              <a:t>11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Quantification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defRPr/>
            </a:pPr>
            <a:r>
              <a:rPr lang="en-US" dirty="0" smtClean="0"/>
              <a:t>Universe of discourse: all earth creatures</a:t>
            </a:r>
          </a:p>
          <a:p>
            <a:pPr marL="514350" indent="-514350">
              <a:defRPr/>
            </a:pPr>
            <a:r>
              <a:rPr lang="en-US" dirty="0" smtClean="0"/>
              <a:t>M(x): x is a monkey</a:t>
            </a:r>
          </a:p>
          <a:p>
            <a:pPr marL="514350" indent="-514350">
              <a:defRPr/>
            </a:pPr>
            <a:r>
              <a:rPr lang="en-US" dirty="0" smtClean="0"/>
              <a:t>F(x): x lives in a forest</a:t>
            </a:r>
          </a:p>
          <a:p>
            <a:pPr marL="514350" indent="-514350">
              <a:defRPr/>
            </a:pPr>
            <a:endParaRPr lang="en-US" dirty="0" smtClean="0"/>
          </a:p>
          <a:p>
            <a:pPr marL="514350" indent="-514350">
              <a:defRPr/>
            </a:pPr>
            <a:r>
              <a:rPr lang="en-US" dirty="0" smtClean="0">
                <a:sym typeface="Symbol"/>
              </a:rPr>
              <a:t>Express: all monkeys live in forests</a:t>
            </a:r>
          </a:p>
          <a:p>
            <a:pPr marL="514350" indent="-514350">
              <a:defRPr/>
            </a:pPr>
            <a:r>
              <a:rPr lang="en-US" dirty="0" smtClean="0">
                <a:sym typeface="Symbol"/>
              </a:rPr>
              <a:t>x (M(x)  F(x)) :</a:t>
            </a:r>
          </a:p>
          <a:p>
            <a:pPr marL="797814" lvl="1" indent="-514350">
              <a:defRPr/>
            </a:pPr>
            <a:r>
              <a:rPr lang="en-US" dirty="0" smtClean="0">
                <a:cs typeface="+mn-cs"/>
                <a:sym typeface="Symbol"/>
              </a:rPr>
              <a:t>All earth creatures are monkeys and live in forests</a:t>
            </a:r>
          </a:p>
          <a:p>
            <a:pPr marL="514350" indent="-514350">
              <a:defRPr/>
            </a:pPr>
            <a:r>
              <a:rPr lang="en-US" dirty="0" smtClean="0">
                <a:sym typeface="Symbol"/>
              </a:rPr>
              <a:t>x (M(x) </a:t>
            </a:r>
            <a:r>
              <a:rPr lang="en-US" dirty="0" smtClean="0">
                <a:latin typeface="Times New Roman"/>
                <a:cs typeface="Times New Roman"/>
              </a:rPr>
              <a:t>→</a:t>
            </a:r>
            <a:r>
              <a:rPr lang="en-US" dirty="0" smtClean="0">
                <a:sym typeface="Symbol"/>
              </a:rPr>
              <a:t> F(x)) :</a:t>
            </a:r>
          </a:p>
          <a:p>
            <a:pPr marL="797814" lvl="1" indent="-514350">
              <a:defRPr/>
            </a:pPr>
            <a:r>
              <a:rPr lang="en-US" dirty="0" smtClean="0">
                <a:cs typeface="+mn-cs"/>
                <a:sym typeface="Symbol"/>
              </a:rPr>
              <a:t>From all creatures if x is a monkey, then x lives in a forest</a:t>
            </a:r>
          </a:p>
          <a:p>
            <a:pPr marL="797814" lvl="1" indent="-514350">
              <a:defRPr/>
            </a:pPr>
            <a:endParaRPr lang="en-US" dirty="0" smtClean="0">
              <a:cs typeface="+mn-cs"/>
              <a:sym typeface="Symbol"/>
            </a:endParaRPr>
          </a:p>
          <a:p>
            <a:pPr marL="514350" indent="-514350">
              <a:defRPr/>
            </a:pPr>
            <a:endParaRPr lang="en-US" dirty="0" smtClean="0">
              <a:sym typeface="Symbol"/>
            </a:endParaRPr>
          </a:p>
          <a:p>
            <a:pPr marL="514350" indent="-514350">
              <a:defRPr/>
            </a:pPr>
            <a:endParaRPr lang="en-US" dirty="0" smtClean="0">
              <a:sym typeface="Symbol"/>
            </a:endParaRPr>
          </a:p>
          <a:p>
            <a:pPr marL="514350" indent="-514350">
              <a:defRPr/>
            </a:pPr>
            <a:endParaRPr lang="en-US" dirty="0" smtClean="0"/>
          </a:p>
          <a:p>
            <a:pPr marL="514350" indent="-514350">
              <a:defRPr/>
            </a:pPr>
            <a:endParaRPr lang="en-US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95800" y="2438400"/>
            <a:ext cx="500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73DBDA-6606-4582-8381-AF5D145DC15B}" type="slidenum">
              <a:rPr lang="en-US" smtClean="0">
                <a:ea typeface="ＭＳ Ｐゴシック"/>
                <a:cs typeface="ＭＳ Ｐゴシック"/>
              </a:rPr>
              <a:pPr/>
              <a:t>12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Quantifier Equivalence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  <a:sym typeface="Symbol" pitchFamily="18" charset="2"/>
              </a:rPr>
              <a:t>x P(x) is equivalent to  [x   P(x)]</a:t>
            </a:r>
          </a:p>
          <a:p>
            <a:pPr lvl="1"/>
            <a:r>
              <a:rPr lang="en-US" smtClean="0">
                <a:ea typeface="ＭＳ Ｐゴシック"/>
                <a:sym typeface="Symbol" pitchFamily="18" charset="2"/>
              </a:rPr>
              <a:t>All monkeys are black</a:t>
            </a:r>
          </a:p>
          <a:p>
            <a:pPr lvl="1"/>
            <a:r>
              <a:rPr lang="en-US" smtClean="0">
                <a:ea typeface="ＭＳ Ｐゴシック"/>
                <a:sym typeface="Symbol" pitchFamily="18" charset="2"/>
              </a:rPr>
              <a:t>There is no one monkey which is not black</a:t>
            </a:r>
          </a:p>
          <a:p>
            <a:pPr lvl="1"/>
            <a:endParaRPr lang="en-US" smtClean="0">
              <a:ea typeface="ＭＳ Ｐゴシック"/>
              <a:sym typeface="Symbol" pitchFamily="18" charset="2"/>
            </a:endParaRPr>
          </a:p>
          <a:p>
            <a:r>
              <a:rPr lang="en-US" smtClean="0">
                <a:ea typeface="ＭＳ Ｐゴシック"/>
                <a:cs typeface="ＭＳ Ｐゴシック"/>
                <a:sym typeface="Symbol" pitchFamily="18" charset="2"/>
              </a:rPr>
              <a:t>x P(x) is equivalent to  [x   P(x)]</a:t>
            </a:r>
          </a:p>
          <a:p>
            <a:pPr lvl="1"/>
            <a:r>
              <a:rPr lang="en-US" smtClean="0">
                <a:ea typeface="ＭＳ Ｐゴシック"/>
                <a:sym typeface="Symbol" pitchFamily="18" charset="2"/>
              </a:rPr>
              <a:t>There is at least one student who likes the course</a:t>
            </a:r>
          </a:p>
          <a:p>
            <a:pPr lvl="1"/>
            <a:r>
              <a:rPr lang="en-US" smtClean="0">
                <a:ea typeface="ＭＳ Ｐゴシック"/>
                <a:sym typeface="Symbol" pitchFamily="18" charset="2"/>
              </a:rPr>
              <a:t>It is not the case that all students do not like the course</a:t>
            </a:r>
          </a:p>
          <a:p>
            <a:pPr lvl="1"/>
            <a:endParaRPr lang="en-US" smtClean="0">
              <a:ea typeface="ＭＳ Ｐゴシック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C4355E-DC23-4E0B-AB71-8D79CCD46761}" type="slidenum">
              <a:rPr lang="en-US" smtClean="0">
                <a:ea typeface="ＭＳ Ｐゴシック"/>
                <a:cs typeface="ＭＳ Ｐゴシック"/>
              </a:rPr>
              <a:pPr/>
              <a:t>13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Peeking into Computer Science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Mandatory: Chapter 2 – Section 2.2</a:t>
            </a:r>
          </a:p>
          <a:p>
            <a:endParaRPr lang="en-US" smtClean="0">
              <a:ea typeface="ＭＳ Ｐゴシック"/>
              <a:cs typeface="ＭＳ Ｐゴシック"/>
            </a:endParaRP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8417A7-5898-4252-B12E-9391533CDBD1}" type="slidenum">
              <a:rPr lang="en-US" smtClean="0">
                <a:ea typeface="ＭＳ Ｐゴシック"/>
                <a:cs typeface="ＭＳ Ｐゴシック"/>
              </a:rPr>
              <a:pPr/>
              <a:t>3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8313" y="4929188"/>
            <a:ext cx="8183562" cy="67627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Predicate Logic</a:t>
            </a:r>
            <a:endParaRPr lang="en-C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68313" y="5624513"/>
            <a:ext cx="8183562" cy="420687"/>
          </a:xfrm>
        </p:spPr>
        <p:txBody>
          <a:bodyPr/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en-CA" smtClean="0">
              <a:solidFill>
                <a:srgbClr val="B95C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8568FF-BFAD-433A-9D17-BA841B9186C4}" type="slidenum">
              <a:rPr lang="en-US" smtClean="0">
                <a:ea typeface="ＭＳ Ｐゴシック"/>
                <a:cs typeface="ＭＳ Ｐゴシック"/>
              </a:rPr>
              <a:pPr/>
              <a:t>4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Objectives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CA" dirty="0" smtClean="0"/>
              <a:t>By the end of this section, you will be able to: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Define a predicate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Understand universal and existential quantifiers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Use quantification to convert a predicate to a proposition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Work with quantifier equivalence rules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CA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C397B0-DA88-4D9E-A1F1-E4601FF440D3}" type="slidenum">
              <a:rPr lang="en-US" smtClean="0">
                <a:ea typeface="ＭＳ Ｐゴシック"/>
                <a:cs typeface="ＭＳ Ｐゴシック"/>
              </a:rPr>
              <a:pPr/>
              <a:t>5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JT’s Extra: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Proposition: a declarative sentence that is either true or false, but not both.</a:t>
            </a:r>
            <a:r>
              <a:rPr lang="en-US" baseline="30000" smtClean="0">
                <a:ea typeface="ＭＳ Ｐゴシック"/>
                <a:cs typeface="ＭＳ Ｐゴシック"/>
              </a:rPr>
              <a:t>1</a:t>
            </a:r>
          </a:p>
          <a:p>
            <a:pPr lvl="1"/>
            <a:r>
              <a:rPr lang="en-US" smtClean="0">
                <a:ea typeface="ＭＳ Ｐゴシック"/>
              </a:rPr>
              <a:t>Example propositions</a:t>
            </a:r>
          </a:p>
          <a:p>
            <a:pPr lvl="2"/>
            <a:r>
              <a:rPr lang="en-US" smtClean="0">
                <a:ea typeface="ＭＳ Ｐゴシック"/>
              </a:rPr>
              <a:t>3 &gt; 4</a:t>
            </a:r>
          </a:p>
          <a:p>
            <a:pPr lvl="2"/>
            <a:r>
              <a:rPr lang="en-US" smtClean="0">
                <a:ea typeface="ＭＳ Ｐゴシック"/>
              </a:rPr>
              <a:t>4 &gt; 3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87658F-549C-466E-8797-0153BB74F24B}" type="slidenum">
              <a:rPr lang="en-US" smtClean="0">
                <a:ea typeface="ＭＳ Ｐゴシック"/>
                <a:cs typeface="ＭＳ Ｐゴシック"/>
              </a:rPr>
              <a:pPr/>
              <a:t>6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63613" y="4583113"/>
            <a:ext cx="6400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1) “Peeking into Computer Science” (2</a:t>
            </a:r>
            <a:r>
              <a:rPr lang="en-US" baseline="30000"/>
              <a:t>nd</a:t>
            </a:r>
            <a:r>
              <a:rPr lang="en-US"/>
              <a:t> Ed) Kawash J.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590800" y="1905000"/>
            <a:ext cx="3289300" cy="685800"/>
            <a:chOff x="2590800" y="1905000"/>
            <a:chExt cx="3289852" cy="685800"/>
          </a:xfrm>
        </p:grpSpPr>
        <p:sp>
          <p:nvSpPr>
            <p:cNvPr id="6" name="Right Brace 5"/>
            <p:cNvSpPr/>
            <p:nvPr/>
          </p:nvSpPr>
          <p:spPr>
            <a:xfrm>
              <a:off x="2590800" y="1905000"/>
              <a:ext cx="381064" cy="6858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463" name="TextBox 6"/>
            <p:cNvSpPr txBox="1">
              <a:spLocks noChangeArrowheads="1"/>
            </p:cNvSpPr>
            <p:nvPr/>
          </p:nvSpPr>
          <p:spPr bwMode="auto">
            <a:xfrm>
              <a:off x="2985052" y="2050920"/>
              <a:ext cx="2895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JT: True/False clear cut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JT’s Extra: New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Predicate: a proposition where the value of a variable is unknown.</a:t>
            </a:r>
          </a:p>
          <a:p>
            <a:pPr lvl="1"/>
            <a:r>
              <a:rPr lang="en-US" smtClean="0">
                <a:ea typeface="ＭＳ Ｐゴシック"/>
              </a:rPr>
              <a:t>Example predicate</a:t>
            </a:r>
          </a:p>
          <a:p>
            <a:pPr lvl="2"/>
            <a:r>
              <a:rPr lang="en-US" smtClean="0">
                <a:ea typeface="ＭＳ Ｐゴシック"/>
              </a:rPr>
              <a:t>P(X): X &gt; 0</a:t>
            </a:r>
          </a:p>
          <a:p>
            <a:pPr lvl="1"/>
            <a:endParaRPr lang="en-US" smtClean="0">
              <a:ea typeface="ＭＳ Ｐゴシック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11B7B9-1652-47D1-B5DB-A7E4E9AF9D7A}" type="slidenum">
              <a:rPr lang="en-US" smtClean="0">
                <a:ea typeface="ＭＳ Ｐゴシック"/>
                <a:cs typeface="ＭＳ Ｐゴシック"/>
              </a:rPr>
              <a:pPr/>
              <a:t>7</a:t>
            </a:fld>
            <a:endParaRPr lang="en-US" smtClean="0">
              <a:ea typeface="ＭＳ Ｐゴシック"/>
              <a:cs typeface="ＭＳ Ｐゴシック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276600" y="1898650"/>
            <a:ext cx="3581400" cy="515938"/>
            <a:chOff x="3276600" y="1898961"/>
            <a:chExt cx="3581400" cy="515252"/>
          </a:xfrm>
        </p:grpSpPr>
        <p:sp>
          <p:nvSpPr>
            <p:cNvPr id="5" name="Right Brace 4"/>
            <p:cNvSpPr/>
            <p:nvPr/>
          </p:nvSpPr>
          <p:spPr>
            <a:xfrm>
              <a:off x="3276600" y="1898961"/>
              <a:ext cx="381000" cy="515252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486" name="TextBox 5"/>
            <p:cNvSpPr txBox="1">
              <a:spLocks noChangeArrowheads="1"/>
            </p:cNvSpPr>
            <p:nvPr/>
          </p:nvSpPr>
          <p:spPr bwMode="auto">
            <a:xfrm>
              <a:off x="3664226" y="1971921"/>
              <a:ext cx="319377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JT: True/False “it depends”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Predicate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X &gt; 3</a:t>
            </a:r>
          </a:p>
          <a:p>
            <a:pPr lvl="1"/>
            <a:r>
              <a:rPr lang="en-US" smtClean="0">
                <a:ea typeface="ＭＳ Ｐゴシック"/>
              </a:rPr>
              <a:t>Is not a proposition</a:t>
            </a:r>
          </a:p>
          <a:p>
            <a:pPr lvl="1"/>
            <a:endParaRPr lang="en-US" smtClean="0">
              <a:ea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X is taller than Y</a:t>
            </a:r>
          </a:p>
          <a:p>
            <a:pPr lvl="1"/>
            <a:r>
              <a:rPr lang="en-US" smtClean="0">
                <a:ea typeface="ＭＳ Ｐゴシック"/>
              </a:rPr>
              <a:t>Is not a proposition</a:t>
            </a:r>
          </a:p>
          <a:p>
            <a:pPr lvl="1"/>
            <a:endParaRPr lang="en-US" smtClean="0">
              <a:ea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These are predicates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P(X): X &gt; 3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Q(X,Y): X is taller than Y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31B419-3E30-4295-963C-87FB83F46566}" type="slidenum">
              <a:rPr lang="en-US" smtClean="0">
                <a:ea typeface="ＭＳ Ｐゴシック"/>
                <a:cs typeface="ＭＳ Ｐゴシック"/>
              </a:rPr>
              <a:pPr/>
              <a:t>8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lnSpcReduction="10000"/>
          </a:bodyPr>
          <a:lstStyle/>
          <a:p>
            <a:pPr marL="514350" indent="-514350">
              <a:defRPr/>
            </a:pPr>
            <a:r>
              <a:rPr lang="en-US" dirty="0" smtClean="0"/>
              <a:t>Predicates can be made propositions by</a:t>
            </a:r>
          </a:p>
          <a:p>
            <a:pPr marL="804672" lvl="1" indent="-457200">
              <a:buFont typeface="+mj-lt"/>
              <a:buAutoNum type="arabicPeriod"/>
              <a:defRPr/>
            </a:pPr>
            <a:r>
              <a:rPr lang="en-US" dirty="0" smtClean="0">
                <a:cs typeface="+mn-cs"/>
              </a:rPr>
              <a:t>Substituting values for the variables</a:t>
            </a:r>
          </a:p>
          <a:p>
            <a:pPr marL="1042416" lvl="2" indent="-457200">
              <a:defRPr/>
            </a:pPr>
            <a:r>
              <a:rPr lang="en-US" dirty="0" smtClean="0">
                <a:cs typeface="+mn-cs"/>
              </a:rPr>
              <a:t>P(X): X &gt; 3, P(4) is true, P(-1) is false</a:t>
            </a:r>
          </a:p>
          <a:p>
            <a:pPr marL="1042416" lvl="2" indent="-457200">
              <a:defRPr/>
            </a:pPr>
            <a:r>
              <a:rPr lang="en-US" dirty="0" smtClean="0">
                <a:cs typeface="+mn-cs"/>
              </a:rPr>
              <a:t>Q(X,Y): X is taller than Y, Q(Debra, Doug)</a:t>
            </a:r>
          </a:p>
          <a:p>
            <a:pPr marL="804672" lvl="1" indent="-457200">
              <a:buFont typeface="Verdana" pitchFamily="34" charset="0"/>
              <a:buNone/>
              <a:defRPr/>
            </a:pPr>
            <a:r>
              <a:rPr lang="en-US" dirty="0" smtClean="0">
                <a:cs typeface="+mn-cs"/>
              </a:rPr>
              <a:t>OR</a:t>
            </a:r>
          </a:p>
          <a:p>
            <a:pPr marL="804672" lvl="1" indent="-457200">
              <a:buFont typeface="+mj-lt"/>
              <a:buAutoNum type="arabicPeriod" startAt="2"/>
              <a:defRPr/>
            </a:pPr>
            <a:r>
              <a:rPr lang="en-US" dirty="0" smtClean="0">
                <a:cs typeface="+mn-cs"/>
              </a:rPr>
              <a:t>Binding the variable with a quantifier</a:t>
            </a:r>
          </a:p>
          <a:p>
            <a:pPr marL="1042416" lvl="2" indent="-457200">
              <a:defRPr/>
            </a:pPr>
            <a:r>
              <a:rPr lang="en-US" dirty="0" smtClean="0">
                <a:cs typeface="+mn-cs"/>
              </a:rPr>
              <a:t>Universal Quantifier </a:t>
            </a:r>
            <a:r>
              <a:rPr lang="en-US" dirty="0" smtClean="0">
                <a:cs typeface="+mn-cs"/>
                <a:sym typeface="Symbol"/>
              </a:rPr>
              <a:t>x P(x)</a:t>
            </a:r>
          </a:p>
          <a:p>
            <a:pPr marL="1280160" lvl="3" indent="-457200">
              <a:defRPr/>
            </a:pPr>
            <a:r>
              <a:rPr lang="en-US" dirty="0" smtClean="0">
                <a:cs typeface="+mn-cs"/>
                <a:sym typeface="Symbol"/>
              </a:rPr>
              <a:t>P(x) is true for all x in the universe of discourse</a:t>
            </a:r>
          </a:p>
          <a:p>
            <a:pPr marL="1042416" lvl="2" indent="-457200">
              <a:defRPr/>
            </a:pPr>
            <a:r>
              <a:rPr lang="en-US" dirty="0" smtClean="0">
                <a:cs typeface="+mn-cs"/>
                <a:sym typeface="Symbol"/>
              </a:rPr>
              <a:t>Existential Quantifier x P(x)</a:t>
            </a:r>
          </a:p>
          <a:p>
            <a:pPr marL="1280160" lvl="3" indent="-457200">
              <a:defRPr/>
            </a:pPr>
            <a:r>
              <a:rPr lang="en-US" dirty="0" smtClean="0">
                <a:cs typeface="+mn-cs"/>
                <a:sym typeface="Symbol"/>
              </a:rPr>
              <a:t>P(x) is true for at least one x in the universe of discourse</a:t>
            </a:r>
            <a:endParaRPr lang="en-US" dirty="0" smtClean="0">
              <a:cs typeface="+mn-cs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4F56EC-694F-4325-A135-847B38F5E54F}" type="slidenum">
              <a:rPr lang="en-US" smtClean="0">
                <a:ea typeface="ＭＳ Ｐゴシック"/>
                <a:cs typeface="ＭＳ Ｐゴシック"/>
              </a:rPr>
              <a:pPr/>
              <a:t>9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735</TotalTime>
  <Words>432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ＭＳ Ｐゴシック</vt:lpstr>
      <vt:lpstr>Verdana</vt:lpstr>
      <vt:lpstr>Wingdings 2</vt:lpstr>
      <vt:lpstr>Calibri</vt:lpstr>
      <vt:lpstr>Symbol</vt:lpstr>
      <vt:lpstr>Times New Roman</vt:lpstr>
      <vt:lpstr>Aspect</vt:lpstr>
      <vt:lpstr>Aspect</vt:lpstr>
      <vt:lpstr>Aspect</vt:lpstr>
      <vt:lpstr>Aspect</vt:lpstr>
      <vt:lpstr>Aspect</vt:lpstr>
      <vt:lpstr>Aspect</vt:lpstr>
      <vt:lpstr>George Boole</vt:lpstr>
      <vt:lpstr>Logic</vt:lpstr>
      <vt:lpstr>Reading Assignment</vt:lpstr>
      <vt:lpstr>Predicate Logic</vt:lpstr>
      <vt:lpstr>Objectives</vt:lpstr>
      <vt:lpstr>JT’s Extra: Review</vt:lpstr>
      <vt:lpstr>JT’s Extra: New Material</vt:lpstr>
      <vt:lpstr>Predicate Logic</vt:lpstr>
      <vt:lpstr>Quantification</vt:lpstr>
      <vt:lpstr>Quantification Examples</vt:lpstr>
      <vt:lpstr>Quantification Examples</vt:lpstr>
      <vt:lpstr>Quantification Examples</vt:lpstr>
      <vt:lpstr>Quantifier Equivalence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CPSC 203 L01 and L05</dc:title>
  <dc:creator>kawash</dc:creator>
  <cp:lastModifiedBy>JAMES TAM</cp:lastModifiedBy>
  <cp:revision>145</cp:revision>
  <dcterms:created xsi:type="dcterms:W3CDTF">2009-01-07T17:32:58Z</dcterms:created>
  <dcterms:modified xsi:type="dcterms:W3CDTF">2012-10-21T04:51:26Z</dcterms:modified>
</cp:coreProperties>
</file>