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1" r:id="rId6"/>
    <p:sldId id="262" r:id="rId7"/>
    <p:sldId id="307" r:id="rId8"/>
    <p:sldId id="263" r:id="rId9"/>
    <p:sldId id="308" r:id="rId10"/>
    <p:sldId id="309" r:id="rId11"/>
    <p:sldId id="310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311" r:id="rId20"/>
    <p:sldId id="272" r:id="rId21"/>
    <p:sldId id="31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313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668" autoAdjust="0"/>
  </p:normalViewPr>
  <p:slideViewPr>
    <p:cSldViewPr>
      <p:cViewPr varScale="1">
        <p:scale>
          <a:sx n="59" d="100"/>
          <a:sy n="59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93C6D9A-9E78-400F-AE2B-14FA81B651A7}" type="datetimeFigureOut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921D4E8-5285-4E29-AA50-164326F2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B200F-277D-403A-BB23-64C10C5E3F76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7F73FB-5A70-4176-A011-8BAC1EE467C4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My mobile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A96615-DAD1-4EC8-814C-4F19659A8ADE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  <a:cs typeface="+mn-cs"/>
              </a:rPr>
              <a:t>© </a:t>
            </a:r>
            <a:r>
              <a:rPr lang="en-US" sz="1200" dirty="0" err="1">
                <a:ea typeface="ＭＳ Ｐゴシック" pitchFamily="-110" charset="-128"/>
                <a:cs typeface="+mn-cs"/>
              </a:rPr>
              <a:t>Jalal</a:t>
            </a:r>
            <a:r>
              <a:rPr lang="en-US" sz="1200" dirty="0">
                <a:ea typeface="ＭＳ Ｐゴシック" pitchFamily="-110" charset="-128"/>
                <a:cs typeface="+mn-cs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0171-8B2E-49E4-B9B0-23503B37196E}" type="datetime1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EF3F-301F-420F-90FC-D4C603481274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4206-A4D7-4741-B520-6997AC0D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CA7C-6FDD-4650-8AC6-F58833461A51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5F4B-0D04-4E6D-9A33-27908EBF5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7767-580B-463C-B5BF-104B22780552}" type="datetime1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942B-6D9D-43E8-841B-C12041CD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45C8-19F3-4EC6-BDD7-15EF9A684682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7D79-D33F-4F1F-B3F0-50176578C1F6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49BE-D6C1-4F52-9903-7FE477BCC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7D98-36FA-4EDB-8C62-6B66B1763326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76A5-3E44-495F-9488-681480F5F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679C-4AE4-4138-B2BF-7D1BECE5493E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B7E8-108D-4932-974C-191A21B8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5C5C-672C-42D0-9C72-8A50159F6334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D704-45FC-40D4-BE3C-DD42BD9D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56A7-5526-49EF-8C15-9FF48FBC7898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1C98-5ECE-4E3B-899A-016396BA5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A9EF-3AE6-4268-9918-A1F288304138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15A-CDFF-4EDA-B796-3FA72D0A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A8F81C4-34A1-451B-A0FC-E172BE10B116}" type="datetime1">
              <a:rPr lang="en-US"/>
              <a:pPr>
                <a:defRPr/>
              </a:pPr>
              <a:t>10/8/2012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600C186-2049-4244-8E1A-614DB959A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a typeface="ＭＳ Ｐゴシック" pitchFamily="-110" charset="-128"/>
                <a:cs typeface="+mn-cs"/>
              </a:rPr>
              <a:t>© </a:t>
            </a:r>
            <a:r>
              <a:rPr lang="en-US" sz="1200" dirty="0" err="1">
                <a:ea typeface="ＭＳ Ｐゴシック" pitchFamily="-110" charset="-128"/>
                <a:cs typeface="+mn-cs"/>
              </a:rPr>
              <a:t>Jalal</a:t>
            </a:r>
            <a:r>
              <a:rPr lang="en-US" sz="1200" dirty="0">
                <a:ea typeface="ＭＳ Ｐゴシック" pitchFamily="-110" charset="-128"/>
                <a:cs typeface="+mn-cs"/>
              </a:rPr>
              <a:t> Kawash 2010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ea typeface="ＭＳ Ｐゴシック" pitchFamily="-110" charset="-128"/>
                <a:cs typeface="+mn-cs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3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1" r:id="rId4"/>
    <p:sldLayoutId id="2147483840" r:id="rId5"/>
    <p:sldLayoutId id="2147483839" r:id="rId6"/>
    <p:sldLayoutId id="2147483845" r:id="rId7"/>
    <p:sldLayoutId id="2147483838" r:id="rId8"/>
    <p:sldLayoutId id="2147483846" r:id="rId9"/>
    <p:sldLayoutId id="2147483837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mage:De_Morgan_Augustus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correct everyday usage of the logical OR applies when </a:t>
            </a:r>
            <a:r>
              <a:rPr lang="en-US" i="1" smtClean="0">
                <a:ea typeface="ＭＳ Ｐゴシック"/>
                <a:cs typeface="ＭＳ Ｐゴシック"/>
              </a:rPr>
              <a:t>ATLEAST</a:t>
            </a:r>
            <a:r>
              <a:rPr lang="en-US" smtClean="0">
                <a:ea typeface="ＭＳ Ｐゴシック"/>
                <a:cs typeface="ＭＳ Ｐゴシック"/>
              </a:rPr>
              <a:t> one condition must be met (less stringent).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/>
              </a:rPr>
              <a:t>In terms of logic: ‘OR’ applies when one or more propositions are true.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/>
              </a:rPr>
              <a:t>Example: 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sz="2400" smtClean="0">
                <a:ea typeface="ＭＳ Ｐゴシック"/>
              </a:rPr>
              <a:t>Using the ‘Peeking’ book OR using the ‘Alice’ book 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15429A-110B-41EA-89BD-A83E3895A940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487363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everyday usage of logical NOT negates (or reverses) a statement.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In terms of logic: ‘NOT’ reverses a proposition (true becomes false and false becomes true).</a:t>
            </a: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z="2000" smtClean="0">
                <a:latin typeface="Arial" charset="0"/>
                <a:ea typeface="ＭＳ Ｐゴシック"/>
                <a:cs typeface="ＭＳ Ｐゴシック"/>
              </a:rPr>
              <a:t>I am finding this class quite stimulating and exciting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CC06BE-3F8A-49C1-8EBC-0B43105B7B8F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83375" y="2227263"/>
            <a:ext cx="154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2000"/>
              <a:t>.....</a:t>
            </a:r>
            <a:r>
              <a:rPr lang="en-US" sz="2000" i="1"/>
              <a:t>NOT!!!</a:t>
            </a:r>
          </a:p>
          <a:p>
            <a:endParaRPr lang="en-US" sz="200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371600" y="2601913"/>
            <a:ext cx="4997450" cy="668337"/>
            <a:chOff x="1066800" y="3124200"/>
            <a:chExt cx="4997450" cy="667781"/>
          </a:xfrm>
        </p:grpSpPr>
        <p:sp>
          <p:nvSpPr>
            <p:cNvPr id="25609" name="AutoShape 21"/>
            <p:cNvSpPr>
              <a:spLocks/>
            </p:cNvSpPr>
            <p:nvPr/>
          </p:nvSpPr>
          <p:spPr bwMode="auto">
            <a:xfrm rot="5400000">
              <a:off x="3394075" y="796925"/>
              <a:ext cx="342900" cy="4997450"/>
            </a:xfrm>
            <a:prstGeom prst="rightBrace">
              <a:avLst>
                <a:gd name="adj1" fmla="val 12145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600200" y="3422649"/>
              <a:ext cx="381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Statement (logical condition)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48400" y="2549525"/>
            <a:ext cx="3122613" cy="989013"/>
            <a:chOff x="5720555" y="3124200"/>
            <a:chExt cx="3122613" cy="989231"/>
          </a:xfrm>
        </p:grpSpPr>
        <p:sp>
          <p:nvSpPr>
            <p:cNvPr id="25607" name="AutoShape 24"/>
            <p:cNvSpPr>
              <a:spLocks/>
            </p:cNvSpPr>
            <p:nvPr/>
          </p:nvSpPr>
          <p:spPr bwMode="auto">
            <a:xfrm rot="5400000">
              <a:off x="6780212" y="2965450"/>
              <a:ext cx="342900" cy="660400"/>
            </a:xfrm>
            <a:prstGeom prst="rightBrace">
              <a:avLst>
                <a:gd name="adj1" fmla="val 1604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Text Box 25"/>
            <p:cNvSpPr txBox="1">
              <a:spLocks noChangeArrowheads="1"/>
            </p:cNvSpPr>
            <p:nvPr/>
          </p:nvSpPr>
          <p:spPr bwMode="auto">
            <a:xfrm>
              <a:off x="5720555" y="3467100"/>
              <a:ext cx="31226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Negation of the statement/condition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Example: U of C Calendar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Bachelor of Commerce (Year 1) Required Grade 12 High School Subject</a:t>
            </a:r>
          </a:p>
          <a:p>
            <a:pPr lvl="1"/>
            <a:r>
              <a:rPr lang="en-US" smtClean="0">
                <a:ea typeface="ＭＳ Ｐゴシック"/>
              </a:rPr>
              <a:t>English 30 </a:t>
            </a:r>
            <a:r>
              <a:rPr lang="en-US" smtClean="0">
                <a:solidFill>
                  <a:srgbClr val="FF0000"/>
                </a:solidFill>
                <a:ea typeface="ＭＳ Ｐゴシック"/>
              </a:rPr>
              <a:t>or</a:t>
            </a:r>
            <a:r>
              <a:rPr lang="en-US" smtClean="0">
                <a:ea typeface="ＭＳ Ｐゴシック"/>
              </a:rPr>
              <a:t> ELA 30-1  </a:t>
            </a:r>
            <a:r>
              <a:rPr lang="en-US" smtClean="0">
                <a:solidFill>
                  <a:srgbClr val="00B0F0"/>
                </a:solidFill>
                <a:ea typeface="ＭＳ Ｐゴシック"/>
              </a:rPr>
              <a:t>and</a:t>
            </a:r>
          </a:p>
          <a:p>
            <a:pPr lvl="1"/>
            <a:r>
              <a:rPr lang="en-US" smtClean="0">
                <a:ea typeface="ＭＳ Ｐゴシック"/>
              </a:rPr>
              <a:t>Pure Mathematics 30  </a:t>
            </a:r>
            <a:r>
              <a:rPr lang="en-US" smtClean="0">
                <a:solidFill>
                  <a:srgbClr val="FFC000"/>
                </a:solidFill>
                <a:ea typeface="ＭＳ Ｐゴシック"/>
              </a:rPr>
              <a:t>and</a:t>
            </a:r>
          </a:p>
          <a:p>
            <a:pPr lvl="1"/>
            <a:r>
              <a:rPr lang="en-US" smtClean="0">
                <a:ea typeface="ＭＳ Ｐゴシック"/>
              </a:rPr>
              <a:t>Subject from Group A </a:t>
            </a:r>
            <a:r>
              <a:rPr lang="en-US" smtClean="0">
                <a:solidFill>
                  <a:srgbClr val="00B050"/>
                </a:solidFill>
                <a:ea typeface="ＭＳ Ｐゴシック"/>
              </a:rPr>
              <a:t>or</a:t>
            </a:r>
            <a:r>
              <a:rPr lang="en-US" smtClean="0">
                <a:ea typeface="ＭＳ Ｐゴシック"/>
              </a:rPr>
              <a:t> B </a:t>
            </a:r>
          </a:p>
          <a:p>
            <a:pPr lvl="1"/>
            <a:endParaRPr lang="en-US" smtClean="0">
              <a:ea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29A90-CC6C-497C-B60C-7AC4008A0BA3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Income Tax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Eligible tuition fees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Generally, a course qualifies if it was taken at the post-secondary level </a:t>
            </a:r>
            <a:r>
              <a:rPr lang="en-US" dirty="0" smtClean="0">
                <a:solidFill>
                  <a:srgbClr val="7030A0"/>
                </a:solidFill>
              </a:rPr>
              <a:t>or </a:t>
            </a:r>
            <a:r>
              <a:rPr lang="en-US" dirty="0" smtClean="0"/>
              <a:t>(for individuals aged 16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  <a:r>
              <a:rPr lang="en-US" dirty="0" smtClean="0"/>
              <a:t> over at the end of the year) it develops </a:t>
            </a:r>
            <a:r>
              <a:rPr lang="en-US" dirty="0" smtClean="0">
                <a:solidFill>
                  <a:srgbClr val="00B050"/>
                </a:solidFill>
              </a:rPr>
              <a:t>or</a:t>
            </a:r>
            <a:r>
              <a:rPr lang="en-US" dirty="0" smtClean="0"/>
              <a:t> improves skills in an occupation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educational institution has been certified by Human Resources and Social Development Canada. </a:t>
            </a:r>
            <a:r>
              <a:rPr lang="en-US" dirty="0" smtClean="0">
                <a:solidFill>
                  <a:srgbClr val="FFC000"/>
                </a:solidFill>
              </a:rPr>
              <a:t>In addition</a:t>
            </a:r>
            <a:r>
              <a:rPr lang="en-US" dirty="0" smtClean="0"/>
              <a:t>, you must have taken the course in 2007.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9A7705-C050-444A-894F-3FDAF0990C2A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 Income Tax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Line 349 - Donations and gifts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You can claim donations either you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your spouse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r>
              <a:rPr lang="en-US" dirty="0" smtClean="0"/>
              <a:t> common-law partner made. For more information about donations and gifts, </a:t>
            </a:r>
            <a:r>
              <a:rPr lang="en-US" dirty="0" smtClean="0">
                <a:solidFill>
                  <a:srgbClr val="00B050"/>
                </a:solidFill>
              </a:rPr>
              <a:t>or</a:t>
            </a:r>
            <a:r>
              <a:rPr lang="en-US" dirty="0" smtClean="0"/>
              <a:t> if you donated any of the following:</a:t>
            </a:r>
          </a:p>
          <a:p>
            <a:pPr>
              <a:defRPr/>
            </a:pPr>
            <a:r>
              <a:rPr lang="en-US" dirty="0" smtClean="0"/>
              <a:t>gifts of property other than cash; </a:t>
            </a:r>
            <a:r>
              <a:rPr lang="en-US" dirty="0" smtClean="0">
                <a:solidFill>
                  <a:srgbClr val="FFC000"/>
                </a:solidFill>
              </a:rPr>
              <a:t>or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gifts to organizations outside Canada; </a:t>
            </a:r>
            <a:r>
              <a:rPr lang="en-US" dirty="0" smtClean="0">
                <a:solidFill>
                  <a:srgbClr val="FFC000"/>
                </a:solidFill>
              </a:rPr>
              <a:t>or </a:t>
            </a:r>
          </a:p>
          <a:p>
            <a:pPr>
              <a:defRPr/>
            </a:pPr>
            <a:r>
              <a:rPr lang="en-US" dirty="0" smtClean="0"/>
              <a:t>gifts to Canada, a province, or a territory made after 1997 </a:t>
            </a:r>
            <a:r>
              <a:rPr lang="en-US" dirty="0" smtClean="0">
                <a:solidFill>
                  <a:srgbClr val="7030A0"/>
                </a:solidFill>
              </a:rPr>
              <a:t>and</a:t>
            </a:r>
            <a:r>
              <a:rPr lang="en-US" dirty="0" smtClean="0"/>
              <a:t> agreed to in writing before February 19, 1997. 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89A1B-5CB1-414B-96FB-EE31F4415630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/>
              <a:t>Negation (JT ‘NOT’)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A is a proposition,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then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A is a proposition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that is true when A is false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And false when A is true</a:t>
            </a: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A is read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NOT A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08AB55-5339-4641-B17E-5CC9DD3B06ED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 for Negation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3022600" y="973138"/>
          <a:ext cx="2844800" cy="169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14874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1487488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057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2057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3200400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200" y="3886200"/>
            <a:ext cx="474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</a:t>
            </a:r>
            <a:r>
              <a:rPr lang="en-US" sz="3200" b="1"/>
              <a:t>not </a:t>
            </a:r>
            <a:r>
              <a:rPr lang="en-US" sz="3200"/>
              <a:t>raining today</a:t>
            </a:r>
          </a:p>
        </p:txBody>
      </p:sp>
      <p:sp>
        <p:nvSpPr>
          <p:cNvPr id="30742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D17CCB-4880-4077-A980-98672B3F7BE1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Conjunction (JT: ‘AND’)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A and B are a propositions,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then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 B is a proposition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that is true when both A and B are true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otherwise, it is false</a:t>
            </a: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 B is read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A and B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E9F1A-B2FB-473C-BB9F-8D9A098D1C1D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Disjunction (JT: ‘OR’)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A and B are a propositions,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then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 B is a proposition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that is false when both A and B are false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otherwise, it is true</a:t>
            </a: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 B is read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A or B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4EEAA4-99DE-4C03-A2C4-4750DE3EA0C8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Conjunction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685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 </a:t>
            </a:r>
            <a:r>
              <a:rPr lang="en-US" sz="3200" b="1"/>
              <a:t>and</a:t>
            </a:r>
            <a:r>
              <a:rPr lang="en-US" sz="3200"/>
              <a:t> it is cold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383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DAACD-A6F4-4BDF-B53C-20A16ECEDCD5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2095500" y="3238500"/>
            <a:ext cx="5334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5337175" y="3924300"/>
            <a:ext cx="533400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65675" y="4883150"/>
            <a:ext cx="209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" grpId="0" animBg="1"/>
      <p:bldP spid="25" grpId="0" animBg="1"/>
      <p:bldP spid="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Mandatory: Chapter 2 – Section 2.1 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A920CE-B75A-4051-B852-BF2C298E84E5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Disjunction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OR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648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is raining today </a:t>
            </a:r>
            <a:r>
              <a:rPr lang="en-US" sz="3200" b="1"/>
              <a:t>or</a:t>
            </a:r>
            <a:r>
              <a:rPr lang="en-US" sz="3200"/>
              <a:t> it is cold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4857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4B83B4-34E8-4A0A-B739-B415FF7C87F0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2095500" y="3238500"/>
            <a:ext cx="5334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>
            <a:spLocks/>
          </p:cNvSpPr>
          <p:nvPr/>
        </p:nvSpPr>
        <p:spPr bwMode="auto">
          <a:xfrm rot="5400000">
            <a:off x="5067300" y="3924300"/>
            <a:ext cx="533400" cy="1371600"/>
          </a:xfrm>
          <a:prstGeom prst="rightBrace">
            <a:avLst>
              <a:gd name="adj1" fmla="val 6964"/>
              <a:gd name="adj2" fmla="val 50000"/>
            </a:avLst>
          </a:prstGeom>
          <a:noFill/>
          <a:ln w="38100" algn="ctr">
            <a:solidFill>
              <a:srgbClr val="FF80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954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48200" y="4876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JT: Column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18" grpId="0" animBg="1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Inclusive </a:t>
            </a:r>
            <a:r>
              <a:rPr lang="en-US" dirty="0"/>
              <a:t>Vs. Exclusive </a:t>
            </a: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JT’s Extra: sometimes the everyday usage of ‘OR’ does not correspond to ‘Logical OR’.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To be eligible for the job, you have to be above 21 </a:t>
            </a:r>
            <a:r>
              <a:rPr lang="en-US" b="1" i="1" smtClean="0">
                <a:ea typeface="ＭＳ Ｐゴシック"/>
                <a:cs typeface="ＭＳ Ｐゴシック"/>
              </a:rPr>
              <a:t>or</a:t>
            </a:r>
            <a:r>
              <a:rPr lang="en-US" b="1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</a:rPr>
              <a:t>attending a post-secondary institution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We’ll drive you to your place; my friend </a:t>
            </a:r>
            <a:r>
              <a:rPr lang="en-US" b="1" i="1" smtClean="0">
                <a:ea typeface="ＭＳ Ｐゴシック"/>
                <a:cs typeface="ＭＳ Ｐゴシック"/>
              </a:rPr>
              <a:t>or</a:t>
            </a:r>
            <a:r>
              <a:rPr lang="en-US" smtClean="0">
                <a:ea typeface="ＭＳ Ｐゴシック"/>
                <a:cs typeface="ＭＳ Ｐゴシック"/>
              </a:rPr>
              <a:t> I will be driving your car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4B1232-2B46-4CEB-AA81-330C32A560C7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Exclusive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A and B are a propositions,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then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 B is a proposition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that is true when exactly one of A and B is true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otherwise, it is false</a:t>
            </a: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 B is read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A xor B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BFA1F-7AAB-4269-8E93-EE9750DD8AC3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XOR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553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It will be at home </a:t>
            </a:r>
            <a:r>
              <a:rPr lang="en-US" sz="3200" b="1"/>
              <a:t>or</a:t>
            </a:r>
            <a:r>
              <a:rPr lang="en-US" sz="3200"/>
              <a:t> at school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895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08EDBB-E325-482A-89F1-2658FF90C472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88" name="TextBox 7"/>
          <p:cNvSpPr txBox="1">
            <a:spLocks noChangeArrowheads="1"/>
          </p:cNvSpPr>
          <p:nvPr/>
        </p:nvSpPr>
        <p:spPr bwMode="auto">
          <a:xfrm>
            <a:off x="787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89" name="TextBox 8"/>
          <p:cNvSpPr txBox="1">
            <a:spLocks noChangeArrowheads="1"/>
          </p:cNvSpPr>
          <p:nvPr/>
        </p:nvSpPr>
        <p:spPr bwMode="auto">
          <a:xfrm>
            <a:off x="2311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90" name="TextBox 9"/>
          <p:cNvSpPr txBox="1">
            <a:spLocks noChangeArrowheads="1"/>
          </p:cNvSpPr>
          <p:nvPr/>
        </p:nvSpPr>
        <p:spPr bwMode="auto">
          <a:xfrm>
            <a:off x="3683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0991" name="TextBox 10"/>
          <p:cNvSpPr txBox="1">
            <a:spLocks noChangeArrowheads="1"/>
          </p:cNvSpPr>
          <p:nvPr/>
        </p:nvSpPr>
        <p:spPr bwMode="auto">
          <a:xfrm>
            <a:off x="609600" y="4191000"/>
            <a:ext cx="7821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xor B = (A or B) and not (A and B)</a:t>
            </a:r>
          </a:p>
        </p:txBody>
      </p:sp>
      <p:sp>
        <p:nvSpPr>
          <p:cNvPr id="40992" name="TextBox 11"/>
          <p:cNvSpPr txBox="1">
            <a:spLocks noChangeArrowheads="1"/>
          </p:cNvSpPr>
          <p:nvPr/>
        </p:nvSpPr>
        <p:spPr bwMode="auto">
          <a:xfrm>
            <a:off x="787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93" name="TextBox 12"/>
          <p:cNvSpPr txBox="1">
            <a:spLocks noChangeArrowheads="1"/>
          </p:cNvSpPr>
          <p:nvPr/>
        </p:nvSpPr>
        <p:spPr bwMode="auto">
          <a:xfrm>
            <a:off x="2311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0994" name="TextBox 13"/>
          <p:cNvSpPr txBox="1">
            <a:spLocks noChangeArrowheads="1"/>
          </p:cNvSpPr>
          <p:nvPr/>
        </p:nvSpPr>
        <p:spPr bwMode="auto">
          <a:xfrm>
            <a:off x="3683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95" name="TextBox 18"/>
          <p:cNvSpPr txBox="1">
            <a:spLocks noChangeArrowheads="1"/>
          </p:cNvSpPr>
          <p:nvPr/>
        </p:nvSpPr>
        <p:spPr bwMode="auto">
          <a:xfrm>
            <a:off x="787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0996" name="TextBox 19"/>
          <p:cNvSpPr txBox="1">
            <a:spLocks noChangeArrowheads="1"/>
          </p:cNvSpPr>
          <p:nvPr/>
        </p:nvSpPr>
        <p:spPr bwMode="auto">
          <a:xfrm>
            <a:off x="2311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97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0998" name="TextBox 21"/>
          <p:cNvSpPr txBox="1">
            <a:spLocks noChangeArrowheads="1"/>
          </p:cNvSpPr>
          <p:nvPr/>
        </p:nvSpPr>
        <p:spPr bwMode="auto">
          <a:xfrm>
            <a:off x="787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0999" name="TextBox 22"/>
          <p:cNvSpPr txBox="1">
            <a:spLocks noChangeArrowheads="1"/>
          </p:cNvSpPr>
          <p:nvPr/>
        </p:nvSpPr>
        <p:spPr bwMode="auto">
          <a:xfrm>
            <a:off x="2311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1000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1055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22B83-4003-4367-B740-171AD04B85B8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36" name="TextBox 7"/>
          <p:cNvSpPr txBox="1">
            <a:spLocks noChangeArrowheads="1"/>
          </p:cNvSpPr>
          <p:nvPr/>
        </p:nvSpPr>
        <p:spPr bwMode="auto">
          <a:xfrm>
            <a:off x="787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37" name="TextBox 8"/>
          <p:cNvSpPr txBox="1">
            <a:spLocks noChangeArrowheads="1"/>
          </p:cNvSpPr>
          <p:nvPr/>
        </p:nvSpPr>
        <p:spPr bwMode="auto">
          <a:xfrm>
            <a:off x="2311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38" name="TextBox 9"/>
          <p:cNvSpPr txBox="1">
            <a:spLocks noChangeArrowheads="1"/>
          </p:cNvSpPr>
          <p:nvPr/>
        </p:nvSpPr>
        <p:spPr bwMode="auto">
          <a:xfrm>
            <a:off x="3683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39" name="TextBox 10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43040" name="TextBox 11"/>
          <p:cNvSpPr txBox="1">
            <a:spLocks noChangeArrowheads="1"/>
          </p:cNvSpPr>
          <p:nvPr/>
        </p:nvSpPr>
        <p:spPr bwMode="auto">
          <a:xfrm>
            <a:off x="787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41" name="TextBox 12"/>
          <p:cNvSpPr txBox="1">
            <a:spLocks noChangeArrowheads="1"/>
          </p:cNvSpPr>
          <p:nvPr/>
        </p:nvSpPr>
        <p:spPr bwMode="auto">
          <a:xfrm>
            <a:off x="2311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42" name="TextBox 13"/>
          <p:cNvSpPr txBox="1">
            <a:spLocks noChangeArrowheads="1"/>
          </p:cNvSpPr>
          <p:nvPr/>
        </p:nvSpPr>
        <p:spPr bwMode="auto">
          <a:xfrm>
            <a:off x="3683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43" name="TextBox 18"/>
          <p:cNvSpPr txBox="1">
            <a:spLocks noChangeArrowheads="1"/>
          </p:cNvSpPr>
          <p:nvPr/>
        </p:nvSpPr>
        <p:spPr bwMode="auto">
          <a:xfrm>
            <a:off x="787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44" name="TextBox 19"/>
          <p:cNvSpPr txBox="1">
            <a:spLocks noChangeArrowheads="1"/>
          </p:cNvSpPr>
          <p:nvPr/>
        </p:nvSpPr>
        <p:spPr bwMode="auto">
          <a:xfrm>
            <a:off x="2311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45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46" name="TextBox 21"/>
          <p:cNvSpPr txBox="1">
            <a:spLocks noChangeArrowheads="1"/>
          </p:cNvSpPr>
          <p:nvPr/>
        </p:nvSpPr>
        <p:spPr bwMode="auto">
          <a:xfrm>
            <a:off x="787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47" name="TextBox 22"/>
          <p:cNvSpPr txBox="1">
            <a:spLocks noChangeArrowheads="1"/>
          </p:cNvSpPr>
          <p:nvPr/>
        </p:nvSpPr>
        <p:spPr bwMode="auto">
          <a:xfrm>
            <a:off x="2311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48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63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64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65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66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81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082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83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084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99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3100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101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3102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15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107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C4468-9261-445F-9D64-A00E5A201E2F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97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78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8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78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78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9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84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84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84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84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340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97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97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97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97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15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3248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83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83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2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108" name="Slide Number Placeholder 4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A028-006D-4913-B4FA-783A678208C4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109" name="TextBox 43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41" grpId="0" animBg="1"/>
      <p:bldP spid="10" grpId="0"/>
      <p:bldP spid="14" grpId="0"/>
      <p:bldP spid="21" grpId="0"/>
      <p:bldP spid="24" grpId="0"/>
      <p:bldP spid="39" grpId="0" animBg="1"/>
      <p:bldP spid="38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1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72" name="TextBox 17"/>
          <p:cNvSpPr txBox="1">
            <a:spLocks noChangeArrowheads="1"/>
          </p:cNvSpPr>
          <p:nvPr/>
        </p:nvSpPr>
        <p:spPr bwMode="auto">
          <a:xfrm>
            <a:off x="2692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073" name="TextBox 24"/>
          <p:cNvSpPr txBox="1">
            <a:spLocks noChangeArrowheads="1"/>
          </p:cNvSpPr>
          <p:nvPr/>
        </p:nvSpPr>
        <p:spPr bwMode="auto">
          <a:xfrm>
            <a:off x="2692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074" name="TextBox 25"/>
          <p:cNvSpPr txBox="1">
            <a:spLocks noChangeArrowheads="1"/>
          </p:cNvSpPr>
          <p:nvPr/>
        </p:nvSpPr>
        <p:spPr bwMode="auto">
          <a:xfrm>
            <a:off x="2692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075" name="TextBox 26"/>
          <p:cNvSpPr txBox="1">
            <a:spLocks noChangeArrowheads="1"/>
          </p:cNvSpPr>
          <p:nvPr/>
        </p:nvSpPr>
        <p:spPr bwMode="auto">
          <a:xfrm>
            <a:off x="2692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83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90" name="TextBox 28"/>
          <p:cNvSpPr txBox="1">
            <a:spLocks noChangeArrowheads="1"/>
          </p:cNvSpPr>
          <p:nvPr/>
        </p:nvSpPr>
        <p:spPr bwMode="auto">
          <a:xfrm>
            <a:off x="4098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091" name="TextBox 29"/>
          <p:cNvSpPr txBox="1">
            <a:spLocks noChangeArrowheads="1"/>
          </p:cNvSpPr>
          <p:nvPr/>
        </p:nvSpPr>
        <p:spPr bwMode="auto">
          <a:xfrm>
            <a:off x="4098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5092" name="TextBox 30"/>
          <p:cNvSpPr txBox="1">
            <a:spLocks noChangeArrowheads="1"/>
          </p:cNvSpPr>
          <p:nvPr/>
        </p:nvSpPr>
        <p:spPr bwMode="auto">
          <a:xfrm>
            <a:off x="4098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5093" name="TextBox 31"/>
          <p:cNvSpPr txBox="1">
            <a:spLocks noChangeArrowheads="1"/>
          </p:cNvSpPr>
          <p:nvPr/>
        </p:nvSpPr>
        <p:spPr bwMode="auto">
          <a:xfrm>
            <a:off x="4098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54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08" name="TextBox 33"/>
          <p:cNvSpPr txBox="1">
            <a:spLocks noChangeArrowheads="1"/>
          </p:cNvSpPr>
          <p:nvPr/>
        </p:nvSpPr>
        <p:spPr bwMode="auto">
          <a:xfrm>
            <a:off x="5511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5109" name="TextBox 34"/>
          <p:cNvSpPr txBox="1">
            <a:spLocks noChangeArrowheads="1"/>
          </p:cNvSpPr>
          <p:nvPr/>
        </p:nvSpPr>
        <p:spPr bwMode="auto">
          <a:xfrm>
            <a:off x="5511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110" name="TextBox 35"/>
          <p:cNvSpPr txBox="1">
            <a:spLocks noChangeArrowheads="1"/>
          </p:cNvSpPr>
          <p:nvPr/>
        </p:nvSpPr>
        <p:spPr bwMode="auto">
          <a:xfrm>
            <a:off x="5511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111" name="TextBox 36"/>
          <p:cNvSpPr txBox="1">
            <a:spLocks noChangeArrowheads="1"/>
          </p:cNvSpPr>
          <p:nvPr/>
        </p:nvSpPr>
        <p:spPr bwMode="auto">
          <a:xfrm>
            <a:off x="5511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962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26" name="TextBox 9"/>
          <p:cNvSpPr txBox="1">
            <a:spLocks noChangeArrowheads="1"/>
          </p:cNvSpPr>
          <p:nvPr/>
        </p:nvSpPr>
        <p:spPr bwMode="auto">
          <a:xfrm>
            <a:off x="137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5127" name="TextBox 13"/>
          <p:cNvSpPr txBox="1">
            <a:spLocks noChangeArrowheads="1"/>
          </p:cNvSpPr>
          <p:nvPr/>
        </p:nvSpPr>
        <p:spPr bwMode="auto">
          <a:xfrm>
            <a:off x="137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128" name="TextBox 20"/>
          <p:cNvSpPr txBox="1">
            <a:spLocks noChangeArrowheads="1"/>
          </p:cNvSpPr>
          <p:nvPr/>
        </p:nvSpPr>
        <p:spPr bwMode="auto">
          <a:xfrm>
            <a:off x="139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5129" name="TextBox 23"/>
          <p:cNvSpPr txBox="1">
            <a:spLocks noChangeArrowheads="1"/>
          </p:cNvSpPr>
          <p:nvPr/>
        </p:nvSpPr>
        <p:spPr bwMode="auto">
          <a:xfrm>
            <a:off x="139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86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43200" y="2286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86400" y="228600"/>
            <a:ext cx="56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D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92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92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92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892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92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152" name="Slide Number Placeholder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019E1-2853-425A-88C1-C87314E2B60D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153" name="TextBox 50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4114800"/>
            <a:ext cx="12954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38600" y="4114800"/>
            <a:ext cx="19812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38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XOR is Redundant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1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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096" name="TextBox 17"/>
          <p:cNvSpPr txBox="1">
            <a:spLocks noChangeArrowheads="1"/>
          </p:cNvSpPr>
          <p:nvPr/>
        </p:nvSpPr>
        <p:spPr bwMode="auto">
          <a:xfrm>
            <a:off x="2692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097" name="TextBox 24"/>
          <p:cNvSpPr txBox="1">
            <a:spLocks noChangeArrowheads="1"/>
          </p:cNvSpPr>
          <p:nvPr/>
        </p:nvSpPr>
        <p:spPr bwMode="auto">
          <a:xfrm>
            <a:off x="2692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098" name="TextBox 25"/>
          <p:cNvSpPr txBox="1">
            <a:spLocks noChangeArrowheads="1"/>
          </p:cNvSpPr>
          <p:nvPr/>
        </p:nvSpPr>
        <p:spPr bwMode="auto">
          <a:xfrm>
            <a:off x="2692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099" name="TextBox 26"/>
          <p:cNvSpPr txBox="1">
            <a:spLocks noChangeArrowheads="1"/>
          </p:cNvSpPr>
          <p:nvPr/>
        </p:nvSpPr>
        <p:spPr bwMode="auto">
          <a:xfrm>
            <a:off x="2692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83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14" name="TextBox 28"/>
          <p:cNvSpPr txBox="1">
            <a:spLocks noChangeArrowheads="1"/>
          </p:cNvSpPr>
          <p:nvPr/>
        </p:nvSpPr>
        <p:spPr bwMode="auto">
          <a:xfrm>
            <a:off x="4098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15" name="TextBox 29"/>
          <p:cNvSpPr txBox="1">
            <a:spLocks noChangeArrowheads="1"/>
          </p:cNvSpPr>
          <p:nvPr/>
        </p:nvSpPr>
        <p:spPr bwMode="auto">
          <a:xfrm>
            <a:off x="4098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6116" name="TextBox 30"/>
          <p:cNvSpPr txBox="1">
            <a:spLocks noChangeArrowheads="1"/>
          </p:cNvSpPr>
          <p:nvPr/>
        </p:nvSpPr>
        <p:spPr bwMode="auto">
          <a:xfrm>
            <a:off x="4098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6117" name="TextBox 31"/>
          <p:cNvSpPr txBox="1">
            <a:spLocks noChangeArrowheads="1"/>
          </p:cNvSpPr>
          <p:nvPr/>
        </p:nvSpPr>
        <p:spPr bwMode="auto">
          <a:xfrm>
            <a:off x="4098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546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</a:t>
                      </a:r>
                      <a:r>
                        <a:rPr lang="en-US" sz="1400" dirty="0" smtClean="0"/>
                        <a:t>(A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</a:t>
                      </a:r>
                      <a:r>
                        <a:rPr lang="en-US" sz="1400" baseline="0" dirty="0" smtClean="0"/>
                        <a:t> B)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32" name="TextBox 33"/>
          <p:cNvSpPr txBox="1">
            <a:spLocks noChangeArrowheads="1"/>
          </p:cNvSpPr>
          <p:nvPr/>
        </p:nvSpPr>
        <p:spPr bwMode="auto">
          <a:xfrm>
            <a:off x="5511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6133" name="TextBox 34"/>
          <p:cNvSpPr txBox="1">
            <a:spLocks noChangeArrowheads="1"/>
          </p:cNvSpPr>
          <p:nvPr/>
        </p:nvSpPr>
        <p:spPr bwMode="auto">
          <a:xfrm>
            <a:off x="5511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34" name="TextBox 35"/>
          <p:cNvSpPr txBox="1">
            <a:spLocks noChangeArrowheads="1"/>
          </p:cNvSpPr>
          <p:nvPr/>
        </p:nvSpPr>
        <p:spPr bwMode="auto">
          <a:xfrm>
            <a:off x="5511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35" name="TextBox 36"/>
          <p:cNvSpPr txBox="1">
            <a:spLocks noChangeArrowheads="1"/>
          </p:cNvSpPr>
          <p:nvPr/>
        </p:nvSpPr>
        <p:spPr bwMode="auto">
          <a:xfrm>
            <a:off x="5511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962025" y="762000"/>
          <a:ext cx="142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Symbol"/>
                        </a:rPr>
                        <a:t>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50" name="TextBox 9"/>
          <p:cNvSpPr txBox="1">
            <a:spLocks noChangeArrowheads="1"/>
          </p:cNvSpPr>
          <p:nvPr/>
        </p:nvSpPr>
        <p:spPr bwMode="auto">
          <a:xfrm>
            <a:off x="137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6151" name="TextBox 13"/>
          <p:cNvSpPr txBox="1">
            <a:spLocks noChangeArrowheads="1"/>
          </p:cNvSpPr>
          <p:nvPr/>
        </p:nvSpPr>
        <p:spPr bwMode="auto">
          <a:xfrm>
            <a:off x="137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52" name="TextBox 20"/>
          <p:cNvSpPr txBox="1">
            <a:spLocks noChangeArrowheads="1"/>
          </p:cNvSpPr>
          <p:nvPr/>
        </p:nvSpPr>
        <p:spPr bwMode="auto">
          <a:xfrm>
            <a:off x="139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53" name="TextBox 23"/>
          <p:cNvSpPr txBox="1">
            <a:spLocks noChangeArrowheads="1"/>
          </p:cNvSpPr>
          <p:nvPr/>
        </p:nvSpPr>
        <p:spPr bwMode="auto">
          <a:xfrm>
            <a:off x="139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</a:t>
                      </a:r>
                      <a:r>
                        <a:rPr lang="en-US" dirty="0" smtClean="0">
                          <a:sym typeface="Symbol"/>
                        </a:rPr>
                        <a:t>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68" name="TextBox 43"/>
          <p:cNvSpPr txBox="1">
            <a:spLocks noChangeArrowheads="1"/>
          </p:cNvSpPr>
          <p:nvPr/>
        </p:nvSpPr>
        <p:spPr bwMode="auto">
          <a:xfrm>
            <a:off x="2743200" y="228600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46169" name="TextBox 44"/>
          <p:cNvSpPr txBox="1">
            <a:spLocks noChangeArrowheads="1"/>
          </p:cNvSpPr>
          <p:nvPr/>
        </p:nvSpPr>
        <p:spPr bwMode="auto">
          <a:xfrm>
            <a:off x="5486400" y="228600"/>
            <a:ext cx="56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D</a:t>
            </a:r>
          </a:p>
        </p:txBody>
      </p:sp>
      <p:sp>
        <p:nvSpPr>
          <p:cNvPr id="46170" name="TextBox 45"/>
          <p:cNvSpPr txBox="1">
            <a:spLocks noChangeArrowheads="1"/>
          </p:cNvSpPr>
          <p:nvPr/>
        </p:nvSpPr>
        <p:spPr bwMode="auto">
          <a:xfrm>
            <a:off x="6892925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6171" name="TextBox 46"/>
          <p:cNvSpPr txBox="1">
            <a:spLocks noChangeArrowheads="1"/>
          </p:cNvSpPr>
          <p:nvPr/>
        </p:nvSpPr>
        <p:spPr bwMode="auto">
          <a:xfrm>
            <a:off x="6892925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72" name="TextBox 47"/>
          <p:cNvSpPr txBox="1">
            <a:spLocks noChangeArrowheads="1"/>
          </p:cNvSpPr>
          <p:nvPr/>
        </p:nvSpPr>
        <p:spPr bwMode="auto">
          <a:xfrm>
            <a:off x="6892925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6173" name="TextBox 48"/>
          <p:cNvSpPr txBox="1">
            <a:spLocks noChangeArrowheads="1"/>
          </p:cNvSpPr>
          <p:nvPr/>
        </p:nvSpPr>
        <p:spPr bwMode="auto">
          <a:xfrm>
            <a:off x="6892925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44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77000" y="762000"/>
            <a:ext cx="14478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176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80E4EB-9750-47CC-8AC3-78FA71F94523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6177" name="TextBox 38"/>
          <p:cNvSpPr txBox="1">
            <a:spLocks noChangeArrowheads="1"/>
          </p:cNvSpPr>
          <p:nvPr/>
        </p:nvSpPr>
        <p:spPr bwMode="auto">
          <a:xfrm>
            <a:off x="609600" y="4191000"/>
            <a:ext cx="619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ym typeface="Symbol" pitchFamily="18" charset="2"/>
              </a:rPr>
              <a:t></a:t>
            </a:r>
            <a:r>
              <a:rPr lang="en-US" sz="3200"/>
              <a:t> B = (A </a:t>
            </a:r>
            <a:r>
              <a:rPr lang="en-US" sz="3200">
                <a:sym typeface="Symbol" pitchFamily="18" charset="2"/>
              </a:rPr>
              <a:t></a:t>
            </a:r>
            <a:r>
              <a:rPr lang="en-US" sz="3200"/>
              <a:t> B) 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</a:t>
            </a:r>
            <a:r>
              <a:rPr lang="en-US" sz="3200">
                <a:sym typeface="Symbol" pitchFamily="18" charset="2"/>
              </a:rPr>
              <a:t></a:t>
            </a:r>
            <a:r>
              <a:rPr lang="en-US" sz="3200"/>
              <a:t> (A </a:t>
            </a:r>
            <a:r>
              <a:rPr lang="en-US" sz="3200">
                <a:sym typeface="Symbol" pitchFamily="18" charset="2"/>
              </a:rPr>
              <a:t></a:t>
            </a:r>
            <a:r>
              <a:rPr lang="en-US" sz="3200"/>
              <a:t>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DeMorgan’s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Use a truth table to show that the following propositions are equivalent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) =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 never drink wine at the beach</a:t>
            </a:r>
          </a:p>
          <a:p>
            <a:pPr>
              <a:defRPr/>
            </a:pPr>
            <a:r>
              <a:rPr lang="en-US" dirty="0" smtClean="0"/>
              <a:t>It is never the case that </a:t>
            </a:r>
            <a:r>
              <a:rPr lang="en-US" i="1" dirty="0" smtClean="0">
                <a:solidFill>
                  <a:srgbClr val="00B050"/>
                </a:solidFill>
              </a:rPr>
              <a:t>I drink wine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B0F0"/>
                </a:solidFill>
              </a:rPr>
              <a:t>I am at the beach</a:t>
            </a:r>
          </a:p>
          <a:p>
            <a:pPr>
              <a:defRPr/>
            </a:pPr>
            <a:r>
              <a:rPr lang="en-US" dirty="0" smtClean="0"/>
              <a:t>It is always the case that </a:t>
            </a:r>
            <a:r>
              <a:rPr lang="en-US" i="1" dirty="0" smtClean="0">
                <a:solidFill>
                  <a:srgbClr val="00B050"/>
                </a:solidFill>
              </a:rPr>
              <a:t>I do </a:t>
            </a:r>
            <a:r>
              <a:rPr lang="en-US" dirty="0" smtClean="0"/>
              <a:t>NOT</a:t>
            </a:r>
            <a:r>
              <a:rPr lang="en-US" i="1" dirty="0" smtClean="0">
                <a:solidFill>
                  <a:srgbClr val="92D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drink wine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B0F0"/>
                </a:solidFill>
              </a:rPr>
              <a:t>I am </a:t>
            </a:r>
            <a:r>
              <a:rPr lang="en-US" dirty="0" smtClean="0"/>
              <a:t>NOT </a:t>
            </a:r>
            <a:r>
              <a:rPr lang="en-US" i="1" dirty="0" smtClean="0">
                <a:solidFill>
                  <a:srgbClr val="00B0F0"/>
                </a:solidFill>
              </a:rPr>
              <a:t>at the beach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FDB565-1CDA-414F-80A1-D7C94926ED0E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Propositional Logic</a:t>
            </a:r>
            <a:endParaRPr lang="en-US" dirty="0"/>
          </a:p>
        </p:txBody>
      </p:sp>
      <p:sp>
        <p:nvSpPr>
          <p:cNvPr id="16386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613B4C-750D-436C-9A40-B72ED9796D0E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80" name="TextBox 4"/>
          <p:cNvSpPr txBox="1">
            <a:spLocks noChangeArrowheads="1"/>
          </p:cNvSpPr>
          <p:nvPr/>
        </p:nvSpPr>
        <p:spPr bwMode="auto">
          <a:xfrm>
            <a:off x="762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181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182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9183" name="TextBox 7"/>
          <p:cNvSpPr txBox="1">
            <a:spLocks noChangeArrowheads="1"/>
          </p:cNvSpPr>
          <p:nvPr/>
        </p:nvSpPr>
        <p:spPr bwMode="auto">
          <a:xfrm>
            <a:off x="762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184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9185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49186" name="TextBox 10"/>
          <p:cNvSpPr txBox="1">
            <a:spLocks noChangeArrowheads="1"/>
          </p:cNvSpPr>
          <p:nvPr/>
        </p:nvSpPr>
        <p:spPr bwMode="auto">
          <a:xfrm>
            <a:off x="762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9187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49188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49189" name="TextBox 13"/>
          <p:cNvSpPr txBox="1">
            <a:spLocks noChangeArrowheads="1"/>
          </p:cNvSpPr>
          <p:nvPr/>
        </p:nvSpPr>
        <p:spPr bwMode="auto">
          <a:xfrm>
            <a:off x="762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9190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49191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49192" name="TextBox 16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46250" y="4038600"/>
            <a:ext cx="1447800" cy="762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212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D09751-B849-4231-916D-C606F86DBC00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9000" y="685800"/>
            <a:ext cx="1676400" cy="3048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04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0205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06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07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0208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209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210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0211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12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213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0214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215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30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0231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32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33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48050" y="4038600"/>
            <a:ext cx="7620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0253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021F86-CCD7-48A9-A0C1-107DCACE9A26}" type="slidenum">
              <a:rPr lang="en-US" smtClean="0"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0254" name="TextBox 31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2"/>
          <p:cNvSpPr/>
          <p:nvPr/>
        </p:nvSpPr>
        <p:spPr>
          <a:xfrm>
            <a:off x="4876800" y="685800"/>
            <a:ext cx="1143000" cy="3048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8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29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1230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31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32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1233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34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35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1236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37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38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1239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54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55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56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57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 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72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73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1274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75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95800" y="4038600"/>
            <a:ext cx="9906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1295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4A184D-A358-4881-BD5F-A0A1FB360043}" type="slidenum">
              <a:rPr lang="en-US" smtClean="0"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96" name="TextBox 37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67400" y="685800"/>
            <a:ext cx="1143000" cy="3124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52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53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54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55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56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57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58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59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60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61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62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63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78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2279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80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281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96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2297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2298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2299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9000" y="3962400"/>
            <a:ext cx="21336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315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2316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2317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2318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934200" y="762000"/>
          <a:ext cx="1676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A </a:t>
                      </a:r>
                      <a:r>
                        <a:rPr lang="en-US" sz="1100" dirty="0" smtClean="0">
                          <a:sym typeface="Symbol"/>
                        </a:rPr>
                        <a:t>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B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43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43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43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43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2337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72B670-8EE2-48DF-9E57-E4F45FEB8C9E}" type="slidenum">
              <a:rPr lang="en-US" smtClean="0"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2338" name="TextBox 40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8"/>
          <p:cNvSpPr/>
          <p:nvPr/>
        </p:nvSpPr>
        <p:spPr>
          <a:xfrm>
            <a:off x="6858000" y="685800"/>
            <a:ext cx="1828800" cy="30480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381000" y="762000"/>
          <a:ext cx="3200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12192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</a:t>
                      </a:r>
                      <a:r>
                        <a:rPr lang="en-US" sz="1400" dirty="0" smtClean="0">
                          <a:sym typeface="Symbol"/>
                        </a:rPr>
                        <a:t></a:t>
                      </a:r>
                      <a:r>
                        <a:rPr lang="en-US" sz="1400" dirty="0" smtClean="0"/>
                        <a:t> B</a:t>
                      </a:r>
                      <a:endParaRPr lang="en-US" sz="14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76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277" name="TextBox 5"/>
          <p:cNvSpPr txBox="1">
            <a:spLocks noChangeArrowheads="1"/>
          </p:cNvSpPr>
          <p:nvPr/>
        </p:nvSpPr>
        <p:spPr bwMode="auto">
          <a:xfrm>
            <a:off x="16764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278" name="TextBox 6"/>
          <p:cNvSpPr txBox="1">
            <a:spLocks noChangeArrowheads="1"/>
          </p:cNvSpPr>
          <p:nvPr/>
        </p:nvSpPr>
        <p:spPr bwMode="auto">
          <a:xfrm>
            <a:off x="26670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279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280" name="TextBox 8"/>
          <p:cNvSpPr txBox="1">
            <a:spLocks noChangeArrowheads="1"/>
          </p:cNvSpPr>
          <p:nvPr/>
        </p:nvSpPr>
        <p:spPr bwMode="auto">
          <a:xfrm>
            <a:off x="16764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1" name="TextBox 9"/>
          <p:cNvSpPr txBox="1">
            <a:spLocks noChangeArrowheads="1"/>
          </p:cNvSpPr>
          <p:nvPr/>
        </p:nvSpPr>
        <p:spPr bwMode="auto">
          <a:xfrm>
            <a:off x="26670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2" name="TextBox 10"/>
          <p:cNvSpPr txBox="1">
            <a:spLocks noChangeArrowheads="1"/>
          </p:cNvSpPr>
          <p:nvPr/>
        </p:nvSpPr>
        <p:spPr bwMode="auto">
          <a:xfrm>
            <a:off x="609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3" name="TextBox 11"/>
          <p:cNvSpPr txBox="1">
            <a:spLocks noChangeArrowheads="1"/>
          </p:cNvSpPr>
          <p:nvPr/>
        </p:nvSpPr>
        <p:spPr bwMode="auto">
          <a:xfrm>
            <a:off x="16764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284" name="TextBox 12"/>
          <p:cNvSpPr txBox="1">
            <a:spLocks noChangeArrowheads="1"/>
          </p:cNvSpPr>
          <p:nvPr/>
        </p:nvSpPr>
        <p:spPr bwMode="auto">
          <a:xfrm>
            <a:off x="26670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5" name="TextBox 13"/>
          <p:cNvSpPr txBox="1">
            <a:spLocks noChangeArrowheads="1"/>
          </p:cNvSpPr>
          <p:nvPr/>
        </p:nvSpPr>
        <p:spPr bwMode="auto">
          <a:xfrm>
            <a:off x="609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6" name="TextBox 14"/>
          <p:cNvSpPr txBox="1">
            <a:spLocks noChangeArrowheads="1"/>
          </p:cNvSpPr>
          <p:nvPr/>
        </p:nvSpPr>
        <p:spPr bwMode="auto">
          <a:xfrm>
            <a:off x="16764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287" name="TextBox 15"/>
          <p:cNvSpPr txBox="1">
            <a:spLocks noChangeArrowheads="1"/>
          </p:cNvSpPr>
          <p:nvPr/>
        </p:nvSpPr>
        <p:spPr bwMode="auto">
          <a:xfrm>
            <a:off x="26670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762000"/>
          <a:ext cx="1422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(A </a:t>
                      </a:r>
                      <a:r>
                        <a:rPr lang="en-US" sz="1100" dirty="0" smtClean="0">
                          <a:sym typeface="Symbol"/>
                        </a:rPr>
                        <a:t></a:t>
                      </a:r>
                      <a:r>
                        <a:rPr lang="en-US" sz="1100" dirty="0" smtClean="0"/>
                        <a:t> B)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02" name="TextBox 18"/>
          <p:cNvSpPr txBox="1">
            <a:spLocks noChangeArrowheads="1"/>
          </p:cNvSpPr>
          <p:nvPr/>
        </p:nvSpPr>
        <p:spPr bwMode="auto">
          <a:xfrm>
            <a:off x="4038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3303" name="TextBox 19"/>
          <p:cNvSpPr txBox="1">
            <a:spLocks noChangeArrowheads="1"/>
          </p:cNvSpPr>
          <p:nvPr/>
        </p:nvSpPr>
        <p:spPr bwMode="auto">
          <a:xfrm>
            <a:off x="4038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3304" name="TextBox 20"/>
          <p:cNvSpPr txBox="1">
            <a:spLocks noChangeArrowheads="1"/>
          </p:cNvSpPr>
          <p:nvPr/>
        </p:nvSpPr>
        <p:spPr bwMode="auto">
          <a:xfrm>
            <a:off x="4038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3305" name="TextBox 21"/>
          <p:cNvSpPr txBox="1">
            <a:spLocks noChangeArrowheads="1"/>
          </p:cNvSpPr>
          <p:nvPr/>
        </p:nvSpPr>
        <p:spPr bwMode="auto">
          <a:xfrm>
            <a:off x="4038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9530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20" name="TextBox 24"/>
          <p:cNvSpPr txBox="1">
            <a:spLocks noChangeArrowheads="1"/>
          </p:cNvSpPr>
          <p:nvPr/>
        </p:nvSpPr>
        <p:spPr bwMode="auto">
          <a:xfrm>
            <a:off x="51816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321" name="TextBox 25"/>
          <p:cNvSpPr txBox="1">
            <a:spLocks noChangeArrowheads="1"/>
          </p:cNvSpPr>
          <p:nvPr/>
        </p:nvSpPr>
        <p:spPr bwMode="auto">
          <a:xfrm>
            <a:off x="51816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322" name="TextBox 26"/>
          <p:cNvSpPr txBox="1">
            <a:spLocks noChangeArrowheads="1"/>
          </p:cNvSpPr>
          <p:nvPr/>
        </p:nvSpPr>
        <p:spPr bwMode="auto">
          <a:xfrm>
            <a:off x="51816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323" name="TextBox 27"/>
          <p:cNvSpPr txBox="1">
            <a:spLocks noChangeArrowheads="1"/>
          </p:cNvSpPr>
          <p:nvPr/>
        </p:nvSpPr>
        <p:spPr bwMode="auto">
          <a:xfrm>
            <a:off x="51816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81350" y="4038600"/>
            <a:ext cx="304800" cy="8382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762000"/>
          <a:ext cx="9906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39" name="TextBox 30"/>
          <p:cNvSpPr txBox="1">
            <a:spLocks noChangeArrowheads="1"/>
          </p:cNvSpPr>
          <p:nvPr/>
        </p:nvSpPr>
        <p:spPr bwMode="auto">
          <a:xfrm>
            <a:off x="6172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340" name="TextBox 31"/>
          <p:cNvSpPr txBox="1">
            <a:spLocks noChangeArrowheads="1"/>
          </p:cNvSpPr>
          <p:nvPr/>
        </p:nvSpPr>
        <p:spPr bwMode="auto">
          <a:xfrm>
            <a:off x="6172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53341" name="TextBox 32"/>
          <p:cNvSpPr txBox="1">
            <a:spLocks noChangeArrowheads="1"/>
          </p:cNvSpPr>
          <p:nvPr/>
        </p:nvSpPr>
        <p:spPr bwMode="auto">
          <a:xfrm>
            <a:off x="6172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53342" name="TextBox 33"/>
          <p:cNvSpPr txBox="1">
            <a:spLocks noChangeArrowheads="1"/>
          </p:cNvSpPr>
          <p:nvPr/>
        </p:nvSpPr>
        <p:spPr bwMode="auto">
          <a:xfrm>
            <a:off x="6172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934200" y="762000"/>
          <a:ext cx="16764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A </a:t>
                      </a:r>
                      <a:r>
                        <a:rPr lang="en-US" sz="1100" dirty="0" smtClean="0">
                          <a:sym typeface="Symbol"/>
                        </a:rPr>
                        <a:t>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ym typeface="Symbol"/>
                        </a:rPr>
                        <a:t></a:t>
                      </a:r>
                      <a:r>
                        <a:rPr lang="en-US" sz="1100" dirty="0" smtClean="0"/>
                        <a:t> B</a:t>
                      </a:r>
                      <a:endParaRPr lang="en-US" sz="11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57" name="TextBox 35"/>
          <p:cNvSpPr txBox="1">
            <a:spLocks noChangeArrowheads="1"/>
          </p:cNvSpPr>
          <p:nvPr/>
        </p:nvSpPr>
        <p:spPr bwMode="auto">
          <a:xfrm>
            <a:off x="7543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53358" name="TextBox 36"/>
          <p:cNvSpPr txBox="1">
            <a:spLocks noChangeArrowheads="1"/>
          </p:cNvSpPr>
          <p:nvPr/>
        </p:nvSpPr>
        <p:spPr bwMode="auto">
          <a:xfrm>
            <a:off x="7543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3359" name="TextBox 37"/>
          <p:cNvSpPr txBox="1">
            <a:spLocks noChangeArrowheads="1"/>
          </p:cNvSpPr>
          <p:nvPr/>
        </p:nvSpPr>
        <p:spPr bwMode="auto">
          <a:xfrm>
            <a:off x="7543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3360" name="TextBox 38"/>
          <p:cNvSpPr txBox="1">
            <a:spLocks noChangeArrowheads="1"/>
          </p:cNvSpPr>
          <p:nvPr/>
        </p:nvSpPr>
        <p:spPr bwMode="auto">
          <a:xfrm>
            <a:off x="7543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3361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750853-BA10-4444-8F7B-EF8A147AC606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3362" name="TextBox 40"/>
          <p:cNvSpPr txBox="1">
            <a:spLocks noChangeArrowheads="1"/>
          </p:cNvSpPr>
          <p:nvPr/>
        </p:nvSpPr>
        <p:spPr bwMode="auto">
          <a:xfrm>
            <a:off x="1828800" y="4191000"/>
            <a:ext cx="421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(</a:t>
            </a:r>
            <a:r>
              <a:rPr lang="en-US" sz="2400">
                <a:solidFill>
                  <a:srgbClr val="00B050"/>
                </a:solidFill>
              </a:rPr>
              <a:t>A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 =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A)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>
                <a:solidFill>
                  <a:srgbClr val="00B0F0"/>
                </a:solidFill>
              </a:rPr>
              <a:t>B</a:t>
            </a:r>
            <a:r>
              <a:rPr lang="en-US" sz="2400"/>
              <a:t>)</a:t>
            </a:r>
          </a:p>
        </p:txBody>
      </p:sp>
      <p:sp>
        <p:nvSpPr>
          <p:cNvPr id="3" name="Rectangle 28"/>
          <p:cNvSpPr/>
          <p:nvPr/>
        </p:nvSpPr>
        <p:spPr>
          <a:xfrm>
            <a:off x="3505200" y="685800"/>
            <a:ext cx="1524000" cy="28956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8"/>
          <p:cNvSpPr/>
          <p:nvPr/>
        </p:nvSpPr>
        <p:spPr>
          <a:xfrm>
            <a:off x="6858000" y="685800"/>
            <a:ext cx="1828800" cy="297180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Truth Tables in Excel</a:t>
            </a:r>
            <a:endParaRPr lang="en-US" dirty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67C34-36EA-486F-9887-7F2DFA2BED92}" type="slidenum">
              <a:rPr lang="en-US" smtClean="0"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 t="14035" r="52856" b="57115"/>
          <a:stretch>
            <a:fillRect/>
          </a:stretch>
        </p:blipFill>
        <p:spPr bwMode="auto">
          <a:xfrm>
            <a:off x="762000" y="685800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3581400"/>
            <a:ext cx="3471863" cy="762000"/>
            <a:chOff x="914400" y="3581400"/>
            <a:chExt cx="3471333" cy="762000"/>
          </a:xfrm>
        </p:grpSpPr>
        <p:sp>
          <p:nvSpPr>
            <p:cNvPr id="6" name="Rectangular Callout 5"/>
            <p:cNvSpPr/>
            <p:nvPr/>
          </p:nvSpPr>
          <p:spPr>
            <a:xfrm>
              <a:off x="914400" y="3581400"/>
              <a:ext cx="3428477" cy="762000"/>
            </a:xfrm>
            <a:prstGeom prst="wedgeRectCallout">
              <a:avLst>
                <a:gd name="adj1" fmla="val 55207"/>
                <a:gd name="adj2" fmla="val -2602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281" name="Picture 3"/>
            <p:cNvPicPr>
              <a:picLocks noChangeAspect="1" noChangeArrowheads="1"/>
            </p:cNvPicPr>
            <p:nvPr/>
          </p:nvPicPr>
          <p:blipFill>
            <a:blip r:embed="rId3"/>
            <a:srcRect l="12978" t="13255" r="78075" b="83528"/>
            <a:stretch>
              <a:fillRect/>
            </a:stretch>
          </p:blipFill>
          <p:spPr bwMode="auto">
            <a:xfrm>
              <a:off x="914400" y="3581400"/>
              <a:ext cx="347133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91000" y="4648200"/>
            <a:ext cx="4381500" cy="762000"/>
            <a:chOff x="4191000" y="4648200"/>
            <a:chExt cx="4381500" cy="762000"/>
          </a:xfrm>
        </p:grpSpPr>
        <p:sp>
          <p:nvSpPr>
            <p:cNvPr id="10" name="Rectangular Callout 9"/>
            <p:cNvSpPr/>
            <p:nvPr/>
          </p:nvSpPr>
          <p:spPr>
            <a:xfrm>
              <a:off x="4953000" y="4692650"/>
              <a:ext cx="2819400" cy="685800"/>
            </a:xfrm>
            <a:prstGeom prst="wedgeRectCallout">
              <a:avLst>
                <a:gd name="adj1" fmla="val -7790"/>
                <a:gd name="adj2" fmla="val -4506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279" name="Picture 4"/>
            <p:cNvPicPr>
              <a:picLocks noChangeAspect="1" noChangeArrowheads="1"/>
            </p:cNvPicPr>
            <p:nvPr/>
          </p:nvPicPr>
          <p:blipFill>
            <a:blip r:embed="rId4"/>
            <a:srcRect l="12857" t="13255" r="76192" b="83626"/>
            <a:stretch>
              <a:fillRect/>
            </a:stretch>
          </p:blipFill>
          <p:spPr bwMode="auto">
            <a:xfrm>
              <a:off x="4191000" y="4648200"/>
              <a:ext cx="43815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DeMorgan’s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Use a truth table to show that the following propositions are equivalent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  <a:cs typeface="ＭＳ Ｐゴシック"/>
              </a:rPr>
              <a:t> (</a:t>
            </a:r>
            <a:r>
              <a:rPr lang="en-US" smtClean="0">
                <a:solidFill>
                  <a:srgbClr val="00B050"/>
                </a:solidFill>
                <a:ea typeface="ＭＳ Ｐゴシック"/>
                <a:cs typeface="ＭＳ Ｐゴシック"/>
              </a:rPr>
              <a:t>A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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solidFill>
                  <a:srgbClr val="00B0F0"/>
                </a:solidFill>
                <a:ea typeface="ＭＳ Ｐゴシック"/>
                <a:cs typeface="ＭＳ Ｐゴシック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) = (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solidFill>
                  <a:srgbClr val="00B050"/>
                </a:solidFill>
                <a:ea typeface="ＭＳ Ｐゴシック"/>
                <a:cs typeface="ＭＳ Ｐゴシック"/>
              </a:rPr>
              <a:t>A)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</a:t>
            </a:r>
            <a:r>
              <a:rPr lang="en-US" smtClean="0">
                <a:ea typeface="ＭＳ Ｐゴシック"/>
                <a:cs typeface="ＭＳ Ｐゴシック"/>
              </a:rPr>
              <a:t> (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en-US" smtClean="0">
                <a:solidFill>
                  <a:srgbClr val="00B0F0"/>
                </a:solidFill>
                <a:ea typeface="ＭＳ Ｐゴシック"/>
                <a:cs typeface="ＭＳ Ｐゴシック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)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It is never the case that </a:t>
            </a:r>
            <a:r>
              <a:rPr lang="en-US" i="1" smtClean="0">
                <a:solidFill>
                  <a:srgbClr val="00B050"/>
                </a:solidFill>
                <a:ea typeface="ＭＳ Ｐゴシック"/>
                <a:cs typeface="ＭＳ Ｐゴシック"/>
              </a:rPr>
              <a:t>I am bored</a:t>
            </a:r>
            <a:r>
              <a:rPr lang="en-US" smtClean="0">
                <a:solidFill>
                  <a:srgbClr val="00B050"/>
                </a:solidFill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</a:rPr>
              <a:t>OR </a:t>
            </a:r>
            <a:r>
              <a:rPr lang="en-US" i="1" smtClean="0">
                <a:solidFill>
                  <a:srgbClr val="00B0F0"/>
                </a:solidFill>
                <a:ea typeface="ＭＳ Ｐゴシック"/>
                <a:cs typeface="ＭＳ Ｐゴシック"/>
              </a:rPr>
              <a:t>tired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It is always the case that </a:t>
            </a:r>
            <a:r>
              <a:rPr lang="en-US" i="1" smtClean="0">
                <a:solidFill>
                  <a:srgbClr val="00B050"/>
                </a:solidFill>
                <a:ea typeface="ＭＳ Ｐゴシック"/>
                <a:cs typeface="ＭＳ Ｐゴシック"/>
              </a:rPr>
              <a:t>I am </a:t>
            </a:r>
            <a:r>
              <a:rPr lang="en-US" smtClean="0">
                <a:ea typeface="ＭＳ Ｐゴシック"/>
                <a:cs typeface="ＭＳ Ｐゴシック"/>
              </a:rPr>
              <a:t>NOT</a:t>
            </a:r>
            <a:r>
              <a:rPr lang="en-US" i="1" smtClean="0">
                <a:solidFill>
                  <a:srgbClr val="92D050"/>
                </a:solidFill>
                <a:ea typeface="ＭＳ Ｐゴシック"/>
                <a:cs typeface="ＭＳ Ｐゴシック"/>
              </a:rPr>
              <a:t> </a:t>
            </a:r>
            <a:r>
              <a:rPr lang="en-US" i="1" smtClean="0">
                <a:solidFill>
                  <a:srgbClr val="00B050"/>
                </a:solidFill>
                <a:ea typeface="ＭＳ Ｐゴシック"/>
                <a:cs typeface="ＭＳ Ｐゴシック"/>
              </a:rPr>
              <a:t>bored</a:t>
            </a:r>
            <a:r>
              <a:rPr lang="en-US" smtClean="0">
                <a:solidFill>
                  <a:srgbClr val="92D050"/>
                </a:solidFill>
                <a:ea typeface="ＭＳ Ｐゴシック"/>
                <a:cs typeface="ＭＳ Ｐゴシック"/>
              </a:rPr>
              <a:t> </a:t>
            </a:r>
            <a:r>
              <a:rPr lang="en-US" smtClean="0">
                <a:ea typeface="ＭＳ Ｐゴシック"/>
                <a:cs typeface="ＭＳ Ｐゴシック"/>
              </a:rPr>
              <a:t>AND NOT </a:t>
            </a:r>
            <a:r>
              <a:rPr lang="en-US" i="1" smtClean="0">
                <a:solidFill>
                  <a:srgbClr val="00B0F0"/>
                </a:solidFill>
                <a:ea typeface="ＭＳ Ｐゴシック"/>
                <a:cs typeface="ＭＳ Ｐゴシック"/>
              </a:rPr>
              <a:t>tired</a:t>
            </a:r>
            <a:endParaRPr lang="en-US" smtClean="0">
              <a:solidFill>
                <a:srgbClr val="00B0F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BC7A0-BA20-400B-BACC-9FF754128A42}" type="slidenum">
              <a:rPr lang="en-US" smtClean="0">
                <a:ea typeface="ＭＳ Ｐゴシック"/>
                <a:cs typeface="ＭＳ Ｐゴシック"/>
              </a:rPr>
              <a:pPr/>
              <a:t>36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Augusts </a:t>
            </a:r>
            <a:r>
              <a:rPr lang="en-US" dirty="0" err="1" smtClean="0"/>
              <a:t>DeMorgan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1806-1871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British Mathematician born in India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Wrote more than 1000 articles!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He introduced </a:t>
            </a:r>
            <a:r>
              <a:rPr lang="en-US" i="1" smtClean="0">
                <a:ea typeface="ＭＳ Ｐゴシック"/>
                <a:cs typeface="ＭＳ Ｐゴシック"/>
              </a:rPr>
              <a:t>Mathematical Induction</a:t>
            </a:r>
            <a:r>
              <a:rPr lang="en-US" smtClean="0">
                <a:ea typeface="ＭＳ Ｐゴシック"/>
                <a:cs typeface="ＭＳ Ｐゴシック"/>
              </a:rPr>
              <a:t> in1838</a:t>
            </a:r>
          </a:p>
        </p:txBody>
      </p:sp>
      <p:pic>
        <p:nvPicPr>
          <p:cNvPr id="56323" name="Picture 2" descr="Augustus De Morgan (1806-1871)">
            <a:hlinkClick r:id="rId2" tooltip="Augustus De Morgan (1806-1871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95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BB2021-2330-4510-BA59-670E1093FC3B}" type="slidenum">
              <a:rPr lang="en-US" smtClean="0"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A and B are a propositions,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then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B is a proposition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that is false when A is true and B is false</a:t>
            </a: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otherwise, it is true</a:t>
            </a: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B is read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if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A then B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 or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A implies B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C205C2-BAA7-4B33-AFA2-38C88902BEE0}" type="slidenum">
              <a:rPr lang="en-US" smtClean="0">
                <a:ea typeface="ＭＳ Ｐゴシック"/>
                <a:cs typeface="ＭＳ Ｐゴシック"/>
              </a:rPr>
              <a:pPr/>
              <a:t>38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you have a Canadian passport, then you’re a Canadian citizen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= you have a Canadian passport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 = you’re a Canadian citizen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Logical expression: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 </a:t>
            </a:r>
            <a:r>
              <a:rPr lang="en-US" smtClean="0">
                <a:ea typeface="ＭＳ Ｐゴシック"/>
                <a:cs typeface="ＭＳ Ｐゴシック"/>
              </a:rPr>
              <a:t>B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F89D8D-435E-4FD7-A661-2F7B8957E760}" type="slidenum">
              <a:rPr lang="en-US" smtClean="0">
                <a:ea typeface="ＭＳ Ｐゴシック"/>
                <a:cs typeface="ＭＳ Ｐゴシック"/>
              </a:rPr>
              <a:pPr/>
              <a:t>39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CA" dirty="0" smtClean="0"/>
              <a:t>By the end of this section, you will be able to: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Define a proposition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Define and combine the logic operators: AND, OR, NOT, XOR, and implies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Use truth tables to determine equivalence of propositions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Determine if a proposition is a tautology, contradiction, or contingency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CA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6019B2-1FC6-4714-AEEA-0831A30F3D9D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0225"/>
            <a:ext cx="8183563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If you have a Canadian passport, then you’re a Canadian citizen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Maybe you have a Canadian passport (T) and you’re a Canadian citizen (T)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Maybe you do not have a Canadian passport (F) and you’re a Canadian citizen (T)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Maybe you do not have a Canadian passport (F) and you’re not a Canadian citizen (F)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00B050"/>
                </a:solidFill>
                <a:ea typeface="ＭＳ Ｐゴシック"/>
              </a:rPr>
              <a:t>JT: Can be true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It is not the case that (you have a Canadian passport (T) and you’re not a Canadian citizen) (F)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200" smtClean="0">
                <a:solidFill>
                  <a:srgbClr val="FF0000"/>
                </a:solidFill>
                <a:ea typeface="ＭＳ Ｐゴシック"/>
              </a:rPr>
              <a:t>JT: Claim cannot be true (i.e., it’s a False claim)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5562600"/>
            <a:ext cx="8183562" cy="10525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0D1306-ABDE-453D-B068-7B57900C1563}" type="slidenum">
              <a:rPr lang="en-US" sz="1600">
                <a:solidFill>
                  <a:srgbClr val="A7A399"/>
                </a:solidFill>
              </a:rPr>
              <a:pPr algn="r"/>
              <a:t>40</a:t>
            </a:fld>
            <a:endParaRPr lang="en-US" sz="1600">
              <a:solidFill>
                <a:srgbClr val="A7A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Implication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762000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295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886200"/>
            <a:ext cx="775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If you have a DL, then you can drive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828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43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672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38800" y="24384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29718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60457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8D1EB-1C46-4EAC-915D-93B952CC08FC}" type="slidenum">
              <a:rPr lang="en-US" smtClean="0">
                <a:ea typeface="ＭＳ Ｐゴシック"/>
                <a:cs typeface="ＭＳ Ｐゴシック"/>
              </a:rPr>
              <a:pPr/>
              <a:t>41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Truth Table for Implication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1487488"/>
          <a:ext cx="42672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68" name="TextBox 7"/>
          <p:cNvSpPr txBox="1">
            <a:spLocks noChangeArrowheads="1"/>
          </p:cNvSpPr>
          <p:nvPr/>
        </p:nvSpPr>
        <p:spPr bwMode="auto">
          <a:xfrm>
            <a:off x="6858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1469" name="TextBox 8"/>
          <p:cNvSpPr txBox="1">
            <a:spLocks noChangeArrowheads="1"/>
          </p:cNvSpPr>
          <p:nvPr/>
        </p:nvSpPr>
        <p:spPr bwMode="auto">
          <a:xfrm>
            <a:off x="22098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1470" name="TextBox 9"/>
          <p:cNvSpPr txBox="1">
            <a:spLocks noChangeArrowheads="1"/>
          </p:cNvSpPr>
          <p:nvPr/>
        </p:nvSpPr>
        <p:spPr bwMode="auto">
          <a:xfrm>
            <a:off x="3581400" y="2020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2047875"/>
            <a:ext cx="297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Have pass, citizen</a:t>
            </a:r>
          </a:p>
        </p:txBody>
      </p:sp>
      <p:sp>
        <p:nvSpPr>
          <p:cNvPr id="61472" name="TextBox 11"/>
          <p:cNvSpPr txBox="1">
            <a:spLocks noChangeArrowheads="1"/>
          </p:cNvSpPr>
          <p:nvPr/>
        </p:nvSpPr>
        <p:spPr bwMode="auto">
          <a:xfrm>
            <a:off x="6858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1473" name="TextBox 12"/>
          <p:cNvSpPr txBox="1">
            <a:spLocks noChangeArrowheads="1"/>
          </p:cNvSpPr>
          <p:nvPr/>
        </p:nvSpPr>
        <p:spPr bwMode="auto">
          <a:xfrm>
            <a:off x="22098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474" name="TextBox 13"/>
          <p:cNvSpPr txBox="1">
            <a:spLocks noChangeArrowheads="1"/>
          </p:cNvSpPr>
          <p:nvPr/>
        </p:nvSpPr>
        <p:spPr bwMode="auto">
          <a:xfrm>
            <a:off x="3581400" y="2554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475" name="TextBox 18"/>
          <p:cNvSpPr txBox="1">
            <a:spLocks noChangeArrowheads="1"/>
          </p:cNvSpPr>
          <p:nvPr/>
        </p:nvSpPr>
        <p:spPr bwMode="auto">
          <a:xfrm>
            <a:off x="6858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476" name="TextBox 19"/>
          <p:cNvSpPr txBox="1">
            <a:spLocks noChangeArrowheads="1"/>
          </p:cNvSpPr>
          <p:nvPr/>
        </p:nvSpPr>
        <p:spPr bwMode="auto">
          <a:xfrm>
            <a:off x="22098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1477" name="TextBox 20"/>
          <p:cNvSpPr txBox="1">
            <a:spLocks noChangeArrowheads="1"/>
          </p:cNvSpPr>
          <p:nvPr/>
        </p:nvSpPr>
        <p:spPr bwMode="auto">
          <a:xfrm>
            <a:off x="3581400" y="31638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61478" name="TextBox 21"/>
          <p:cNvSpPr txBox="1">
            <a:spLocks noChangeArrowheads="1"/>
          </p:cNvSpPr>
          <p:nvPr/>
        </p:nvSpPr>
        <p:spPr bwMode="auto">
          <a:xfrm>
            <a:off x="6858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479" name="TextBox 22"/>
          <p:cNvSpPr txBox="1">
            <a:spLocks noChangeArrowheads="1"/>
          </p:cNvSpPr>
          <p:nvPr/>
        </p:nvSpPr>
        <p:spPr bwMode="auto">
          <a:xfrm>
            <a:off x="22098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480" name="TextBox 23"/>
          <p:cNvSpPr txBox="1">
            <a:spLocks noChangeArrowheads="1"/>
          </p:cNvSpPr>
          <p:nvPr/>
        </p:nvSpPr>
        <p:spPr bwMode="auto">
          <a:xfrm>
            <a:off x="3581400" y="3697288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48200" y="2662238"/>
            <a:ext cx="3592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Have pass,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not citizen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8200" y="3276600"/>
            <a:ext cx="3592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Have not pass,</a:t>
            </a:r>
            <a:r>
              <a:rPr lang="en-US" sz="2400"/>
              <a:t> </a:t>
            </a:r>
            <a:r>
              <a:rPr lang="en-US" sz="2400">
                <a:solidFill>
                  <a:srgbClr val="00B050"/>
                </a:solidFill>
              </a:rPr>
              <a:t>citizen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8200" y="3810000"/>
            <a:ext cx="420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Have not pass,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not citizen</a:t>
            </a:r>
          </a:p>
        </p:txBody>
      </p:sp>
      <p:sp>
        <p:nvSpPr>
          <p:cNvPr id="61484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84C0B7-61E0-45F1-9FA5-6E83FBE115E1}" type="slidenum">
              <a:rPr lang="en-US" smtClean="0">
                <a:ea typeface="ＭＳ Ｐゴシック"/>
                <a:cs typeface="ＭＳ Ｐゴシック"/>
              </a:rPr>
              <a:pPr/>
              <a:t>42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Implication is Redundant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 </a:t>
            </a:r>
            <a:r>
              <a:rPr lang="en-US" smtClean="0">
                <a:ea typeface="ＭＳ Ｐゴシック"/>
                <a:cs typeface="ＭＳ Ｐゴシック"/>
              </a:rPr>
              <a:t>B is logically equivalent to:</a:t>
            </a:r>
          </a:p>
          <a:p>
            <a:pPr lvl="1"/>
            <a:r>
              <a:rPr lang="en-US" smtClean="0">
                <a:ea typeface="ＭＳ Ｐゴシック"/>
              </a:rPr>
              <a:t> </a:t>
            </a:r>
            <a:r>
              <a:rPr lang="en-US" smtClean="0">
                <a:ea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</a:rPr>
              <a:t>A </a:t>
            </a:r>
            <a:r>
              <a:rPr lang="en-US" smtClean="0">
                <a:ea typeface="ＭＳ Ｐゴシック"/>
                <a:sym typeface="Symbol" pitchFamily="18" charset="2"/>
              </a:rPr>
              <a:t></a:t>
            </a:r>
            <a:r>
              <a:rPr lang="en-US" smtClean="0">
                <a:ea typeface="ＭＳ Ｐゴシック"/>
              </a:rPr>
              <a:t> B</a:t>
            </a:r>
          </a:p>
          <a:p>
            <a:pPr lvl="1"/>
            <a:r>
              <a:rPr lang="en-US" smtClean="0">
                <a:ea typeface="ＭＳ Ｐゴシック"/>
              </a:rPr>
              <a:t>Prove it using a truth table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If you have a Canadian passport, then you’re a Canadian citizen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You do </a:t>
            </a:r>
            <a:r>
              <a:rPr lang="en-US" b="1" smtClean="0">
                <a:ea typeface="ＭＳ Ｐゴシック"/>
                <a:cs typeface="ＭＳ Ｐゴシック"/>
              </a:rPr>
              <a:t>not</a:t>
            </a:r>
            <a:r>
              <a:rPr lang="en-US" smtClean="0">
                <a:ea typeface="ＭＳ Ｐゴシック"/>
                <a:cs typeface="ＭＳ Ｐゴシック"/>
              </a:rPr>
              <a:t> have a Canadian passport </a:t>
            </a:r>
            <a:r>
              <a:rPr lang="en-US" b="1" smtClean="0">
                <a:ea typeface="ＭＳ Ｐゴシック"/>
                <a:cs typeface="ＭＳ Ｐゴシック"/>
              </a:rPr>
              <a:t>or</a:t>
            </a:r>
            <a:r>
              <a:rPr lang="en-US" smtClean="0">
                <a:ea typeface="ＭＳ Ｐゴシック"/>
                <a:cs typeface="ＭＳ Ｐゴシック"/>
              </a:rPr>
              <a:t> you’re a Canadian Citizen 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B27B5-A479-4E82-9AE9-92E9DEF10016}" type="slidenum">
              <a:rPr lang="en-US" smtClean="0">
                <a:ea typeface="ＭＳ Ｐゴシック"/>
                <a:cs typeface="ＭＳ Ｐゴシック"/>
              </a:rPr>
              <a:pPr/>
              <a:t>43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Contrapositive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 </a:t>
            </a:r>
            <a:r>
              <a:rPr lang="en-US" smtClean="0">
                <a:ea typeface="ＭＳ Ｐゴシック"/>
                <a:cs typeface="ＭＳ Ｐゴシック"/>
              </a:rPr>
              <a:t>B is logically equivalent to:</a:t>
            </a:r>
          </a:p>
          <a:p>
            <a:pPr lvl="1"/>
            <a:r>
              <a:rPr lang="en-US" smtClean="0">
                <a:ea typeface="ＭＳ Ｐゴシック"/>
              </a:rPr>
              <a:t> </a:t>
            </a:r>
            <a:r>
              <a:rPr lang="en-US" smtClean="0">
                <a:ea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</a:rPr>
              <a:t>B </a:t>
            </a:r>
            <a:r>
              <a:rPr lang="en-US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→ </a:t>
            </a:r>
            <a:r>
              <a:rPr lang="en-US" smtClean="0">
                <a:ea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</a:rPr>
              <a:t>A</a:t>
            </a:r>
          </a:p>
          <a:p>
            <a:pPr lvl="1"/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If you have a Canadian passport, then you’re a Canadian citizen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If you you’re </a:t>
            </a:r>
            <a:r>
              <a:rPr lang="en-US" b="1" smtClean="0">
                <a:ea typeface="ＭＳ Ｐゴシック"/>
                <a:cs typeface="ＭＳ Ｐゴシック"/>
              </a:rPr>
              <a:t>not </a:t>
            </a:r>
            <a:r>
              <a:rPr lang="en-US" smtClean="0">
                <a:ea typeface="ＭＳ Ｐゴシック"/>
                <a:cs typeface="ＭＳ Ｐゴシック"/>
              </a:rPr>
              <a:t>a Canadian citizen, then you do </a:t>
            </a:r>
            <a:r>
              <a:rPr lang="en-US" b="1" smtClean="0">
                <a:ea typeface="ＭＳ Ｐゴシック"/>
                <a:cs typeface="ＭＳ Ｐゴシック"/>
              </a:rPr>
              <a:t>not</a:t>
            </a:r>
            <a:r>
              <a:rPr lang="en-US" smtClean="0">
                <a:ea typeface="ＭＳ Ｐゴシック"/>
                <a:cs typeface="ＭＳ Ｐゴシック"/>
              </a:rPr>
              <a:t> have a Canadian passport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6C769-DBBF-40FB-B576-4489750DC50F}" type="slidenum">
              <a:rPr lang="en-US" smtClean="0">
                <a:ea typeface="ＭＳ Ｐゴシック"/>
                <a:cs typeface="ＭＳ Ｐゴシック"/>
              </a:rPr>
              <a:pPr/>
              <a:t>44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a complex proposition does not have brackets apply operators in the following order</a:t>
            </a: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err="1" smtClean="0">
                <a:cs typeface="+mn-cs"/>
                <a:sym typeface="Symbol"/>
              </a:rPr>
              <a:t></a:t>
            </a:r>
            <a:endParaRPr lang="en-US" dirty="0" smtClean="0">
              <a:cs typeface="+mn-cs"/>
              <a:sym typeface="Symbol"/>
            </a:endParaRP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err="1" smtClean="0">
                <a:cs typeface="+mn-cs"/>
                <a:sym typeface="Symbol"/>
              </a:rPr>
              <a:t></a:t>
            </a:r>
            <a:r>
              <a:rPr lang="en-US" dirty="0" smtClean="0">
                <a:cs typeface="+mn-cs"/>
              </a:rPr>
              <a:t> or </a:t>
            </a:r>
            <a:r>
              <a:rPr lang="en-US" dirty="0" err="1" smtClean="0">
                <a:cs typeface="+mn-cs"/>
                <a:sym typeface="Symbol"/>
              </a:rPr>
              <a:t></a:t>
            </a:r>
            <a:r>
              <a:rPr lang="en-US" dirty="0" smtClean="0">
                <a:cs typeface="+mn-cs"/>
                <a:sym typeface="Symbol"/>
              </a:rPr>
              <a:t> or </a:t>
            </a:r>
            <a:r>
              <a:rPr lang="en-US" dirty="0" err="1" smtClean="0">
                <a:cs typeface="+mn-cs"/>
                <a:sym typeface="Symbol"/>
              </a:rPr>
              <a:t>xor</a:t>
            </a:r>
            <a:r>
              <a:rPr lang="en-US" dirty="0" smtClean="0">
                <a:cs typeface="+mn-cs"/>
              </a:rPr>
              <a:t>, left to right</a:t>
            </a:r>
          </a:p>
          <a:p>
            <a:pPr marL="804672" lvl="1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Times New Roman"/>
              </a:rPr>
              <a:t>→</a:t>
            </a:r>
          </a:p>
          <a:p>
            <a:pPr marL="804672" lvl="1" indent="-457200">
              <a:buFont typeface="Verdana" pitchFamily="34" charset="0"/>
              <a:buNone/>
              <a:defRPr/>
            </a:pPr>
            <a:endParaRPr lang="en-US" dirty="0" smtClean="0">
              <a:cs typeface="+mn-cs"/>
            </a:endParaRPr>
          </a:p>
          <a:p>
            <a:pPr marL="521208" indent="-457200">
              <a:defRPr/>
            </a:pP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 = (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 A)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</a:t>
            </a:r>
          </a:p>
          <a:p>
            <a:pPr marL="521208" indent="-457200">
              <a:defRPr/>
            </a:pPr>
            <a:r>
              <a:rPr lang="en-US" dirty="0" smtClean="0"/>
              <a:t>This is different from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(A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B)</a:t>
            </a:r>
          </a:p>
          <a:p>
            <a:pPr marL="521208" indent="-457200">
              <a:defRPr/>
            </a:pP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B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C = (A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B)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C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9C7407-79A8-4A97-9028-EB529E02D1C6}" type="slidenum">
              <a:rPr lang="en-US" smtClean="0">
                <a:ea typeface="ＭＳ Ｐゴシック"/>
                <a:cs typeface="ＭＳ Ｐゴシック"/>
              </a:rPr>
              <a:pPr/>
              <a:t>45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Tautologies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b="1" smtClean="0">
                <a:ea typeface="ＭＳ Ｐゴシック"/>
                <a:cs typeface="ＭＳ Ｐゴシック"/>
              </a:rPr>
              <a:t>tautology</a:t>
            </a:r>
            <a:r>
              <a:rPr lang="en-US" smtClean="0">
                <a:ea typeface="ＭＳ Ｐゴシック"/>
                <a:cs typeface="ＭＳ Ｐゴシック"/>
              </a:rPr>
              <a:t> is a proposition that is always true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At the end, I will pass the course or I will not pass it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= I will pass the course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</a:t>
            </a:r>
            <a:r>
              <a:rPr lang="en-US" smtClean="0">
                <a:ea typeface="ＭＳ Ｐゴシック"/>
                <a:cs typeface="ＭＳ Ｐゴシック"/>
              </a:rPr>
              <a:t> (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  <a:cs typeface="ＭＳ Ｐゴシック"/>
              </a:rPr>
              <a:t> A)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E4DAF7-EA0F-4D3D-90F3-1F0A40B015D7}" type="slidenum">
              <a:rPr lang="en-US" smtClean="0">
                <a:ea typeface="ＭＳ Ｐゴシック"/>
                <a:cs typeface="ＭＳ Ｐゴシック"/>
              </a:rPr>
              <a:pPr/>
              <a:t>46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Tautologies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09800" y="965200"/>
          <a:ext cx="2844800" cy="169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76" name="TextBox 5"/>
          <p:cNvSpPr txBox="1">
            <a:spLocks noChangeArrowheads="1"/>
          </p:cNvSpPr>
          <p:nvPr/>
        </p:nvSpPr>
        <p:spPr bwMode="auto">
          <a:xfrm>
            <a:off x="2616200" y="147796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66577" name="TextBox 6"/>
          <p:cNvSpPr txBox="1">
            <a:spLocks noChangeArrowheads="1"/>
          </p:cNvSpPr>
          <p:nvPr/>
        </p:nvSpPr>
        <p:spPr bwMode="auto">
          <a:xfrm>
            <a:off x="4140200" y="1477963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6578" name="TextBox 7"/>
          <p:cNvSpPr txBox="1">
            <a:spLocks noChangeArrowheads="1"/>
          </p:cNvSpPr>
          <p:nvPr/>
        </p:nvSpPr>
        <p:spPr bwMode="auto">
          <a:xfrm>
            <a:off x="2616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6579" name="TextBox 8"/>
          <p:cNvSpPr txBox="1">
            <a:spLocks noChangeArrowheads="1"/>
          </p:cNvSpPr>
          <p:nvPr/>
        </p:nvSpPr>
        <p:spPr bwMode="auto">
          <a:xfrm>
            <a:off x="4140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7613" y="968375"/>
          <a:ext cx="1422400" cy="169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smtClean="0">
                          <a:sym typeface="Symbol"/>
                        </a:rPr>
                        <a:t>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smtClean="0">
                          <a:sym typeface="Symbol"/>
                        </a:rPr>
                        <a:t></a:t>
                      </a:r>
                      <a:r>
                        <a:rPr lang="en-US" sz="1200" dirty="0" smtClean="0"/>
                        <a:t> A)</a:t>
                      </a:r>
                      <a:endParaRPr lang="en-US" sz="12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15240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0939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6659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804C8A-2236-4458-AC32-C0141CDD327E}" type="slidenum">
              <a:rPr lang="en-US" smtClean="0">
                <a:ea typeface="ＭＳ Ｐゴシック"/>
                <a:cs typeface="ＭＳ Ｐゴシック"/>
              </a:rPr>
              <a:pPr/>
              <a:t>47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b="1" smtClean="0">
                <a:ea typeface="ＭＳ Ｐゴシック"/>
                <a:cs typeface="ＭＳ Ｐゴシック"/>
              </a:rPr>
              <a:t>contradiction</a:t>
            </a:r>
            <a:r>
              <a:rPr lang="en-US" smtClean="0">
                <a:ea typeface="ＭＳ Ｐゴシック"/>
                <a:cs typeface="ＭＳ Ｐゴシック"/>
              </a:rPr>
              <a:t> is a proposition that is always false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The past season, the Flames won the Stanley Cup and the Oilers won the Stanley Cup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If the Oilers won, then the Flames lost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= The Flames won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</a:t>
            </a:r>
            <a:r>
              <a:rPr lang="en-US" smtClean="0">
                <a:ea typeface="ＭＳ Ｐゴシック"/>
                <a:cs typeface="ＭＳ Ｐゴシック"/>
              </a:rPr>
              <a:t> (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</a:t>
            </a:r>
            <a:r>
              <a:rPr lang="en-US" smtClean="0">
                <a:ea typeface="ＭＳ Ｐゴシック"/>
                <a:cs typeface="ＭＳ Ｐゴシック"/>
              </a:rPr>
              <a:t> A)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B7D00F-46BA-4A68-9211-9F49A55455EF}" type="slidenum">
              <a:rPr lang="en-US" smtClean="0">
                <a:ea typeface="ＭＳ Ｐゴシック"/>
                <a:cs typeface="ＭＳ Ｐゴシック"/>
              </a:rPr>
              <a:pPr/>
              <a:t>48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Contradictions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209800" y="965200"/>
          <a:ext cx="2844800" cy="169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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24" name="TextBox 5"/>
          <p:cNvSpPr txBox="1">
            <a:spLocks noChangeArrowheads="1"/>
          </p:cNvSpPr>
          <p:nvPr/>
        </p:nvSpPr>
        <p:spPr bwMode="auto">
          <a:xfrm>
            <a:off x="2616200" y="147796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sp>
        <p:nvSpPr>
          <p:cNvPr id="68625" name="TextBox 6"/>
          <p:cNvSpPr txBox="1">
            <a:spLocks noChangeArrowheads="1"/>
          </p:cNvSpPr>
          <p:nvPr/>
        </p:nvSpPr>
        <p:spPr bwMode="auto">
          <a:xfrm>
            <a:off x="4140200" y="1477963"/>
            <a:ext cx="48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8626" name="TextBox 7"/>
          <p:cNvSpPr txBox="1">
            <a:spLocks noChangeArrowheads="1"/>
          </p:cNvSpPr>
          <p:nvPr/>
        </p:nvSpPr>
        <p:spPr bwMode="auto">
          <a:xfrm>
            <a:off x="2616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8627" name="TextBox 8"/>
          <p:cNvSpPr txBox="1">
            <a:spLocks noChangeArrowheads="1"/>
          </p:cNvSpPr>
          <p:nvPr/>
        </p:nvSpPr>
        <p:spPr bwMode="auto">
          <a:xfrm>
            <a:off x="4140200" y="2047875"/>
            <a:ext cx="498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7613" y="968375"/>
          <a:ext cx="1525587" cy="169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34"/>
              </a:tblGrid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smtClean="0">
                          <a:sym typeface="Symbol"/>
                        </a:rPr>
                        <a:t>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smtClean="0">
                          <a:sym typeface="Symbol"/>
                        </a:rPr>
                        <a:t></a:t>
                      </a:r>
                      <a:r>
                        <a:rPr lang="en-US" sz="1200" dirty="0" smtClean="0"/>
                        <a:t>A)</a:t>
                      </a:r>
                      <a:endParaRPr lang="en-US" sz="1200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1524000"/>
            <a:ext cx="49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0939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</a:p>
        </p:txBody>
      </p:sp>
      <p:sp>
        <p:nvSpPr>
          <p:cNvPr id="68640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C9429A-329F-4782-9258-F666D80775E9}" type="slidenum">
              <a:rPr lang="en-US" smtClean="0">
                <a:ea typeface="ＭＳ Ｐゴシック"/>
                <a:cs typeface="ＭＳ Ｐゴシック"/>
              </a:rPr>
              <a:pPr/>
              <a:t>49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Propositions and Truth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proposition is a statement whose value is either TRUE or FALSE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It is snowing today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I am not older than you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Canada is the largest country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Canada shares a border with the US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27468-43E3-48AE-881C-11A88ACA0C02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</a:t>
            </a:r>
            <a:r>
              <a:rPr lang="en-US" b="1" smtClean="0">
                <a:ea typeface="ＭＳ Ｐゴシック"/>
                <a:cs typeface="ＭＳ Ｐゴシック"/>
              </a:rPr>
              <a:t>contingency</a:t>
            </a:r>
            <a:r>
              <a:rPr lang="en-US" smtClean="0">
                <a:ea typeface="ＭＳ Ｐゴシック"/>
                <a:cs typeface="ＭＳ Ｐゴシック"/>
              </a:rPr>
              <a:t> is a proposition that is neither a contradiction nor a tautology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This season, the Flames will win the Stanley Cup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B760E-68AC-4B18-B605-62AB7A0EE718}" type="slidenum">
              <a:rPr lang="en-US" smtClean="0">
                <a:ea typeface="ＭＳ Ｐゴシック"/>
                <a:cs typeface="ＭＳ Ｐゴシック"/>
              </a:rPr>
              <a:pPr/>
              <a:t>50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X &gt; 12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Mr. X is taller than 250cm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X+Y = 5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Mrs. Y weighs 50kg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Unless we know what the values of X and Y are, these are not propositions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310EB7-046E-4846-A9BD-E6BE9A02CA4B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Not Propositions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71500" lvl="1" indent="-342900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The number 5</a:t>
            </a:r>
          </a:p>
          <a:p>
            <a:pPr marL="571500" lvl="1" indent="-342900">
              <a:buFont typeface="Arial" charset="0"/>
              <a:buChar char="•"/>
            </a:pPr>
            <a:r>
              <a:rPr lang="en-US" smtClean="0">
                <a:ea typeface="ＭＳ Ｐゴシック"/>
              </a:rPr>
              <a:t>lol!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9BD5F3-E863-4299-B93D-63EF6C9D778E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Compound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Propositions can be built from other propositions using logical operators: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AND, OR, NOT, and XOR (exclusive OR)</a:t>
            </a: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It is raining today </a:t>
            </a:r>
            <a:r>
              <a:rPr lang="en-US" b="1" dirty="0" smtClean="0"/>
              <a:t>AND </a:t>
            </a:r>
            <a:r>
              <a:rPr lang="en-US" dirty="0" smtClean="0"/>
              <a:t>it is very warm</a:t>
            </a:r>
          </a:p>
          <a:p>
            <a:pPr>
              <a:defRPr/>
            </a:pPr>
            <a:r>
              <a:rPr lang="en-US" dirty="0" smtClean="0"/>
              <a:t>At 12:00 today, I will be eating </a:t>
            </a:r>
            <a:r>
              <a:rPr lang="en-US" b="1" dirty="0" smtClean="0"/>
              <a:t>OR</a:t>
            </a:r>
            <a:r>
              <a:rPr lang="en-US" dirty="0" smtClean="0"/>
              <a:t> I will be home (inclusive OR)</a:t>
            </a:r>
          </a:p>
          <a:p>
            <a:pPr>
              <a:defRPr/>
            </a:pPr>
            <a:r>
              <a:rPr lang="en-US" dirty="0" smtClean="0"/>
              <a:t>I will be either at the beach </a:t>
            </a:r>
            <a:r>
              <a:rPr lang="en-US" b="1" dirty="0" smtClean="0"/>
              <a:t>OR</a:t>
            </a:r>
            <a:r>
              <a:rPr lang="en-US" dirty="0" smtClean="0"/>
              <a:t> hiking (XOR)</a:t>
            </a:r>
          </a:p>
          <a:p>
            <a:pPr>
              <a:defRPr/>
            </a:pPr>
            <a:r>
              <a:rPr lang="en-US" dirty="0" smtClean="0"/>
              <a:t>I will </a:t>
            </a:r>
            <a:r>
              <a:rPr lang="en-US" b="1" dirty="0" smtClean="0"/>
              <a:t>NOT </a:t>
            </a:r>
            <a:r>
              <a:rPr lang="en-US" dirty="0" smtClean="0"/>
              <a:t>be home at 6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D351B-6F47-4B94-BCC4-72E3E048705A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JT’s Extra: Logical 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popular usage of the logical AND applies when </a:t>
            </a:r>
            <a:r>
              <a:rPr lang="en-US" i="1" smtClean="0">
                <a:ea typeface="ＭＳ Ｐゴシック"/>
                <a:cs typeface="ＭＳ Ｐゴシック"/>
              </a:rPr>
              <a:t>ALL</a:t>
            </a:r>
            <a:r>
              <a:rPr lang="en-US" smtClean="0">
                <a:ea typeface="ＭＳ Ｐゴシック"/>
                <a:cs typeface="ＭＳ Ｐゴシック"/>
              </a:rPr>
              <a:t> conditions must be met (very stringent).</a:t>
            </a:r>
          </a:p>
          <a:p>
            <a:pPr lvl="1"/>
            <a:r>
              <a:rPr lang="en-US" smtClean="0">
                <a:ea typeface="ＭＳ Ｐゴシック"/>
              </a:rPr>
              <a:t>In terms of logic: ‘AND’ applies when all propositions must be true.</a:t>
            </a:r>
          </a:p>
          <a:p>
            <a:pPr lvl="1"/>
            <a:r>
              <a:rPr lang="en-US" smtClean="0">
                <a:ea typeface="ＭＳ Ｐゴシック"/>
              </a:rPr>
              <a:t>Example: I picked up all the kids today.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</a:rPr>
              <a:t>Picked up son AND picked up daughter.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DEFB6C-BD22-4A23-9B50-AA204B44F963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847</TotalTime>
  <Words>1836</Words>
  <Application>Microsoft Office PowerPoint</Application>
  <PresentationFormat>On-screen Show (4:3)</PresentationFormat>
  <Paragraphs>663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ＭＳ Ｐゴシック</vt:lpstr>
      <vt:lpstr>Verdana</vt:lpstr>
      <vt:lpstr>Wingdings 2</vt:lpstr>
      <vt:lpstr>Calibri</vt:lpstr>
      <vt:lpstr>Symbol</vt:lpstr>
      <vt:lpstr>Times New Roman</vt:lpstr>
      <vt:lpstr>Aspect</vt:lpstr>
      <vt:lpstr>Aspect</vt:lpstr>
      <vt:lpstr>Aspect</vt:lpstr>
      <vt:lpstr>Aspect</vt:lpstr>
      <vt:lpstr>Aspect</vt:lpstr>
      <vt:lpstr>Aspect</vt:lpstr>
      <vt:lpstr>Logic</vt:lpstr>
      <vt:lpstr>Reading Assignment</vt:lpstr>
      <vt:lpstr>Propositional Logic</vt:lpstr>
      <vt:lpstr>Objectives</vt:lpstr>
      <vt:lpstr>Propositions and Truth Values</vt:lpstr>
      <vt:lpstr>Not Propositions</vt:lpstr>
      <vt:lpstr>JT’s Extra: Not Propositions</vt:lpstr>
      <vt:lpstr>Compound propositions</vt:lpstr>
      <vt:lpstr>JT’s Extra: Logical AND</vt:lpstr>
      <vt:lpstr>JT’s Extra: Logical OR</vt:lpstr>
      <vt:lpstr>JT’s Extra: Logical NOT</vt:lpstr>
      <vt:lpstr>Example: U of C Calendar</vt:lpstr>
      <vt:lpstr>Example: Income Tax Guide</vt:lpstr>
      <vt:lpstr>Example: Income Tax Guide</vt:lpstr>
      <vt:lpstr>Negation (JT ‘NOT’)</vt:lpstr>
      <vt:lpstr>Truth Table for Negation</vt:lpstr>
      <vt:lpstr>Conjunction (JT: ‘AND’)</vt:lpstr>
      <vt:lpstr>Disjunction (JT: ‘OR’)</vt:lpstr>
      <vt:lpstr>Truth Table for Conjunction</vt:lpstr>
      <vt:lpstr>Truth Table for Disjunction</vt:lpstr>
      <vt:lpstr>Inclusive Vs. Exclusive OR</vt:lpstr>
      <vt:lpstr>Exclusive OR</vt:lpstr>
      <vt:lpstr>Truth Table for XOR</vt:lpstr>
      <vt:lpstr>XOR is Redundant</vt:lpstr>
      <vt:lpstr>XOR is Redundant</vt:lpstr>
      <vt:lpstr>XOR is Redundant</vt:lpstr>
      <vt:lpstr>XOR is Redundant</vt:lpstr>
      <vt:lpstr>XOR is Redundant</vt:lpstr>
      <vt:lpstr>DeMorgan’s Rules</vt:lpstr>
      <vt:lpstr>Truth Table</vt:lpstr>
      <vt:lpstr>Truth Table</vt:lpstr>
      <vt:lpstr>Truth Table</vt:lpstr>
      <vt:lpstr>Truth Table</vt:lpstr>
      <vt:lpstr>Truth Table</vt:lpstr>
      <vt:lpstr>Truth Tables in Excel</vt:lpstr>
      <vt:lpstr>DeMorgan’s Rules</vt:lpstr>
      <vt:lpstr>Augusts DeMorgan</vt:lpstr>
      <vt:lpstr>Implication</vt:lpstr>
      <vt:lpstr>Implication</vt:lpstr>
      <vt:lpstr>Implication</vt:lpstr>
      <vt:lpstr>Truth Table Implication</vt:lpstr>
      <vt:lpstr>Truth Table for Implication</vt:lpstr>
      <vt:lpstr>Implication is Redundant</vt:lpstr>
      <vt:lpstr>Contrapositive</vt:lpstr>
      <vt:lpstr>Precedence</vt:lpstr>
      <vt:lpstr>Tautologies</vt:lpstr>
      <vt:lpstr>Tautologies</vt:lpstr>
      <vt:lpstr>Contradictions</vt:lpstr>
      <vt:lpstr>Contradictions</vt:lpstr>
      <vt:lpstr>Contingencies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JAMES TAM</cp:lastModifiedBy>
  <cp:revision>169</cp:revision>
  <dcterms:created xsi:type="dcterms:W3CDTF">2009-01-07T17:32:58Z</dcterms:created>
  <dcterms:modified xsi:type="dcterms:W3CDTF">2012-10-09T04:12:59Z</dcterms:modified>
</cp:coreProperties>
</file>