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49"/>
  </p:notesMasterIdLst>
  <p:sldIdLst>
    <p:sldId id="256" r:id="rId2"/>
    <p:sldId id="257" r:id="rId3"/>
    <p:sldId id="271" r:id="rId4"/>
    <p:sldId id="34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358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359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60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57" r:id="rId47"/>
    <p:sldId id="31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A70CC894-256F-40AB-8489-8B5BEDB85164}" type="datetimeFigureOut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F0DFA9ED-8F62-4F2A-820E-0C26AB94A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8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8862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  <a:cs typeface="+mn-cs"/>
              </a:rPr>
              <a:t>© </a:t>
            </a:r>
            <a:r>
              <a:rPr lang="en-US" sz="1200" dirty="0" err="1">
                <a:ea typeface="ＭＳ Ｐゴシック" pitchFamily="-110" charset="-128"/>
                <a:cs typeface="+mn-cs"/>
              </a:rPr>
              <a:t>Jalal</a:t>
            </a:r>
            <a:r>
              <a:rPr lang="en-US" sz="1200" dirty="0">
                <a:ea typeface="ＭＳ Ｐゴシック" pitchFamily="-110" charset="-128"/>
                <a:cs typeface="+mn-cs"/>
              </a:rPr>
              <a:t> Kawash 2010</a:t>
            </a: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609600" y="3849688"/>
            <a:ext cx="1481138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18"/>
          <p:cNvSpPr>
            <a:spLocks noGrp="1"/>
          </p:cNvSpPr>
          <p:nvPr>
            <p:ph type="dt" sz="half" idx="10"/>
          </p:nvPr>
        </p:nvSpPr>
        <p:spPr>
          <a:xfrm>
            <a:off x="5943600" y="6096000"/>
            <a:ext cx="2286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E7807F-83E1-4086-91D5-211433CE0A04}" type="datetime1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0" y="6111875"/>
            <a:ext cx="22860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dirty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6291F-1F1E-4B79-91BA-44E4BEF71AA7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537F5-1595-4B84-82E0-FABCCB8F89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62702-6411-42EE-BA67-CF464A8521B1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7080B-9A2B-4C44-AA74-6B1E2083B8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BE4A-E968-4E27-A168-F8AFD8B760FD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18A8-0840-45C8-BE15-0B09FDE8A8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>
          <a:xfrm>
            <a:off x="6096000" y="6096000"/>
            <a:ext cx="2286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44AA41-BC32-4130-B951-EC81C689FB0D}" type="datetime1">
              <a:rPr lang="en-US"/>
              <a:pPr>
                <a:defRPr/>
              </a:pPr>
              <a:t>10/1/2012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BF5CE-8A31-4EAE-A0BC-CF346847B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1676400" y="533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2667000" y="914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3657600" y="13716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4648200" y="19050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8AEEBE-E171-4BC6-8DE4-4B3007EA6039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1570B-69C7-4E8B-BD27-753FC9F4176A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4F41-7967-4B06-B181-1E02BB149A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EA935-4ACA-4650-BDAC-55F0394C87BE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79436-1FA9-4290-8D38-F5253EB567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F1968-A321-4FAE-861A-A73D4FAC8380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A5052-47B3-40E1-941A-6533BFFB4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7BE1B-42A0-4EE5-94D3-C69847C54D1B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FD98B-D009-481F-B6E4-5A33BAD14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46CC-C834-4A89-BDFC-89FC6C5D8849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F737-F4B8-4DB7-90D3-E93393F22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5FDFC2-C7D8-4576-A38B-ACFC669A8355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FEE07-8377-44EC-9BEC-0FABA6E40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A88EA355-13EF-462A-95CE-9EC8F9C1E842}" type="datetime1">
              <a:rPr lang="en-US"/>
              <a:pPr>
                <a:defRPr/>
              </a:pPr>
              <a:t>10/1/2012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225B6EB6-0211-4E59-B4F7-4F72EF03C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9624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  <a:cs typeface="+mn-cs"/>
              </a:rPr>
              <a:t>© </a:t>
            </a:r>
            <a:r>
              <a:rPr lang="en-US" sz="1200" dirty="0" err="1">
                <a:ea typeface="ＭＳ Ｐゴシック" pitchFamily="-110" charset="-128"/>
                <a:cs typeface="+mn-cs"/>
              </a:rPr>
              <a:t>Jalal</a:t>
            </a:r>
            <a:r>
              <a:rPr lang="en-US" sz="1200" dirty="0">
                <a:ea typeface="ＭＳ Ｐゴシック" pitchFamily="-110" charset="-128"/>
                <a:cs typeface="+mn-cs"/>
              </a:rPr>
              <a:t> Kawash 2010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48400"/>
            <a:ext cx="23320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i="1" dirty="0">
                <a:ea typeface="ＭＳ Ｐゴシック" pitchFamily="-110" charset="-128"/>
                <a:cs typeface="+mn-cs"/>
              </a:rPr>
              <a:t>Peeking into Computer Science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4"/>
          <a:srcRect l="52776" t="11578" r="8125" b="2106"/>
          <a:stretch>
            <a:fillRect/>
          </a:stretch>
        </p:blipFill>
        <p:spPr bwMode="auto">
          <a:xfrm>
            <a:off x="76200" y="5562600"/>
            <a:ext cx="465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2" r:id="rId4"/>
    <p:sldLayoutId id="2147483841" r:id="rId5"/>
    <p:sldLayoutId id="2147483840" r:id="rId6"/>
    <p:sldLayoutId id="2147483846" r:id="rId7"/>
    <p:sldLayoutId id="2147483839" r:id="rId8"/>
    <p:sldLayoutId id="2147483847" r:id="rId9"/>
    <p:sldLayoutId id="2147483838" r:id="rId10"/>
    <p:sldLayoutId id="2147483837" r:id="rId11"/>
    <p:sldLayoutId id="214748383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Trees &amp; </a:t>
            </a:r>
            <a:br>
              <a:rPr lang="en-US" dirty="0" smtClean="0"/>
            </a:br>
            <a:r>
              <a:rPr lang="en-US" dirty="0" smtClean="0"/>
              <a:t>Information Coding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Peeking into Computer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3 bits are more than enough (JT: Review)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Say</a:t>
            </a:r>
          </a:p>
          <a:p>
            <a:pPr>
              <a:defRPr/>
            </a:pPr>
            <a:r>
              <a:rPr lang="en-US" dirty="0" smtClean="0"/>
              <a:t>000 for A</a:t>
            </a:r>
          </a:p>
          <a:p>
            <a:pPr>
              <a:defRPr/>
            </a:pPr>
            <a:r>
              <a:rPr lang="en-US" dirty="0" smtClean="0"/>
              <a:t>001 for S</a:t>
            </a:r>
          </a:p>
          <a:p>
            <a:pPr>
              <a:defRPr/>
            </a:pPr>
            <a:r>
              <a:rPr lang="en-US" dirty="0" smtClean="0"/>
              <a:t>010 for I</a:t>
            </a:r>
          </a:p>
          <a:p>
            <a:pPr>
              <a:defRPr/>
            </a:pPr>
            <a:r>
              <a:rPr lang="en-US" dirty="0" smtClean="0"/>
              <a:t>011 for E</a:t>
            </a:r>
          </a:p>
          <a:p>
            <a:pPr>
              <a:defRPr/>
            </a:pPr>
            <a:r>
              <a:rPr lang="en-US" dirty="0" smtClean="0"/>
              <a:t>100 for C</a:t>
            </a:r>
          </a:p>
          <a:p>
            <a:pPr>
              <a:defRPr/>
            </a:pPr>
            <a:r>
              <a:rPr lang="en-US" dirty="0" smtClean="0"/>
              <a:t>101 for D</a:t>
            </a:r>
          </a:p>
          <a:p>
            <a:pPr>
              <a:defRPr/>
            </a:pPr>
            <a:r>
              <a:rPr lang="en-US" dirty="0" smtClean="0"/>
              <a:t>110 not used</a:t>
            </a:r>
          </a:p>
          <a:p>
            <a:pPr>
              <a:defRPr/>
            </a:pPr>
            <a:r>
              <a:rPr lang="en-US" dirty="0" smtClean="0"/>
              <a:t>111 not used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5AD7BD-4B73-416B-83CF-217A76DFA741}" type="slidenum">
              <a:rPr lang="en-US" smtClean="0">
                <a:ea typeface="ＭＳ Ｐゴシック"/>
                <a:cs typeface="ＭＳ Ｐゴシック"/>
              </a:rPr>
              <a:pPr/>
              <a:t>10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Coding (JT: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If the file has 1000 characters, how many bits (0s and 1s) are needed to code the file?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Each character needs 3 bits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Hence, we need 3x1000 = 3000 bits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2367A6-3C41-4907-ACEE-C04073316651}" type="slidenum">
              <a:rPr lang="en-US" smtClean="0">
                <a:ea typeface="ＭＳ Ｐゴシック"/>
                <a:cs typeface="ＭＳ Ｐゴシック"/>
              </a:rPr>
              <a:pPr/>
              <a:t>11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How does file compression work?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Huffman’s codes reduce the size of a file by using variable-length codes for characters</a:t>
            </a: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E99B38-2846-4844-81F8-3CC9DEDD183E}" type="slidenum">
              <a:rPr lang="en-US" smtClean="0">
                <a:ea typeface="ＭＳ Ｐゴシック"/>
                <a:cs typeface="ＭＳ Ｐゴシック"/>
              </a:rPr>
              <a:pPr/>
              <a:t>12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Analyzing the file we find that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35% are S</a:t>
            </a:r>
          </a:p>
          <a:p>
            <a:pPr>
              <a:defRPr/>
            </a:pPr>
            <a:r>
              <a:rPr lang="en-US" dirty="0" smtClean="0"/>
              <a:t>28% of the characters are A</a:t>
            </a:r>
          </a:p>
          <a:p>
            <a:pPr>
              <a:defRPr/>
            </a:pPr>
            <a:r>
              <a:rPr lang="en-US" dirty="0" smtClean="0"/>
              <a:t>20% are E</a:t>
            </a:r>
          </a:p>
          <a:p>
            <a:pPr>
              <a:defRPr/>
            </a:pPr>
            <a:r>
              <a:rPr lang="en-US" dirty="0" smtClean="0"/>
              <a:t>7% are I</a:t>
            </a:r>
          </a:p>
          <a:p>
            <a:pPr>
              <a:defRPr/>
            </a:pPr>
            <a:r>
              <a:rPr lang="en-US" dirty="0" smtClean="0"/>
              <a:t>6% are C</a:t>
            </a:r>
          </a:p>
          <a:p>
            <a:pPr>
              <a:defRPr/>
            </a:pPr>
            <a:r>
              <a:rPr lang="en-US" dirty="0" smtClean="0"/>
              <a:t>4% are 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Some characters are more frequent than others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3ED982-D74D-4CFE-9E21-A5F278123631}" type="slidenum">
              <a:rPr lang="en-US" smtClean="0">
                <a:ea typeface="ＭＳ Ｐゴシック"/>
                <a:cs typeface="ＭＳ Ｐゴシック"/>
              </a:rPr>
              <a:pPr/>
              <a:t>13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Compressed File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530225"/>
            <a:ext cx="8183562" cy="48037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If we use this coding, what is the size of the file?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350 S’s  (35% of 1000) require </a:t>
            </a:r>
            <a:r>
              <a:rPr lang="en-US" sz="2400" b="1" smtClean="0">
                <a:ea typeface="ＭＳ Ｐゴシック"/>
                <a:cs typeface="ＭＳ Ｐゴシック"/>
              </a:rPr>
              <a:t>700</a:t>
            </a:r>
            <a:r>
              <a:rPr lang="en-US" sz="2400" smtClean="0">
                <a:ea typeface="ＭＳ Ｐゴシック"/>
                <a:cs typeface="ＭＳ Ｐゴシック"/>
              </a:rPr>
              <a:t> bits (2 bits for each S)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200 E’s require </a:t>
            </a:r>
            <a:r>
              <a:rPr lang="en-US" sz="2400" b="1" smtClean="0">
                <a:ea typeface="ＭＳ Ｐゴシック"/>
                <a:cs typeface="ＭＳ Ｐゴシック"/>
              </a:rPr>
              <a:t>400</a:t>
            </a:r>
            <a:r>
              <a:rPr lang="en-US" sz="2400" smtClean="0">
                <a:ea typeface="ＭＳ Ｐゴシック"/>
                <a:cs typeface="ＭＳ Ｐゴシック"/>
              </a:rPr>
              <a:t> bits (2 bits)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280 A’s require </a:t>
            </a:r>
            <a:r>
              <a:rPr lang="en-US" sz="2400" b="1" smtClean="0">
                <a:ea typeface="ＭＳ Ｐゴシック"/>
                <a:cs typeface="ＭＳ Ｐゴシック"/>
              </a:rPr>
              <a:t>560 </a:t>
            </a:r>
            <a:r>
              <a:rPr lang="en-US" sz="2400" smtClean="0">
                <a:ea typeface="ＭＳ Ｐゴシック"/>
                <a:cs typeface="ＭＳ Ｐゴシック"/>
              </a:rPr>
              <a:t>bits (2 bits)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70 I’s require </a:t>
            </a:r>
            <a:r>
              <a:rPr lang="en-US" sz="2400" b="1" smtClean="0">
                <a:ea typeface="ＭＳ Ｐゴシック"/>
                <a:cs typeface="ＭＳ Ｐゴシック"/>
              </a:rPr>
              <a:t>210</a:t>
            </a:r>
            <a:r>
              <a:rPr lang="en-US" sz="2400" smtClean="0">
                <a:ea typeface="ＭＳ Ｐゴシック"/>
                <a:cs typeface="ＭＳ Ｐゴシック"/>
              </a:rPr>
              <a:t> bits (3 bits)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60 C’s require </a:t>
            </a:r>
            <a:r>
              <a:rPr lang="en-US" sz="2400" b="1" smtClean="0">
                <a:ea typeface="ＭＳ Ｐゴシック"/>
                <a:cs typeface="ＭＳ Ｐゴシック"/>
              </a:rPr>
              <a:t>240</a:t>
            </a:r>
            <a:r>
              <a:rPr lang="en-US" sz="2400" smtClean="0">
                <a:ea typeface="ＭＳ Ｐゴシック"/>
                <a:cs typeface="ＭＳ Ｐゴシック"/>
              </a:rPr>
              <a:t> bits (4 bits)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40 D’s require </a:t>
            </a:r>
            <a:r>
              <a:rPr lang="en-US" sz="2400" b="1" smtClean="0">
                <a:ea typeface="ＭＳ Ｐゴシック"/>
                <a:cs typeface="ＭＳ Ｐゴシック"/>
              </a:rPr>
              <a:t>160</a:t>
            </a:r>
            <a:r>
              <a:rPr lang="en-US" sz="2400" smtClean="0">
                <a:ea typeface="ＭＳ Ｐゴシック"/>
                <a:cs typeface="ＭＳ Ｐゴシック"/>
              </a:rPr>
              <a:t> bits (4 bits)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2400" smtClean="0"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Total is </a:t>
            </a:r>
            <a:r>
              <a:rPr lang="en-US" sz="2400" b="1" smtClean="0">
                <a:ea typeface="ＭＳ Ｐゴシック"/>
                <a:cs typeface="ＭＳ Ｐゴシック"/>
              </a:rPr>
              <a:t>2270</a:t>
            </a:r>
            <a:r>
              <a:rPr lang="en-US" sz="2400" smtClean="0">
                <a:ea typeface="ＭＳ Ｐゴシック"/>
                <a:cs typeface="ＭＳ Ｐゴシック"/>
              </a:rPr>
              <a:t> bits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Recall that with fixed codes, the size is </a:t>
            </a:r>
            <a:r>
              <a:rPr lang="en-US" sz="2400" b="1" smtClean="0">
                <a:ea typeface="ＭＳ Ｐゴシック"/>
                <a:cs typeface="ＭＳ Ｐゴシック"/>
              </a:rPr>
              <a:t>3000</a:t>
            </a:r>
            <a:r>
              <a:rPr lang="en-US" sz="2400" smtClean="0">
                <a:ea typeface="ＭＳ Ｐゴシック"/>
                <a:cs typeface="ＭＳ Ｐゴシック"/>
              </a:rPr>
              <a:t> bits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/>
                <a:cs typeface="ＭＳ Ｐゴシック"/>
              </a:rPr>
              <a:t>Compressed file size is about </a:t>
            </a:r>
            <a:r>
              <a:rPr lang="en-US" sz="2400" b="1" smtClean="0">
                <a:ea typeface="ＭＳ Ｐゴシック"/>
                <a:cs typeface="ＭＳ Ｐゴシック"/>
              </a:rPr>
              <a:t>76%</a:t>
            </a:r>
            <a:r>
              <a:rPr lang="en-US" sz="2400" smtClean="0">
                <a:ea typeface="ＭＳ Ｐゴシック"/>
                <a:cs typeface="ＭＳ Ｐゴシック"/>
              </a:rPr>
              <a:t> of original size</a:t>
            </a:r>
            <a:endParaRPr lang="en-US" sz="2400" b="1" smtClean="0">
              <a:ea typeface="ＭＳ Ｐゴシック"/>
              <a:cs typeface="ＭＳ Ｐゴシック"/>
            </a:endParaRPr>
          </a:p>
          <a:p>
            <a:pPr lvl="1">
              <a:lnSpc>
                <a:spcPct val="90000"/>
              </a:lnSpc>
            </a:pPr>
            <a:endParaRPr lang="en-US" sz="2000" smtClean="0">
              <a:ea typeface="ＭＳ Ｐゴシック"/>
            </a:endParaRPr>
          </a:p>
          <a:p>
            <a:pPr>
              <a:lnSpc>
                <a:spcPct val="90000"/>
              </a:lnSpc>
            </a:pPr>
            <a:endParaRPr lang="en-US" sz="2400" smtClean="0"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</a:pPr>
            <a:endParaRPr lang="en-US" sz="2400" smtClean="0">
              <a:ea typeface="ＭＳ Ｐゴシック"/>
              <a:cs typeface="ＭＳ Ｐゴシック"/>
            </a:endParaRPr>
          </a:p>
        </p:txBody>
      </p:sp>
      <p:sp>
        <p:nvSpPr>
          <p:cNvPr id="68612" name="Slide Number Placeholder 3"/>
          <p:cNvSpPr txBox="1">
            <a:spLocks noGrp="1"/>
          </p:cNvSpPr>
          <p:nvPr/>
        </p:nvSpPr>
        <p:spPr bwMode="auto">
          <a:xfrm>
            <a:off x="8348663" y="6111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159064F-BBAE-4537-A227-CD78545DA55A}" type="slidenum">
              <a:rPr lang="en-US" sz="1600">
                <a:solidFill>
                  <a:srgbClr val="A7A399"/>
                </a:solidFill>
              </a:rPr>
              <a:pPr algn="r"/>
              <a:t>14</a:t>
            </a:fld>
            <a:endParaRPr lang="en-US" sz="1600">
              <a:solidFill>
                <a:srgbClr val="A7A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Compressed File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80377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If we use this coding, what is the size of the file?</a:t>
            </a:r>
          </a:p>
          <a:p>
            <a:pPr>
              <a:defRPr/>
            </a:pPr>
            <a:r>
              <a:rPr lang="en-US" dirty="0" smtClean="0"/>
              <a:t>350 S’s  (35% of 1000) require </a:t>
            </a:r>
            <a:r>
              <a:rPr lang="en-US" b="1" dirty="0" smtClean="0"/>
              <a:t>700</a:t>
            </a:r>
            <a:r>
              <a:rPr lang="en-US" dirty="0" smtClean="0"/>
              <a:t> bits (2 bits for each S)</a:t>
            </a:r>
          </a:p>
          <a:p>
            <a:pPr>
              <a:defRPr/>
            </a:pPr>
            <a:r>
              <a:rPr lang="en-US" dirty="0" smtClean="0"/>
              <a:t>200 E’s require </a:t>
            </a:r>
            <a:r>
              <a:rPr lang="en-US" b="1" dirty="0" smtClean="0"/>
              <a:t>400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280 A’s require </a:t>
            </a:r>
            <a:r>
              <a:rPr lang="en-US" b="1" dirty="0" smtClean="0"/>
              <a:t>560 </a:t>
            </a:r>
            <a:r>
              <a:rPr lang="en-US" dirty="0" smtClean="0"/>
              <a:t>bits</a:t>
            </a:r>
          </a:p>
          <a:p>
            <a:pPr>
              <a:defRPr/>
            </a:pPr>
            <a:r>
              <a:rPr lang="en-US" dirty="0" smtClean="0"/>
              <a:t>70 I’s require </a:t>
            </a:r>
            <a:r>
              <a:rPr lang="en-US" b="1" dirty="0" smtClean="0"/>
              <a:t>210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60 C’s require </a:t>
            </a:r>
            <a:r>
              <a:rPr lang="en-US" b="1" dirty="0" smtClean="0"/>
              <a:t>240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40 D’s require </a:t>
            </a:r>
            <a:r>
              <a:rPr lang="en-US" b="1" dirty="0" smtClean="0"/>
              <a:t>160</a:t>
            </a:r>
            <a:r>
              <a:rPr lang="en-US" dirty="0" smtClean="0"/>
              <a:t> bits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Total is </a:t>
            </a:r>
            <a:r>
              <a:rPr lang="en-US" b="1" dirty="0" smtClean="0"/>
              <a:t>2270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Recall that with fixed codes, the size is </a:t>
            </a:r>
            <a:r>
              <a:rPr lang="en-US" b="1" dirty="0" smtClean="0"/>
              <a:t>3000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Compressed file size is about </a:t>
            </a:r>
            <a:r>
              <a:rPr lang="en-US" b="1" dirty="0" smtClean="0"/>
              <a:t>76%</a:t>
            </a:r>
            <a:r>
              <a:rPr lang="en-US" dirty="0" smtClean="0"/>
              <a:t> of original size</a:t>
            </a:r>
            <a:endParaRPr lang="en-US" b="1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C1AFE9-A120-48AE-897F-B9241DC0EE5F}" type="slidenum">
              <a:rPr lang="en-US" smtClean="0">
                <a:ea typeface="ＭＳ Ｐゴシック"/>
                <a:cs typeface="ＭＳ Ｐゴシック"/>
              </a:rPr>
              <a:pPr/>
              <a:t>15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Problems with Variable-Length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Not any variable-length code works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Assume A’s code is 0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C’s code is 1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E’s code is 01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The code 0101 could correspond to ACE, EAC, ACAC, or EE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D998BB-6FFF-45C9-A796-493CA4FA7F8A}" type="slidenum">
              <a:rPr lang="en-US" smtClean="0">
                <a:ea typeface="ＭＳ Ｐゴシック"/>
                <a:cs typeface="ＭＳ Ｐゴシック"/>
              </a:rPr>
              <a:pPr/>
              <a:t>16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Prefix Codes</a:t>
            </a:r>
            <a:endParaRPr lang="en-US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Codes that work must have the property: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No code can be the prefix of another code</a:t>
            </a:r>
          </a:p>
          <a:p>
            <a:r>
              <a:rPr lang="en-US" b="1" smtClean="0">
                <a:ea typeface="ＭＳ Ｐゴシック"/>
                <a:cs typeface="ＭＳ Ｐゴシック"/>
              </a:rPr>
              <a:t>Called Non-Prefix Codes</a:t>
            </a:r>
          </a:p>
          <a:p>
            <a:r>
              <a:rPr lang="en-US" b="1" smtClean="0">
                <a:ea typeface="ＭＳ Ｐゴシック"/>
                <a:cs typeface="ＭＳ Ｐゴシック"/>
              </a:rPr>
              <a:t>0</a:t>
            </a:r>
            <a:r>
              <a:rPr lang="en-US" smtClean="0">
                <a:ea typeface="ＭＳ Ｐゴシック"/>
                <a:cs typeface="ＭＳ Ｐゴシック"/>
              </a:rPr>
              <a:t> is a prefix of </a:t>
            </a:r>
            <a:r>
              <a:rPr lang="en-US" b="1" u="sng" smtClean="0">
                <a:ea typeface="ＭＳ Ｐゴシック"/>
                <a:cs typeface="ＭＳ Ｐゴシック"/>
              </a:rPr>
              <a:t>0</a:t>
            </a:r>
            <a:r>
              <a:rPr lang="en-US" b="1" smtClean="0">
                <a:ea typeface="ＭＳ Ｐゴシック"/>
                <a:cs typeface="ＭＳ Ｐゴシック"/>
              </a:rPr>
              <a:t>1</a:t>
            </a:r>
            <a:r>
              <a:rPr lang="en-US" smtClean="0">
                <a:ea typeface="ＭＳ Ｐゴシック"/>
                <a:cs typeface="ＭＳ Ｐゴシック"/>
              </a:rPr>
              <a:t>, this is why our coding failed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Another example: </a:t>
            </a:r>
            <a:r>
              <a:rPr lang="en-US" b="1" smtClean="0">
                <a:ea typeface="ＭＳ Ｐゴシック"/>
                <a:cs typeface="ＭＳ Ｐゴシック"/>
              </a:rPr>
              <a:t>0101 </a:t>
            </a:r>
            <a:r>
              <a:rPr lang="en-US" smtClean="0">
                <a:ea typeface="ＭＳ Ｐゴシック"/>
                <a:cs typeface="ＭＳ Ｐゴシック"/>
              </a:rPr>
              <a:t>is a prefix of </a:t>
            </a:r>
            <a:r>
              <a:rPr lang="en-US" b="1" u="sng" smtClean="0">
                <a:ea typeface="ＭＳ Ｐゴシック"/>
                <a:cs typeface="ＭＳ Ｐゴシック"/>
              </a:rPr>
              <a:t>0101</a:t>
            </a:r>
            <a:r>
              <a:rPr lang="en-US" b="1" smtClean="0">
                <a:ea typeface="ＭＳ Ｐゴシック"/>
                <a:cs typeface="ＭＳ Ｐゴシック"/>
              </a:rPr>
              <a:t>11</a:t>
            </a:r>
            <a:endParaRPr lang="en-US" smtClean="0">
              <a:ea typeface="ＭＳ Ｐゴシック"/>
              <a:cs typeface="ＭＳ Ｐゴシック"/>
            </a:endParaRPr>
          </a:p>
          <a:p>
            <a:endParaRPr lang="en-US" b="1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271AA2-232F-45A6-ACD6-F340525702D1}" type="slidenum">
              <a:rPr lang="en-US" smtClean="0">
                <a:ea typeface="ＭＳ Ｐゴシック"/>
                <a:cs typeface="ＭＳ Ｐゴシック"/>
              </a:rPr>
              <a:pPr/>
              <a:t>17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Non-Prefix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Non-Prefix codes can be generated using a binary tree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Start from a binary tree</a:t>
            </a:r>
          </a:p>
          <a:p>
            <a:pPr>
              <a:defRPr/>
            </a:pPr>
            <a:r>
              <a:rPr lang="en-US" dirty="0" smtClean="0"/>
              <a:t>Label edges to left children with 0</a:t>
            </a:r>
          </a:p>
          <a:p>
            <a:pPr>
              <a:defRPr/>
            </a:pPr>
            <a:r>
              <a:rPr lang="en-US" dirty="0" smtClean="0"/>
              <a:t>Label edges to right children with 1</a:t>
            </a:r>
          </a:p>
          <a:p>
            <a:pPr>
              <a:defRPr/>
            </a:pPr>
            <a:r>
              <a:rPr lang="en-US" dirty="0" smtClean="0"/>
              <a:t>Record the labels on the path from the root to the leaves</a:t>
            </a:r>
          </a:p>
          <a:p>
            <a:pPr>
              <a:defRPr/>
            </a:pPr>
            <a:r>
              <a:rPr lang="en-US" dirty="0" smtClean="0"/>
              <a:t>Each path corresponds to a non-prefix code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6E4319-C23C-46C0-BD3A-FA5097EA2C47}" type="slidenum">
              <a:rPr lang="en-US" smtClean="0">
                <a:ea typeface="ＭＳ Ｐゴシック"/>
                <a:cs typeface="ＭＳ Ｐゴシック"/>
              </a:rPr>
              <a:pPr/>
              <a:t>18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Non-Prefix Codes from a Binary Tree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lvl="1">
              <a:buFont typeface="Verdana" pitchFamily="34" charset="0"/>
              <a:buNone/>
            </a:pPr>
            <a:endParaRPr lang="en-US" sz="3200" smtClean="0">
              <a:ea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58000" y="1524000"/>
            <a:ext cx="762000" cy="685800"/>
          </a:xfrm>
          <a:prstGeom prst="ellipse">
            <a:avLst/>
          </a:prstGeom>
          <a:solidFill>
            <a:srgbClr val="F07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248400" y="24384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67600" y="24384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6" idx="5"/>
            <a:endCxn id="8" idx="0"/>
          </p:cNvCxnSpPr>
          <p:nvPr/>
        </p:nvCxnSpPr>
        <p:spPr>
          <a:xfrm rot="16200000" flipH="1">
            <a:off x="7514432" y="2104231"/>
            <a:ext cx="328612" cy="339725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3"/>
            <a:endCxn id="7" idx="0"/>
          </p:cNvCxnSpPr>
          <p:nvPr/>
        </p:nvCxnSpPr>
        <p:spPr>
          <a:xfrm rot="5400000">
            <a:off x="6634957" y="2104231"/>
            <a:ext cx="328612" cy="339725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10"/>
          <p:cNvSpPr txBox="1">
            <a:spLocks noChangeArrowheads="1"/>
          </p:cNvSpPr>
          <p:nvPr/>
        </p:nvSpPr>
        <p:spPr bwMode="auto">
          <a:xfrm>
            <a:off x="6934200" y="3124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5000" y="1676400"/>
            <a:ext cx="762000" cy="685800"/>
          </a:xfrm>
          <a:prstGeom prst="ellipse">
            <a:avLst/>
          </a:prstGeom>
          <a:solidFill>
            <a:srgbClr val="F07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14400" y="25146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12" idx="3"/>
            <a:endCxn id="13" idx="7"/>
          </p:cNvCxnSpPr>
          <p:nvPr/>
        </p:nvCxnSpPr>
        <p:spPr>
          <a:xfrm rot="5400000">
            <a:off x="1614487" y="2212976"/>
            <a:ext cx="352425" cy="450850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038600" y="2286000"/>
            <a:ext cx="762000" cy="685800"/>
          </a:xfrm>
          <a:prstGeom prst="ellipse">
            <a:avLst/>
          </a:prstGeom>
          <a:solidFill>
            <a:srgbClr val="F07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9200" y="31242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95600" y="3124200"/>
            <a:ext cx="762000" cy="685800"/>
          </a:xfrm>
          <a:prstGeom prst="ellipse">
            <a:avLst/>
          </a:prstGeom>
          <a:solidFill>
            <a:srgbClr val="F07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810000" y="39624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057400" y="39624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17" idx="3"/>
            <a:endCxn id="19" idx="7"/>
          </p:cNvCxnSpPr>
          <p:nvPr/>
        </p:nvCxnSpPr>
        <p:spPr>
          <a:xfrm rot="5400000">
            <a:off x="2681287" y="3736976"/>
            <a:ext cx="352425" cy="298450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5"/>
            <a:endCxn id="18" idx="1"/>
          </p:cNvCxnSpPr>
          <p:nvPr/>
        </p:nvCxnSpPr>
        <p:spPr>
          <a:xfrm rot="16200000" flipH="1">
            <a:off x="3557587" y="3698876"/>
            <a:ext cx="352425" cy="374650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5"/>
            <a:endCxn id="16" idx="1"/>
          </p:cNvCxnSpPr>
          <p:nvPr/>
        </p:nvCxnSpPr>
        <p:spPr>
          <a:xfrm rot="16200000" flipH="1">
            <a:off x="4738687" y="2822576"/>
            <a:ext cx="352425" cy="450850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3"/>
          </p:cNvCxnSpPr>
          <p:nvPr/>
        </p:nvCxnSpPr>
        <p:spPr>
          <a:xfrm rot="5400000">
            <a:off x="3663157" y="2790031"/>
            <a:ext cx="404812" cy="568325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6"/>
            <a:endCxn id="15" idx="1"/>
          </p:cNvCxnSpPr>
          <p:nvPr/>
        </p:nvCxnSpPr>
        <p:spPr>
          <a:xfrm>
            <a:off x="2667000" y="2019300"/>
            <a:ext cx="1482725" cy="366713"/>
          </a:xfrm>
          <a:prstGeom prst="line">
            <a:avLst/>
          </a:prstGeom>
          <a:solidFill>
            <a:srgbClr val="F07F09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4" name="TextBox 24"/>
          <p:cNvSpPr txBox="1">
            <a:spLocks noChangeArrowheads="1"/>
          </p:cNvSpPr>
          <p:nvPr/>
        </p:nvSpPr>
        <p:spPr bwMode="auto">
          <a:xfrm>
            <a:off x="3048000" y="4343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343400" y="457200"/>
            <a:ext cx="762000" cy="685800"/>
          </a:xfrm>
          <a:prstGeom prst="ellipse">
            <a:avLst/>
          </a:prstGeom>
          <a:solidFill>
            <a:srgbClr val="F07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26" idx="3"/>
          </p:cNvCxnSpPr>
          <p:nvPr/>
        </p:nvCxnSpPr>
        <p:spPr>
          <a:xfrm rot="5400000">
            <a:off x="3138487" y="460376"/>
            <a:ext cx="733425" cy="1898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6" idx="5"/>
          </p:cNvCxnSpPr>
          <p:nvPr/>
        </p:nvCxnSpPr>
        <p:spPr>
          <a:xfrm rot="16200000" flipH="1">
            <a:off x="5691187" y="346076"/>
            <a:ext cx="581025" cy="19748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8" name="TextBox 28"/>
          <p:cNvSpPr txBox="1">
            <a:spLocks noChangeArrowheads="1"/>
          </p:cNvSpPr>
          <p:nvPr/>
        </p:nvSpPr>
        <p:spPr bwMode="auto">
          <a:xfrm>
            <a:off x="3200400" y="914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33819" name="TextBox 29"/>
          <p:cNvSpPr txBox="1">
            <a:spLocks noChangeArrowheads="1"/>
          </p:cNvSpPr>
          <p:nvPr/>
        </p:nvSpPr>
        <p:spPr bwMode="auto">
          <a:xfrm>
            <a:off x="1524000" y="19812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33820" name="TextBox 30"/>
          <p:cNvSpPr txBox="1">
            <a:spLocks noChangeArrowheads="1"/>
          </p:cNvSpPr>
          <p:nvPr/>
        </p:nvSpPr>
        <p:spPr bwMode="auto">
          <a:xfrm>
            <a:off x="3581400" y="26670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33821" name="TextBox 31"/>
          <p:cNvSpPr txBox="1">
            <a:spLocks noChangeArrowheads="1"/>
          </p:cNvSpPr>
          <p:nvPr/>
        </p:nvSpPr>
        <p:spPr bwMode="auto">
          <a:xfrm>
            <a:off x="2590800" y="35052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33822" name="TextBox 32"/>
          <p:cNvSpPr txBox="1">
            <a:spLocks noChangeArrowheads="1"/>
          </p:cNvSpPr>
          <p:nvPr/>
        </p:nvSpPr>
        <p:spPr bwMode="auto">
          <a:xfrm>
            <a:off x="6629400" y="19050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33823" name="TextBox 33"/>
          <p:cNvSpPr txBox="1">
            <a:spLocks noChangeArrowheads="1"/>
          </p:cNvSpPr>
          <p:nvPr/>
        </p:nvSpPr>
        <p:spPr bwMode="auto">
          <a:xfrm>
            <a:off x="5791200" y="914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33824" name="TextBox 34"/>
          <p:cNvSpPr txBox="1">
            <a:spLocks noChangeArrowheads="1"/>
          </p:cNvSpPr>
          <p:nvPr/>
        </p:nvSpPr>
        <p:spPr bwMode="auto">
          <a:xfrm>
            <a:off x="3200400" y="17526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33825" name="TextBox 35"/>
          <p:cNvSpPr txBox="1">
            <a:spLocks noChangeArrowheads="1"/>
          </p:cNvSpPr>
          <p:nvPr/>
        </p:nvSpPr>
        <p:spPr bwMode="auto">
          <a:xfrm>
            <a:off x="7467600" y="18288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33826" name="TextBox 36"/>
          <p:cNvSpPr txBox="1">
            <a:spLocks noChangeArrowheads="1"/>
          </p:cNvSpPr>
          <p:nvPr/>
        </p:nvSpPr>
        <p:spPr bwMode="auto">
          <a:xfrm>
            <a:off x="4648200" y="25908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33827" name="TextBox 37"/>
          <p:cNvSpPr txBox="1">
            <a:spLocks noChangeArrowheads="1"/>
          </p:cNvSpPr>
          <p:nvPr/>
        </p:nvSpPr>
        <p:spPr bwMode="auto">
          <a:xfrm>
            <a:off x="3581400" y="35052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33828" name="Slide Number Placeholder 3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73E388-95ED-47A7-849F-464B034B5CF8}" type="slidenum">
              <a:rPr lang="en-US" smtClean="0">
                <a:ea typeface="ＭＳ Ｐゴシック"/>
                <a:cs typeface="ＭＳ Ｐゴシック"/>
              </a:rPr>
              <a:pPr/>
              <a:t>19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Mandatory: Chapter 3 – Section 3.5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ABD631-7177-45AA-BD96-D3099497DE4F}" type="slidenum">
              <a:rPr lang="en-US" smtClean="0">
                <a:ea typeface="ＭＳ Ｐゴシック"/>
                <a:cs typeface="ＭＳ Ｐゴシック"/>
              </a:rPr>
              <a:pPr/>
              <a:t>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Non-Prefix Codes from a Binary Tree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z="3600" smtClean="0">
                <a:ea typeface="ＭＳ Ｐゴシック"/>
                <a:cs typeface="ＭＳ Ｐゴシック"/>
              </a:rPr>
              <a:t>A’s code: 00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B’s 0100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C’s 0101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D’s 011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E’s 10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F’s 11</a:t>
            </a: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</p:txBody>
      </p:sp>
      <p:grpSp>
        <p:nvGrpSpPr>
          <p:cNvPr id="34819" name="Group 38"/>
          <p:cNvGrpSpPr>
            <a:grpSpLocks/>
          </p:cNvGrpSpPr>
          <p:nvPr/>
        </p:nvGrpSpPr>
        <p:grpSpPr bwMode="auto">
          <a:xfrm>
            <a:off x="4572000" y="457200"/>
            <a:ext cx="3657600" cy="3114675"/>
            <a:chOff x="914400" y="457200"/>
            <a:chExt cx="7315200" cy="4459145"/>
          </a:xfrm>
        </p:grpSpPr>
        <p:sp>
          <p:nvSpPr>
            <p:cNvPr id="6" name="Oval 5"/>
            <p:cNvSpPr/>
            <p:nvPr/>
          </p:nvSpPr>
          <p:spPr>
            <a:xfrm>
              <a:off x="6858000" y="1523123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248400" y="2439042"/>
              <a:ext cx="762000" cy="6841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439042"/>
              <a:ext cx="762000" cy="6841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</a:p>
          </p:txBody>
        </p:sp>
        <p:cxnSp>
          <p:nvCxnSpPr>
            <p:cNvPr id="9" name="Straight Connector 8"/>
            <p:cNvCxnSpPr>
              <a:stCxn id="6" idx="5"/>
              <a:endCxn id="8" idx="0"/>
            </p:cNvCxnSpPr>
            <p:nvPr/>
          </p:nvCxnSpPr>
          <p:spPr>
            <a:xfrm rot="16200000" flipH="1">
              <a:off x="7513963" y="2104407"/>
              <a:ext cx="329549" cy="339724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3"/>
              <a:endCxn id="7" idx="0"/>
            </p:cNvCxnSpPr>
            <p:nvPr/>
          </p:nvCxnSpPr>
          <p:spPr>
            <a:xfrm rot="5400000">
              <a:off x="6634489" y="2104405"/>
              <a:ext cx="329549" cy="33972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26" name="TextBox 10"/>
            <p:cNvSpPr txBox="1">
              <a:spLocks noChangeArrowheads="1"/>
            </p:cNvSpPr>
            <p:nvPr/>
          </p:nvSpPr>
          <p:spPr bwMode="auto">
            <a:xfrm>
              <a:off x="6934200" y="3124201"/>
              <a:ext cx="369462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1905000" y="1675397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14400" y="2514044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14" name="Straight Connector 13"/>
            <p:cNvCxnSpPr>
              <a:stCxn id="12" idx="3"/>
              <a:endCxn id="13" idx="7"/>
            </p:cNvCxnSpPr>
            <p:nvPr/>
          </p:nvCxnSpPr>
          <p:spPr>
            <a:xfrm rot="5400000">
              <a:off x="1614562" y="2212481"/>
              <a:ext cx="352278" cy="4508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038600" y="2286768"/>
              <a:ext cx="762000" cy="684098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029200" y="3123142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895600" y="3123142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810000" y="3961788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057400" y="3961788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20" name="Straight Connector 19"/>
            <p:cNvCxnSpPr>
              <a:stCxn id="17" idx="3"/>
              <a:endCxn id="19" idx="7"/>
            </p:cNvCxnSpPr>
            <p:nvPr/>
          </p:nvCxnSpPr>
          <p:spPr>
            <a:xfrm rot="5400000">
              <a:off x="2681364" y="3736425"/>
              <a:ext cx="352276" cy="2984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7" idx="5"/>
              <a:endCxn id="18" idx="1"/>
            </p:cNvCxnSpPr>
            <p:nvPr/>
          </p:nvCxnSpPr>
          <p:spPr>
            <a:xfrm rot="16200000" flipH="1">
              <a:off x="3557664" y="3698325"/>
              <a:ext cx="352276" cy="3746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5"/>
              <a:endCxn id="16" idx="1"/>
            </p:cNvCxnSpPr>
            <p:nvPr/>
          </p:nvCxnSpPr>
          <p:spPr>
            <a:xfrm rot="16200000" flipH="1">
              <a:off x="4737627" y="2822715"/>
              <a:ext cx="354550" cy="4508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5" idx="3"/>
            </p:cNvCxnSpPr>
            <p:nvPr/>
          </p:nvCxnSpPr>
          <p:spPr>
            <a:xfrm rot="5400000">
              <a:off x="3662151" y="2790115"/>
              <a:ext cx="406824" cy="56832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2" idx="6"/>
              <a:endCxn id="15" idx="1"/>
            </p:cNvCxnSpPr>
            <p:nvPr/>
          </p:nvCxnSpPr>
          <p:spPr>
            <a:xfrm>
              <a:off x="2667000" y="2018583"/>
              <a:ext cx="1482726" cy="36818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40" name="TextBox 24"/>
            <p:cNvSpPr txBox="1">
              <a:spLocks noChangeArrowheads="1"/>
            </p:cNvSpPr>
            <p:nvPr/>
          </p:nvSpPr>
          <p:spPr bwMode="auto">
            <a:xfrm>
              <a:off x="3048000" y="4343399"/>
              <a:ext cx="369462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6" name="Oval 25"/>
            <p:cNvSpPr/>
            <p:nvPr/>
          </p:nvSpPr>
          <p:spPr>
            <a:xfrm>
              <a:off x="4343400" y="457200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>
              <a:stCxn id="26" idx="3"/>
            </p:cNvCxnSpPr>
            <p:nvPr/>
          </p:nvCxnSpPr>
          <p:spPr>
            <a:xfrm rot="5400000">
              <a:off x="3138151" y="461296"/>
              <a:ext cx="734101" cy="18986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6" idx="5"/>
            </p:cNvCxnSpPr>
            <p:nvPr/>
          </p:nvCxnSpPr>
          <p:spPr>
            <a:xfrm rot="16200000" flipH="1">
              <a:off x="5690789" y="347058"/>
              <a:ext cx="581825" cy="19748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44" name="TextBox 28"/>
            <p:cNvSpPr txBox="1">
              <a:spLocks noChangeArrowheads="1"/>
            </p:cNvSpPr>
            <p:nvPr/>
          </p:nvSpPr>
          <p:spPr bwMode="auto">
            <a:xfrm>
              <a:off x="3200400" y="9144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4845" name="TextBox 29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4846" name="TextBox 30"/>
            <p:cNvSpPr txBox="1">
              <a:spLocks noChangeArrowheads="1"/>
            </p:cNvSpPr>
            <p:nvPr/>
          </p:nvSpPr>
          <p:spPr bwMode="auto">
            <a:xfrm>
              <a:off x="3581400" y="26669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4847" name="TextBox 31"/>
            <p:cNvSpPr txBox="1">
              <a:spLocks noChangeArrowheads="1"/>
            </p:cNvSpPr>
            <p:nvPr/>
          </p:nvSpPr>
          <p:spPr bwMode="auto">
            <a:xfrm>
              <a:off x="2590800" y="35051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4848" name="TextBox 32"/>
            <p:cNvSpPr txBox="1">
              <a:spLocks noChangeArrowheads="1"/>
            </p:cNvSpPr>
            <p:nvPr/>
          </p:nvSpPr>
          <p:spPr bwMode="auto">
            <a:xfrm>
              <a:off x="6629400" y="19050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4849" name="TextBox 33"/>
            <p:cNvSpPr txBox="1">
              <a:spLocks noChangeArrowheads="1"/>
            </p:cNvSpPr>
            <p:nvPr/>
          </p:nvSpPr>
          <p:spPr bwMode="auto">
            <a:xfrm>
              <a:off x="5791200" y="9144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4850" name="TextBox 34"/>
            <p:cNvSpPr txBox="1">
              <a:spLocks noChangeArrowheads="1"/>
            </p:cNvSpPr>
            <p:nvPr/>
          </p:nvSpPr>
          <p:spPr bwMode="auto">
            <a:xfrm>
              <a:off x="3200400" y="17526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4851" name="TextBox 35"/>
            <p:cNvSpPr txBox="1">
              <a:spLocks noChangeArrowheads="1"/>
            </p:cNvSpPr>
            <p:nvPr/>
          </p:nvSpPr>
          <p:spPr bwMode="auto">
            <a:xfrm>
              <a:off x="7467600" y="18287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4852" name="TextBox 36"/>
            <p:cNvSpPr txBox="1">
              <a:spLocks noChangeArrowheads="1"/>
            </p:cNvSpPr>
            <p:nvPr/>
          </p:nvSpPr>
          <p:spPr bwMode="auto">
            <a:xfrm>
              <a:off x="4648200" y="25908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4853" name="TextBox 37"/>
            <p:cNvSpPr txBox="1">
              <a:spLocks noChangeArrowheads="1"/>
            </p:cNvSpPr>
            <p:nvPr/>
          </p:nvSpPr>
          <p:spPr bwMode="auto">
            <a:xfrm>
              <a:off x="3581400" y="35051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</p:grpSp>
      <p:sp>
        <p:nvSpPr>
          <p:cNvPr id="34820" name="Slide Number Placeholder 3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7253CD-0031-4C85-97CF-2E0D0FAC9B59}" type="slidenum">
              <a:rPr lang="en-US" smtClean="0">
                <a:ea typeface="ＭＳ Ｐゴシック"/>
                <a:cs typeface="ＭＳ Ｐゴシック"/>
              </a:rPr>
              <a:pPr/>
              <a:t>20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 code is a prefix of another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z="3600" smtClean="0">
                <a:ea typeface="ＭＳ Ｐゴシック"/>
                <a:cs typeface="ＭＳ Ｐゴシック"/>
              </a:rPr>
              <a:t>00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0100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0101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011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10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11</a:t>
            </a: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</p:txBody>
      </p:sp>
      <p:grpSp>
        <p:nvGrpSpPr>
          <p:cNvPr id="35843" name="Group 38"/>
          <p:cNvGrpSpPr>
            <a:grpSpLocks/>
          </p:cNvGrpSpPr>
          <p:nvPr/>
        </p:nvGrpSpPr>
        <p:grpSpPr bwMode="auto">
          <a:xfrm>
            <a:off x="4572000" y="457200"/>
            <a:ext cx="3657600" cy="3114675"/>
            <a:chOff x="914400" y="457200"/>
            <a:chExt cx="7315200" cy="4459145"/>
          </a:xfrm>
        </p:grpSpPr>
        <p:sp>
          <p:nvSpPr>
            <p:cNvPr id="6" name="Oval 5"/>
            <p:cNvSpPr/>
            <p:nvPr/>
          </p:nvSpPr>
          <p:spPr>
            <a:xfrm>
              <a:off x="6858000" y="1523123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248400" y="2439042"/>
              <a:ext cx="762000" cy="6841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467600" y="2439042"/>
              <a:ext cx="762000" cy="6841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</a:p>
          </p:txBody>
        </p:sp>
        <p:cxnSp>
          <p:nvCxnSpPr>
            <p:cNvPr id="9" name="Straight Connector 8"/>
            <p:cNvCxnSpPr>
              <a:stCxn id="6" idx="5"/>
              <a:endCxn id="8" idx="0"/>
            </p:cNvCxnSpPr>
            <p:nvPr/>
          </p:nvCxnSpPr>
          <p:spPr>
            <a:xfrm rot="16200000" flipH="1">
              <a:off x="7513963" y="2104407"/>
              <a:ext cx="329549" cy="339724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3"/>
              <a:endCxn id="7" idx="0"/>
            </p:cNvCxnSpPr>
            <p:nvPr/>
          </p:nvCxnSpPr>
          <p:spPr>
            <a:xfrm rot="5400000">
              <a:off x="6634489" y="2104405"/>
              <a:ext cx="329549" cy="33972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50" name="TextBox 10"/>
            <p:cNvSpPr txBox="1">
              <a:spLocks noChangeArrowheads="1"/>
            </p:cNvSpPr>
            <p:nvPr/>
          </p:nvSpPr>
          <p:spPr bwMode="auto">
            <a:xfrm>
              <a:off x="6934200" y="3124201"/>
              <a:ext cx="369462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12" name="Oval 11"/>
            <p:cNvSpPr/>
            <p:nvPr/>
          </p:nvSpPr>
          <p:spPr>
            <a:xfrm>
              <a:off x="1905000" y="1675397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14400" y="2514044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</a:p>
          </p:txBody>
        </p:sp>
        <p:cxnSp>
          <p:nvCxnSpPr>
            <p:cNvPr id="14" name="Straight Connector 13"/>
            <p:cNvCxnSpPr>
              <a:stCxn id="12" idx="3"/>
              <a:endCxn id="13" idx="7"/>
            </p:cNvCxnSpPr>
            <p:nvPr/>
          </p:nvCxnSpPr>
          <p:spPr>
            <a:xfrm rot="5400000">
              <a:off x="1614562" y="2212481"/>
              <a:ext cx="352278" cy="4508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038600" y="2286768"/>
              <a:ext cx="762000" cy="684098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029200" y="3123142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895600" y="3123142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810000" y="3961788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057400" y="3961788"/>
              <a:ext cx="762000" cy="6863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</a:p>
          </p:txBody>
        </p:sp>
        <p:cxnSp>
          <p:nvCxnSpPr>
            <p:cNvPr id="20" name="Straight Connector 19"/>
            <p:cNvCxnSpPr>
              <a:stCxn id="17" idx="3"/>
              <a:endCxn id="19" idx="7"/>
            </p:cNvCxnSpPr>
            <p:nvPr/>
          </p:nvCxnSpPr>
          <p:spPr>
            <a:xfrm rot="5400000">
              <a:off x="2681364" y="3736425"/>
              <a:ext cx="352276" cy="2984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7" idx="5"/>
              <a:endCxn id="18" idx="1"/>
            </p:cNvCxnSpPr>
            <p:nvPr/>
          </p:nvCxnSpPr>
          <p:spPr>
            <a:xfrm rot="16200000" flipH="1">
              <a:off x="3557664" y="3698325"/>
              <a:ext cx="352276" cy="3746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5"/>
              <a:endCxn id="16" idx="1"/>
            </p:cNvCxnSpPr>
            <p:nvPr/>
          </p:nvCxnSpPr>
          <p:spPr>
            <a:xfrm rot="16200000" flipH="1">
              <a:off x="4737627" y="2822715"/>
              <a:ext cx="354550" cy="450850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5" idx="3"/>
            </p:cNvCxnSpPr>
            <p:nvPr/>
          </p:nvCxnSpPr>
          <p:spPr>
            <a:xfrm rot="5400000">
              <a:off x="3662151" y="2790115"/>
              <a:ext cx="406824" cy="56832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2" idx="6"/>
              <a:endCxn id="15" idx="1"/>
            </p:cNvCxnSpPr>
            <p:nvPr/>
          </p:nvCxnSpPr>
          <p:spPr>
            <a:xfrm>
              <a:off x="2667000" y="2018583"/>
              <a:ext cx="1482726" cy="368186"/>
            </a:xfrm>
            <a:prstGeom prst="line">
              <a:avLst/>
            </a:prstGeom>
            <a:solidFill>
              <a:srgbClr val="F07F09"/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64" name="TextBox 24"/>
            <p:cNvSpPr txBox="1">
              <a:spLocks noChangeArrowheads="1"/>
            </p:cNvSpPr>
            <p:nvPr/>
          </p:nvSpPr>
          <p:spPr bwMode="auto">
            <a:xfrm>
              <a:off x="3048000" y="4343399"/>
              <a:ext cx="369462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26" name="Oval 25"/>
            <p:cNvSpPr/>
            <p:nvPr/>
          </p:nvSpPr>
          <p:spPr>
            <a:xfrm>
              <a:off x="4343400" y="457200"/>
              <a:ext cx="762000" cy="686372"/>
            </a:xfrm>
            <a:prstGeom prst="ellipse">
              <a:avLst/>
            </a:prstGeom>
            <a:solidFill>
              <a:srgbClr val="F07F0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>
              <a:stCxn id="26" idx="3"/>
            </p:cNvCxnSpPr>
            <p:nvPr/>
          </p:nvCxnSpPr>
          <p:spPr>
            <a:xfrm rot="5400000">
              <a:off x="3138151" y="461296"/>
              <a:ext cx="734101" cy="18986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6" idx="5"/>
            </p:cNvCxnSpPr>
            <p:nvPr/>
          </p:nvCxnSpPr>
          <p:spPr>
            <a:xfrm rot="16200000" flipH="1">
              <a:off x="5690789" y="347058"/>
              <a:ext cx="581825" cy="19748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68" name="TextBox 28"/>
            <p:cNvSpPr txBox="1">
              <a:spLocks noChangeArrowheads="1"/>
            </p:cNvSpPr>
            <p:nvPr/>
          </p:nvSpPr>
          <p:spPr bwMode="auto">
            <a:xfrm>
              <a:off x="3200400" y="9144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5869" name="TextBox 29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5870" name="TextBox 30"/>
            <p:cNvSpPr txBox="1">
              <a:spLocks noChangeArrowheads="1"/>
            </p:cNvSpPr>
            <p:nvPr/>
          </p:nvSpPr>
          <p:spPr bwMode="auto">
            <a:xfrm>
              <a:off x="3581400" y="26669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5871" name="TextBox 31"/>
            <p:cNvSpPr txBox="1">
              <a:spLocks noChangeArrowheads="1"/>
            </p:cNvSpPr>
            <p:nvPr/>
          </p:nvSpPr>
          <p:spPr bwMode="auto">
            <a:xfrm>
              <a:off x="2590800" y="35051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5872" name="TextBox 32"/>
            <p:cNvSpPr txBox="1">
              <a:spLocks noChangeArrowheads="1"/>
            </p:cNvSpPr>
            <p:nvPr/>
          </p:nvSpPr>
          <p:spPr bwMode="auto">
            <a:xfrm>
              <a:off x="6629400" y="19050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sp>
          <p:nvSpPr>
            <p:cNvPr id="35873" name="TextBox 33"/>
            <p:cNvSpPr txBox="1">
              <a:spLocks noChangeArrowheads="1"/>
            </p:cNvSpPr>
            <p:nvPr/>
          </p:nvSpPr>
          <p:spPr bwMode="auto">
            <a:xfrm>
              <a:off x="5791200" y="9144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5874" name="TextBox 34"/>
            <p:cNvSpPr txBox="1">
              <a:spLocks noChangeArrowheads="1"/>
            </p:cNvSpPr>
            <p:nvPr/>
          </p:nvSpPr>
          <p:spPr bwMode="auto">
            <a:xfrm>
              <a:off x="3200400" y="17526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5875" name="TextBox 35"/>
            <p:cNvSpPr txBox="1">
              <a:spLocks noChangeArrowheads="1"/>
            </p:cNvSpPr>
            <p:nvPr/>
          </p:nvSpPr>
          <p:spPr bwMode="auto">
            <a:xfrm>
              <a:off x="7467600" y="18287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5876" name="TextBox 36"/>
            <p:cNvSpPr txBox="1">
              <a:spLocks noChangeArrowheads="1"/>
            </p:cNvSpPr>
            <p:nvPr/>
          </p:nvSpPr>
          <p:spPr bwMode="auto">
            <a:xfrm>
              <a:off x="4648200" y="2590800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35877" name="TextBox 37"/>
            <p:cNvSpPr txBox="1">
              <a:spLocks noChangeArrowheads="1"/>
            </p:cNvSpPr>
            <p:nvPr/>
          </p:nvSpPr>
          <p:spPr bwMode="auto">
            <a:xfrm>
              <a:off x="3581400" y="3505199"/>
              <a:ext cx="696344" cy="5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</p:grpSp>
      <p:sp>
        <p:nvSpPr>
          <p:cNvPr id="35844" name="Slide Number Placeholder 3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7B6414-3E3D-4FA7-B558-CD81A75A7478}" type="slidenum">
              <a:rPr lang="en-US" smtClean="0">
                <a:ea typeface="ＭＳ Ｐゴシック"/>
                <a:cs typeface="ＭＳ Ｐゴシック"/>
              </a:rPr>
              <a:pPr/>
              <a:t>21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 Confusion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z="3600" smtClean="0">
                <a:ea typeface="ＭＳ Ｐゴシック"/>
                <a:cs typeface="ＭＳ Ｐゴシック"/>
              </a:rPr>
              <a:t>A:00, B:0100, C:0101, D:011, E:10, F:11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010000011</a:t>
            </a:r>
          </a:p>
          <a:p>
            <a:endParaRPr lang="en-US" sz="3600" smtClean="0">
              <a:ea typeface="ＭＳ Ｐゴシック"/>
              <a:cs typeface="ＭＳ Ｐゴシック"/>
            </a:endParaRPr>
          </a:p>
          <a:p>
            <a:r>
              <a:rPr lang="en-US" sz="3600" smtClean="0">
                <a:ea typeface="ＭＳ Ｐゴシック"/>
                <a:cs typeface="ＭＳ Ｐゴシック"/>
              </a:rPr>
              <a:t>No other interpretation</a:t>
            </a:r>
          </a:p>
          <a:p>
            <a:pPr lvl="1"/>
            <a:r>
              <a:rPr lang="en-US" smtClean="0">
                <a:ea typeface="ＭＳ Ｐゴシック"/>
              </a:rPr>
              <a:t>Parsing left to right</a:t>
            </a:r>
          </a:p>
          <a:p>
            <a:pPr lvl="1"/>
            <a:r>
              <a:rPr lang="en-US" smtClean="0">
                <a:ea typeface="ＭＳ Ｐゴシック"/>
              </a:rPr>
              <a:t>(JT’s extra: parsing refers to ‘reading’ or ‘breaking into meaningful portions’)</a:t>
            </a:r>
          </a:p>
          <a:p>
            <a:pPr lvl="1">
              <a:buFont typeface="Verdana" pitchFamily="34" charset="0"/>
              <a:buNone/>
            </a:pPr>
            <a:endParaRPr lang="en-US" sz="2800" smtClean="0">
              <a:ea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14400" y="1828800"/>
            <a:ext cx="1219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219200" y="2286000"/>
            <a:ext cx="5000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B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133600" y="1828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133600" y="2286000"/>
            <a:ext cx="5000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67000" y="18288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895600" y="2286000"/>
            <a:ext cx="5397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D</a:t>
            </a:r>
          </a:p>
        </p:txBody>
      </p:sp>
      <p:sp>
        <p:nvSpPr>
          <p:cNvPr id="36873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2A0933-B8F8-400D-B472-2C2B3FE3F962}" type="slidenum">
              <a:rPr lang="en-US" smtClean="0">
                <a:ea typeface="ＭＳ Ｐゴシック"/>
                <a:cs typeface="ＭＳ Ｐゴシック"/>
              </a:rPr>
              <a:pPr/>
              <a:t>22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1" grpId="0" animBg="1"/>
      <p:bldP spid="42" grpId="0"/>
      <p:bldP spid="43" grpId="0" animBg="1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 Confusion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z="3600" smtClean="0">
                <a:ea typeface="ＭＳ Ｐゴシック"/>
                <a:cs typeface="ＭＳ Ｐゴシック"/>
              </a:rPr>
              <a:t>A:00, B:0100, C:0101, D:011, E:10, F:11</a:t>
            </a:r>
          </a:p>
          <a:p>
            <a:r>
              <a:rPr lang="en-US" sz="3600" smtClean="0">
                <a:ea typeface="ＭＳ Ｐゴシック"/>
                <a:cs typeface="ＭＳ Ｐゴシック"/>
              </a:rPr>
              <a:t>111010011</a:t>
            </a: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endParaRPr lang="en-US" sz="3200" smtClean="0">
              <a:ea typeface="ＭＳ Ｐゴシック"/>
              <a:cs typeface="ＭＳ Ｐゴシック"/>
            </a:endParaRPr>
          </a:p>
          <a:p>
            <a:r>
              <a:rPr lang="en-US" sz="3200" smtClean="0">
                <a:ea typeface="ＭＳ Ｐゴシック"/>
                <a:cs typeface="ＭＳ Ｐゴシック"/>
              </a:rPr>
              <a:t>So How do we generate such codes?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14400" y="1828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96950" y="2286000"/>
            <a:ext cx="4508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F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133600" y="1828800"/>
            <a:ext cx="533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133600" y="2286000"/>
            <a:ext cx="4762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67000" y="18288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895600" y="2286000"/>
            <a:ext cx="5397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0" y="1828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00200" y="2286000"/>
            <a:ext cx="4762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a typeface="ＭＳ Ｐゴシック" pitchFamily="-110" charset="-128"/>
                <a:cs typeface="+mn-cs"/>
              </a:rPr>
              <a:t>E</a:t>
            </a:r>
          </a:p>
        </p:txBody>
      </p:sp>
      <p:sp>
        <p:nvSpPr>
          <p:cNvPr id="37899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EA51FA-F3EF-4685-8D56-5FB82F955A3B}" type="slidenum">
              <a:rPr lang="en-US" smtClean="0">
                <a:ea typeface="ＭＳ Ｐゴシック"/>
                <a:cs typeface="ＭＳ Ｐゴシック"/>
              </a:rPr>
              <a:pPr/>
              <a:t>23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1" grpId="0" animBg="1"/>
      <p:bldP spid="42" grpId="0"/>
      <p:bldP spid="43" grpId="0" animBg="1"/>
      <p:bldP spid="44" grpId="0"/>
      <p:bldP spid="10" grpId="0" animBg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Huffman’s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Build a binary tree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characters in a file are the leaves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most frequent characters should be closer to the root, generating shorter codes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Assign the codes, based on this tree</a:t>
            </a:r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890019-F89E-479F-9847-42965C45F3E3}" type="slidenum">
              <a:rPr lang="en-US" smtClean="0">
                <a:ea typeface="ＭＳ Ｐゴシック"/>
                <a:cs typeface="ＭＳ Ｐゴシック"/>
              </a:rPr>
              <a:pPr/>
              <a:t>24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Huffman's Coding –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Assign to each symbol its weight (frequency)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Wingdings 2" pitchFamily="18" charset="2"/>
              <a:buNone/>
              <a:defRPr/>
            </a:pPr>
            <a:endParaRPr lang="en-US" dirty="0" smtClean="0"/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dirty="0" smtClean="0"/>
              <a:t>Each of these is a tree of size one!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25146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37338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24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670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624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4676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9951" name="Slide Number Placeholder 1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7E735-759E-4E37-BE46-C4F3FC55EFFB}" type="slidenum">
              <a:rPr lang="en-US" smtClean="0">
                <a:ea typeface="ＭＳ Ｐゴシック"/>
                <a:cs typeface="ＭＳ Ｐゴシック"/>
              </a:rPr>
              <a:pPr/>
              <a:t>25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257800"/>
            <a:ext cx="8183563" cy="10525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Huffman's Coding –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514350" indent="-514350">
              <a:buFont typeface="Verdana" pitchFamily="34" charset="0"/>
              <a:buAutoNum type="arabicPeriod" startAt="2"/>
            </a:pPr>
            <a:r>
              <a:rPr lang="en-US" smtClean="0">
                <a:ea typeface="ＭＳ Ｐゴシック"/>
                <a:cs typeface="ＭＳ Ｐゴシック"/>
              </a:rPr>
              <a:t>Choose two trees that have the minimum weights</a:t>
            </a:r>
          </a:p>
          <a:p>
            <a:pPr marL="796925" lvl="1" indent="-514350"/>
            <a:r>
              <a:rPr lang="en-US" sz="2000" smtClean="0">
                <a:ea typeface="ＭＳ Ｐゴシック"/>
              </a:rPr>
              <a:t>Replace these two trees with a new tree with new root </a:t>
            </a:r>
          </a:p>
          <a:p>
            <a:pPr marL="796925" lvl="1" indent="-514350"/>
            <a:r>
              <a:rPr lang="en-US" sz="2000" smtClean="0">
                <a:ea typeface="ＭＳ Ｐゴシック"/>
              </a:rPr>
              <a:t>Make the tree with the smaller weight a right child</a:t>
            </a:r>
          </a:p>
          <a:p>
            <a:pPr marL="796925" lvl="1" indent="-514350"/>
            <a:r>
              <a:rPr lang="en-US" sz="2000" smtClean="0">
                <a:ea typeface="ＭＳ Ｐゴシック"/>
              </a:rPr>
              <a:t>The weight of the new tree is the sum of old weights (JT: next slide)</a:t>
            </a: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  <a:p>
            <a:pPr marL="514350" indent="-514350">
              <a:buFont typeface="Wingdings 2" pitchFamily="18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 marL="514350" indent="-514350">
              <a:buFont typeface="Wingdings 2" pitchFamily="18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 marL="796925" lvl="1" indent="-514350"/>
            <a:endParaRPr lang="en-US" smtClean="0">
              <a:ea typeface="ＭＳ Ｐゴシック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25146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37338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971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70666" name="TextBox 9"/>
          <p:cNvSpPr txBox="1">
            <a:spLocks noChangeArrowheads="1"/>
          </p:cNvSpPr>
          <p:nvPr/>
        </p:nvSpPr>
        <p:spPr bwMode="auto">
          <a:xfrm>
            <a:off x="6324600" y="3657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70667" name="TextBox 10"/>
          <p:cNvSpPr txBox="1">
            <a:spLocks noChangeArrowheads="1"/>
          </p:cNvSpPr>
          <p:nvPr/>
        </p:nvSpPr>
        <p:spPr bwMode="auto">
          <a:xfrm>
            <a:off x="1371600" y="3657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670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624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70670" name="TextBox 13"/>
          <p:cNvSpPr txBox="1">
            <a:spLocks noChangeArrowheads="1"/>
          </p:cNvSpPr>
          <p:nvPr/>
        </p:nvSpPr>
        <p:spPr bwMode="auto">
          <a:xfrm>
            <a:off x="5105400" y="3657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70671" name="TextBox 14"/>
          <p:cNvSpPr txBox="1">
            <a:spLocks noChangeArrowheads="1"/>
          </p:cNvSpPr>
          <p:nvPr/>
        </p:nvSpPr>
        <p:spPr bwMode="auto">
          <a:xfrm>
            <a:off x="74676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6" name="Oval 15"/>
          <p:cNvSpPr/>
          <p:nvPr/>
        </p:nvSpPr>
        <p:spPr>
          <a:xfrm>
            <a:off x="2971800" y="4114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886200" y="4953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" name="Oval 18"/>
          <p:cNvSpPr/>
          <p:nvPr/>
        </p:nvSpPr>
        <p:spPr>
          <a:xfrm>
            <a:off x="2133600" y="4953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Straight Connector 20"/>
          <p:cNvCxnSpPr>
            <a:stCxn id="16" idx="3"/>
            <a:endCxn id="19" idx="7"/>
          </p:cNvCxnSpPr>
          <p:nvPr/>
        </p:nvCxnSpPr>
        <p:spPr>
          <a:xfrm rot="5400000">
            <a:off x="2757487" y="4727576"/>
            <a:ext cx="352425" cy="2984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5"/>
            <a:endCxn id="18" idx="1"/>
          </p:cNvCxnSpPr>
          <p:nvPr/>
        </p:nvCxnSpPr>
        <p:spPr>
          <a:xfrm rot="16200000" flipH="1">
            <a:off x="3633787" y="4689476"/>
            <a:ext cx="352425" cy="3746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28800" y="42672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tree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876800" y="5105400"/>
            <a:ext cx="278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tree weight 6+4 = 10</a:t>
            </a:r>
          </a:p>
        </p:txBody>
      </p:sp>
      <p:sp>
        <p:nvSpPr>
          <p:cNvPr id="70679" name="Slide Number Placeholder 25"/>
          <p:cNvSpPr txBox="1">
            <a:spLocks noGrp="1"/>
          </p:cNvSpPr>
          <p:nvPr/>
        </p:nvSpPr>
        <p:spPr bwMode="auto">
          <a:xfrm>
            <a:off x="8348663" y="6111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1B0121-C662-4BC0-8264-CAB41B14B130}" type="slidenum">
              <a:rPr lang="en-US" sz="1600">
                <a:solidFill>
                  <a:srgbClr val="A7A399"/>
                </a:solidFill>
              </a:rPr>
              <a:pPr algn="r"/>
              <a:t>26</a:t>
            </a:fld>
            <a:endParaRPr lang="en-US" sz="1600">
              <a:solidFill>
                <a:srgbClr val="A7A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2" grpId="1"/>
      <p:bldP spid="13" grpId="0"/>
      <p:bldP spid="13" grpId="1"/>
      <p:bldP spid="16" grpId="0" animBg="1"/>
      <p:bldP spid="18" grpId="0" animBg="1"/>
      <p:bldP spid="19" grpId="0" animBg="1"/>
      <p:bldP spid="24" grpId="0"/>
      <p:bldP spid="2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Huffman's Coding –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dirty="0" smtClean="0"/>
              <a:t>Choose two trees that have the minimum weights</a:t>
            </a:r>
          </a:p>
          <a:p>
            <a:pPr marL="797814" lvl="1" indent="-514350">
              <a:defRPr/>
            </a:pPr>
            <a:r>
              <a:rPr lang="en-US" sz="2000" dirty="0" smtClean="0">
                <a:cs typeface="+mn-cs"/>
              </a:rPr>
              <a:t>Replace these two trees with a new tree with new root </a:t>
            </a:r>
          </a:p>
          <a:p>
            <a:pPr marL="797814" lvl="1" indent="-514350">
              <a:defRPr/>
            </a:pPr>
            <a:r>
              <a:rPr lang="en-US" sz="2000" dirty="0" smtClean="0">
                <a:cs typeface="+mn-cs"/>
              </a:rPr>
              <a:t>Make the tree with the smaller weight a right child</a:t>
            </a:r>
          </a:p>
          <a:p>
            <a:pPr marL="797814" lvl="1" indent="-514350">
              <a:defRPr/>
            </a:pPr>
            <a:r>
              <a:rPr lang="en-US" sz="2000" dirty="0" smtClean="0">
                <a:cs typeface="+mn-cs"/>
              </a:rPr>
              <a:t>The weight of the new tree is the sum of old weights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1991" name="TextBox 9"/>
          <p:cNvSpPr txBox="1">
            <a:spLocks noChangeArrowheads="1"/>
          </p:cNvSpPr>
          <p:nvPr/>
        </p:nvSpPr>
        <p:spPr bwMode="auto">
          <a:xfrm>
            <a:off x="6324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41992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41993" name="TextBox 13"/>
          <p:cNvSpPr txBox="1">
            <a:spLocks noChangeArrowheads="1"/>
          </p:cNvSpPr>
          <p:nvPr/>
        </p:nvSpPr>
        <p:spPr bwMode="auto">
          <a:xfrm>
            <a:off x="5105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41994" name="TextBox 14"/>
          <p:cNvSpPr txBox="1">
            <a:spLocks noChangeArrowheads="1"/>
          </p:cNvSpPr>
          <p:nvPr/>
        </p:nvSpPr>
        <p:spPr bwMode="auto">
          <a:xfrm>
            <a:off x="74676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209800" y="3733800"/>
            <a:ext cx="2514600" cy="1665288"/>
            <a:chOff x="2209800" y="3733800"/>
            <a:chExt cx="2514600" cy="1664732"/>
          </a:xfrm>
        </p:grpSpPr>
        <p:grpSp>
          <p:nvGrpSpPr>
            <p:cNvPr id="41997" name="Group 25"/>
            <p:cNvGrpSpPr>
              <a:grpSpLocks/>
            </p:cNvGrpSpPr>
            <p:nvPr/>
          </p:nvGrpSpPr>
          <p:grpSpPr bwMode="auto">
            <a:xfrm>
              <a:off x="2209800" y="3733800"/>
              <a:ext cx="2514600" cy="1524000"/>
              <a:chOff x="2209800" y="3733800"/>
              <a:chExt cx="2514600" cy="15240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3048000" y="3733800"/>
                <a:ext cx="762000" cy="6855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962400" y="4571720"/>
                <a:ext cx="762000" cy="6855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209800" y="4571720"/>
                <a:ext cx="762000" cy="6855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cxnSp>
            <p:nvCxnSpPr>
              <p:cNvPr id="21" name="Straight Connector 20"/>
              <p:cNvCxnSpPr>
                <a:stCxn id="16" idx="3"/>
                <a:endCxn id="19" idx="7"/>
              </p:cNvCxnSpPr>
              <p:nvPr/>
            </p:nvCxnSpPr>
            <p:spPr>
              <a:xfrm rot="5400000">
                <a:off x="2833746" y="4346322"/>
                <a:ext cx="352307" cy="29845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6" idx="5"/>
                <a:endCxn id="18" idx="1"/>
              </p:cNvCxnSpPr>
              <p:nvPr/>
            </p:nvCxnSpPr>
            <p:spPr>
              <a:xfrm rot="16200000" flipH="1">
                <a:off x="3710046" y="4308222"/>
                <a:ext cx="352307" cy="37465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998" name="TextBox 24"/>
            <p:cNvSpPr txBox="1">
              <a:spLocks noChangeArrowheads="1"/>
            </p:cNvSpPr>
            <p:nvPr/>
          </p:nvSpPr>
          <p:spPr bwMode="auto">
            <a:xfrm>
              <a:off x="3200400" y="50292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</p:grpSp>
      <p:sp>
        <p:nvSpPr>
          <p:cNvPr id="41996" name="Slide Number Placeholder 1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4ACF7A-1EEB-4B49-9657-92EEE9709F70}" type="slidenum">
              <a:rPr lang="en-US" smtClean="0">
                <a:ea typeface="ＭＳ Ｐゴシック"/>
                <a:cs typeface="ＭＳ Ｐゴシック"/>
              </a:rPr>
              <a:pPr/>
              <a:t>27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5648 L -0.00417 -0.27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Huffman's Coding – Repeat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Repeat Step 2 until we have a single tree</a:t>
            </a:r>
          </a:p>
          <a:p>
            <a:pPr>
              <a:buFont typeface="Wingdings 2" pitchFamily="18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 typeface="Wingdings 2" pitchFamily="18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3015" name="TextBox 9"/>
          <p:cNvSpPr txBox="1">
            <a:spLocks noChangeArrowheads="1"/>
          </p:cNvSpPr>
          <p:nvPr/>
        </p:nvSpPr>
        <p:spPr bwMode="auto">
          <a:xfrm>
            <a:off x="6324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43016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43017" name="TextBox 13"/>
          <p:cNvSpPr txBox="1">
            <a:spLocks noChangeArrowheads="1"/>
          </p:cNvSpPr>
          <p:nvPr/>
        </p:nvSpPr>
        <p:spPr bwMode="auto">
          <a:xfrm>
            <a:off x="5105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43018" name="TextBox 14"/>
          <p:cNvSpPr txBox="1">
            <a:spLocks noChangeArrowheads="1"/>
          </p:cNvSpPr>
          <p:nvPr/>
        </p:nvSpPr>
        <p:spPr bwMode="auto">
          <a:xfrm>
            <a:off x="74676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grpSp>
        <p:nvGrpSpPr>
          <p:cNvPr id="43019" name="Group 25"/>
          <p:cNvGrpSpPr>
            <a:grpSpLocks/>
          </p:cNvGrpSpPr>
          <p:nvPr/>
        </p:nvGrpSpPr>
        <p:grpSpPr bwMode="auto">
          <a:xfrm>
            <a:off x="2209800" y="1752600"/>
            <a:ext cx="2514600" cy="1524000"/>
            <a:chOff x="2209800" y="3733800"/>
            <a:chExt cx="2514600" cy="1524000"/>
          </a:xfrm>
        </p:grpSpPr>
        <p:sp>
          <p:nvSpPr>
            <p:cNvPr id="16" name="Oval 15"/>
            <p:cNvSpPr/>
            <p:nvPr/>
          </p:nvSpPr>
          <p:spPr>
            <a:xfrm>
              <a:off x="3048000" y="37338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962400" y="45720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209800" y="45720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21" name="Straight Connector 20"/>
            <p:cNvCxnSpPr>
              <a:stCxn id="16" idx="3"/>
              <a:endCxn id="19" idx="7"/>
            </p:cNvCxnSpPr>
            <p:nvPr/>
          </p:nvCxnSpPr>
          <p:spPr>
            <a:xfrm rot="5400000">
              <a:off x="2833687" y="4346576"/>
              <a:ext cx="352425" cy="29845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5"/>
              <a:endCxn id="18" idx="1"/>
            </p:cNvCxnSpPr>
            <p:nvPr/>
          </p:nvCxnSpPr>
          <p:spPr>
            <a:xfrm rot="16200000" flipH="1">
              <a:off x="3709987" y="4308476"/>
              <a:ext cx="352425" cy="37465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020" name="TextBox 24"/>
          <p:cNvSpPr txBox="1">
            <a:spLocks noChangeArrowheads="1"/>
          </p:cNvSpPr>
          <p:nvPr/>
        </p:nvSpPr>
        <p:spPr bwMode="auto">
          <a:xfrm>
            <a:off x="3276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43021" name="Slide Number Placeholder 1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DF2DE1-CED7-460F-A231-84CEC94234BA}" type="slidenum">
              <a:rPr lang="en-US" smtClean="0">
                <a:ea typeface="ＭＳ Ｐゴシック"/>
                <a:cs typeface="ＭＳ Ｐゴシック"/>
              </a:rPr>
              <a:pPr/>
              <a:t>28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Step 2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sz="1600" dirty="0" smtClean="0"/>
              <a:t>Choose two trees that have the minimum weights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Replace these two trees with a new tree with new root 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Make the tree with the smaller weight a right child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The weight of the new tree is the sum of old weights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4039" name="TextBox 9"/>
          <p:cNvSpPr txBox="1">
            <a:spLocks noChangeArrowheads="1"/>
          </p:cNvSpPr>
          <p:nvPr/>
        </p:nvSpPr>
        <p:spPr bwMode="auto">
          <a:xfrm>
            <a:off x="6324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44040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44041" name="TextBox 13"/>
          <p:cNvSpPr txBox="1">
            <a:spLocks noChangeArrowheads="1"/>
          </p:cNvSpPr>
          <p:nvPr/>
        </p:nvSpPr>
        <p:spPr bwMode="auto">
          <a:xfrm>
            <a:off x="5105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4676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grpSp>
        <p:nvGrpSpPr>
          <p:cNvPr id="44043" name="Group 25"/>
          <p:cNvGrpSpPr>
            <a:grpSpLocks/>
          </p:cNvGrpSpPr>
          <p:nvPr/>
        </p:nvGrpSpPr>
        <p:grpSpPr bwMode="auto">
          <a:xfrm>
            <a:off x="2209800" y="1752600"/>
            <a:ext cx="2514600" cy="1524000"/>
            <a:chOff x="2209800" y="3733800"/>
            <a:chExt cx="2514600" cy="1524000"/>
          </a:xfrm>
        </p:grpSpPr>
        <p:sp>
          <p:nvSpPr>
            <p:cNvPr id="16" name="Oval 15"/>
            <p:cNvSpPr/>
            <p:nvPr/>
          </p:nvSpPr>
          <p:spPr>
            <a:xfrm>
              <a:off x="3048000" y="37338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962400" y="45720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209800" y="45720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21" name="Straight Connector 20"/>
            <p:cNvCxnSpPr>
              <a:stCxn id="16" idx="3"/>
              <a:endCxn id="19" idx="7"/>
            </p:cNvCxnSpPr>
            <p:nvPr/>
          </p:nvCxnSpPr>
          <p:spPr>
            <a:xfrm rot="5400000">
              <a:off x="2833687" y="4346576"/>
              <a:ext cx="352425" cy="2984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5"/>
              <a:endCxn id="18" idx="1"/>
            </p:cNvCxnSpPr>
            <p:nvPr/>
          </p:nvCxnSpPr>
          <p:spPr>
            <a:xfrm rot="16200000" flipH="1">
              <a:off x="3709987" y="4308476"/>
              <a:ext cx="352425" cy="3746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76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09800" y="1752600"/>
            <a:ext cx="2514600" cy="1524000"/>
            <a:chOff x="2209800" y="3733800"/>
            <a:chExt cx="2514600" cy="1524000"/>
          </a:xfrm>
          <a:solidFill>
            <a:srgbClr val="FFFF00"/>
          </a:solidFill>
        </p:grpSpPr>
        <p:sp>
          <p:nvSpPr>
            <p:cNvPr id="22" name="Oval 21"/>
            <p:cNvSpPr/>
            <p:nvPr/>
          </p:nvSpPr>
          <p:spPr>
            <a:xfrm>
              <a:off x="3048000" y="37338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9624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2098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27" name="Straight Connector 26"/>
            <p:cNvCxnSpPr>
              <a:stCxn id="22" idx="3"/>
              <a:endCxn id="26" idx="7"/>
            </p:cNvCxnSpPr>
            <p:nvPr/>
          </p:nvCxnSpPr>
          <p:spPr>
            <a:xfrm rot="5400000">
              <a:off x="2833267" y="43461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2" idx="5"/>
              <a:endCxn id="24" idx="1"/>
            </p:cNvCxnSpPr>
            <p:nvPr/>
          </p:nvCxnSpPr>
          <p:spPr>
            <a:xfrm rot="16200000" flipH="1">
              <a:off x="3709567" y="43080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4047" name="Slide Number Placeholder 2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2D9246-1DD7-4B65-934F-96300AB112AD}" type="slidenum">
              <a:rPr lang="en-US" smtClean="0">
                <a:ea typeface="ＭＳ Ｐゴシック"/>
                <a:cs typeface="ＭＳ Ｐゴシック"/>
              </a:rPr>
              <a:pPr/>
              <a:t>29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Information Coding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B95C00"/>
                </a:solidFill>
                <a:ea typeface="ＭＳ Ｐゴシック"/>
                <a:cs typeface="ＭＳ Ｐゴシック"/>
              </a:rPr>
              <a:t>An application of trees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772122-EF30-4849-A21E-2336E4F2B651}" type="slidenum">
              <a:rPr lang="en-US" smtClean="0"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Step 2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sz="1600" dirty="0" smtClean="0"/>
              <a:t>Choose two trees that have the minimum weights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Replace these two trees with a new tree with new root 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Make the tree with the smaller weight a right child</a:t>
            </a:r>
          </a:p>
          <a:p>
            <a:pPr marL="797814" lvl="1" indent="-514350">
              <a:defRPr/>
            </a:pPr>
            <a:r>
              <a:rPr lang="en-US" sz="1600" dirty="0" smtClean="0">
                <a:cs typeface="+mn-cs"/>
              </a:rPr>
              <a:t>The weight of the new tree is the sum of old weights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953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" name="Oval 7"/>
          <p:cNvSpPr/>
          <p:nvPr/>
        </p:nvSpPr>
        <p:spPr>
          <a:xfrm>
            <a:off x="6172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7315200" y="25908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45063" name="TextBox 9"/>
          <p:cNvSpPr txBox="1">
            <a:spLocks noChangeArrowheads="1"/>
          </p:cNvSpPr>
          <p:nvPr/>
        </p:nvSpPr>
        <p:spPr bwMode="auto">
          <a:xfrm>
            <a:off x="6324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45064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45065" name="TextBox 13"/>
          <p:cNvSpPr txBox="1">
            <a:spLocks noChangeArrowheads="1"/>
          </p:cNvSpPr>
          <p:nvPr/>
        </p:nvSpPr>
        <p:spPr bwMode="auto">
          <a:xfrm>
            <a:off x="5105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467600" y="32766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grpSp>
        <p:nvGrpSpPr>
          <p:cNvPr id="5" name="Group 25"/>
          <p:cNvGrpSpPr/>
          <p:nvPr/>
        </p:nvGrpSpPr>
        <p:grpSpPr>
          <a:xfrm>
            <a:off x="2209800" y="1752600"/>
            <a:ext cx="2514600" cy="1524000"/>
            <a:chOff x="2209800" y="3733800"/>
            <a:chExt cx="2514600" cy="1524000"/>
          </a:xfrm>
          <a:solidFill>
            <a:srgbClr val="FFFF00"/>
          </a:solidFill>
        </p:grpSpPr>
        <p:sp>
          <p:nvSpPr>
            <p:cNvPr id="16" name="Oval 15"/>
            <p:cNvSpPr/>
            <p:nvPr/>
          </p:nvSpPr>
          <p:spPr>
            <a:xfrm>
              <a:off x="3048000" y="37338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9624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2098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21" name="Straight Connector 20"/>
            <p:cNvCxnSpPr>
              <a:stCxn id="16" idx="3"/>
              <a:endCxn id="19" idx="7"/>
            </p:cNvCxnSpPr>
            <p:nvPr/>
          </p:nvCxnSpPr>
          <p:spPr>
            <a:xfrm rot="5400000">
              <a:off x="2833267" y="43461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5"/>
              <a:endCxn id="18" idx="1"/>
            </p:cNvCxnSpPr>
            <p:nvPr/>
          </p:nvCxnSpPr>
          <p:spPr>
            <a:xfrm rot="16200000" flipH="1">
              <a:off x="3709567" y="43080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76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30" name="Oval 29"/>
          <p:cNvSpPr/>
          <p:nvPr/>
        </p:nvSpPr>
        <p:spPr>
          <a:xfrm>
            <a:off x="5334000" y="3810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324600" y="46482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3352800" y="4648200"/>
            <a:ext cx="2514600" cy="1524000"/>
            <a:chOff x="2209800" y="3733800"/>
            <a:chExt cx="2514600" cy="1524000"/>
          </a:xfrm>
          <a:solidFill>
            <a:srgbClr val="FFFF00"/>
          </a:solidFill>
        </p:grpSpPr>
        <p:sp>
          <p:nvSpPr>
            <p:cNvPr id="33" name="Oval 32"/>
            <p:cNvSpPr/>
            <p:nvPr/>
          </p:nvSpPr>
          <p:spPr>
            <a:xfrm>
              <a:off x="3048000" y="37338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9624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2209800" y="4572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2833267" y="43461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3709567" y="43080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>
            <a:stCxn id="30" idx="5"/>
            <a:endCxn id="31" idx="1"/>
          </p:cNvCxnSpPr>
          <p:nvPr/>
        </p:nvCxnSpPr>
        <p:spPr>
          <a:xfrm rot="16200000" flipH="1">
            <a:off x="6034087" y="4346576"/>
            <a:ext cx="352425" cy="4508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3"/>
          </p:cNvCxnSpPr>
          <p:nvPr/>
        </p:nvCxnSpPr>
        <p:spPr>
          <a:xfrm rot="5400000">
            <a:off x="4958557" y="4314031"/>
            <a:ext cx="404812" cy="5683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371600" y="4114800"/>
            <a:ext cx="3446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tree weight 10+7 = 17</a:t>
            </a:r>
          </a:p>
        </p:txBody>
      </p:sp>
      <p:sp>
        <p:nvSpPr>
          <p:cNvPr id="45075" name="Slide Number Placeholder 3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149DBB-DCC2-4E44-8041-2AB708C49BF1}" type="slidenum">
              <a:rPr lang="en-US" smtClean="0">
                <a:ea typeface="ＭＳ Ｐゴシック"/>
                <a:cs typeface="ＭＳ Ｐゴシック"/>
              </a:rPr>
              <a:pPr/>
              <a:t>30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25" grpId="0"/>
      <p:bldP spid="30" grpId="0" animBg="1"/>
      <p:bldP spid="31" grpId="0" animBg="1"/>
      <p:bldP spid="4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6172200" y="2590800"/>
            <a:ext cx="762000" cy="1055688"/>
            <a:chOff x="6172200" y="2590800"/>
            <a:chExt cx="762000" cy="1055132"/>
          </a:xfrm>
        </p:grpSpPr>
        <p:sp>
          <p:nvSpPr>
            <p:cNvPr id="8" name="Oval 7"/>
            <p:cNvSpPr/>
            <p:nvPr/>
          </p:nvSpPr>
          <p:spPr>
            <a:xfrm>
              <a:off x="6172200" y="2590800"/>
              <a:ext cx="762000" cy="6854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46094" name="TextBox 9"/>
            <p:cNvSpPr txBox="1">
              <a:spLocks noChangeArrowheads="1"/>
            </p:cNvSpPr>
            <p:nvPr/>
          </p:nvSpPr>
          <p:spPr bwMode="auto">
            <a:xfrm>
              <a:off x="63246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</p:grpSp>
      <p:sp>
        <p:nvSpPr>
          <p:cNvPr id="46085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4953000" y="2590800"/>
            <a:ext cx="762000" cy="1055688"/>
            <a:chOff x="4953000" y="2590800"/>
            <a:chExt cx="762000" cy="1055132"/>
          </a:xfrm>
        </p:grpSpPr>
        <p:sp>
          <p:nvSpPr>
            <p:cNvPr id="7" name="Oval 6"/>
            <p:cNvSpPr/>
            <p:nvPr/>
          </p:nvSpPr>
          <p:spPr>
            <a:xfrm>
              <a:off x="4953000" y="2590800"/>
              <a:ext cx="762000" cy="6854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6092" name="TextBox 13"/>
            <p:cNvSpPr txBox="1">
              <a:spLocks noChangeArrowheads="1"/>
            </p:cNvSpPr>
            <p:nvPr/>
          </p:nvSpPr>
          <p:spPr bwMode="auto">
            <a:xfrm>
              <a:off x="51054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20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352800" y="3810000"/>
            <a:ext cx="3733800" cy="2579688"/>
            <a:chOff x="3352800" y="3810000"/>
            <a:chExt cx="3733800" cy="2579132"/>
          </a:xfrm>
        </p:grpSpPr>
        <p:grpSp>
          <p:nvGrpSpPr>
            <p:cNvPr id="12" name="Group 41"/>
            <p:cNvGrpSpPr/>
            <p:nvPr/>
          </p:nvGrpSpPr>
          <p:grpSpPr>
            <a:xfrm>
              <a:off x="3352800" y="3810000"/>
              <a:ext cx="3733800" cy="2362200"/>
              <a:chOff x="3352800" y="3810000"/>
              <a:chExt cx="3733800" cy="2362200"/>
            </a:xfrm>
            <a:solidFill>
              <a:srgbClr val="F07F09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5334000" y="3810000"/>
                <a:ext cx="762000" cy="6858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6324600" y="4648200"/>
                <a:ext cx="762000" cy="6858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I</a:t>
                </a: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4191000" y="4648200"/>
                <a:ext cx="762000" cy="6858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105400" y="5486400"/>
                <a:ext cx="762000" cy="6858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352800" y="5486400"/>
                <a:ext cx="762000" cy="6858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cxnSp>
            <p:nvCxnSpPr>
              <p:cNvPr id="36" name="Straight Connector 35"/>
              <p:cNvCxnSpPr>
                <a:stCxn id="33" idx="3"/>
                <a:endCxn id="35" idx="7"/>
              </p:cNvCxnSpPr>
              <p:nvPr/>
            </p:nvCxnSpPr>
            <p:spPr>
              <a:xfrm rot="5400000">
                <a:off x="3976267" y="5260508"/>
                <a:ext cx="353266" cy="299384"/>
              </a:xfrm>
              <a:prstGeom prst="line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3" idx="5"/>
                <a:endCxn id="34" idx="1"/>
              </p:cNvCxnSpPr>
              <p:nvPr/>
            </p:nvCxnSpPr>
            <p:spPr>
              <a:xfrm rot="16200000" flipH="1">
                <a:off x="4852567" y="5222408"/>
                <a:ext cx="353266" cy="375584"/>
              </a:xfrm>
              <a:prstGeom prst="line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30" idx="5"/>
                <a:endCxn id="31" idx="1"/>
              </p:cNvCxnSpPr>
              <p:nvPr/>
            </p:nvCxnSpPr>
            <p:spPr>
              <a:xfrm rot="16200000" flipH="1">
                <a:off x="6033667" y="4346108"/>
                <a:ext cx="353266" cy="451784"/>
              </a:xfrm>
              <a:prstGeom prst="line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30" idx="3"/>
              </p:cNvCxnSpPr>
              <p:nvPr/>
            </p:nvCxnSpPr>
            <p:spPr>
              <a:xfrm rot="5400000">
                <a:off x="4958579" y="4313588"/>
                <a:ext cx="405235" cy="568792"/>
              </a:xfrm>
              <a:prstGeom prst="line">
                <a:avLst/>
              </a:prstGeom>
              <a:grpFill/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090" name="TextBox 31"/>
            <p:cNvSpPr txBox="1">
              <a:spLocks noChangeArrowheads="1"/>
            </p:cNvSpPr>
            <p:nvPr/>
          </p:nvSpPr>
          <p:spPr bwMode="auto">
            <a:xfrm>
              <a:off x="4419600" y="60198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17</a:t>
              </a:r>
            </a:p>
          </p:txBody>
        </p:sp>
      </p:grpSp>
      <p:sp>
        <p:nvSpPr>
          <p:cNvPr id="46088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5B502-C6C2-4EC1-A8B6-13D71AC2B48D}" type="slidenum">
              <a:rPr lang="en-US" smtClean="0">
                <a:ea typeface="ＭＳ Ｐゴシック"/>
                <a:cs typeface="ＭＳ Ｐゴシック"/>
              </a:rPr>
              <a:pPr/>
              <a:t>31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15833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29166 0.00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00416 -0.4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Step 2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2192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47108" name="Group 37"/>
          <p:cNvGrpSpPr>
            <a:grpSpLocks/>
          </p:cNvGrpSpPr>
          <p:nvPr/>
        </p:nvGrpSpPr>
        <p:grpSpPr bwMode="auto">
          <a:xfrm>
            <a:off x="7696200" y="2514600"/>
            <a:ext cx="762000" cy="1055688"/>
            <a:chOff x="6172200" y="2590800"/>
            <a:chExt cx="762000" cy="1055132"/>
          </a:xfrm>
        </p:grpSpPr>
        <p:sp>
          <p:nvSpPr>
            <p:cNvPr id="8" name="Oval 7"/>
            <p:cNvSpPr/>
            <p:nvPr/>
          </p:nvSpPr>
          <p:spPr>
            <a:xfrm>
              <a:off x="6172200" y="2590800"/>
              <a:ext cx="762000" cy="6854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47116" name="TextBox 9"/>
            <p:cNvSpPr txBox="1">
              <a:spLocks noChangeArrowheads="1"/>
            </p:cNvSpPr>
            <p:nvPr/>
          </p:nvSpPr>
          <p:spPr bwMode="auto">
            <a:xfrm>
              <a:off x="63246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</p:grpSp>
      <p:sp>
        <p:nvSpPr>
          <p:cNvPr id="47109" name="TextBox 10"/>
          <p:cNvSpPr txBox="1">
            <a:spLocks noChangeArrowheads="1"/>
          </p:cNvSpPr>
          <p:nvPr/>
        </p:nvSpPr>
        <p:spPr bwMode="auto">
          <a:xfrm>
            <a:off x="13716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7" name="Oval 6"/>
          <p:cNvSpPr/>
          <p:nvPr/>
        </p:nvSpPr>
        <p:spPr>
          <a:xfrm>
            <a:off x="2286000" y="25908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38400" y="32766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grpSp>
        <p:nvGrpSpPr>
          <p:cNvPr id="6" name="Group 41"/>
          <p:cNvGrpSpPr/>
          <p:nvPr/>
        </p:nvGrpSpPr>
        <p:grpSpPr>
          <a:xfrm>
            <a:off x="3657600" y="914400"/>
            <a:ext cx="3733800" cy="2362200"/>
            <a:chOff x="3352800" y="3810000"/>
            <a:chExt cx="3733800" cy="2362200"/>
          </a:xfrm>
          <a:solidFill>
            <a:srgbClr val="F07F09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24400" y="31242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47114" name="Slide Number Placeholder 2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F019F5-BDB3-4C77-A9B1-E85DCE053679}" type="slidenum">
              <a:rPr lang="en-US" smtClean="0">
                <a:ea typeface="ＭＳ Ｐゴシック"/>
                <a:cs typeface="ＭＳ Ｐゴシック"/>
              </a:rPr>
              <a:pPr/>
              <a:t>32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5097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48130" name="Group 37"/>
          <p:cNvGrpSpPr>
            <a:grpSpLocks/>
          </p:cNvGrpSpPr>
          <p:nvPr/>
        </p:nvGrpSpPr>
        <p:grpSpPr bwMode="auto">
          <a:xfrm>
            <a:off x="7696200" y="3435350"/>
            <a:ext cx="762000" cy="1054100"/>
            <a:chOff x="6172200" y="2590800"/>
            <a:chExt cx="762000" cy="1055132"/>
          </a:xfrm>
        </p:grpSpPr>
        <p:sp>
          <p:nvSpPr>
            <p:cNvPr id="8" name="Oval 7"/>
            <p:cNvSpPr/>
            <p:nvPr/>
          </p:nvSpPr>
          <p:spPr>
            <a:xfrm>
              <a:off x="6172200" y="2590800"/>
              <a:ext cx="762000" cy="6864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48140" name="TextBox 9"/>
            <p:cNvSpPr txBox="1">
              <a:spLocks noChangeArrowheads="1"/>
            </p:cNvSpPr>
            <p:nvPr/>
          </p:nvSpPr>
          <p:spPr bwMode="auto">
            <a:xfrm>
              <a:off x="63246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</p:grpSp>
      <p:grpSp>
        <p:nvGrpSpPr>
          <p:cNvPr id="48131" name="Group 49"/>
          <p:cNvGrpSpPr>
            <a:grpSpLocks/>
          </p:cNvGrpSpPr>
          <p:nvPr/>
        </p:nvGrpSpPr>
        <p:grpSpPr bwMode="auto">
          <a:xfrm>
            <a:off x="1219200" y="3511550"/>
            <a:ext cx="762000" cy="1054100"/>
            <a:chOff x="1219200" y="2590800"/>
            <a:chExt cx="762000" cy="1055132"/>
          </a:xfrm>
        </p:grpSpPr>
        <p:sp>
          <p:nvSpPr>
            <p:cNvPr id="4" name="Oval 3"/>
            <p:cNvSpPr/>
            <p:nvPr/>
          </p:nvSpPr>
          <p:spPr>
            <a:xfrm>
              <a:off x="1219200" y="2590800"/>
              <a:ext cx="762000" cy="68647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8138" name="TextBox 10"/>
            <p:cNvSpPr txBox="1">
              <a:spLocks noChangeArrowheads="1"/>
            </p:cNvSpPr>
            <p:nvPr/>
          </p:nvSpPr>
          <p:spPr bwMode="auto">
            <a:xfrm>
              <a:off x="13716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28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2286000" y="351155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8133" name="TextBox 13"/>
          <p:cNvSpPr txBox="1">
            <a:spLocks noChangeArrowheads="1"/>
          </p:cNvSpPr>
          <p:nvPr/>
        </p:nvSpPr>
        <p:spPr bwMode="auto">
          <a:xfrm>
            <a:off x="2438400" y="4197350"/>
            <a:ext cx="479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grpSp>
        <p:nvGrpSpPr>
          <p:cNvPr id="6" name="Group 41"/>
          <p:cNvGrpSpPr/>
          <p:nvPr/>
        </p:nvGrpSpPr>
        <p:grpSpPr>
          <a:xfrm>
            <a:off x="3657600" y="1834896"/>
            <a:ext cx="3733800" cy="2362200"/>
            <a:chOff x="3352800" y="3810000"/>
            <a:chExt cx="3733800" cy="2362200"/>
          </a:xfrm>
          <a:solidFill>
            <a:srgbClr val="FFFF00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35" name="TextBox 31"/>
          <p:cNvSpPr txBox="1">
            <a:spLocks noChangeArrowheads="1"/>
          </p:cNvSpPr>
          <p:nvPr/>
        </p:nvSpPr>
        <p:spPr bwMode="auto">
          <a:xfrm>
            <a:off x="4724400" y="4044950"/>
            <a:ext cx="479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48136" name="Slide Number Placeholder 2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D7DC1B-EF3F-489B-8A8B-07FFAE16C340}" type="slidenum">
              <a:rPr lang="en-US" smtClean="0">
                <a:ea typeface="ＭＳ Ｐゴシック"/>
                <a:cs typeface="ＭＳ Ｐゴシック"/>
              </a:rPr>
              <a:pPr/>
              <a:t>33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5097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71683" name="Group 37"/>
          <p:cNvGrpSpPr>
            <a:grpSpLocks/>
          </p:cNvGrpSpPr>
          <p:nvPr/>
        </p:nvGrpSpPr>
        <p:grpSpPr bwMode="auto">
          <a:xfrm>
            <a:off x="7696200" y="3435350"/>
            <a:ext cx="762000" cy="1052513"/>
            <a:chOff x="6172200" y="2590800"/>
            <a:chExt cx="762000" cy="1053543"/>
          </a:xfrm>
        </p:grpSpPr>
        <p:sp>
          <p:nvSpPr>
            <p:cNvPr id="8" name="Oval 7"/>
            <p:cNvSpPr/>
            <p:nvPr/>
          </p:nvSpPr>
          <p:spPr>
            <a:xfrm>
              <a:off x="6172200" y="2590800"/>
              <a:ext cx="762000" cy="6864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1685" name="TextBox 9"/>
            <p:cNvSpPr txBox="1">
              <a:spLocks noChangeArrowheads="1"/>
            </p:cNvSpPr>
            <p:nvPr/>
          </p:nvSpPr>
          <p:spPr bwMode="auto">
            <a:xfrm>
              <a:off x="6324600" y="3277271"/>
              <a:ext cx="438150" cy="367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</p:grpSp>
      <p:grpSp>
        <p:nvGrpSpPr>
          <p:cNvPr id="71686" name="Group 49"/>
          <p:cNvGrpSpPr>
            <a:grpSpLocks/>
          </p:cNvGrpSpPr>
          <p:nvPr/>
        </p:nvGrpSpPr>
        <p:grpSpPr bwMode="auto">
          <a:xfrm>
            <a:off x="1219200" y="3511550"/>
            <a:ext cx="762000" cy="1052513"/>
            <a:chOff x="1219200" y="2590800"/>
            <a:chExt cx="762000" cy="1053543"/>
          </a:xfrm>
        </p:grpSpPr>
        <p:sp>
          <p:nvSpPr>
            <p:cNvPr id="4" name="Oval 3"/>
            <p:cNvSpPr/>
            <p:nvPr/>
          </p:nvSpPr>
          <p:spPr>
            <a:xfrm>
              <a:off x="1219200" y="2590800"/>
              <a:ext cx="762000" cy="686471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71688" name="TextBox 10"/>
            <p:cNvSpPr txBox="1">
              <a:spLocks noChangeArrowheads="1"/>
            </p:cNvSpPr>
            <p:nvPr/>
          </p:nvSpPr>
          <p:spPr bwMode="auto">
            <a:xfrm>
              <a:off x="1371600" y="3277271"/>
              <a:ext cx="438150" cy="367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28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3886200" y="18288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6" name="Group 41"/>
          <p:cNvGrpSpPr/>
          <p:nvPr/>
        </p:nvGrpSpPr>
        <p:grpSpPr>
          <a:xfrm>
            <a:off x="3657600" y="1834896"/>
            <a:ext cx="3733800" cy="2362200"/>
            <a:chOff x="3352800" y="3810000"/>
            <a:chExt cx="3733800" cy="2362200"/>
          </a:xfrm>
          <a:solidFill>
            <a:srgbClr val="FFFF00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990600" y="55626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Weight is 20+17 = 37</a:t>
            </a:r>
          </a:p>
        </p:txBody>
      </p:sp>
      <p:sp>
        <p:nvSpPr>
          <p:cNvPr id="28" name="Oval 27"/>
          <p:cNvSpPr/>
          <p:nvPr/>
        </p:nvSpPr>
        <p:spPr>
          <a:xfrm>
            <a:off x="4724400" y="99695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380832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501357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286000" y="351155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38400" y="41973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648200" y="3962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71698" name="Slide Number Placeholder 41"/>
          <p:cNvSpPr txBox="1">
            <a:spLocks noGrp="1"/>
          </p:cNvSpPr>
          <p:nvPr/>
        </p:nvSpPr>
        <p:spPr bwMode="auto">
          <a:xfrm>
            <a:off x="8348663" y="6111875"/>
            <a:ext cx="45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214F24D-F198-429A-9068-30246B7CAED1}" type="slidenum">
              <a:rPr lang="en-US" sz="1600">
                <a:solidFill>
                  <a:srgbClr val="A7A399"/>
                </a:solidFill>
              </a:rPr>
              <a:pPr algn="r"/>
              <a:t>34</a:t>
            </a:fld>
            <a:endParaRPr lang="en-US" sz="1600">
              <a:solidFill>
                <a:srgbClr val="A7A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8" grpId="0" animBg="1"/>
      <p:bldP spid="27" grpId="0" animBg="1"/>
      <p:bldP spid="29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5097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50178" name="Group 37"/>
          <p:cNvGrpSpPr>
            <a:grpSpLocks/>
          </p:cNvGrpSpPr>
          <p:nvPr/>
        </p:nvGrpSpPr>
        <p:grpSpPr bwMode="auto">
          <a:xfrm>
            <a:off x="7696200" y="3435350"/>
            <a:ext cx="762000" cy="1054100"/>
            <a:chOff x="6172200" y="2590800"/>
            <a:chExt cx="762000" cy="1055132"/>
          </a:xfrm>
        </p:grpSpPr>
        <p:sp>
          <p:nvSpPr>
            <p:cNvPr id="8" name="Oval 7"/>
            <p:cNvSpPr/>
            <p:nvPr/>
          </p:nvSpPr>
          <p:spPr>
            <a:xfrm>
              <a:off x="6172200" y="2590800"/>
              <a:ext cx="762000" cy="686471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50189" name="TextBox 9"/>
            <p:cNvSpPr txBox="1">
              <a:spLocks noChangeArrowheads="1"/>
            </p:cNvSpPr>
            <p:nvPr/>
          </p:nvSpPr>
          <p:spPr bwMode="auto">
            <a:xfrm>
              <a:off x="6324600" y="327660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35</a:t>
              </a:r>
            </a:p>
          </p:txBody>
        </p:sp>
      </p:grpSp>
      <p:grpSp>
        <p:nvGrpSpPr>
          <p:cNvPr id="5" name="Group 49"/>
          <p:cNvGrpSpPr/>
          <p:nvPr/>
        </p:nvGrpSpPr>
        <p:grpSpPr>
          <a:xfrm>
            <a:off x="1219200" y="3511296"/>
            <a:ext cx="762000" cy="1055132"/>
            <a:chOff x="1219200" y="2590800"/>
            <a:chExt cx="762000" cy="1055132"/>
          </a:xfrm>
          <a:solidFill>
            <a:srgbClr val="FFFF00"/>
          </a:solidFill>
        </p:grpSpPr>
        <p:sp>
          <p:nvSpPr>
            <p:cNvPr id="4" name="Oval 3"/>
            <p:cNvSpPr/>
            <p:nvPr/>
          </p:nvSpPr>
          <p:spPr>
            <a:xfrm>
              <a:off x="1219200" y="25908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71600" y="3276600"/>
              <a:ext cx="479618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ea typeface="ＭＳ Ｐゴシック" pitchFamily="-110" charset="-128"/>
                  <a:cs typeface="+mn-cs"/>
                </a:rPr>
                <a:t>28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3886200" y="18288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6" name="Group 41"/>
          <p:cNvGrpSpPr/>
          <p:nvPr/>
        </p:nvGrpSpPr>
        <p:grpSpPr>
          <a:xfrm>
            <a:off x="3657600" y="1834896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182" name="TextBox 31"/>
          <p:cNvSpPr txBox="1">
            <a:spLocks noChangeArrowheads="1"/>
          </p:cNvSpPr>
          <p:nvPr/>
        </p:nvSpPr>
        <p:spPr bwMode="auto">
          <a:xfrm>
            <a:off x="4572000" y="4044950"/>
            <a:ext cx="479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50183" name="TextBox 47"/>
          <p:cNvSpPr txBox="1">
            <a:spLocks noChangeArrowheads="1"/>
          </p:cNvSpPr>
          <p:nvPr/>
        </p:nvSpPr>
        <p:spPr bwMode="auto">
          <a:xfrm>
            <a:off x="990600" y="5562600"/>
            <a:ext cx="2759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Weight is 20+17 = 37</a:t>
            </a:r>
          </a:p>
        </p:txBody>
      </p:sp>
      <p:sp>
        <p:nvSpPr>
          <p:cNvPr id="28" name="Oval 27"/>
          <p:cNvSpPr/>
          <p:nvPr/>
        </p:nvSpPr>
        <p:spPr>
          <a:xfrm>
            <a:off x="4724400" y="9969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380832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501357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7" name="Slide Number Placeholder 2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A2F4E0-6EC8-4268-8A05-F6B75A9EAD69}" type="slidenum">
              <a:rPr lang="en-US" smtClean="0">
                <a:ea typeface="ＭＳ Ｐゴシック"/>
                <a:cs typeface="ＭＳ Ｐゴシック"/>
              </a:rPr>
              <a:pPr/>
              <a:t>35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5097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838200" y="35052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90600" y="41910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35</a:t>
            </a:r>
          </a:p>
        </p:txBody>
      </p:sp>
      <p:sp>
        <p:nvSpPr>
          <p:cNvPr id="4" name="Oval 3"/>
          <p:cNvSpPr/>
          <p:nvPr/>
        </p:nvSpPr>
        <p:spPr>
          <a:xfrm>
            <a:off x="1828800" y="351155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81200" y="4197350"/>
            <a:ext cx="479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18288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3657600" y="1834896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08" name="TextBox 31"/>
          <p:cNvSpPr txBox="1">
            <a:spLocks noChangeArrowheads="1"/>
          </p:cNvSpPr>
          <p:nvPr/>
        </p:nvSpPr>
        <p:spPr bwMode="auto">
          <a:xfrm>
            <a:off x="4572000" y="4044950"/>
            <a:ext cx="479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990600" y="5562600"/>
            <a:ext cx="2759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Weight is 35+28 = 63</a:t>
            </a:r>
          </a:p>
        </p:txBody>
      </p:sp>
      <p:sp>
        <p:nvSpPr>
          <p:cNvPr id="28" name="Oval 27"/>
          <p:cNvSpPr/>
          <p:nvPr/>
        </p:nvSpPr>
        <p:spPr>
          <a:xfrm>
            <a:off x="4724400" y="9969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380832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501357" y="157718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295400" y="2590800"/>
            <a:ext cx="762000" cy="685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148556" y="319484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1834356" y="319484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524000" y="4191000"/>
            <a:ext cx="479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63</a:t>
            </a:r>
          </a:p>
        </p:txBody>
      </p:sp>
      <p:sp>
        <p:nvSpPr>
          <p:cNvPr id="51217" name="Slide Number Placeholder 4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9ACD33-1F54-44CE-8411-D4BA6B029CF8}" type="slidenum">
              <a:rPr lang="en-US" smtClean="0">
                <a:ea typeface="ＭＳ Ｐゴシック"/>
                <a:cs typeface="ＭＳ Ｐゴシック"/>
              </a:rPr>
              <a:pPr/>
              <a:t>36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48" grpId="0"/>
      <p:bldP spid="25" grpId="0" animBg="1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5097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endParaRPr lang="en-US" sz="1600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1295400" y="45069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" name="Oval 3"/>
          <p:cNvSpPr/>
          <p:nvPr/>
        </p:nvSpPr>
        <p:spPr>
          <a:xfrm>
            <a:off x="2286000" y="45132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343400" y="2830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114800" y="2837164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230" name="TextBox 31"/>
          <p:cNvSpPr txBox="1">
            <a:spLocks noChangeArrowheads="1"/>
          </p:cNvSpPr>
          <p:nvPr/>
        </p:nvSpPr>
        <p:spPr bwMode="auto">
          <a:xfrm>
            <a:off x="5029200" y="5046663"/>
            <a:ext cx="47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28" name="Oval 27"/>
          <p:cNvSpPr/>
          <p:nvPr/>
        </p:nvSpPr>
        <p:spPr>
          <a:xfrm>
            <a:off x="5181600" y="1998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838031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958556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752600" y="3592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604963" y="41973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2290763" y="41973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7" name="TextBox 28"/>
          <p:cNvSpPr txBox="1">
            <a:spLocks noChangeArrowheads="1"/>
          </p:cNvSpPr>
          <p:nvPr/>
        </p:nvSpPr>
        <p:spPr bwMode="auto">
          <a:xfrm>
            <a:off x="1981200" y="5192713"/>
            <a:ext cx="47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63</a:t>
            </a:r>
          </a:p>
        </p:txBody>
      </p:sp>
      <p:sp>
        <p:nvSpPr>
          <p:cNvPr id="52238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4CC308-C886-4FC7-84EA-51F06EA1EC25}" type="slidenum">
              <a:rPr lang="en-US" smtClean="0">
                <a:ea typeface="ＭＳ Ｐゴシック"/>
                <a:cs typeface="ＭＳ Ｐゴシック"/>
              </a:rPr>
              <a:pPr/>
              <a:t>37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524000" y="29067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" name="Oval 3"/>
          <p:cNvSpPr/>
          <p:nvPr/>
        </p:nvSpPr>
        <p:spPr>
          <a:xfrm>
            <a:off x="2514600" y="29130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343400" y="2830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114800" y="2837164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29200" y="5046663"/>
            <a:ext cx="47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28" name="Oval 27"/>
          <p:cNvSpPr/>
          <p:nvPr/>
        </p:nvSpPr>
        <p:spPr>
          <a:xfrm>
            <a:off x="5181600" y="1998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838031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958556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981200" y="19923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833563" y="25971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2519363" y="25971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09800" y="3592513"/>
            <a:ext cx="47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63</a:t>
            </a:r>
          </a:p>
        </p:txBody>
      </p:sp>
      <p:sp>
        <p:nvSpPr>
          <p:cNvPr id="45" name="Oval 44"/>
          <p:cNvSpPr/>
          <p:nvPr/>
        </p:nvSpPr>
        <p:spPr>
          <a:xfrm>
            <a:off x="3429000" y="609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45" idx="4"/>
            <a:endCxn id="28" idx="0"/>
          </p:cNvCxnSpPr>
          <p:nvPr/>
        </p:nvCxnSpPr>
        <p:spPr>
          <a:xfrm rot="16200000" flipH="1">
            <a:off x="4334668" y="770732"/>
            <a:ext cx="703263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5" idx="4"/>
            <a:endCxn id="25" idx="0"/>
          </p:cNvCxnSpPr>
          <p:nvPr/>
        </p:nvCxnSpPr>
        <p:spPr>
          <a:xfrm rot="5400000">
            <a:off x="2737643" y="919957"/>
            <a:ext cx="696913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64" name="Slide Number Placeholder 4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B6D3BE-2251-4E2C-B4C9-0D708C7E5372}" type="slidenum">
              <a:rPr lang="en-US">
                <a:ea typeface="ＭＳ Ｐゴシック"/>
                <a:cs typeface="ＭＳ Ｐゴシック"/>
              </a:rPr>
              <a:pPr/>
              <a:t>38</a:t>
            </a:fld>
            <a:endParaRPr lang="en-US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524000" y="29067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" name="Oval 3"/>
          <p:cNvSpPr/>
          <p:nvPr/>
        </p:nvSpPr>
        <p:spPr>
          <a:xfrm>
            <a:off x="2514600" y="29130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343400" y="2830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114800" y="2837164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30" name="Oval 29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36" name="Straight Connector 35"/>
            <p:cNvCxnSpPr>
              <a:stCxn id="33" idx="3"/>
              <a:endCxn id="35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5"/>
              <a:endCxn id="34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5"/>
              <a:endCxn id="31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0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Oval 27"/>
          <p:cNvSpPr/>
          <p:nvPr/>
        </p:nvSpPr>
        <p:spPr>
          <a:xfrm>
            <a:off x="5181600" y="1998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8" idx="5"/>
          </p:cNvCxnSpPr>
          <p:nvPr/>
        </p:nvCxnSpPr>
        <p:spPr>
          <a:xfrm rot="16200000" flipH="1">
            <a:off x="5838031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3"/>
          </p:cNvCxnSpPr>
          <p:nvPr/>
        </p:nvCxnSpPr>
        <p:spPr>
          <a:xfrm rot="5400000">
            <a:off x="4958556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981200" y="19923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833563" y="25971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2519363" y="2597150"/>
            <a:ext cx="330200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3429000" y="609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45" idx="4"/>
            <a:endCxn id="28" idx="0"/>
          </p:cNvCxnSpPr>
          <p:nvPr/>
        </p:nvCxnSpPr>
        <p:spPr>
          <a:xfrm rot="16200000" flipH="1">
            <a:off x="4334668" y="770732"/>
            <a:ext cx="703263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5" idx="4"/>
            <a:endCxn id="25" idx="0"/>
          </p:cNvCxnSpPr>
          <p:nvPr/>
        </p:nvCxnSpPr>
        <p:spPr>
          <a:xfrm rot="5400000">
            <a:off x="2737643" y="919957"/>
            <a:ext cx="696913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6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E8308D-67B9-4A45-8FD5-27E1AC205203}" type="slidenum">
              <a:rPr lang="en-US">
                <a:ea typeface="ＭＳ Ｐゴシック"/>
                <a:cs typeface="ＭＳ Ｐゴシック"/>
              </a:rPr>
              <a:pPr/>
              <a:t>39</a:t>
            </a:fld>
            <a:endParaRPr lang="en-US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2400" dirty="0" smtClean="0"/>
              <a:t>At the end of this section, the student will be able to: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Understand the need for variable-length coding (VLC)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Understand how compression works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Calculate the space savings with VLC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Understand decoding problems with VLC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Define non-prefix VLC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Use Huffman’s algorithm and binary trees to assign optimized non-prefix VLC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smtClean="0"/>
              <a:t>Represent BL trees as nested lists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40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3200" dirty="0" smtClean="0"/>
              <a:t>Label left edges with 0 and right edges with 1</a:t>
            </a:r>
          </a:p>
          <a:p>
            <a:pPr lvl="1">
              <a:defRPr/>
            </a:pPr>
            <a:endParaRPr lang="en-US" sz="3200" dirty="0" smtClean="0">
              <a:cs typeface="+mn-cs"/>
            </a:endParaRPr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3200" dirty="0" smtClean="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960438" y="1227138"/>
            <a:ext cx="8183562" cy="4189412"/>
          </a:xfrm>
          <a:prstGeom prst="rect">
            <a:avLst/>
          </a:prstGeom>
        </p:spPr>
        <p:txBody>
          <a:bodyPr lIns="182880" tIns="91440">
            <a:normAutofit/>
          </a:bodyPr>
          <a:lstStyle/>
          <a:p>
            <a:pPr marL="514350" indent="-514350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 startAt="2"/>
              <a:defRPr/>
            </a:pPr>
            <a:endParaRPr lang="en-US" sz="160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>
              <a:latin typeface="+mn-lt"/>
              <a:ea typeface="+mn-ea"/>
              <a:cs typeface="+mn-cs"/>
            </a:endParaRPr>
          </a:p>
          <a:p>
            <a:pPr marL="548640" lvl="1" indent="-201168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/>
            </a:pPr>
            <a:endParaRPr lang="en-US" sz="240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990600" y="41910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3" name="Oval 32"/>
          <p:cNvSpPr/>
          <p:nvPr/>
        </p:nvSpPr>
        <p:spPr>
          <a:xfrm>
            <a:off x="3352800" y="41910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1" name="Oval 40"/>
          <p:cNvSpPr/>
          <p:nvPr/>
        </p:nvSpPr>
        <p:spPr>
          <a:xfrm>
            <a:off x="4572000" y="38798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343400" y="3886200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44" name="Oval 43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56" name="Straight Connector 55"/>
            <p:cNvCxnSpPr>
              <a:stCxn id="48" idx="3"/>
              <a:endCxn id="54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8" idx="5"/>
              <a:endCxn id="53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4" idx="5"/>
              <a:endCxn id="45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4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Oval 60"/>
          <p:cNvSpPr/>
          <p:nvPr/>
        </p:nvSpPr>
        <p:spPr>
          <a:xfrm>
            <a:off x="5410200" y="30480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>
            <a:stCxn id="61" idx="5"/>
          </p:cNvCxnSpPr>
          <p:nvPr/>
        </p:nvCxnSpPr>
        <p:spPr>
          <a:xfrm rot="16200000" flipH="1">
            <a:off x="6066632" y="362823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1" idx="3"/>
          </p:cNvCxnSpPr>
          <p:nvPr/>
        </p:nvCxnSpPr>
        <p:spPr>
          <a:xfrm rot="5400000">
            <a:off x="5187157" y="362823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2209800" y="30416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Straight Connector 64"/>
          <p:cNvCxnSpPr>
            <a:endCxn id="31" idx="0"/>
          </p:cNvCxnSpPr>
          <p:nvPr/>
        </p:nvCxnSpPr>
        <p:spPr>
          <a:xfrm rot="10800000" flipV="1">
            <a:off x="1371600" y="3651250"/>
            <a:ext cx="1025525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33" idx="0"/>
          </p:cNvCxnSpPr>
          <p:nvPr/>
        </p:nvCxnSpPr>
        <p:spPr>
          <a:xfrm>
            <a:off x="2743200" y="3651250"/>
            <a:ext cx="990600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3657600" y="1658938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Connector 69"/>
          <p:cNvCxnSpPr>
            <a:stCxn id="68" idx="4"/>
            <a:endCxn id="61" idx="0"/>
          </p:cNvCxnSpPr>
          <p:nvPr/>
        </p:nvCxnSpPr>
        <p:spPr>
          <a:xfrm rot="16200000" flipH="1">
            <a:off x="4563269" y="1820069"/>
            <a:ext cx="703262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8" idx="4"/>
            <a:endCxn id="64" idx="0"/>
          </p:cNvCxnSpPr>
          <p:nvPr/>
        </p:nvCxnSpPr>
        <p:spPr>
          <a:xfrm rot="5400000">
            <a:off x="2966244" y="1969294"/>
            <a:ext cx="696912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3048000" y="21336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1524000" y="3200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4986338" y="329406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791200" y="41148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757738" y="5000625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4724400" y="2057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124200" y="33528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6107113" y="3200400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7086600" y="40386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867400" y="49530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5323" name="Slide Number Placeholder 3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46730E-8CDD-4DED-A37F-C3FED5011D97}" type="slidenum">
              <a:rPr lang="en-US" smtClean="0">
                <a:ea typeface="ＭＳ Ｐゴシック"/>
                <a:cs typeface="ＭＳ Ｐゴシック"/>
              </a:rPr>
              <a:pPr/>
              <a:t>40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2"/>
          <p:cNvSpPr txBox="1">
            <a:spLocks/>
          </p:cNvSpPr>
          <p:nvPr/>
        </p:nvSpPr>
        <p:spPr>
          <a:xfrm>
            <a:off x="655638" y="682625"/>
            <a:ext cx="8183562" cy="5337175"/>
          </a:xfrm>
          <a:prstGeom prst="rect">
            <a:avLst/>
          </a:prstGeom>
        </p:spPr>
        <p:txBody>
          <a:bodyPr lIns="182880" tIns="91440">
            <a:normAutofit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latin typeface="+mn-lt"/>
                <a:ea typeface="+mn-ea"/>
                <a:cs typeface="+mn-cs"/>
              </a:rPr>
              <a:t>Read the labels on the path from the root to each leaf, this is its code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990600" y="2895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2" name="Oval 51"/>
          <p:cNvSpPr/>
          <p:nvPr/>
        </p:nvSpPr>
        <p:spPr>
          <a:xfrm>
            <a:off x="3352800" y="2895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5" name="Oval 54"/>
          <p:cNvSpPr/>
          <p:nvPr/>
        </p:nvSpPr>
        <p:spPr>
          <a:xfrm>
            <a:off x="4572000" y="25844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grpSp>
        <p:nvGrpSpPr>
          <p:cNvPr id="2" name="Group 56"/>
          <p:cNvGrpSpPr/>
          <p:nvPr/>
        </p:nvGrpSpPr>
        <p:grpSpPr>
          <a:xfrm>
            <a:off x="4343400" y="2590800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67" name="Oval 66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74" name="Straight Connector 73"/>
            <p:cNvCxnSpPr>
              <a:stCxn id="71" idx="3"/>
              <a:endCxn id="73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71" idx="5"/>
              <a:endCxn id="72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7" idx="5"/>
              <a:endCxn id="69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7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Oval 77"/>
          <p:cNvSpPr/>
          <p:nvPr/>
        </p:nvSpPr>
        <p:spPr>
          <a:xfrm>
            <a:off x="5410200" y="1752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>
            <a:stCxn id="78" idx="5"/>
          </p:cNvCxnSpPr>
          <p:nvPr/>
        </p:nvCxnSpPr>
        <p:spPr>
          <a:xfrm rot="16200000" flipH="1">
            <a:off x="6066632" y="233283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8" idx="3"/>
          </p:cNvCxnSpPr>
          <p:nvPr/>
        </p:nvCxnSpPr>
        <p:spPr>
          <a:xfrm rot="5400000">
            <a:off x="5187157" y="2332831"/>
            <a:ext cx="328612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2209800" y="174625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2" name="Straight Connector 81"/>
          <p:cNvCxnSpPr>
            <a:endCxn id="50" idx="0"/>
          </p:cNvCxnSpPr>
          <p:nvPr/>
        </p:nvCxnSpPr>
        <p:spPr>
          <a:xfrm rot="10800000" flipV="1">
            <a:off x="1371600" y="2355850"/>
            <a:ext cx="1025525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52" idx="0"/>
          </p:cNvCxnSpPr>
          <p:nvPr/>
        </p:nvCxnSpPr>
        <p:spPr>
          <a:xfrm>
            <a:off x="2743200" y="2355850"/>
            <a:ext cx="990600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3657600" y="363538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/>
          <p:cNvCxnSpPr>
            <a:stCxn id="84" idx="4"/>
            <a:endCxn id="78" idx="0"/>
          </p:cNvCxnSpPr>
          <p:nvPr/>
        </p:nvCxnSpPr>
        <p:spPr>
          <a:xfrm rot="16200000" flipH="1">
            <a:off x="4563269" y="524669"/>
            <a:ext cx="703262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4" idx="4"/>
            <a:endCxn id="81" idx="0"/>
          </p:cNvCxnSpPr>
          <p:nvPr/>
        </p:nvCxnSpPr>
        <p:spPr>
          <a:xfrm rot="5400000">
            <a:off x="2966244" y="673894"/>
            <a:ext cx="696912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6" name="TextBox 86"/>
          <p:cNvSpPr txBox="1">
            <a:spLocks noChangeArrowheads="1"/>
          </p:cNvSpPr>
          <p:nvPr/>
        </p:nvSpPr>
        <p:spPr bwMode="auto">
          <a:xfrm>
            <a:off x="3048000" y="8382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56337" name="TextBox 87"/>
          <p:cNvSpPr txBox="1">
            <a:spLocks noChangeArrowheads="1"/>
          </p:cNvSpPr>
          <p:nvPr/>
        </p:nvSpPr>
        <p:spPr bwMode="auto">
          <a:xfrm>
            <a:off x="1524000" y="19050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56338" name="TextBox 88"/>
          <p:cNvSpPr txBox="1">
            <a:spLocks noChangeArrowheads="1"/>
          </p:cNvSpPr>
          <p:nvPr/>
        </p:nvSpPr>
        <p:spPr bwMode="auto">
          <a:xfrm>
            <a:off x="4986338" y="199866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56339" name="TextBox 89"/>
          <p:cNvSpPr txBox="1">
            <a:spLocks noChangeArrowheads="1"/>
          </p:cNvSpPr>
          <p:nvPr/>
        </p:nvSpPr>
        <p:spPr bwMode="auto">
          <a:xfrm>
            <a:off x="5791200" y="2819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56340" name="TextBox 90"/>
          <p:cNvSpPr txBox="1">
            <a:spLocks noChangeArrowheads="1"/>
          </p:cNvSpPr>
          <p:nvPr/>
        </p:nvSpPr>
        <p:spPr bwMode="auto">
          <a:xfrm>
            <a:off x="4757738" y="3705225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0</a:t>
            </a:r>
          </a:p>
        </p:txBody>
      </p:sp>
      <p:sp>
        <p:nvSpPr>
          <p:cNvPr id="56341" name="TextBox 91"/>
          <p:cNvSpPr txBox="1">
            <a:spLocks noChangeArrowheads="1"/>
          </p:cNvSpPr>
          <p:nvPr/>
        </p:nvSpPr>
        <p:spPr bwMode="auto">
          <a:xfrm>
            <a:off x="4724400" y="7620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6342" name="TextBox 92"/>
          <p:cNvSpPr txBox="1">
            <a:spLocks noChangeArrowheads="1"/>
          </p:cNvSpPr>
          <p:nvPr/>
        </p:nvSpPr>
        <p:spPr bwMode="auto">
          <a:xfrm>
            <a:off x="3124200" y="20574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6343" name="TextBox 93"/>
          <p:cNvSpPr txBox="1">
            <a:spLocks noChangeArrowheads="1"/>
          </p:cNvSpPr>
          <p:nvPr/>
        </p:nvSpPr>
        <p:spPr bwMode="auto">
          <a:xfrm>
            <a:off x="6107113" y="1905000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6344" name="TextBox 94"/>
          <p:cNvSpPr txBox="1">
            <a:spLocks noChangeArrowheads="1"/>
          </p:cNvSpPr>
          <p:nvPr/>
        </p:nvSpPr>
        <p:spPr bwMode="auto">
          <a:xfrm>
            <a:off x="7086600" y="27432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6345" name="TextBox 95"/>
          <p:cNvSpPr txBox="1">
            <a:spLocks noChangeArrowheads="1"/>
          </p:cNvSpPr>
          <p:nvPr/>
        </p:nvSpPr>
        <p:spPr bwMode="auto">
          <a:xfrm>
            <a:off x="5867400" y="3657600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</a:p>
        </p:txBody>
      </p:sp>
      <p:sp>
        <p:nvSpPr>
          <p:cNvPr id="56346" name="Slide Number Placeholder 3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BF427E-1E52-4221-9C72-92B4332576CD}" type="slidenum">
              <a:rPr lang="en-US" smtClean="0">
                <a:ea typeface="ＭＳ Ｐゴシック"/>
                <a:cs typeface="ＭＳ Ｐゴシック"/>
              </a:rPr>
              <a:pPr/>
              <a:t>41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2"/>
          <p:cNvSpPr txBox="1">
            <a:spLocks/>
          </p:cNvSpPr>
          <p:nvPr/>
        </p:nvSpPr>
        <p:spPr>
          <a:xfrm>
            <a:off x="655638" y="682625"/>
            <a:ext cx="8183562" cy="5337175"/>
          </a:xfrm>
          <a:prstGeom prst="rect">
            <a:avLst/>
          </a:prstGeom>
        </p:spPr>
        <p:txBody>
          <a:bodyPr lIns="182880" tIns="91440">
            <a:normAutofit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latin typeface="+mn-lt"/>
                <a:ea typeface="+mn-ea"/>
                <a:cs typeface="+mn-cs"/>
              </a:rPr>
              <a:t>A’s code is 01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1028700" y="3141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390900" y="3141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4610100" y="2830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4381500" y="2837164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88" name="Oval 87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Connector 92"/>
            <p:cNvCxnSpPr>
              <a:stCxn id="90" idx="3"/>
              <a:endCxn id="92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0" idx="5"/>
              <a:endCxn id="91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8" idx="5"/>
              <a:endCxn id="89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8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Oval 66"/>
          <p:cNvSpPr/>
          <p:nvPr/>
        </p:nvSpPr>
        <p:spPr>
          <a:xfrm>
            <a:off x="5448300" y="1998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7" idx="5"/>
          </p:cNvCxnSpPr>
          <p:nvPr/>
        </p:nvCxnSpPr>
        <p:spPr>
          <a:xfrm rot="16200000" flipH="1">
            <a:off x="6104731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7" idx="3"/>
          </p:cNvCxnSpPr>
          <p:nvPr/>
        </p:nvCxnSpPr>
        <p:spPr>
          <a:xfrm rot="5400000">
            <a:off x="5225256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2247900" y="19923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endCxn id="50" idx="0"/>
          </p:cNvCxnSpPr>
          <p:nvPr/>
        </p:nvCxnSpPr>
        <p:spPr>
          <a:xfrm rot="10800000" flipV="1">
            <a:off x="1409700" y="2601913"/>
            <a:ext cx="1025525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2" idx="0"/>
          </p:cNvCxnSpPr>
          <p:nvPr/>
        </p:nvCxnSpPr>
        <p:spPr>
          <a:xfrm>
            <a:off x="2781300" y="2601913"/>
            <a:ext cx="990600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3695700" y="609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5" idx="4"/>
            <a:endCxn id="67" idx="0"/>
          </p:cNvCxnSpPr>
          <p:nvPr/>
        </p:nvCxnSpPr>
        <p:spPr>
          <a:xfrm rot="16200000" flipH="1">
            <a:off x="4601368" y="770732"/>
            <a:ext cx="703263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5" idx="4"/>
            <a:endCxn id="72" idx="0"/>
          </p:cNvCxnSpPr>
          <p:nvPr/>
        </p:nvCxnSpPr>
        <p:spPr>
          <a:xfrm rot="5400000">
            <a:off x="3004343" y="919957"/>
            <a:ext cx="696913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8"/>
          <p:cNvSpPr txBox="1">
            <a:spLocks noChangeArrowheads="1"/>
          </p:cNvSpPr>
          <p:nvPr/>
        </p:nvSpPr>
        <p:spPr bwMode="auto">
          <a:xfrm>
            <a:off x="3086100" y="10842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7361" name="TextBox 81"/>
          <p:cNvSpPr txBox="1">
            <a:spLocks noChangeArrowheads="1"/>
          </p:cNvSpPr>
          <p:nvPr/>
        </p:nvSpPr>
        <p:spPr bwMode="auto">
          <a:xfrm>
            <a:off x="1562100" y="21510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7362" name="TextBox 82"/>
          <p:cNvSpPr txBox="1">
            <a:spLocks noChangeArrowheads="1"/>
          </p:cNvSpPr>
          <p:nvPr/>
        </p:nvSpPr>
        <p:spPr bwMode="auto">
          <a:xfrm>
            <a:off x="5024438" y="224631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7363" name="TextBox 83"/>
          <p:cNvSpPr txBox="1">
            <a:spLocks noChangeArrowheads="1"/>
          </p:cNvSpPr>
          <p:nvPr/>
        </p:nvSpPr>
        <p:spPr bwMode="auto">
          <a:xfrm>
            <a:off x="5829300" y="30654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7364" name="TextBox 84"/>
          <p:cNvSpPr txBox="1">
            <a:spLocks noChangeArrowheads="1"/>
          </p:cNvSpPr>
          <p:nvPr/>
        </p:nvSpPr>
        <p:spPr bwMode="auto">
          <a:xfrm>
            <a:off x="4795838" y="3951288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7365" name="TextBox 85"/>
          <p:cNvSpPr txBox="1">
            <a:spLocks noChangeArrowheads="1"/>
          </p:cNvSpPr>
          <p:nvPr/>
        </p:nvSpPr>
        <p:spPr bwMode="auto">
          <a:xfrm>
            <a:off x="4762500" y="10080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84" name="TextBox 86"/>
          <p:cNvSpPr txBox="1">
            <a:spLocks noChangeArrowheads="1"/>
          </p:cNvSpPr>
          <p:nvPr/>
        </p:nvSpPr>
        <p:spPr bwMode="auto">
          <a:xfrm>
            <a:off x="3162300" y="23034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7367" name="TextBox 87"/>
          <p:cNvSpPr txBox="1">
            <a:spLocks noChangeArrowheads="1"/>
          </p:cNvSpPr>
          <p:nvPr/>
        </p:nvSpPr>
        <p:spPr bwMode="auto">
          <a:xfrm>
            <a:off x="6145213" y="215106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7368" name="TextBox 88"/>
          <p:cNvSpPr txBox="1">
            <a:spLocks noChangeArrowheads="1"/>
          </p:cNvSpPr>
          <p:nvPr/>
        </p:nvSpPr>
        <p:spPr bwMode="auto">
          <a:xfrm>
            <a:off x="7124700" y="29892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7369" name="TextBox 89"/>
          <p:cNvSpPr txBox="1">
            <a:spLocks noChangeArrowheads="1"/>
          </p:cNvSpPr>
          <p:nvPr/>
        </p:nvSpPr>
        <p:spPr bwMode="auto">
          <a:xfrm>
            <a:off x="5905500" y="39036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7370" name="Slide Number Placeholder 3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2E33EC-31BB-412B-9CBA-7E329F636AB2}" type="slidenum">
              <a:rPr lang="en-US" smtClean="0">
                <a:ea typeface="ＭＳ Ｐゴシック"/>
                <a:cs typeface="ＭＳ Ｐゴシック"/>
              </a:rPr>
              <a:pPr/>
              <a:t>42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2"/>
          <p:cNvSpPr txBox="1">
            <a:spLocks/>
          </p:cNvSpPr>
          <p:nvPr/>
        </p:nvSpPr>
        <p:spPr>
          <a:xfrm>
            <a:off x="655638" y="682625"/>
            <a:ext cx="8183562" cy="6175375"/>
          </a:xfrm>
          <a:prstGeom prst="rect">
            <a:avLst/>
          </a:prstGeom>
        </p:spPr>
        <p:txBody>
          <a:bodyPr lIns="182880" tIns="91440">
            <a:normAutofit fontScale="92500" lnSpcReduction="20000"/>
          </a:bodyPr>
          <a:lstStyle/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ea typeface="ＭＳ Ｐゴシック" pitchFamily="-110" charset="-128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latin typeface="+mn-lt"/>
                <a:ea typeface="+mn-ea"/>
                <a:cs typeface="+mn-cs"/>
              </a:rPr>
              <a:t>A’s code is 01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ea typeface="ＭＳ Ｐゴシック" pitchFamily="-110" charset="-128"/>
                <a:cs typeface="+mn-cs"/>
              </a:rPr>
              <a:t>C’s is 1100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latin typeface="+mn-lt"/>
                <a:ea typeface="+mn-ea"/>
                <a:cs typeface="+mn-cs"/>
              </a:rPr>
              <a:t>S’s is 00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ea typeface="ＭＳ Ｐゴシック" pitchFamily="-110" charset="-128"/>
                <a:cs typeface="+mn-cs"/>
              </a:rPr>
              <a:t>E’s </a:t>
            </a:r>
            <a:r>
              <a:rPr lang="en-US" sz="3200" dirty="0" err="1">
                <a:ea typeface="ＭＳ Ｐゴシック" pitchFamily="-110" charset="-128"/>
                <a:cs typeface="+mn-cs"/>
              </a:rPr>
              <a:t>i</a:t>
            </a:r>
            <a:r>
              <a:rPr lang="en-US" sz="3200" dirty="0">
                <a:ea typeface="ＭＳ Ｐゴシック" pitchFamily="-110" charset="-128"/>
                <a:cs typeface="+mn-cs"/>
              </a:rPr>
              <a:t>s 10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latin typeface="+mn-lt"/>
                <a:ea typeface="+mn-ea"/>
                <a:cs typeface="+mn-cs"/>
              </a:rPr>
              <a:t>D’s is1101</a:t>
            </a: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200" dirty="0">
                <a:ea typeface="ＭＳ Ｐゴシック" pitchFamily="-110" charset="-128"/>
                <a:cs typeface="+mn-cs"/>
              </a:rPr>
              <a:t>I’s is 111</a:t>
            </a:r>
            <a:endParaRPr lang="en-US" sz="3200" dirty="0">
              <a:latin typeface="+mn-lt"/>
              <a:ea typeface="+mn-ea"/>
              <a:cs typeface="+mn-cs"/>
            </a:endParaRPr>
          </a:p>
          <a:p>
            <a:pPr marL="265176" indent="-265176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1028700" y="3141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390900" y="3141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4610100" y="28305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4381500" y="2837164"/>
            <a:ext cx="3733800" cy="2362200"/>
            <a:chOff x="3352800" y="3810000"/>
            <a:chExt cx="3733800" cy="2362200"/>
          </a:xfrm>
          <a:solidFill>
            <a:schemeClr val="accent1"/>
          </a:solidFill>
        </p:grpSpPr>
        <p:sp>
          <p:nvSpPr>
            <p:cNvPr id="88" name="Oval 87"/>
            <p:cNvSpPr/>
            <p:nvPr/>
          </p:nvSpPr>
          <p:spPr>
            <a:xfrm>
              <a:off x="5334000" y="38100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3246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191000" y="46482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51054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352800" y="5486400"/>
              <a:ext cx="762000" cy="6858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Connector 92"/>
            <p:cNvCxnSpPr>
              <a:stCxn id="90" idx="3"/>
              <a:endCxn id="92" idx="7"/>
            </p:cNvCxnSpPr>
            <p:nvPr/>
          </p:nvCxnSpPr>
          <p:spPr>
            <a:xfrm rot="5400000">
              <a:off x="3976267" y="5260508"/>
              <a:ext cx="353266" cy="2993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0" idx="5"/>
              <a:endCxn id="91" idx="1"/>
            </p:cNvCxnSpPr>
            <p:nvPr/>
          </p:nvCxnSpPr>
          <p:spPr>
            <a:xfrm rot="16200000" flipH="1">
              <a:off x="4852567" y="5222408"/>
              <a:ext cx="353266" cy="3755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8" idx="5"/>
              <a:endCxn id="89" idx="1"/>
            </p:cNvCxnSpPr>
            <p:nvPr/>
          </p:nvCxnSpPr>
          <p:spPr>
            <a:xfrm rot="16200000" flipH="1">
              <a:off x="6033667" y="4346108"/>
              <a:ext cx="353266" cy="45178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8" idx="3"/>
            </p:cNvCxnSpPr>
            <p:nvPr/>
          </p:nvCxnSpPr>
          <p:spPr>
            <a:xfrm rot="5400000">
              <a:off x="4958579" y="4313588"/>
              <a:ext cx="405235" cy="568792"/>
            </a:xfrm>
            <a:prstGeom prst="line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Oval 66"/>
          <p:cNvSpPr/>
          <p:nvPr/>
        </p:nvSpPr>
        <p:spPr>
          <a:xfrm>
            <a:off x="5448300" y="199866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7" idx="5"/>
          </p:cNvCxnSpPr>
          <p:nvPr/>
        </p:nvCxnSpPr>
        <p:spPr>
          <a:xfrm rot="16200000" flipH="1">
            <a:off x="6104731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7" idx="3"/>
          </p:cNvCxnSpPr>
          <p:nvPr/>
        </p:nvCxnSpPr>
        <p:spPr>
          <a:xfrm rot="5400000">
            <a:off x="5225256" y="2578894"/>
            <a:ext cx="328613" cy="33972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2247900" y="1992313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endCxn id="50" idx="0"/>
          </p:cNvCxnSpPr>
          <p:nvPr/>
        </p:nvCxnSpPr>
        <p:spPr>
          <a:xfrm rot="10800000" flipV="1">
            <a:off x="1409700" y="2601913"/>
            <a:ext cx="1025525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2" idx="0"/>
          </p:cNvCxnSpPr>
          <p:nvPr/>
        </p:nvCxnSpPr>
        <p:spPr>
          <a:xfrm>
            <a:off x="2781300" y="2601913"/>
            <a:ext cx="990600" cy="5397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3695700" y="609600"/>
            <a:ext cx="762000" cy="685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5" idx="4"/>
            <a:endCxn id="67" idx="0"/>
          </p:cNvCxnSpPr>
          <p:nvPr/>
        </p:nvCxnSpPr>
        <p:spPr>
          <a:xfrm rot="16200000" flipH="1">
            <a:off x="4601368" y="770732"/>
            <a:ext cx="703263" cy="1752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5" idx="4"/>
            <a:endCxn id="72" idx="0"/>
          </p:cNvCxnSpPr>
          <p:nvPr/>
        </p:nvCxnSpPr>
        <p:spPr>
          <a:xfrm rot="5400000">
            <a:off x="3004343" y="919957"/>
            <a:ext cx="696913" cy="14478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84" name="TextBox 78"/>
          <p:cNvSpPr txBox="1">
            <a:spLocks noChangeArrowheads="1"/>
          </p:cNvSpPr>
          <p:nvPr/>
        </p:nvSpPr>
        <p:spPr bwMode="auto">
          <a:xfrm>
            <a:off x="3086100" y="10842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8385" name="TextBox 81"/>
          <p:cNvSpPr txBox="1">
            <a:spLocks noChangeArrowheads="1"/>
          </p:cNvSpPr>
          <p:nvPr/>
        </p:nvSpPr>
        <p:spPr bwMode="auto">
          <a:xfrm>
            <a:off x="1562100" y="21510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58386" name="TextBox 82"/>
          <p:cNvSpPr txBox="1">
            <a:spLocks noChangeArrowheads="1"/>
          </p:cNvSpPr>
          <p:nvPr/>
        </p:nvSpPr>
        <p:spPr bwMode="auto">
          <a:xfrm>
            <a:off x="5024438" y="224631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81" name="TextBox 83"/>
          <p:cNvSpPr txBox="1">
            <a:spLocks noChangeArrowheads="1"/>
          </p:cNvSpPr>
          <p:nvPr/>
        </p:nvSpPr>
        <p:spPr bwMode="auto">
          <a:xfrm>
            <a:off x="5829300" y="30654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82" name="TextBox 84"/>
          <p:cNvSpPr txBox="1">
            <a:spLocks noChangeArrowheads="1"/>
          </p:cNvSpPr>
          <p:nvPr/>
        </p:nvSpPr>
        <p:spPr bwMode="auto">
          <a:xfrm>
            <a:off x="4795838" y="3951288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0</a:t>
            </a:r>
          </a:p>
        </p:txBody>
      </p:sp>
      <p:sp>
        <p:nvSpPr>
          <p:cNvPr id="83" name="TextBox 85"/>
          <p:cNvSpPr txBox="1">
            <a:spLocks noChangeArrowheads="1"/>
          </p:cNvSpPr>
          <p:nvPr/>
        </p:nvSpPr>
        <p:spPr bwMode="auto">
          <a:xfrm>
            <a:off x="4762500" y="10080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8390" name="TextBox 86"/>
          <p:cNvSpPr txBox="1">
            <a:spLocks noChangeArrowheads="1"/>
          </p:cNvSpPr>
          <p:nvPr/>
        </p:nvSpPr>
        <p:spPr bwMode="auto">
          <a:xfrm>
            <a:off x="3162300" y="23034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85" name="TextBox 87"/>
          <p:cNvSpPr txBox="1">
            <a:spLocks noChangeArrowheads="1"/>
          </p:cNvSpPr>
          <p:nvPr/>
        </p:nvSpPr>
        <p:spPr bwMode="auto">
          <a:xfrm>
            <a:off x="6145213" y="2151063"/>
            <a:ext cx="509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8392" name="TextBox 88"/>
          <p:cNvSpPr txBox="1">
            <a:spLocks noChangeArrowheads="1"/>
          </p:cNvSpPr>
          <p:nvPr/>
        </p:nvSpPr>
        <p:spPr bwMode="auto">
          <a:xfrm>
            <a:off x="7124700" y="29892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8393" name="TextBox 89"/>
          <p:cNvSpPr txBox="1">
            <a:spLocks noChangeArrowheads="1"/>
          </p:cNvSpPr>
          <p:nvPr/>
        </p:nvSpPr>
        <p:spPr bwMode="auto">
          <a:xfrm>
            <a:off x="5905500" y="3903663"/>
            <a:ext cx="509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Verdana" pitchFamily="34" charset="0"/>
              </a:rPr>
              <a:t>1</a:t>
            </a:r>
          </a:p>
        </p:txBody>
      </p:sp>
      <p:sp>
        <p:nvSpPr>
          <p:cNvPr id="58394" name="Slide Number Placeholder 3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92BB1E-6388-4276-9642-66805ACDEF9A}" type="slidenum">
              <a:rPr lang="en-US" smtClean="0">
                <a:ea typeface="ＭＳ Ｐゴシック"/>
                <a:cs typeface="ＭＳ Ｐゴシック"/>
              </a:rPr>
              <a:pPr/>
              <a:t>43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More Frequent Characters have shorter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35% are S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(00, 2 bits)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28% are A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(01, 2 bits)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20% are E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(10, 2 bits)</a:t>
            </a:r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7% are I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(111, 3 bits)</a:t>
            </a:r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6% are C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(1100, 4 bits)</a:t>
            </a:r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4% are D </a:t>
            </a:r>
            <a:r>
              <a:rPr lang="en-US" smtClean="0">
                <a:solidFill>
                  <a:schemeClr val="bg1"/>
                </a:solidFill>
                <a:ea typeface="ＭＳ Ｐゴシック"/>
                <a:cs typeface="ＭＳ Ｐゴシック"/>
              </a:rPr>
              <a:t>(1101, 4 bits)</a:t>
            </a:r>
            <a:endParaRPr lang="en-US" smtClean="0">
              <a:ea typeface="ＭＳ Ｐゴシック"/>
              <a:cs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85028A-98C9-4B0A-AAA9-B5E0735A5391}" type="slidenum">
              <a:rPr lang="en-US" smtClean="0">
                <a:ea typeface="ＭＳ Ｐゴシック"/>
                <a:cs typeface="ＭＳ Ｐゴシック"/>
              </a:rPr>
              <a:pPr/>
              <a:t>44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This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80377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If we use this coding, what is the size of the file?</a:t>
            </a:r>
          </a:p>
          <a:p>
            <a:pPr>
              <a:defRPr/>
            </a:pPr>
            <a:r>
              <a:rPr lang="en-US" dirty="0" smtClean="0"/>
              <a:t>350 S’s  (35% of 1000) require </a:t>
            </a:r>
            <a:r>
              <a:rPr lang="en-US" b="1" dirty="0" smtClean="0"/>
              <a:t>700</a:t>
            </a:r>
            <a:r>
              <a:rPr lang="en-US" dirty="0" smtClean="0"/>
              <a:t> bits (2 bits for each S)</a:t>
            </a:r>
          </a:p>
          <a:p>
            <a:pPr>
              <a:defRPr/>
            </a:pPr>
            <a:r>
              <a:rPr lang="en-US" dirty="0" smtClean="0"/>
              <a:t>280 A’s require </a:t>
            </a:r>
            <a:r>
              <a:rPr lang="en-US" b="1" dirty="0" smtClean="0"/>
              <a:t>560 </a:t>
            </a:r>
            <a:r>
              <a:rPr lang="en-US" dirty="0" smtClean="0"/>
              <a:t>bits</a:t>
            </a:r>
          </a:p>
          <a:p>
            <a:pPr>
              <a:defRPr/>
            </a:pPr>
            <a:r>
              <a:rPr lang="en-US" dirty="0" smtClean="0"/>
              <a:t>200 E’s require </a:t>
            </a:r>
            <a:r>
              <a:rPr lang="en-US" b="1" dirty="0" smtClean="0"/>
              <a:t>400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70 I’s require </a:t>
            </a:r>
            <a:r>
              <a:rPr lang="en-US" b="1" dirty="0" smtClean="0"/>
              <a:t>210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60 C’s require </a:t>
            </a:r>
            <a:r>
              <a:rPr lang="en-US" b="1" dirty="0" smtClean="0"/>
              <a:t>240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40 D’s require </a:t>
            </a:r>
            <a:r>
              <a:rPr lang="en-US" b="1" dirty="0" smtClean="0"/>
              <a:t>160</a:t>
            </a:r>
            <a:r>
              <a:rPr lang="en-US" dirty="0" smtClean="0"/>
              <a:t> bits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Total is </a:t>
            </a:r>
            <a:r>
              <a:rPr lang="en-US" b="1" dirty="0" smtClean="0"/>
              <a:t>2270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Recall that with fixed codes, the size is </a:t>
            </a:r>
            <a:r>
              <a:rPr lang="en-US" b="1" dirty="0" smtClean="0"/>
              <a:t>3000</a:t>
            </a:r>
            <a:r>
              <a:rPr lang="en-US" dirty="0" smtClean="0"/>
              <a:t> bits</a:t>
            </a:r>
          </a:p>
          <a:p>
            <a:pPr>
              <a:defRPr/>
            </a:pPr>
            <a:r>
              <a:rPr lang="en-US" dirty="0" smtClean="0"/>
              <a:t>Compressed file size is about </a:t>
            </a:r>
            <a:r>
              <a:rPr lang="en-US" b="1" dirty="0" smtClean="0"/>
              <a:t>76%</a:t>
            </a:r>
            <a:r>
              <a:rPr lang="en-US" dirty="0" smtClean="0"/>
              <a:t> of original size</a:t>
            </a:r>
            <a:endParaRPr lang="en-US" b="1" dirty="0" smtClean="0"/>
          </a:p>
          <a:p>
            <a:pPr lvl="1"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A4B4F-81AB-4B6C-A559-8FD926804A81}" type="slidenum">
              <a:rPr lang="en-US" smtClean="0">
                <a:ea typeface="ＭＳ Ｐゴシック"/>
                <a:cs typeface="ＭＳ Ｐゴシック"/>
              </a:rPr>
              <a:pPr/>
              <a:t>45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David Huffman</a:t>
            </a:r>
            <a:endParaRPr lang="en-US" dirty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1925-1999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US Electrical Engineer 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Contributions in coding theory, signal design for radar and communications, and logic circuits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He wrote his coding algorithm as a graduate students at MIT</a:t>
            </a:r>
          </a:p>
        </p:txBody>
      </p:sp>
      <p:pic>
        <p:nvPicPr>
          <p:cNvPr id="61443" name="Picture 2" descr="Photo of David Huff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352800"/>
            <a:ext cx="19050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B44DD1-9DF0-4C9D-9DB6-69A560560EB5}" type="slidenum">
              <a:rPr lang="en-US" smtClean="0">
                <a:ea typeface="ＭＳ Ｐゴシック"/>
                <a:cs typeface="ＭＳ Ｐゴシック"/>
              </a:rPr>
              <a:pPr/>
              <a:t>46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Concluding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80377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Even though coding gave C and D codes of length 4 (compared to 3 in fixed coding), it was beneficial</a:t>
            </a:r>
          </a:p>
          <a:p>
            <a:endParaRPr lang="en-US" b="1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No code generated by Huffman’s method can be a prefix of another code</a:t>
            </a:r>
          </a:p>
          <a:p>
            <a:endParaRPr lang="en-US" b="1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Many compression tools use a combination of different coding methods, Huffman’s is among them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61DEE2-B4EC-42FC-A550-698FF1613446}" type="slidenum">
              <a:rPr lang="en-US" smtClean="0">
                <a:ea typeface="ＭＳ Ｐゴシック"/>
                <a:cs typeface="ＭＳ Ｐゴシック"/>
              </a:rPr>
              <a:pPr/>
              <a:t>47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Back to Coding (JT: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Assume we have a file that contains data composed of 6 symbols only: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A, I, C, D, E, and S (for space)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819400" y="2667000"/>
            <a:ext cx="3124200" cy="1905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ACE DICE AIDE CAID EAD DAICED …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B1F739-6326-4E03-8158-1FC2132B7A34}" type="slidenum">
              <a:rPr lang="en-US" smtClean="0">
                <a:ea typeface="ＭＳ Ｐゴシック"/>
                <a:cs typeface="ＭＳ Ｐゴシック"/>
              </a:rPr>
              <a:pPr/>
              <a:t>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Back to Coding (JT: Review)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Assume we have a file that contains data composed of 6 symbols only: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A, I, C, D, E, and S (for space)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819400" y="2667000"/>
            <a:ext cx="3124200" cy="1905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ACE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/>
              <a:t>DICE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/>
              <a:t>AIDE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/>
              <a:t>CAID EAD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/>
              <a:t>DAICED …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8B8F82-57AE-4EE0-A87E-024C0F64559D}" type="slidenum">
              <a:rPr lang="en-US" smtClean="0">
                <a:ea typeface="ＭＳ Ｐゴシック"/>
                <a:cs typeface="ＭＳ Ｐゴシック"/>
              </a:rPr>
              <a:pPr/>
              <a:t>6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Coding (JT: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If the file has 1000 characters, how many bits (0s and 1s) are needed to code the file?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57F204-96A5-4F70-ABA2-79C4812FDA1A}" type="slidenum">
              <a:rPr lang="en-US" smtClean="0">
                <a:ea typeface="ＭＳ Ｐゴシック"/>
                <a:cs typeface="ＭＳ Ｐゴシック"/>
              </a:rPr>
              <a:pPr/>
              <a:t>7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Coding (JT: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The first question is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How many symbols do we need to represent each character?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The objective is to keep the size of the file as small as possible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We have 6 characters (messages) and two symbols (0 and 1)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2 is not enough, since 2</a:t>
            </a:r>
            <a:r>
              <a:rPr lang="en-US" baseline="30000" smtClean="0">
                <a:ea typeface="ＭＳ Ｐゴシック"/>
                <a:cs typeface="ＭＳ Ｐゴシック"/>
              </a:rPr>
              <a:t>2</a:t>
            </a:r>
            <a:r>
              <a:rPr lang="en-US" smtClean="0">
                <a:ea typeface="ＭＳ Ｐゴシック"/>
                <a:cs typeface="ＭＳ Ｐゴシック"/>
              </a:rPr>
              <a:t> is 4</a:t>
            </a: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FF060A-A5CF-4C73-92B4-FAE860342711}" type="slidenum">
              <a:rPr lang="en-US" smtClean="0"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r>
              <a:rPr lang="en-US" sz="32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/>
                <a:cs typeface="ＭＳ Ｐゴシック"/>
              </a:rPr>
              <a:t>2 bits are not enough (JT: 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00 for A</a:t>
            </a:r>
          </a:p>
          <a:p>
            <a:pPr>
              <a:defRPr/>
            </a:pPr>
            <a:r>
              <a:rPr lang="en-US" dirty="0" smtClean="0"/>
              <a:t>01 for S</a:t>
            </a:r>
          </a:p>
          <a:p>
            <a:pPr>
              <a:defRPr/>
            </a:pPr>
            <a:r>
              <a:rPr lang="en-US" dirty="0" smtClean="0"/>
              <a:t>10 for I</a:t>
            </a:r>
          </a:p>
          <a:p>
            <a:pPr>
              <a:defRPr/>
            </a:pPr>
            <a:r>
              <a:rPr lang="en-US" dirty="0" smtClean="0"/>
              <a:t>11 for 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We cannot represent the rest C and 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3 works, since 2</a:t>
            </a:r>
            <a:r>
              <a:rPr lang="en-US" baseline="30000" dirty="0" smtClean="0"/>
              <a:t>3</a:t>
            </a:r>
            <a:r>
              <a:rPr lang="en-US" dirty="0" smtClean="0"/>
              <a:t> is 8, so we can represent up to 8 characters and we only have 6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941C51-850E-40C7-AF20-66C986011080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921</TotalTime>
  <Words>1755</Words>
  <Application>Microsoft Office PowerPoint</Application>
  <PresentationFormat>On-screen Show (4:3)</PresentationFormat>
  <Paragraphs>662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Aspect</vt:lpstr>
      <vt:lpstr>Trees &amp;  Information Coding</vt:lpstr>
      <vt:lpstr>Reading Assignment</vt:lpstr>
      <vt:lpstr>Information Coding</vt:lpstr>
      <vt:lpstr>Objectives</vt:lpstr>
      <vt:lpstr>Back to Coding (JT: Review)</vt:lpstr>
      <vt:lpstr>Back to Coding (JT: Review)</vt:lpstr>
      <vt:lpstr>Coding (JT: Review)</vt:lpstr>
      <vt:lpstr>Coding (JT: Review)</vt:lpstr>
      <vt:lpstr>2 bits are not enough (JT: Review)</vt:lpstr>
      <vt:lpstr>3 bits are more than enough (JT: Review) </vt:lpstr>
      <vt:lpstr>Coding (JT: Review)</vt:lpstr>
      <vt:lpstr>Compression</vt:lpstr>
      <vt:lpstr>Compression</vt:lpstr>
      <vt:lpstr>Compressed File Size</vt:lpstr>
      <vt:lpstr>Compressed File Size</vt:lpstr>
      <vt:lpstr>Problems with Variable-Length Codes</vt:lpstr>
      <vt:lpstr>Prefix Codes</vt:lpstr>
      <vt:lpstr>Non-Prefix Codes</vt:lpstr>
      <vt:lpstr>Non-Prefix Codes from a Binary Tree</vt:lpstr>
      <vt:lpstr>Non-Prefix Codes from a Binary Tree</vt:lpstr>
      <vt:lpstr>No code is a prefix of another</vt:lpstr>
      <vt:lpstr>No Confusion</vt:lpstr>
      <vt:lpstr>No Confusion</vt:lpstr>
      <vt:lpstr>Huffman’s Coding</vt:lpstr>
      <vt:lpstr>Huffman's Coding – Step 1</vt:lpstr>
      <vt:lpstr>Huffman's Coding – Step 2</vt:lpstr>
      <vt:lpstr>Huffman's Coding – Step 2</vt:lpstr>
      <vt:lpstr>Huffman's Coding – Repeat</vt:lpstr>
      <vt:lpstr>Step 2 Again</vt:lpstr>
      <vt:lpstr>Step 2 Again</vt:lpstr>
      <vt:lpstr>PowerPoint Presentation</vt:lpstr>
      <vt:lpstr>Step 2 Again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3</vt:lpstr>
      <vt:lpstr>PowerPoint Presentation</vt:lpstr>
      <vt:lpstr>PowerPoint Presentation</vt:lpstr>
      <vt:lpstr>PowerPoint Presentation</vt:lpstr>
      <vt:lpstr>More Frequent Characters have shorter codes</vt:lpstr>
      <vt:lpstr>Recall This Analysis?</vt:lpstr>
      <vt:lpstr>David Huffman</vt:lpstr>
      <vt:lpstr>Concluding Notes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CPSC 203 L01 and L05</dc:title>
  <dc:creator>kawash</dc:creator>
  <cp:lastModifiedBy>sysman</cp:lastModifiedBy>
  <cp:revision>167</cp:revision>
  <dcterms:created xsi:type="dcterms:W3CDTF">2009-01-07T17:32:58Z</dcterms:created>
  <dcterms:modified xsi:type="dcterms:W3CDTF">2012-10-02T00:00:50Z</dcterms:modified>
</cp:coreProperties>
</file>