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308" r:id="rId2"/>
    <p:sldId id="378" r:id="rId3"/>
    <p:sldId id="413" r:id="rId4"/>
    <p:sldId id="445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90" r:id="rId16"/>
    <p:sldId id="491" r:id="rId17"/>
    <p:sldId id="492" r:id="rId18"/>
    <p:sldId id="424" r:id="rId19"/>
    <p:sldId id="425" r:id="rId20"/>
    <p:sldId id="426" r:id="rId21"/>
    <p:sldId id="427" r:id="rId22"/>
    <p:sldId id="468" r:id="rId23"/>
    <p:sldId id="469" r:id="rId24"/>
    <p:sldId id="470" r:id="rId25"/>
    <p:sldId id="471" r:id="rId26"/>
    <p:sldId id="472" r:id="rId27"/>
    <p:sldId id="474" r:id="rId28"/>
    <p:sldId id="484" r:id="rId29"/>
    <p:sldId id="485" r:id="rId30"/>
    <p:sldId id="486" r:id="rId31"/>
    <p:sldId id="487" r:id="rId32"/>
    <p:sldId id="488" r:id="rId33"/>
    <p:sldId id="489" r:id="rId34"/>
    <p:sldId id="476" r:id="rId35"/>
    <p:sldId id="477" r:id="rId36"/>
    <p:sldId id="478" r:id="rId37"/>
    <p:sldId id="479" r:id="rId38"/>
    <p:sldId id="480" r:id="rId39"/>
    <p:sldId id="481" r:id="rId40"/>
    <p:sldId id="482" r:id="rId41"/>
    <p:sldId id="483" r:id="rId42"/>
    <p:sldId id="493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Verdana" pitchFamily="34" charset="0"/>
              </a:defRPr>
            </a:lvl1pPr>
          </a:lstStyle>
          <a:p>
            <a:fld id="{9177448D-1636-4AB4-84A2-5FAE3975D949}" type="datetimeFigureOut">
              <a:rPr lang="en-US"/>
              <a:pPr/>
              <a:t>9/29/2012</a:t>
            </a:fld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Verdana" pitchFamily="34" charset="0"/>
              </a:defRPr>
            </a:lvl1pPr>
          </a:lstStyle>
          <a:p>
            <a:fld id="{9594A7F5-38A7-4B94-96E6-E8D5BD1BA5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5737B4DC-622D-4041-BD60-78E289976C71}" type="datetimeFigureOut">
              <a:rPr lang="en-US"/>
              <a:pPr/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9ABE69EE-64CF-4A9D-ACA2-C0AC7AC44B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0000" y="727075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0000" y="727075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http://en.wikipedia.org/wiki/Binary_tree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F7690-B6FC-44EA-8C66-194C608455CA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</a:t>
            </a:r>
            <a:r>
              <a:rPr lang="en-US" sz="1200" dirty="0">
                <a:latin typeface="+mn-lt"/>
              </a:rPr>
              <a:t>2010</a:t>
            </a:r>
            <a:endParaRPr lang="en-US" sz="1200" dirty="0">
              <a:latin typeface="+mn-lt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6FEBED-BD00-45EE-96C2-34E250AF1B33}" type="datetime1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BB401FC4-55F9-4F3A-BDC7-67DB64CD5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9F25-DF3D-414B-B077-07B81E317397}" type="datetime1">
              <a:rPr lang="en-US"/>
              <a:pPr>
                <a:defRPr/>
              </a:pPr>
              <a:t>9/29/2012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9FB2-4464-4844-97E3-500081B42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6997-4F4D-4C25-9BDA-D6FF86232ED1}" type="datetime1">
              <a:rPr lang="en-US"/>
              <a:pPr>
                <a:defRPr/>
              </a:pPr>
              <a:t>9/29/2012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FF39-7C27-4CDF-B637-D235AE7B5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74C5-E2E0-4F12-A5AE-69B8DB240A95}" type="datetime1">
              <a:rPr lang="en-US"/>
              <a:pPr>
                <a:defRPr/>
              </a:pPr>
              <a:t>9/29/2012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DAB4-4935-4DA2-AE69-B60191287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3C48C8-6517-4B0D-B9FC-3AE7ED9AD658}" type="datetime1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11D57-8E86-4D57-BAD6-46EAB39E4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E0A65-BE94-40CE-9F4A-9078FD35264F}" type="datetime1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368715-9B5E-46B7-950D-97349A798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9E05-6FFD-46C2-A0FC-6A805FDE32BB}" type="datetime1">
              <a:rPr lang="en-US"/>
              <a:pPr>
                <a:defRPr/>
              </a:pPr>
              <a:t>9/29/2012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B605-E208-44B9-B9EB-4FF539ADD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A1DA-6C91-4D5C-AA4F-5E99EC84C66E}" type="datetime1">
              <a:rPr lang="en-US"/>
              <a:pPr>
                <a:defRPr/>
              </a:pPr>
              <a:t>9/29/2012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2330-C27B-41ED-907E-33F1B9029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893B-09B1-4440-A01E-318B4ED8EEA8}" type="datetime1">
              <a:rPr lang="en-US"/>
              <a:pPr>
                <a:defRPr/>
              </a:pPr>
              <a:t>9/29/2012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DA05B-17C5-4DB8-B530-9CA801ACE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  <a:endParaRPr lang="en-US" sz="1200" i="1" dirty="0">
              <a:latin typeface="+mn-lt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BA087-0537-4395-9C7A-6ACBD1E21ACF}" type="datetime1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59936-5A9B-4D9A-BDB0-F5AF55903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F8FD-ADC2-4035-A4C4-16B1C89490A0}" type="datetime1">
              <a:rPr lang="en-US"/>
              <a:pPr>
                <a:defRPr/>
              </a:pPr>
              <a:t>9/29/2012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829F-5A9B-48CB-AE06-8737B9972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E280D6-72A4-4327-BB91-97801DBD9AA5}" type="datetime1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950C97-1CBF-4ACD-8824-7045C969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145C4C28-C094-4E53-85F1-3F12B5FB71EB}" type="datetime1">
              <a:rPr lang="en-US"/>
              <a:pPr>
                <a:defRPr/>
              </a:pPr>
              <a:t>9/29/2012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A6CE2410-3C0E-46C3-AC36-E6C4AAFA7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</a:t>
            </a:r>
            <a:r>
              <a:rPr lang="en-US" sz="1200" dirty="0">
                <a:latin typeface="+mn-lt"/>
              </a:rPr>
              <a:t>2010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Conflicting 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 conflicts with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DB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BC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DC</a:t>
            </a:r>
          </a:p>
        </p:txBody>
      </p:sp>
      <p:sp>
        <p:nvSpPr>
          <p:cNvPr id="24579" name="Slide Number Placeholder 3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D1BD6-37C3-4A82-B3DB-F8F8DE9ACF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4662488" y="1036637"/>
            <a:ext cx="1982788" cy="12811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602288" y="1465262"/>
            <a:ext cx="1689100" cy="1158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5867400" y="2889250"/>
            <a:ext cx="1524000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622925" y="3476625"/>
            <a:ext cx="1524000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572794" y="3674269"/>
            <a:ext cx="1247775" cy="8524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719513" y="3452813"/>
            <a:ext cx="1247775" cy="854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551238" y="2154238"/>
            <a:ext cx="1462087" cy="514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3124200" y="2668588"/>
            <a:ext cx="1646238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5310982" y="1769269"/>
            <a:ext cx="808037" cy="5492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3978275" y="2520950"/>
            <a:ext cx="914400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315744" y="1373981"/>
            <a:ext cx="1468438" cy="9747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TextBox 66"/>
          <p:cNvSpPr txBox="1">
            <a:spLocks noChangeArrowheads="1"/>
          </p:cNvSpPr>
          <p:nvPr/>
        </p:nvSpPr>
        <p:spPr bwMode="auto">
          <a:xfrm>
            <a:off x="6294438" y="1200150"/>
            <a:ext cx="2905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5554663" y="1990725"/>
            <a:ext cx="808038" cy="54768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4109244" y="3563144"/>
            <a:ext cx="1322387" cy="8540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TextBox 69"/>
          <p:cNvSpPr txBox="1">
            <a:spLocks noChangeArrowheads="1"/>
          </p:cNvSpPr>
          <p:nvPr/>
        </p:nvSpPr>
        <p:spPr bwMode="auto">
          <a:xfrm>
            <a:off x="4403725" y="4064000"/>
            <a:ext cx="2746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5989638" y="3108325"/>
            <a:ext cx="792162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927725" y="3476625"/>
            <a:ext cx="793750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24603" idx="3"/>
          </p:cNvCxnSpPr>
          <p:nvPr/>
        </p:nvCxnSpPr>
        <p:spPr>
          <a:xfrm>
            <a:off x="5745163" y="3182938"/>
            <a:ext cx="1492250" cy="54451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46438" y="2447925"/>
            <a:ext cx="1646237" cy="5143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9" name="TextBox 77"/>
          <p:cNvSpPr txBox="1">
            <a:spLocks noChangeArrowheads="1"/>
          </p:cNvSpPr>
          <p:nvPr/>
        </p:nvSpPr>
        <p:spPr bwMode="auto">
          <a:xfrm>
            <a:off x="3489325" y="2595563"/>
            <a:ext cx="2778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>
            <a:off x="3856038" y="2814638"/>
            <a:ext cx="914400" cy="2936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4110037" y="3575051"/>
            <a:ext cx="955675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4475956" y="3721894"/>
            <a:ext cx="954088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3" name="TextBox 81"/>
          <p:cNvSpPr txBox="1">
            <a:spLocks noChangeArrowheads="1"/>
          </p:cNvSpPr>
          <p:nvPr/>
        </p:nvSpPr>
        <p:spPr bwMode="auto">
          <a:xfrm>
            <a:off x="6964363" y="3549650"/>
            <a:ext cx="273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4648200" y="2743200"/>
            <a:ext cx="1295400" cy="38100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727575" y="2587625"/>
            <a:ext cx="914400" cy="61595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032375" y="2816225"/>
            <a:ext cx="914400" cy="615950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Build a graph model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Vertices are turns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An edge connects conflicting turns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E310DE-4BCD-4297-9FAB-C4F8894F4B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Graph Model of Conflicting Turns</a:t>
            </a:r>
            <a:endParaRPr lang="en-US" dirty="0"/>
          </a:p>
        </p:txBody>
      </p:sp>
      <p:sp>
        <p:nvSpPr>
          <p:cNvPr id="26626" name="Slide Number Placeholder 5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FD185F-991B-453E-841E-C4FA0408D2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cxnSp>
        <p:nvCxnSpPr>
          <p:cNvPr id="112" name="Straight Connector 111"/>
          <p:cNvCxnSpPr>
            <a:stCxn id="23" idx="4"/>
            <a:endCxn id="27" idx="1"/>
          </p:cNvCxnSpPr>
          <p:nvPr/>
        </p:nvCxnSpPr>
        <p:spPr>
          <a:xfrm rot="16200000" flipH="1">
            <a:off x="2495550" y="514350"/>
            <a:ext cx="992188" cy="31638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8" name="Group 82"/>
          <p:cNvGrpSpPr>
            <a:grpSpLocks/>
          </p:cNvGrpSpPr>
          <p:nvPr/>
        </p:nvGrpSpPr>
        <p:grpSpPr bwMode="auto">
          <a:xfrm>
            <a:off x="4800600" y="1600200"/>
            <a:ext cx="3810000" cy="3810000"/>
            <a:chOff x="1371600" y="838200"/>
            <a:chExt cx="5334000" cy="41910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505676" y="1066642"/>
              <a:ext cx="2057083" cy="1600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647724" y="1524001"/>
              <a:ext cx="1753235" cy="14468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800918" y="3124042"/>
              <a:ext cx="1904682" cy="60944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496435" y="3733483"/>
              <a:ext cx="1904683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176" y="3847942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248376" y="3619184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905000" y="2362677"/>
              <a:ext cx="1829118" cy="5326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371600" y="2895283"/>
              <a:ext cx="2058035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4190683" y="1905159"/>
              <a:ext cx="838200" cy="6845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2438400" y="2743359"/>
              <a:ext cx="1142365" cy="3038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266486" y="1447879"/>
              <a:ext cx="1524477" cy="122015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62" name="TextBox 68"/>
            <p:cNvSpPr txBox="1">
              <a:spLocks noChangeArrowheads="1"/>
            </p:cNvSpPr>
            <p:nvPr/>
          </p:nvSpPr>
          <p:spPr bwMode="auto">
            <a:xfrm>
              <a:off x="5334000" y="137160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4496277" y="2132806"/>
              <a:ext cx="838200" cy="686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744231" y="3733563"/>
              <a:ext cx="1370806" cy="106680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65" name="TextBox 71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B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10800000">
              <a:off x="4952048" y="3352800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76483" y="3733483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26674" idx="3"/>
            </p:cNvCxnSpPr>
            <p:nvPr/>
          </p:nvCxnSpPr>
          <p:spPr>
            <a:xfrm>
              <a:off x="4647565" y="3429635"/>
              <a:ext cx="1866900" cy="56578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524953" y="2666524"/>
              <a:ext cx="2055812" cy="534353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70" name="TextBox 76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C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0800000">
              <a:off x="2285048" y="3047207"/>
              <a:ext cx="1144587" cy="3055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704545" y="3772298"/>
              <a:ext cx="990123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3162379" y="3924222"/>
              <a:ext cx="990124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74" name="TextBox 80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A</a:t>
              </a:r>
            </a:p>
          </p:txBody>
        </p:sp>
      </p:grpSp>
      <p:cxnSp>
        <p:nvCxnSpPr>
          <p:cNvPr id="89" name="Straight Connector 88"/>
          <p:cNvCxnSpPr>
            <a:stCxn id="23" idx="4"/>
            <a:endCxn id="28" idx="1"/>
          </p:cNvCxnSpPr>
          <p:nvPr/>
        </p:nvCxnSpPr>
        <p:spPr>
          <a:xfrm rot="16200000" flipH="1">
            <a:off x="3072606" y="-62706"/>
            <a:ext cx="992188" cy="431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3" idx="4"/>
            <a:endCxn id="32" idx="0"/>
          </p:cNvCxnSpPr>
          <p:nvPr/>
        </p:nvCxnSpPr>
        <p:spPr>
          <a:xfrm rot="16200000" flipH="1">
            <a:off x="323850" y="2686050"/>
            <a:ext cx="22098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23" idx="4"/>
            <a:endCxn id="33" idx="0"/>
          </p:cNvCxnSpPr>
          <p:nvPr/>
        </p:nvCxnSpPr>
        <p:spPr>
          <a:xfrm rot="16200000" flipH="1">
            <a:off x="895350" y="2114550"/>
            <a:ext cx="2209800" cy="1181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4" idx="4"/>
            <a:endCxn id="27" idx="1"/>
          </p:cNvCxnSpPr>
          <p:nvPr/>
        </p:nvCxnSpPr>
        <p:spPr>
          <a:xfrm rot="16200000" flipH="1">
            <a:off x="3067050" y="1085850"/>
            <a:ext cx="992188" cy="20208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4" idx="4"/>
            <a:endCxn id="28" idx="1"/>
          </p:cNvCxnSpPr>
          <p:nvPr/>
        </p:nvCxnSpPr>
        <p:spPr>
          <a:xfrm rot="16200000" flipH="1">
            <a:off x="3644106" y="508794"/>
            <a:ext cx="992188" cy="3175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4" idx="4"/>
            <a:endCxn id="33" idx="0"/>
          </p:cNvCxnSpPr>
          <p:nvPr/>
        </p:nvCxnSpPr>
        <p:spPr>
          <a:xfrm rot="16200000" flipH="1">
            <a:off x="1466850" y="2686050"/>
            <a:ext cx="22098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4" idx="4"/>
            <a:endCxn id="34" idx="0"/>
          </p:cNvCxnSpPr>
          <p:nvPr/>
        </p:nvCxnSpPr>
        <p:spPr>
          <a:xfrm rot="16200000" flipH="1">
            <a:off x="2038350" y="2114550"/>
            <a:ext cx="2209800" cy="1181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4" idx="4"/>
            <a:endCxn id="32" idx="0"/>
          </p:cNvCxnSpPr>
          <p:nvPr/>
        </p:nvCxnSpPr>
        <p:spPr>
          <a:xfrm rot="5400000">
            <a:off x="895350" y="2152650"/>
            <a:ext cx="2209800" cy="11049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25" idx="5"/>
            <a:endCxn id="28" idx="1"/>
          </p:cNvCxnSpPr>
          <p:nvPr/>
        </p:nvCxnSpPr>
        <p:spPr>
          <a:xfrm rot="16200000" flipH="1">
            <a:off x="4303712" y="1168401"/>
            <a:ext cx="1069975" cy="177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6" idx="3"/>
            <a:endCxn id="32" idx="0"/>
          </p:cNvCxnSpPr>
          <p:nvPr/>
        </p:nvCxnSpPr>
        <p:spPr>
          <a:xfrm rot="5400000">
            <a:off x="2019300" y="2398713"/>
            <a:ext cx="839787" cy="19827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28" idx="4"/>
            <a:endCxn id="32" idx="0"/>
          </p:cNvCxnSpPr>
          <p:nvPr/>
        </p:nvCxnSpPr>
        <p:spPr>
          <a:xfrm rot="5400000">
            <a:off x="3314700" y="1181100"/>
            <a:ext cx="762000" cy="449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7" idx="4"/>
            <a:endCxn id="33" idx="0"/>
          </p:cNvCxnSpPr>
          <p:nvPr/>
        </p:nvCxnSpPr>
        <p:spPr>
          <a:xfrm rot="5400000">
            <a:off x="3295650" y="2343150"/>
            <a:ext cx="762000" cy="2171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27" idx="4"/>
            <a:endCxn id="34" idx="0"/>
          </p:cNvCxnSpPr>
          <p:nvPr/>
        </p:nvCxnSpPr>
        <p:spPr>
          <a:xfrm rot="5400000">
            <a:off x="3867150" y="2914650"/>
            <a:ext cx="762000" cy="1028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AB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AC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3429000" y="1066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AD</a:t>
            </a:r>
            <a:endParaRPr lang="en-US" sz="1100" dirty="0"/>
          </a:p>
        </p:txBody>
      </p:sp>
      <p:sp>
        <p:nvSpPr>
          <p:cNvPr id="26" name="Oval 25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BA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BC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BD</a:t>
            </a:r>
            <a:endParaRPr lang="en-US" sz="1100" dirty="0"/>
          </a:p>
        </p:txBody>
      </p:sp>
      <p:sp>
        <p:nvSpPr>
          <p:cNvPr id="32" name="Oval 31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DA</a:t>
            </a:r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DB</a:t>
            </a:r>
            <a:endParaRPr lang="en-US" sz="1100" dirty="0"/>
          </a:p>
        </p:txBody>
      </p:sp>
      <p:sp>
        <p:nvSpPr>
          <p:cNvPr id="34" name="Oval 33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DC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Color the vertices of the graph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No two adjacent vertices can have the same color</a:t>
            </a:r>
          </a:p>
          <a:p>
            <a:pPr lvl="1"/>
            <a:r>
              <a:rPr lang="en-US" smtClean="0">
                <a:ea typeface="ＭＳ Ｐゴシック"/>
              </a:rPr>
              <a:t>Adjacent: and edge connects them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Each color represents a group of turns that can be simultaneous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Note: more than one solution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DA3124-7971-4ACB-B5F3-35009FF220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 Coloring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Repeat the following two steps until the graph is colored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Select an uncolored vertex and color it with a </a:t>
            </a:r>
            <a:r>
              <a:rPr lang="en-US" b="1" i="1" dirty="0" smtClean="0"/>
              <a:t>new</a:t>
            </a:r>
            <a:r>
              <a:rPr lang="en-US" dirty="0" smtClean="0"/>
              <a:t> color, </a:t>
            </a:r>
            <a:r>
              <a:rPr lang="en-US" b="1" dirty="0" smtClean="0"/>
              <a:t>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uncolored vertex,</a:t>
            </a:r>
          </a:p>
          <a:p>
            <a:pPr marL="804672" lvl="1" indent="-457200">
              <a:defRPr/>
            </a:pPr>
            <a:r>
              <a:rPr lang="en-US" dirty="0" smtClean="0">
                <a:cs typeface="+mn-cs"/>
              </a:rPr>
              <a:t>Determine if it has an edge with a vertex that is colored with color </a:t>
            </a:r>
            <a:r>
              <a:rPr lang="en-US" b="1" dirty="0" smtClean="0">
                <a:cs typeface="+mn-cs"/>
              </a:rPr>
              <a:t>C</a:t>
            </a:r>
          </a:p>
          <a:p>
            <a:pPr marL="804672" lvl="1" indent="-457200">
              <a:defRPr/>
            </a:pPr>
            <a:r>
              <a:rPr lang="en-US" dirty="0" smtClean="0">
                <a:cs typeface="+mn-cs"/>
              </a:rPr>
              <a:t>If not, color it with color </a:t>
            </a:r>
            <a:r>
              <a:rPr lang="en-US" b="1" dirty="0" smtClean="0">
                <a:cs typeface="+mn-cs"/>
              </a:rPr>
              <a:t>C</a:t>
            </a:r>
          </a:p>
          <a:p>
            <a:pPr marL="804672" lvl="1" indent="-457200">
              <a:defRPr/>
            </a:pPr>
            <a:r>
              <a:rPr lang="en-US" dirty="0" smtClean="0">
                <a:cs typeface="+mn-cs"/>
              </a:rPr>
              <a:t>If yes, skip it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6A7108-DD87-443A-A629-2044C6BB5B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257800"/>
            <a:ext cx="8183563" cy="1050925"/>
          </a:xfrm>
          <a:noFill/>
        </p:spPr>
        <p:txBody>
          <a:bodyPr/>
          <a:lstStyle/>
          <a:p>
            <a:r>
              <a:rPr lang="en-US" smtClean="0">
                <a:effectLst/>
                <a:ea typeface="ＭＳ Ｐゴシック"/>
                <a:cs typeface="ＭＳ Ｐゴシック"/>
              </a:rPr>
              <a:t>JT’s Extra, Graph Coloring Example 1: Final Exams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smtClean="0">
                <a:ea typeface="ＭＳ Ｐゴシック"/>
                <a:cs typeface="ＭＳ Ｐゴシック"/>
              </a:rPr>
              <a:t>You are to schedule final exams so that a student will not have two final exams scheduled at the same time.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Although you could schedule each exam in it’s own individual time slot (i.e., no two exams run simultaneously) this would be highly inefficient.</a:t>
            </a:r>
          </a:p>
          <a:p>
            <a:pPr lvl="1"/>
            <a:r>
              <a:rPr lang="en-US" sz="2000" smtClean="0">
                <a:ea typeface="ＭＳ Ｐゴシック"/>
              </a:rPr>
              <a:t>Another constraint is to schedule exams with the minimum number of time slots.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Examinations for a lecture will be represented with vertices.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A pair of vertices will be connected if there is at least one student who is registered in both.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8600" y="5791200"/>
            <a:ext cx="8534400" cy="593725"/>
          </a:xfrm>
          <a:noFill/>
        </p:spPr>
        <p:txBody>
          <a:bodyPr/>
          <a:lstStyle/>
          <a:p>
            <a:r>
              <a:rPr lang="en-US" sz="2800" smtClean="0">
                <a:effectLst/>
                <a:ea typeface="ＭＳ Ｐゴシック"/>
                <a:cs typeface="ＭＳ Ｐゴシック"/>
              </a:rPr>
              <a:t>JT’s Extra, Graph Coloring Example 1: Final Exams (2)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>
                <a:ea typeface="ＭＳ Ｐゴシック"/>
                <a:cs typeface="ＭＳ Ｐゴシック"/>
              </a:rPr>
              <a:t>Lecture A:</a:t>
            </a:r>
          </a:p>
          <a:p>
            <a:pPr lvl="1"/>
            <a:r>
              <a:rPr lang="en-US" sz="1800" smtClean="0">
                <a:ea typeface="ＭＳ Ｐゴシック"/>
              </a:rPr>
              <a:t>Student 1, student 2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Lecture B:</a:t>
            </a:r>
          </a:p>
          <a:p>
            <a:pPr lvl="1"/>
            <a:r>
              <a:rPr lang="en-US" sz="1800" smtClean="0">
                <a:ea typeface="ＭＳ Ｐゴシック"/>
              </a:rPr>
              <a:t>Student 2, student 4, student 6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Lecture C:</a:t>
            </a:r>
          </a:p>
          <a:p>
            <a:pPr lvl="1"/>
            <a:r>
              <a:rPr lang="en-US" sz="1800" smtClean="0">
                <a:ea typeface="ＭＳ Ｐゴシック"/>
              </a:rPr>
              <a:t>Student 1, student 3, student 5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Lecture D:</a:t>
            </a:r>
          </a:p>
          <a:p>
            <a:pPr lvl="1"/>
            <a:r>
              <a:rPr lang="en-US" sz="1800" smtClean="0">
                <a:ea typeface="ＭＳ Ｐゴシック"/>
              </a:rPr>
              <a:t>Student 4, student 5</a:t>
            </a:r>
          </a:p>
        </p:txBody>
      </p:sp>
      <p:cxnSp>
        <p:nvCxnSpPr>
          <p:cNvPr id="61444" name="AutoShape 4"/>
          <p:cNvCxnSpPr>
            <a:cxnSpLocks noChangeShapeType="1"/>
            <a:stCxn id="61448" idx="3"/>
            <a:endCxn id="61449" idx="1"/>
          </p:cNvCxnSpPr>
          <p:nvPr/>
        </p:nvCxnSpPr>
        <p:spPr bwMode="auto">
          <a:xfrm>
            <a:off x="2374900" y="3790950"/>
            <a:ext cx="1955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445" name="AutoShape 5"/>
          <p:cNvCxnSpPr>
            <a:cxnSpLocks noChangeShapeType="1"/>
            <a:stCxn id="61448" idx="2"/>
            <a:endCxn id="61450" idx="0"/>
          </p:cNvCxnSpPr>
          <p:nvPr/>
        </p:nvCxnSpPr>
        <p:spPr bwMode="auto">
          <a:xfrm>
            <a:off x="1714500" y="4089400"/>
            <a:ext cx="0" cy="774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446" name="AutoShape 6"/>
          <p:cNvCxnSpPr>
            <a:cxnSpLocks noChangeShapeType="1"/>
            <a:stCxn id="61450" idx="3"/>
            <a:endCxn id="61451" idx="1"/>
          </p:cNvCxnSpPr>
          <p:nvPr/>
        </p:nvCxnSpPr>
        <p:spPr bwMode="auto">
          <a:xfrm>
            <a:off x="2374900" y="5162550"/>
            <a:ext cx="1955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447" name="AutoShape 7"/>
          <p:cNvCxnSpPr>
            <a:cxnSpLocks noChangeShapeType="1"/>
            <a:stCxn id="61451" idx="0"/>
            <a:endCxn id="61449" idx="2"/>
          </p:cNvCxnSpPr>
          <p:nvPr/>
        </p:nvCxnSpPr>
        <p:spPr bwMode="auto">
          <a:xfrm flipV="1">
            <a:off x="4991100" y="4089400"/>
            <a:ext cx="0" cy="774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1066800" y="35052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Lecture A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4343400" y="35052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Lecture B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1066800" y="48768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Lecture C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4343400" y="48768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Lecture D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819400" y="48768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Student 5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016500" y="43307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Student 4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723900" y="43815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Student 1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946400" y="35179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Student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  <p:bldP spid="61450" grpId="0" animBg="1"/>
      <p:bldP spid="61451" grpId="0" animBg="1"/>
      <p:bldP spid="61452" grpId="0"/>
      <p:bldP spid="61453" grpId="0"/>
      <p:bldP spid="61454" grpId="0"/>
      <p:bldP spid="614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334000"/>
            <a:ext cx="8183563" cy="1050925"/>
          </a:xfrm>
          <a:noFill/>
        </p:spPr>
        <p:txBody>
          <a:bodyPr/>
          <a:lstStyle/>
          <a:p>
            <a:r>
              <a:rPr lang="en-US" sz="2800" smtClean="0">
                <a:effectLst/>
                <a:ea typeface="ＭＳ Ｐゴシック"/>
                <a:cs typeface="ＭＳ Ｐゴシック"/>
              </a:rPr>
              <a:t>JT’s Extra, Graph Coloring Example 2: Final Exams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>
                <a:ea typeface="ＭＳ Ｐゴシック"/>
                <a:cs typeface="ＭＳ Ｐゴシック"/>
              </a:rPr>
              <a:t>Lecture A:</a:t>
            </a:r>
          </a:p>
          <a:p>
            <a:pPr lvl="1"/>
            <a:r>
              <a:rPr lang="en-US" sz="1800" smtClean="0">
                <a:ea typeface="ＭＳ Ｐゴシック"/>
              </a:rPr>
              <a:t>Student 1, student 2, </a:t>
            </a:r>
            <a:r>
              <a:rPr lang="en-US" sz="1800" i="1" smtClean="0">
                <a:ea typeface="ＭＳ Ｐゴシック"/>
              </a:rPr>
              <a:t>student 4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Lecture B:</a:t>
            </a:r>
          </a:p>
          <a:p>
            <a:pPr lvl="1"/>
            <a:r>
              <a:rPr lang="en-US" sz="1800" smtClean="0">
                <a:ea typeface="ＭＳ Ｐゴシック"/>
              </a:rPr>
              <a:t>Student 2, student 4, student 6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Lecture C:</a:t>
            </a:r>
          </a:p>
          <a:p>
            <a:pPr lvl="1"/>
            <a:r>
              <a:rPr lang="en-US" sz="1800" smtClean="0">
                <a:ea typeface="ＭＳ Ｐゴシック"/>
              </a:rPr>
              <a:t>Student 1, student 3, student 5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Lecture D:</a:t>
            </a:r>
          </a:p>
          <a:p>
            <a:pPr lvl="1"/>
            <a:r>
              <a:rPr lang="en-US" sz="1800" smtClean="0">
                <a:ea typeface="ＭＳ Ｐゴシック"/>
              </a:rPr>
              <a:t>Student 4, student 5</a:t>
            </a:r>
          </a:p>
        </p:txBody>
      </p:sp>
      <p:cxnSp>
        <p:nvCxnSpPr>
          <p:cNvPr id="63492" name="AutoShape 4"/>
          <p:cNvCxnSpPr>
            <a:cxnSpLocks noChangeShapeType="1"/>
            <a:stCxn id="63496" idx="3"/>
            <a:endCxn id="63497" idx="1"/>
          </p:cNvCxnSpPr>
          <p:nvPr/>
        </p:nvCxnSpPr>
        <p:spPr bwMode="auto">
          <a:xfrm>
            <a:off x="2603500" y="3638550"/>
            <a:ext cx="1955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3493" name="AutoShape 5"/>
          <p:cNvCxnSpPr>
            <a:cxnSpLocks noChangeShapeType="1"/>
            <a:stCxn id="63496" idx="2"/>
            <a:endCxn id="63498" idx="0"/>
          </p:cNvCxnSpPr>
          <p:nvPr/>
        </p:nvCxnSpPr>
        <p:spPr bwMode="auto">
          <a:xfrm>
            <a:off x="1943100" y="3937000"/>
            <a:ext cx="0" cy="774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3494" name="AutoShape 6"/>
          <p:cNvCxnSpPr>
            <a:cxnSpLocks noChangeShapeType="1"/>
          </p:cNvCxnSpPr>
          <p:nvPr/>
        </p:nvCxnSpPr>
        <p:spPr bwMode="auto">
          <a:xfrm>
            <a:off x="2590800" y="5029200"/>
            <a:ext cx="1955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3495" name="AutoShape 7"/>
          <p:cNvCxnSpPr>
            <a:cxnSpLocks noChangeShapeType="1"/>
            <a:stCxn id="63499" idx="0"/>
            <a:endCxn id="63497" idx="2"/>
          </p:cNvCxnSpPr>
          <p:nvPr/>
        </p:nvCxnSpPr>
        <p:spPr bwMode="auto">
          <a:xfrm flipV="1">
            <a:off x="5219700" y="3937000"/>
            <a:ext cx="0" cy="774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295400" y="33528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Lecture A</a:t>
            </a: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572000" y="33528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Lecture B</a:t>
            </a: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1295400" y="47244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Lecture C</a:t>
            </a: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4572000" y="47244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Lecture D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048000" y="47244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Student 5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5245100" y="41783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Student 4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952500" y="42291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Student 1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048000" y="3352800"/>
            <a:ext cx="11557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Student 2, </a:t>
            </a:r>
            <a:r>
              <a:rPr lang="en-US" sz="1400" i="1"/>
              <a:t>4</a:t>
            </a:r>
          </a:p>
        </p:txBody>
      </p:sp>
      <p:cxnSp>
        <p:nvCxnSpPr>
          <p:cNvPr id="63504" name="AutoShape 16"/>
          <p:cNvCxnSpPr>
            <a:cxnSpLocks noChangeShapeType="1"/>
            <a:stCxn id="63496" idx="3"/>
            <a:endCxn id="63499" idx="1"/>
          </p:cNvCxnSpPr>
          <p:nvPr/>
        </p:nvCxnSpPr>
        <p:spPr bwMode="auto">
          <a:xfrm>
            <a:off x="2603500" y="3638550"/>
            <a:ext cx="1955800" cy="1371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568700" y="41529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Student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  <p:bldP spid="63497" grpId="0" animBg="1"/>
      <p:bldP spid="63498" grpId="0" animBg="1"/>
      <p:bldP spid="63499" grpId="0" animBg="1"/>
      <p:bldP spid="63500" grpId="0"/>
      <p:bldP spid="63501" grpId="0"/>
      <p:bldP spid="63502" grpId="0"/>
      <p:bldP spid="63503" grpId="0"/>
      <p:bldP spid="635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Graph Model of Conflicting Turns</a:t>
            </a:r>
            <a:endParaRPr lang="en-US" dirty="0"/>
          </a:p>
        </p:txBody>
      </p:sp>
      <p:sp>
        <p:nvSpPr>
          <p:cNvPr id="29698" name="Slide Number Placeholder 8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612A36-15E5-47D9-AAB3-9529123D3D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cxnSp>
        <p:nvCxnSpPr>
          <p:cNvPr id="112" name="Straight Connector 111"/>
          <p:cNvCxnSpPr>
            <a:stCxn id="23" idx="4"/>
            <a:endCxn id="27" idx="1"/>
          </p:cNvCxnSpPr>
          <p:nvPr/>
        </p:nvCxnSpPr>
        <p:spPr>
          <a:xfrm rot="16200000" flipH="1">
            <a:off x="2495550" y="514350"/>
            <a:ext cx="992188" cy="31638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0" name="Group 82"/>
          <p:cNvGrpSpPr>
            <a:grpSpLocks/>
          </p:cNvGrpSpPr>
          <p:nvPr/>
        </p:nvGrpSpPr>
        <p:grpSpPr bwMode="auto">
          <a:xfrm>
            <a:off x="4800600" y="1600200"/>
            <a:ext cx="3810000" cy="3810000"/>
            <a:chOff x="1371600" y="838200"/>
            <a:chExt cx="5334000" cy="41910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505676" y="1066642"/>
              <a:ext cx="2057083" cy="1600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647724" y="1524001"/>
              <a:ext cx="1753235" cy="14468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800918" y="3124042"/>
              <a:ext cx="1904682" cy="60944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496435" y="3733483"/>
              <a:ext cx="1904683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176" y="3847942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248376" y="3619184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905000" y="2362677"/>
              <a:ext cx="1829118" cy="5326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371600" y="2895283"/>
              <a:ext cx="2058035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4190683" y="1905159"/>
              <a:ext cx="838200" cy="6845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2438400" y="2743359"/>
              <a:ext cx="1142365" cy="3038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266486" y="1447879"/>
              <a:ext cx="1524477" cy="122015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43" name="TextBox 68"/>
            <p:cNvSpPr txBox="1">
              <a:spLocks noChangeArrowheads="1"/>
            </p:cNvSpPr>
            <p:nvPr/>
          </p:nvSpPr>
          <p:spPr bwMode="auto">
            <a:xfrm>
              <a:off x="5334000" y="137160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4496277" y="2132806"/>
              <a:ext cx="838200" cy="686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744231" y="3733563"/>
              <a:ext cx="1370806" cy="106680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46" name="TextBox 71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B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10800000">
              <a:off x="4952048" y="3352800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76483" y="3733483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29755" idx="3"/>
            </p:cNvCxnSpPr>
            <p:nvPr/>
          </p:nvCxnSpPr>
          <p:spPr>
            <a:xfrm>
              <a:off x="4647565" y="3429635"/>
              <a:ext cx="1866900" cy="56578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524953" y="2666524"/>
              <a:ext cx="2055812" cy="534353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51" name="TextBox 76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C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0800000">
              <a:off x="2285048" y="3047207"/>
              <a:ext cx="1144587" cy="3055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704545" y="3772298"/>
              <a:ext cx="990123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3162379" y="3924222"/>
              <a:ext cx="990124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55" name="TextBox 80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A</a:t>
              </a:r>
            </a:p>
          </p:txBody>
        </p:sp>
      </p:grpSp>
      <p:cxnSp>
        <p:nvCxnSpPr>
          <p:cNvPr id="89" name="Straight Connector 88"/>
          <p:cNvCxnSpPr>
            <a:stCxn id="23" idx="4"/>
            <a:endCxn id="28" idx="1"/>
          </p:cNvCxnSpPr>
          <p:nvPr/>
        </p:nvCxnSpPr>
        <p:spPr>
          <a:xfrm rot="16200000" flipH="1">
            <a:off x="3072606" y="-62706"/>
            <a:ext cx="992188" cy="431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3" idx="4"/>
            <a:endCxn id="32" idx="0"/>
          </p:cNvCxnSpPr>
          <p:nvPr/>
        </p:nvCxnSpPr>
        <p:spPr>
          <a:xfrm rot="16200000" flipH="1">
            <a:off x="323850" y="2686050"/>
            <a:ext cx="22098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23" idx="4"/>
            <a:endCxn id="33" idx="0"/>
          </p:cNvCxnSpPr>
          <p:nvPr/>
        </p:nvCxnSpPr>
        <p:spPr>
          <a:xfrm rot="16200000" flipH="1">
            <a:off x="895350" y="2114550"/>
            <a:ext cx="2209800" cy="1181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4" idx="4"/>
            <a:endCxn id="27" idx="1"/>
          </p:cNvCxnSpPr>
          <p:nvPr/>
        </p:nvCxnSpPr>
        <p:spPr>
          <a:xfrm rot="16200000" flipH="1">
            <a:off x="3067050" y="1085850"/>
            <a:ext cx="992188" cy="20208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4" idx="4"/>
            <a:endCxn id="28" idx="1"/>
          </p:cNvCxnSpPr>
          <p:nvPr/>
        </p:nvCxnSpPr>
        <p:spPr>
          <a:xfrm rot="16200000" flipH="1">
            <a:off x="3644106" y="508794"/>
            <a:ext cx="992188" cy="3175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4" idx="4"/>
            <a:endCxn id="33" idx="0"/>
          </p:cNvCxnSpPr>
          <p:nvPr/>
        </p:nvCxnSpPr>
        <p:spPr>
          <a:xfrm rot="16200000" flipH="1">
            <a:off x="1466850" y="2686050"/>
            <a:ext cx="22098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4" idx="4"/>
            <a:endCxn id="34" idx="0"/>
          </p:cNvCxnSpPr>
          <p:nvPr/>
        </p:nvCxnSpPr>
        <p:spPr>
          <a:xfrm rot="16200000" flipH="1">
            <a:off x="2038350" y="2114550"/>
            <a:ext cx="2209800" cy="1181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4" idx="4"/>
            <a:endCxn id="32" idx="0"/>
          </p:cNvCxnSpPr>
          <p:nvPr/>
        </p:nvCxnSpPr>
        <p:spPr>
          <a:xfrm rot="5400000">
            <a:off x="895350" y="2152650"/>
            <a:ext cx="2209800" cy="11049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25" idx="5"/>
            <a:endCxn id="28" idx="1"/>
          </p:cNvCxnSpPr>
          <p:nvPr/>
        </p:nvCxnSpPr>
        <p:spPr>
          <a:xfrm rot="16200000" flipH="1">
            <a:off x="4303712" y="1168401"/>
            <a:ext cx="1069975" cy="177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6" idx="3"/>
            <a:endCxn id="32" idx="0"/>
          </p:cNvCxnSpPr>
          <p:nvPr/>
        </p:nvCxnSpPr>
        <p:spPr>
          <a:xfrm rot="5400000">
            <a:off x="2019300" y="2398713"/>
            <a:ext cx="839787" cy="19827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58" idx="4"/>
            <a:endCxn id="32" idx="0"/>
          </p:cNvCxnSpPr>
          <p:nvPr/>
        </p:nvCxnSpPr>
        <p:spPr>
          <a:xfrm rot="5400000">
            <a:off x="3314700" y="1181100"/>
            <a:ext cx="762000" cy="449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7" idx="4"/>
            <a:endCxn id="33" idx="0"/>
          </p:cNvCxnSpPr>
          <p:nvPr/>
        </p:nvCxnSpPr>
        <p:spPr>
          <a:xfrm rot="5400000">
            <a:off x="3295650" y="2343150"/>
            <a:ext cx="762000" cy="2171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27" idx="4"/>
            <a:endCxn id="34" idx="0"/>
          </p:cNvCxnSpPr>
          <p:nvPr/>
        </p:nvCxnSpPr>
        <p:spPr>
          <a:xfrm rot="5400000">
            <a:off x="3867150" y="2914650"/>
            <a:ext cx="762000" cy="1028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AB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AC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3429000" y="1066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AD</a:t>
            </a:r>
            <a:endParaRPr lang="en-US" sz="1100" dirty="0"/>
          </a:p>
        </p:txBody>
      </p:sp>
      <p:sp>
        <p:nvSpPr>
          <p:cNvPr id="26" name="Oval 25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BA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BC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BD</a:t>
            </a:r>
            <a:endParaRPr lang="en-US" sz="1100" dirty="0"/>
          </a:p>
        </p:txBody>
      </p:sp>
      <p:sp>
        <p:nvSpPr>
          <p:cNvPr id="32" name="Oval 31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DA</a:t>
            </a:r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DB</a:t>
            </a:r>
            <a:endParaRPr lang="en-US" sz="1100" dirty="0"/>
          </a:p>
        </p:txBody>
      </p:sp>
      <p:sp>
        <p:nvSpPr>
          <p:cNvPr id="34" name="Oval 33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DC</a:t>
            </a:r>
            <a:endParaRPr lang="en-US" sz="1100" dirty="0"/>
          </a:p>
        </p:txBody>
      </p:sp>
      <p:sp>
        <p:nvSpPr>
          <p:cNvPr id="51" name="Oval 50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46463" y="1066800"/>
            <a:ext cx="574675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DC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82" grpId="0" animBg="1"/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Graph Model of Conflicting Turns</a:t>
            </a:r>
            <a:endParaRPr lang="en-US" dirty="0"/>
          </a:p>
        </p:txBody>
      </p:sp>
      <p:sp>
        <p:nvSpPr>
          <p:cNvPr id="30722" name="Slide Number Placeholder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E5324F-6925-4963-8B06-E0D9BBBE01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grpSp>
        <p:nvGrpSpPr>
          <p:cNvPr id="30723" name="Group 82"/>
          <p:cNvGrpSpPr>
            <a:grpSpLocks/>
          </p:cNvGrpSpPr>
          <p:nvPr/>
        </p:nvGrpSpPr>
        <p:grpSpPr bwMode="auto">
          <a:xfrm>
            <a:off x="4800600" y="1600200"/>
            <a:ext cx="3810000" cy="3810000"/>
            <a:chOff x="1371600" y="838200"/>
            <a:chExt cx="5334000" cy="41910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505676" y="1066642"/>
              <a:ext cx="2057083" cy="1600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647724" y="1524001"/>
              <a:ext cx="1753235" cy="14468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800918" y="3124042"/>
              <a:ext cx="1904682" cy="60944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496435" y="3733483"/>
              <a:ext cx="1904683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176" y="3847942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248376" y="3619184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905000" y="2362677"/>
              <a:ext cx="1829118" cy="5326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371600" y="2895283"/>
              <a:ext cx="2058035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4190683" y="1905159"/>
              <a:ext cx="838200" cy="6845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2438400" y="2743359"/>
              <a:ext cx="1142365" cy="3038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266486" y="1447879"/>
              <a:ext cx="1524477" cy="122015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3" name="TextBox 68"/>
            <p:cNvSpPr txBox="1">
              <a:spLocks noChangeArrowheads="1"/>
            </p:cNvSpPr>
            <p:nvPr/>
          </p:nvSpPr>
          <p:spPr bwMode="auto">
            <a:xfrm>
              <a:off x="5334000" y="137160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4496277" y="2132806"/>
              <a:ext cx="838200" cy="686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744231" y="3733563"/>
              <a:ext cx="1370806" cy="106680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6" name="TextBox 71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B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10800000">
              <a:off x="4952048" y="3352800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76483" y="3733483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30765" idx="3"/>
            </p:cNvCxnSpPr>
            <p:nvPr/>
          </p:nvCxnSpPr>
          <p:spPr>
            <a:xfrm>
              <a:off x="4647565" y="3429635"/>
              <a:ext cx="1866900" cy="56578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524953" y="2666524"/>
              <a:ext cx="2055812" cy="534353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61" name="TextBox 76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C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0800000">
              <a:off x="2285048" y="3047207"/>
              <a:ext cx="1144587" cy="3055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704545" y="3772298"/>
              <a:ext cx="990123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3162379" y="3924222"/>
              <a:ext cx="990124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65" name="TextBox 80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AB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AC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3429000" y="1066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AD</a:t>
            </a:r>
            <a:endParaRPr lang="en-US" sz="1100" dirty="0"/>
          </a:p>
        </p:txBody>
      </p:sp>
      <p:sp>
        <p:nvSpPr>
          <p:cNvPr id="26" name="Oval 25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BA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BC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BD</a:t>
            </a:r>
            <a:endParaRPr lang="en-US" sz="1100" dirty="0"/>
          </a:p>
        </p:txBody>
      </p:sp>
      <p:sp>
        <p:nvSpPr>
          <p:cNvPr id="32" name="Oval 31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DA</a:t>
            </a:r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DB</a:t>
            </a:r>
            <a:endParaRPr lang="en-US" sz="1100" dirty="0"/>
          </a:p>
        </p:txBody>
      </p:sp>
      <p:sp>
        <p:nvSpPr>
          <p:cNvPr id="34" name="Oval 33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DC</a:t>
            </a:r>
            <a:endParaRPr lang="en-US" sz="1100" dirty="0"/>
          </a:p>
        </p:txBody>
      </p:sp>
      <p:sp>
        <p:nvSpPr>
          <p:cNvPr id="51" name="Oval 50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46463" y="1066800"/>
            <a:ext cx="574675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DC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Mandatory: Chapter 3 – Sections 3.3 &amp; 3.4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0ECC06-EA89-4E92-BF0A-2DA0D841CC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Graph Model of Conflicting Turns</a:t>
            </a:r>
            <a:endParaRPr lang="en-US" dirty="0"/>
          </a:p>
        </p:txBody>
      </p:sp>
      <p:sp>
        <p:nvSpPr>
          <p:cNvPr id="31746" name="Slide Number Placeholder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C185F4-EB1E-48F7-BDDC-E536206998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grpSp>
        <p:nvGrpSpPr>
          <p:cNvPr id="31747" name="Group 82"/>
          <p:cNvGrpSpPr>
            <a:grpSpLocks/>
          </p:cNvGrpSpPr>
          <p:nvPr/>
        </p:nvGrpSpPr>
        <p:grpSpPr bwMode="auto">
          <a:xfrm>
            <a:off x="4800600" y="1600200"/>
            <a:ext cx="3810000" cy="3810000"/>
            <a:chOff x="1371600" y="838200"/>
            <a:chExt cx="5334000" cy="41910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505676" y="1066642"/>
              <a:ext cx="2057083" cy="1600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647724" y="1524001"/>
              <a:ext cx="1753235" cy="14468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800918" y="3124042"/>
              <a:ext cx="1904682" cy="60944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496435" y="3733483"/>
              <a:ext cx="1904683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176" y="3847942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248376" y="3619184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905000" y="2362677"/>
              <a:ext cx="1829118" cy="5326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371600" y="2895283"/>
              <a:ext cx="2058035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4190683" y="1905159"/>
              <a:ext cx="838200" cy="6845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2438400" y="2743359"/>
              <a:ext cx="1142365" cy="3038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266486" y="1447879"/>
              <a:ext cx="1524477" cy="122015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77" name="TextBox 68"/>
            <p:cNvSpPr txBox="1">
              <a:spLocks noChangeArrowheads="1"/>
            </p:cNvSpPr>
            <p:nvPr/>
          </p:nvSpPr>
          <p:spPr bwMode="auto">
            <a:xfrm>
              <a:off x="5334000" y="137160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4496277" y="2132806"/>
              <a:ext cx="838200" cy="686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744231" y="3733563"/>
              <a:ext cx="1370806" cy="106680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80" name="TextBox 71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B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10800000">
              <a:off x="4952048" y="3352800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76483" y="3733483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31789" idx="3"/>
            </p:cNvCxnSpPr>
            <p:nvPr/>
          </p:nvCxnSpPr>
          <p:spPr>
            <a:xfrm>
              <a:off x="4647565" y="3429635"/>
              <a:ext cx="1866900" cy="56578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524953" y="2666524"/>
              <a:ext cx="2055812" cy="534353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85" name="TextBox 76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C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0800000">
              <a:off x="2285048" y="3047207"/>
              <a:ext cx="1144587" cy="3055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704545" y="3772298"/>
              <a:ext cx="990123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3162379" y="3924222"/>
              <a:ext cx="990124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89" name="TextBox 80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AB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AC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3429000" y="1066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AD</a:t>
            </a:r>
            <a:endParaRPr lang="en-US" sz="1100" dirty="0"/>
          </a:p>
        </p:txBody>
      </p:sp>
      <p:sp>
        <p:nvSpPr>
          <p:cNvPr id="26" name="Oval 25"/>
          <p:cNvSpPr/>
          <p:nvPr/>
        </p:nvSpPr>
        <p:spPr>
          <a:xfrm>
            <a:off x="1143000" y="2438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BA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2286000" y="2438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BC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3429000" y="2438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BD</a:t>
            </a:r>
            <a:endParaRPr lang="en-US" sz="1100" dirty="0"/>
          </a:p>
        </p:txBody>
      </p:sp>
      <p:sp>
        <p:nvSpPr>
          <p:cNvPr id="32" name="Oval 31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DA</a:t>
            </a:r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DB</a:t>
            </a:r>
            <a:endParaRPr lang="en-US" sz="1100" dirty="0"/>
          </a:p>
        </p:txBody>
      </p:sp>
      <p:sp>
        <p:nvSpPr>
          <p:cNvPr id="34" name="Oval 33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DC</a:t>
            </a:r>
            <a:endParaRPr lang="en-US" sz="1100" dirty="0"/>
          </a:p>
        </p:txBody>
      </p:sp>
      <p:sp>
        <p:nvSpPr>
          <p:cNvPr id="51" name="Oval 50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46463" y="1066800"/>
            <a:ext cx="574675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43000" y="24384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286000" y="2438400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429000" y="2438400"/>
            <a:ext cx="6096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DC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Complex Intersection</a:t>
            </a:r>
            <a:endParaRPr lang="en-US" dirty="0"/>
          </a:p>
        </p:txBody>
      </p:sp>
      <p:sp>
        <p:nvSpPr>
          <p:cNvPr id="32770" name="Slide Number Placeholder 3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E90857-D666-46B9-9266-0A109BD7AD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3400" y="4495800"/>
            <a:ext cx="8183563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From </a:t>
            </a:r>
            <a:r>
              <a:rPr lang="en-US" sz="1200" dirty="0" err="1">
                <a:latin typeface="+mn-lt"/>
              </a:rPr>
              <a:t>Aho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Hopcroft</a:t>
            </a:r>
            <a:r>
              <a:rPr lang="en-US" sz="1200" dirty="0">
                <a:latin typeface="+mn-lt"/>
              </a:rPr>
              <a:t>, and </a:t>
            </a:r>
            <a:r>
              <a:rPr lang="en-US" sz="1200" dirty="0" err="1">
                <a:latin typeface="+mn-lt"/>
              </a:rPr>
              <a:t>Ullman</a:t>
            </a:r>
            <a:r>
              <a:rPr lang="en-US" sz="1200" i="1" dirty="0">
                <a:latin typeface="+mn-lt"/>
              </a:rPr>
              <a:t>, Data Structures and Algorithms, </a:t>
            </a:r>
            <a:r>
              <a:rPr lang="en-US" sz="1200" dirty="0">
                <a:latin typeface="+mn-lt"/>
              </a:rPr>
              <a:t>Addison-Wesley</a:t>
            </a:r>
            <a:endParaRPr lang="en-US" sz="1200" i="1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191000" y="990600"/>
            <a:ext cx="17526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3171825" y="1409700"/>
            <a:ext cx="18288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8200" y="1524000"/>
            <a:ext cx="17526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800600" y="31242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495800" y="37338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14700" y="38481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47900" y="36195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2476500" y="1638300"/>
            <a:ext cx="1828800" cy="685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828800" y="2667000"/>
            <a:ext cx="190500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295400" y="3200400"/>
            <a:ext cx="213360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2" name="TextBox 25"/>
          <p:cNvSpPr txBox="1">
            <a:spLocks noChangeArrowheads="1"/>
          </p:cNvSpPr>
          <p:nvPr/>
        </p:nvSpPr>
        <p:spPr bwMode="auto">
          <a:xfrm>
            <a:off x="3352800" y="1295400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4343400" y="19050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438400" y="2895600"/>
            <a:ext cx="1143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419600" y="1447800"/>
            <a:ext cx="1524000" cy="1219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6" name="TextBox 26"/>
          <p:cNvSpPr txBox="1">
            <a:spLocks noChangeArrowheads="1"/>
          </p:cNvSpPr>
          <p:nvPr/>
        </p:nvSpPr>
        <p:spPr bwMode="auto">
          <a:xfrm>
            <a:off x="5334000" y="13716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648200" y="21336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743200" y="3733800"/>
            <a:ext cx="1371600" cy="10668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9" name="TextBox 23"/>
          <p:cNvSpPr txBox="1">
            <a:spLocks noChangeArrowheads="1"/>
          </p:cNvSpPr>
          <p:nvPr/>
        </p:nvSpPr>
        <p:spPr bwMode="auto">
          <a:xfrm>
            <a:off x="2971800" y="43434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4953000" y="3352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76800" y="3733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2799" idx="3"/>
          </p:cNvCxnSpPr>
          <p:nvPr/>
        </p:nvCxnSpPr>
        <p:spPr>
          <a:xfrm>
            <a:off x="4648200" y="3429000"/>
            <a:ext cx="1865313" cy="5651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3581400" y="1828800"/>
            <a:ext cx="914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00200" y="2971800"/>
            <a:ext cx="1981200" cy="2286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5" name="TextBox 24"/>
          <p:cNvSpPr txBox="1">
            <a:spLocks noChangeArrowheads="1"/>
          </p:cNvSpPr>
          <p:nvPr/>
        </p:nvSpPr>
        <p:spPr bwMode="auto">
          <a:xfrm>
            <a:off x="1828800" y="2819400"/>
            <a:ext cx="34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2286000" y="3200400"/>
            <a:ext cx="1143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705100" y="37719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162300" y="39243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9" name="TextBox 22"/>
          <p:cNvSpPr txBox="1">
            <a:spLocks noChangeArrowheads="1"/>
          </p:cNvSpPr>
          <p:nvPr/>
        </p:nvSpPr>
        <p:spPr bwMode="auto">
          <a:xfrm>
            <a:off x="6172200" y="38100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  <p:cxnSp>
        <p:nvCxnSpPr>
          <p:cNvPr id="67" name="Straight Connector 66"/>
          <p:cNvCxnSpPr/>
          <p:nvPr/>
        </p:nvCxnSpPr>
        <p:spPr>
          <a:xfrm rot="16200000" flipV="1">
            <a:off x="3124200" y="1676400"/>
            <a:ext cx="1371600" cy="457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3232150" y="1943100"/>
            <a:ext cx="914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/>
                <a:cs typeface="ＭＳ Ｐゴシック"/>
              </a:rPr>
              <a:t>A popular special case of graphs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1B7D66-F9B6-4043-A163-A5E7A4A6FC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At the end of this section, the student will be able to: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Identify when a graph is a tree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Use tree terminology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Identify different applications of trees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binary trees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Science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Trees are a special case of graphs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i="1" dirty="0" smtClean="0"/>
              <a:t>tree</a:t>
            </a:r>
            <a:r>
              <a:rPr lang="en-US" dirty="0" smtClean="0"/>
              <a:t> is a (directed) graph with the properties: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There is a designated vertex, called the </a:t>
            </a:r>
            <a:r>
              <a:rPr lang="en-US" i="1" dirty="0" smtClean="0"/>
              <a:t>root</a:t>
            </a:r>
            <a:r>
              <a:rPr lang="en-US" dirty="0" smtClean="0"/>
              <a:t> of the tree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There is a unique directed path from the root to every other vertex in the tree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Grow downwards!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F656CB-618D-4D02-AF60-86EA18C5C8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Tree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86200" y="91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2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8862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816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096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781800" y="464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8862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7432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29" name="Straight Connector 28"/>
          <p:cNvCxnSpPr>
            <a:stCxn id="19" idx="4"/>
            <a:endCxn id="20" idx="7"/>
          </p:cNvCxnSpPr>
          <p:nvPr/>
        </p:nvCxnSpPr>
        <p:spPr>
          <a:xfrm rot="5400000">
            <a:off x="3554413" y="1657350"/>
            <a:ext cx="655638" cy="846137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4"/>
            <a:endCxn id="23" idx="1"/>
          </p:cNvCxnSpPr>
          <p:nvPr/>
        </p:nvCxnSpPr>
        <p:spPr>
          <a:xfrm rot="16200000" flipH="1">
            <a:off x="4476750" y="1581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4"/>
            <a:endCxn id="22" idx="0"/>
          </p:cNvCxnSpPr>
          <p:nvPr/>
        </p:nvCxnSpPr>
        <p:spPr>
          <a:xfrm rot="5400000">
            <a:off x="4038601" y="2019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2" idx="4"/>
            <a:endCxn id="27" idx="0"/>
          </p:cNvCxnSpPr>
          <p:nvPr/>
        </p:nvCxnSpPr>
        <p:spPr>
          <a:xfrm rot="5400000">
            <a:off x="4114801" y="3314700"/>
            <a:ext cx="381000" cy="3175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4"/>
            <a:endCxn id="28" idx="0"/>
          </p:cNvCxnSpPr>
          <p:nvPr/>
        </p:nvCxnSpPr>
        <p:spPr>
          <a:xfrm rot="5400000">
            <a:off x="3543300" y="2743200"/>
            <a:ext cx="381000" cy="1143000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5"/>
            <a:endCxn id="24" idx="0"/>
          </p:cNvCxnSpPr>
          <p:nvPr/>
        </p:nvCxnSpPr>
        <p:spPr>
          <a:xfrm rot="16200000" flipH="1">
            <a:off x="5954713" y="2944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5"/>
            <a:endCxn id="26" idx="0"/>
          </p:cNvCxnSpPr>
          <p:nvPr/>
        </p:nvCxnSpPr>
        <p:spPr>
          <a:xfrm rot="16200000" flipH="1">
            <a:off x="6792913" y="4240213"/>
            <a:ext cx="427037" cy="388937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1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0D8E61-A451-49C4-9CA7-CB69C42444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Tree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tree always “grows” downward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We omit the arrows</a:t>
            </a:r>
          </a:p>
        </p:txBody>
      </p:sp>
      <p:sp>
        <p:nvSpPr>
          <p:cNvPr id="4" name="Oval 3"/>
          <p:cNvSpPr/>
          <p:nvPr/>
        </p:nvSpPr>
        <p:spPr>
          <a:xfrm>
            <a:off x="4953000" y="1295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0" y="2667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53000" y="2667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48400" y="2667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1628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848600" y="5029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9530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100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2" name="Straight Connector 11"/>
          <p:cNvCxnSpPr>
            <a:stCxn id="4" idx="4"/>
            <a:endCxn id="5" idx="7"/>
          </p:cNvCxnSpPr>
          <p:nvPr/>
        </p:nvCxnSpPr>
        <p:spPr>
          <a:xfrm rot="5400000">
            <a:off x="4621213" y="2038350"/>
            <a:ext cx="655638" cy="8461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7" idx="1"/>
          </p:cNvCxnSpPr>
          <p:nvPr/>
        </p:nvCxnSpPr>
        <p:spPr>
          <a:xfrm rot="16200000" flipH="1">
            <a:off x="5543550" y="1962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4"/>
            <a:endCxn id="6" idx="0"/>
          </p:cNvCxnSpPr>
          <p:nvPr/>
        </p:nvCxnSpPr>
        <p:spPr>
          <a:xfrm rot="5400000">
            <a:off x="5105401" y="2400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10" idx="0"/>
          </p:cNvCxnSpPr>
          <p:nvPr/>
        </p:nvCxnSpPr>
        <p:spPr>
          <a:xfrm rot="5400000">
            <a:off x="5181601" y="3695700"/>
            <a:ext cx="3810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4"/>
            <a:endCxn id="11" idx="0"/>
          </p:cNvCxnSpPr>
          <p:nvPr/>
        </p:nvCxnSpPr>
        <p:spPr>
          <a:xfrm rot="5400000">
            <a:off x="4610100" y="3124200"/>
            <a:ext cx="381000" cy="1143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8" idx="0"/>
          </p:cNvCxnSpPr>
          <p:nvPr/>
        </p:nvCxnSpPr>
        <p:spPr>
          <a:xfrm rot="16200000" flipH="1">
            <a:off x="7021513" y="3325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9" idx="0"/>
          </p:cNvCxnSpPr>
          <p:nvPr/>
        </p:nvCxnSpPr>
        <p:spPr>
          <a:xfrm rot="16200000" flipH="1">
            <a:off x="7859713" y="4621213"/>
            <a:ext cx="427037" cy="3889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6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841DFF-40E8-4285-B480-3D6E58BF19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Tree Terminology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Root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Child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Parent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Ancestor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Descendant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Distance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Siblings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Leaf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91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530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484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1628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848600" y="464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53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10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4" name="Straight Connector 13"/>
          <p:cNvCxnSpPr>
            <a:stCxn id="5" idx="4"/>
            <a:endCxn id="6" idx="7"/>
          </p:cNvCxnSpPr>
          <p:nvPr/>
        </p:nvCxnSpPr>
        <p:spPr>
          <a:xfrm rot="5400000">
            <a:off x="4621213" y="1657350"/>
            <a:ext cx="655638" cy="8461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5543550" y="1581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5400000">
            <a:off x="5105401" y="2019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11" idx="0"/>
          </p:cNvCxnSpPr>
          <p:nvPr/>
        </p:nvCxnSpPr>
        <p:spPr>
          <a:xfrm rot="5400000">
            <a:off x="5181601" y="3314700"/>
            <a:ext cx="3810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2" idx="0"/>
          </p:cNvCxnSpPr>
          <p:nvPr/>
        </p:nvCxnSpPr>
        <p:spPr>
          <a:xfrm rot="5400000">
            <a:off x="4610100" y="2743200"/>
            <a:ext cx="381000" cy="1143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5"/>
            <a:endCxn id="9" idx="0"/>
          </p:cNvCxnSpPr>
          <p:nvPr/>
        </p:nvCxnSpPr>
        <p:spPr>
          <a:xfrm rot="16200000" flipH="1">
            <a:off x="7021513" y="2944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5"/>
            <a:endCxn id="10" idx="0"/>
          </p:cNvCxnSpPr>
          <p:nvPr/>
        </p:nvCxnSpPr>
        <p:spPr>
          <a:xfrm rot="16200000" flipH="1">
            <a:off x="7859713" y="4240213"/>
            <a:ext cx="427037" cy="3889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2599AB-41DD-4230-98B9-A68B4E1E18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E677B7-1147-400E-9376-B1889284FF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06675" y="457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1463675" y="1828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606675" y="1828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3902075" y="1828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816475" y="3048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5502275" y="4191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</a:p>
        </p:txBody>
      </p:sp>
      <p:sp>
        <p:nvSpPr>
          <p:cNvPr id="11" name="Oval 10"/>
          <p:cNvSpPr/>
          <p:nvPr/>
        </p:nvSpPr>
        <p:spPr>
          <a:xfrm>
            <a:off x="2606675" y="3048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1463675" y="3048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</a:p>
        </p:txBody>
      </p:sp>
      <p:cxnSp>
        <p:nvCxnSpPr>
          <p:cNvPr id="13" name="Straight Connector 12"/>
          <p:cNvCxnSpPr>
            <a:stCxn id="5" idx="4"/>
            <a:endCxn id="6" idx="7"/>
          </p:cNvCxnSpPr>
          <p:nvPr/>
        </p:nvCxnSpPr>
        <p:spPr>
          <a:xfrm rot="5400000">
            <a:off x="2274888" y="1200150"/>
            <a:ext cx="655638" cy="8461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4"/>
            <a:endCxn id="8" idx="1"/>
          </p:cNvCxnSpPr>
          <p:nvPr/>
        </p:nvCxnSpPr>
        <p:spPr>
          <a:xfrm rot="16200000" flipH="1">
            <a:off x="3197225" y="11239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>
          <a:xfrm rot="5400000">
            <a:off x="2759076" y="15621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5400000">
            <a:off x="2835276" y="2857500"/>
            <a:ext cx="3810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2" idx="0"/>
          </p:cNvCxnSpPr>
          <p:nvPr/>
        </p:nvCxnSpPr>
        <p:spPr>
          <a:xfrm rot="5400000">
            <a:off x="2263775" y="2286000"/>
            <a:ext cx="381000" cy="1143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9" idx="0"/>
          </p:cNvCxnSpPr>
          <p:nvPr/>
        </p:nvCxnSpPr>
        <p:spPr>
          <a:xfrm rot="16200000" flipH="1">
            <a:off x="4675188" y="24876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5"/>
            <a:endCxn id="10" idx="0"/>
          </p:cNvCxnSpPr>
          <p:nvPr/>
        </p:nvCxnSpPr>
        <p:spPr>
          <a:xfrm rot="16200000" flipH="1">
            <a:off x="5513388" y="3783013"/>
            <a:ext cx="427037" cy="3889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4" name="TextBox 19"/>
          <p:cNvSpPr txBox="1">
            <a:spLocks noChangeArrowheads="1"/>
          </p:cNvSpPr>
          <p:nvPr/>
        </p:nvSpPr>
        <p:spPr bwMode="auto">
          <a:xfrm>
            <a:off x="3522663" y="487363"/>
            <a:ext cx="3719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Verdana" pitchFamily="34" charset="0"/>
              </a:rPr>
              <a:t>Vertex ‘A’ is the root of the tree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Parent-Child (Above/Below), Ancestor-Descendant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3763962" cy="480377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is the parent of  B, C, D.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B, C, D are the children of A.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B,C,D,E are descendants of A.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 is ancestor of B, C, D, E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1C76C-1FD3-48FD-A5F1-F95B27D3CB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78513" y="762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735513" y="21336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5878513" y="21336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173913" y="21336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cxnSp>
        <p:nvCxnSpPr>
          <p:cNvPr id="13" name="Straight Connector 12"/>
          <p:cNvCxnSpPr>
            <a:stCxn id="5" idx="4"/>
            <a:endCxn id="6" idx="7"/>
          </p:cNvCxnSpPr>
          <p:nvPr/>
        </p:nvCxnSpPr>
        <p:spPr>
          <a:xfrm rot="5400000">
            <a:off x="5546725" y="1504950"/>
            <a:ext cx="655638" cy="8461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4"/>
            <a:endCxn id="21" idx="0"/>
          </p:cNvCxnSpPr>
          <p:nvPr/>
        </p:nvCxnSpPr>
        <p:spPr>
          <a:xfrm flipH="1">
            <a:off x="6292850" y="2971800"/>
            <a:ext cx="4763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>
          <a:xfrm rot="5400000">
            <a:off x="6030913" y="18669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873750" y="3581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24" name="Straight Connector 23"/>
          <p:cNvCxnSpPr>
            <a:stCxn id="5" idx="4"/>
            <a:endCxn id="8" idx="0"/>
          </p:cNvCxnSpPr>
          <p:nvPr/>
        </p:nvCxnSpPr>
        <p:spPr>
          <a:xfrm>
            <a:off x="6297613" y="1600200"/>
            <a:ext cx="12954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D795AE-9409-434E-BD7E-CD7516F673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Parent-Child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All vertices have exactly one parent except for the root (which has none).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3D6A37-9E35-4595-8AA0-5D11193F5E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Siblings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4879975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Siblings have the same parent.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B,C,D are siblings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E, F are siblings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A, G have no siblings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CB87A-A792-4298-ACDC-CE8F56CC44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26213" y="53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3832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5262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8216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cxnSp>
        <p:nvCxnSpPr>
          <p:cNvPr id="9" name="Straight Connector 8"/>
          <p:cNvCxnSpPr>
            <a:stCxn id="5" idx="4"/>
            <a:endCxn id="6" idx="7"/>
          </p:cNvCxnSpPr>
          <p:nvPr/>
        </p:nvCxnSpPr>
        <p:spPr>
          <a:xfrm rot="5400000">
            <a:off x="6194425" y="1276350"/>
            <a:ext cx="655638" cy="8461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4"/>
            <a:endCxn id="12" idx="0"/>
          </p:cNvCxnSpPr>
          <p:nvPr/>
        </p:nvCxnSpPr>
        <p:spPr>
          <a:xfrm flipH="1">
            <a:off x="4838700" y="2743200"/>
            <a:ext cx="963613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7" idx="0"/>
          </p:cNvCxnSpPr>
          <p:nvPr/>
        </p:nvCxnSpPr>
        <p:spPr>
          <a:xfrm rot="5400000">
            <a:off x="6678613" y="1638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19600" y="3352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4"/>
            <a:endCxn id="8" idx="0"/>
          </p:cNvCxnSpPr>
          <p:nvPr/>
        </p:nvCxnSpPr>
        <p:spPr>
          <a:xfrm>
            <a:off x="6945313" y="1371600"/>
            <a:ext cx="12954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4"/>
            <a:endCxn id="19" idx="0"/>
          </p:cNvCxnSpPr>
          <p:nvPr/>
        </p:nvCxnSpPr>
        <p:spPr>
          <a:xfrm>
            <a:off x="5802313" y="2743200"/>
            <a:ext cx="692150" cy="7223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75363" y="346551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</a:p>
        </p:txBody>
      </p:sp>
      <p:cxnSp>
        <p:nvCxnSpPr>
          <p:cNvPr id="22" name="Straight Connector 21"/>
          <p:cNvCxnSpPr>
            <a:stCxn id="8" idx="4"/>
            <a:endCxn id="23" idx="0"/>
          </p:cNvCxnSpPr>
          <p:nvPr/>
        </p:nvCxnSpPr>
        <p:spPr>
          <a:xfrm flipH="1">
            <a:off x="8181975" y="2743200"/>
            <a:ext cx="58738" cy="7223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62875" y="346551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Leaf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3535362" cy="419417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Leaves are vertices with no children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B, D, E are leaves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“Bottom level”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9D9177-9251-4AFA-A982-40B1AEE6FF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26213" y="53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3832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5262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8216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cxnSp>
        <p:nvCxnSpPr>
          <p:cNvPr id="9" name="Straight Connector 8"/>
          <p:cNvCxnSpPr>
            <a:stCxn id="5" idx="4"/>
            <a:endCxn id="6" idx="7"/>
          </p:cNvCxnSpPr>
          <p:nvPr/>
        </p:nvCxnSpPr>
        <p:spPr>
          <a:xfrm rot="5400000">
            <a:off x="6194425" y="1276350"/>
            <a:ext cx="655638" cy="8461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12" idx="0"/>
          </p:cNvCxnSpPr>
          <p:nvPr/>
        </p:nvCxnSpPr>
        <p:spPr>
          <a:xfrm flipH="1">
            <a:off x="6940550" y="2743200"/>
            <a:ext cx="4763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7" idx="0"/>
          </p:cNvCxnSpPr>
          <p:nvPr/>
        </p:nvCxnSpPr>
        <p:spPr>
          <a:xfrm rot="5400000">
            <a:off x="6678613" y="1638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21450" y="3352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4"/>
            <a:endCxn id="8" idx="0"/>
          </p:cNvCxnSpPr>
          <p:nvPr/>
        </p:nvCxnSpPr>
        <p:spPr>
          <a:xfrm>
            <a:off x="6945313" y="1371600"/>
            <a:ext cx="12954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3382962" cy="419417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Moving up from a node to the parent is one ‘step’.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Moving up to the parent of the parent is another ‘step’.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55F1B9-BC12-4D01-AE6E-69BDED0328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4825" y="5334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711825" y="19050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854825" y="19050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8150225" y="19050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cxnSp>
        <p:nvCxnSpPr>
          <p:cNvPr id="9" name="Straight Connector 8"/>
          <p:cNvCxnSpPr>
            <a:stCxn id="5" idx="4"/>
            <a:endCxn id="6" idx="7"/>
          </p:cNvCxnSpPr>
          <p:nvPr/>
        </p:nvCxnSpPr>
        <p:spPr>
          <a:xfrm flipH="1">
            <a:off x="6256338" y="1219200"/>
            <a:ext cx="917575" cy="7858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12" idx="0"/>
          </p:cNvCxnSpPr>
          <p:nvPr/>
        </p:nvCxnSpPr>
        <p:spPr>
          <a:xfrm flipH="1">
            <a:off x="7169150" y="2590800"/>
            <a:ext cx="4763" cy="762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7" idx="0"/>
          </p:cNvCxnSpPr>
          <p:nvPr/>
        </p:nvCxnSpPr>
        <p:spPr>
          <a:xfrm>
            <a:off x="7173913" y="1219200"/>
            <a:ext cx="0" cy="68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51650" y="33528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4"/>
            <a:endCxn id="8" idx="0"/>
          </p:cNvCxnSpPr>
          <p:nvPr/>
        </p:nvCxnSpPr>
        <p:spPr>
          <a:xfrm>
            <a:off x="7173913" y="1219200"/>
            <a:ext cx="1295400" cy="68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4914900" y="2590800"/>
            <a:ext cx="685800" cy="1143000"/>
          </a:xfrm>
          <a:prstGeom prst="lef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4881563" y="781050"/>
            <a:ext cx="685800" cy="1143000"/>
          </a:xfrm>
          <a:prstGeom prst="lef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95" name="TextBox 15"/>
          <p:cNvSpPr txBox="1">
            <a:spLocks noChangeArrowheads="1"/>
          </p:cNvSpPr>
          <p:nvPr/>
        </p:nvSpPr>
        <p:spPr bwMode="auto">
          <a:xfrm>
            <a:off x="3917950" y="2927350"/>
            <a:ext cx="1116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1 step</a:t>
            </a:r>
          </a:p>
        </p:txBody>
      </p:sp>
      <p:sp>
        <p:nvSpPr>
          <p:cNvPr id="46096" name="TextBox 16"/>
          <p:cNvSpPr txBox="1">
            <a:spLocks noChangeArrowheads="1"/>
          </p:cNvSpPr>
          <p:nvPr/>
        </p:nvSpPr>
        <p:spPr bwMode="auto">
          <a:xfrm>
            <a:off x="3917950" y="1181100"/>
            <a:ext cx="1116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1 step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Organizational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33600" y="533400"/>
            <a:ext cx="3352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President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95400" y="1905000"/>
            <a:ext cx="1524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R&amp;D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4200" y="1905000"/>
            <a:ext cx="2209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VP Finance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48400" y="1905000"/>
            <a:ext cx="2514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Marketing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05400" y="3505200"/>
            <a:ext cx="2895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Accounting Director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248400" y="4876800"/>
            <a:ext cx="243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Director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14600" y="3505200"/>
            <a:ext cx="243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Development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Director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33400" y="3505200"/>
            <a:ext cx="1905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Research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Director</a:t>
            </a:r>
            <a:endParaRPr lang="en-US" dirty="0"/>
          </a:p>
        </p:txBody>
      </p:sp>
      <p:cxnSp>
        <p:nvCxnSpPr>
          <p:cNvPr id="14" name="Straight Connector 13"/>
          <p:cNvCxnSpPr>
            <a:stCxn id="5" idx="4"/>
            <a:endCxn id="6" idx="7"/>
          </p:cNvCxnSpPr>
          <p:nvPr/>
        </p:nvCxnSpPr>
        <p:spPr>
          <a:xfrm rot="5400000">
            <a:off x="2874963" y="1092200"/>
            <a:ext cx="655638" cy="12144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4885531" y="296069"/>
            <a:ext cx="655638" cy="2806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3752850" y="1428750"/>
            <a:ext cx="533400" cy="419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11" idx="0"/>
          </p:cNvCxnSpPr>
          <p:nvPr/>
        </p:nvCxnSpPr>
        <p:spPr>
          <a:xfrm rot="16200000" flipH="1">
            <a:off x="2514600" y="2286000"/>
            <a:ext cx="762000" cy="1676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2" idx="0"/>
          </p:cNvCxnSpPr>
          <p:nvPr/>
        </p:nvCxnSpPr>
        <p:spPr>
          <a:xfrm rot="5400000">
            <a:off x="1390650" y="2838450"/>
            <a:ext cx="762000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4"/>
            <a:endCxn id="9" idx="0"/>
          </p:cNvCxnSpPr>
          <p:nvPr/>
        </p:nvCxnSpPr>
        <p:spPr>
          <a:xfrm rot="16200000" flipH="1">
            <a:off x="5010150" y="1962150"/>
            <a:ext cx="762000" cy="2324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5"/>
            <a:endCxn id="10" idx="0"/>
          </p:cNvCxnSpPr>
          <p:nvPr/>
        </p:nvCxnSpPr>
        <p:spPr>
          <a:xfrm rot="5400000">
            <a:off x="6803231" y="3285332"/>
            <a:ext cx="2255837" cy="927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1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23710B-FD9C-48A9-A6BA-B11A033DF0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Game Trees</a:t>
            </a:r>
            <a:br>
              <a:rPr lang="en-US" dirty="0" smtClean="0"/>
            </a:br>
            <a:r>
              <a:rPr lang="en-US" dirty="0" smtClean="0"/>
              <a:t>Paper-Rock-Scissors</a:t>
            </a:r>
            <a:endParaRPr lang="en-US" dirty="0"/>
          </a:p>
        </p:txBody>
      </p:sp>
      <p:sp>
        <p:nvSpPr>
          <p:cNvPr id="48130" name="Content Placeholder 19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53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6800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91000" y="1828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315200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1P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04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2S</a:t>
            </a:r>
            <a:endParaRPr lang="en-US" dirty="0"/>
          </a:p>
        </p:txBody>
      </p:sp>
      <p:cxnSp>
        <p:nvCxnSpPr>
          <p:cNvPr id="14" name="Straight Connector 13"/>
          <p:cNvCxnSpPr>
            <a:stCxn id="5" idx="4"/>
            <a:endCxn id="6" idx="7"/>
          </p:cNvCxnSpPr>
          <p:nvPr/>
        </p:nvCxnSpPr>
        <p:spPr>
          <a:xfrm rot="5400000">
            <a:off x="2868613" y="285750"/>
            <a:ext cx="655638" cy="28273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5695950" y="285750"/>
            <a:ext cx="655638" cy="2827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5400000">
            <a:off x="4381501" y="1600200"/>
            <a:ext cx="4572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11" idx="0"/>
          </p:cNvCxnSpPr>
          <p:nvPr/>
        </p:nvCxnSpPr>
        <p:spPr>
          <a:xfrm rot="5400000">
            <a:off x="4152900" y="3048000"/>
            <a:ext cx="838200" cy="7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2" idx="0"/>
          </p:cNvCxnSpPr>
          <p:nvPr/>
        </p:nvCxnSpPr>
        <p:spPr>
          <a:xfrm rot="5400000">
            <a:off x="3695700" y="2590800"/>
            <a:ext cx="838200" cy="990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048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1S 2S</a:t>
            </a:r>
            <a:endParaRPr lang="en-US" dirty="0"/>
          </a:p>
        </p:txBody>
      </p:sp>
      <p:cxnSp>
        <p:nvCxnSpPr>
          <p:cNvPr id="46" name="Straight Connector 45"/>
          <p:cNvCxnSpPr>
            <a:stCxn id="6" idx="4"/>
            <a:endCxn id="45" idx="0"/>
          </p:cNvCxnSpPr>
          <p:nvPr/>
        </p:nvCxnSpPr>
        <p:spPr>
          <a:xfrm rot="5400000">
            <a:off x="723900" y="2743200"/>
            <a:ext cx="762000" cy="762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2192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1S 2R</a:t>
            </a:r>
            <a:endParaRPr lang="en-US" dirty="0"/>
          </a:p>
        </p:txBody>
      </p:sp>
      <p:cxnSp>
        <p:nvCxnSpPr>
          <p:cNvPr id="51" name="Straight Connector 50"/>
          <p:cNvCxnSpPr>
            <a:stCxn id="6" idx="4"/>
            <a:endCxn id="50" idx="0"/>
          </p:cNvCxnSpPr>
          <p:nvPr/>
        </p:nvCxnSpPr>
        <p:spPr>
          <a:xfrm rot="16200000" flipH="1">
            <a:off x="1181100" y="3048000"/>
            <a:ext cx="762000" cy="152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1336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1S 2P</a:t>
            </a:r>
            <a:endParaRPr lang="en-US" dirty="0"/>
          </a:p>
        </p:txBody>
      </p:sp>
      <p:cxnSp>
        <p:nvCxnSpPr>
          <p:cNvPr id="56" name="Straight Connector 55"/>
          <p:cNvCxnSpPr>
            <a:stCxn id="6" idx="4"/>
            <a:endCxn id="55" idx="0"/>
          </p:cNvCxnSpPr>
          <p:nvPr/>
        </p:nvCxnSpPr>
        <p:spPr>
          <a:xfrm rot="16200000" flipH="1">
            <a:off x="1638300" y="2590800"/>
            <a:ext cx="762000" cy="1066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1054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2P</a:t>
            </a:r>
            <a:endParaRPr lang="en-US" dirty="0"/>
          </a:p>
        </p:txBody>
      </p:sp>
      <p:cxnSp>
        <p:nvCxnSpPr>
          <p:cNvPr id="59" name="Straight Connector 58"/>
          <p:cNvCxnSpPr>
            <a:stCxn id="7" idx="4"/>
            <a:endCxn id="58" idx="0"/>
          </p:cNvCxnSpPr>
          <p:nvPr/>
        </p:nvCxnSpPr>
        <p:spPr>
          <a:xfrm rot="16200000" flipH="1">
            <a:off x="4648200" y="2628900"/>
            <a:ext cx="838200" cy="914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0866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2R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1722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2S</a:t>
            </a:r>
            <a:endParaRPr lang="en-US" dirty="0"/>
          </a:p>
        </p:txBody>
      </p:sp>
      <p:cxnSp>
        <p:nvCxnSpPr>
          <p:cNvPr id="65" name="Straight Connector 64"/>
          <p:cNvCxnSpPr>
            <a:stCxn id="8" idx="4"/>
            <a:endCxn id="63" idx="0"/>
          </p:cNvCxnSpPr>
          <p:nvPr/>
        </p:nvCxnSpPr>
        <p:spPr>
          <a:xfrm rot="5400000">
            <a:off x="7239000" y="3009900"/>
            <a:ext cx="762000" cy="228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4"/>
            <a:endCxn id="64" idx="0"/>
          </p:cNvCxnSpPr>
          <p:nvPr/>
        </p:nvCxnSpPr>
        <p:spPr>
          <a:xfrm rot="5400000">
            <a:off x="6781800" y="2552700"/>
            <a:ext cx="762000" cy="1143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8001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2P</a:t>
            </a:r>
            <a:endParaRPr lang="en-US" dirty="0"/>
          </a:p>
        </p:txBody>
      </p:sp>
      <p:cxnSp>
        <p:nvCxnSpPr>
          <p:cNvPr id="68" name="Straight Connector 67"/>
          <p:cNvCxnSpPr>
            <a:stCxn id="8" idx="4"/>
            <a:endCxn id="67" idx="0"/>
          </p:cNvCxnSpPr>
          <p:nvPr/>
        </p:nvCxnSpPr>
        <p:spPr>
          <a:xfrm rot="16200000" flipH="1">
            <a:off x="7696200" y="2781300"/>
            <a:ext cx="762000" cy="68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8153400" y="43434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draw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1628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1 wins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15315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2 wins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1054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2 wins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203700" y="43434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draw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2766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1 wins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1336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1 wins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2192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2 wins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81000" y="43434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draw</a:t>
            </a:r>
          </a:p>
        </p:txBody>
      </p:sp>
      <p:sp>
        <p:nvSpPr>
          <p:cNvPr id="48165" name="Slide Number Placeholder 3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BADCF1-7253-4C19-B198-5D9633C1BC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1" grpId="0" animBg="1"/>
      <p:bldP spid="12" grpId="0" animBg="1"/>
      <p:bldP spid="45" grpId="0" animBg="1"/>
      <p:bldP spid="50" grpId="0" animBg="1"/>
      <p:bldP spid="55" grpId="0" animBg="1"/>
      <p:bldP spid="58" grpId="0" animBg="1"/>
      <p:bldP spid="63" grpId="0" animBg="1"/>
      <p:bldP spid="64" grpId="0" animBg="1"/>
      <p:bldP spid="67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Game Trees</a:t>
            </a:r>
            <a:br>
              <a:rPr lang="en-US" dirty="0" smtClean="0"/>
            </a:br>
            <a:r>
              <a:rPr lang="en-US" dirty="0" smtClean="0"/>
              <a:t>Tic-</a:t>
            </a:r>
            <a:r>
              <a:rPr lang="en-US" dirty="0" err="1" smtClean="0"/>
              <a:t>Tac</a:t>
            </a:r>
            <a:r>
              <a:rPr lang="en-US" dirty="0" smtClean="0"/>
              <a:t>-Toe</a:t>
            </a:r>
            <a:endParaRPr lang="en-US" dirty="0"/>
          </a:p>
        </p:txBody>
      </p:sp>
      <p:grpSp>
        <p:nvGrpSpPr>
          <p:cNvPr id="49154" name="Group 31"/>
          <p:cNvGrpSpPr>
            <a:grpSpLocks/>
          </p:cNvGrpSpPr>
          <p:nvPr/>
        </p:nvGrpSpPr>
        <p:grpSpPr bwMode="auto">
          <a:xfrm>
            <a:off x="4114800" y="838200"/>
            <a:ext cx="914400" cy="914400"/>
            <a:chOff x="3505200" y="838200"/>
            <a:chExt cx="914400" cy="9144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354388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>
            <a:endCxn id="49219" idx="0"/>
          </p:cNvCxnSpPr>
          <p:nvPr/>
        </p:nvCxnSpPr>
        <p:spPr>
          <a:xfrm rot="10800000" flipV="1">
            <a:off x="904875" y="1752600"/>
            <a:ext cx="3590925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6" name="Group 116"/>
          <p:cNvGrpSpPr>
            <a:grpSpLocks/>
          </p:cNvGrpSpPr>
          <p:nvPr/>
        </p:nvGrpSpPr>
        <p:grpSpPr bwMode="auto">
          <a:xfrm>
            <a:off x="533400" y="2667000"/>
            <a:ext cx="914400" cy="955675"/>
            <a:chOff x="4724400" y="4302368"/>
            <a:chExt cx="914400" cy="955432"/>
          </a:xfrm>
        </p:grpSpPr>
        <p:grpSp>
          <p:nvGrpSpPr>
            <p:cNvPr id="49218" name="Group 10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49220" name="Group 10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3354504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>
                  <a:off x="3658510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3505200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505200" y="1447878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Oval 110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9219" name="TextBox 115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>
                <a:solidFill>
                  <a:srgbClr val="00B0F0"/>
                </a:solidFill>
                <a:latin typeface="Verdana" pitchFamily="34" charset="0"/>
              </a:endParaRPr>
            </a:p>
          </p:txBody>
        </p:sp>
      </p:grpSp>
      <p:grpSp>
        <p:nvGrpSpPr>
          <p:cNvPr id="49157" name="Group 120"/>
          <p:cNvGrpSpPr>
            <a:grpSpLocks/>
          </p:cNvGrpSpPr>
          <p:nvPr/>
        </p:nvGrpSpPr>
        <p:grpSpPr bwMode="auto">
          <a:xfrm rot="-5400000">
            <a:off x="1641475" y="2667000"/>
            <a:ext cx="914400" cy="914400"/>
            <a:chOff x="3505200" y="838200"/>
            <a:chExt cx="914400" cy="914400"/>
          </a:xfrm>
        </p:grpSpPr>
        <p:cxnSp>
          <p:nvCxnSpPr>
            <p:cNvPr id="123" name="Straight Connector 122"/>
            <p:cNvCxnSpPr/>
            <p:nvPr/>
          </p:nvCxnSpPr>
          <p:spPr>
            <a:xfrm rot="5400000">
              <a:off x="3355975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3659981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Oval 121"/>
          <p:cNvSpPr/>
          <p:nvPr/>
        </p:nvSpPr>
        <p:spPr>
          <a:xfrm rot="16200000">
            <a:off x="2286000" y="2716213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59" name="TextBox 119"/>
          <p:cNvSpPr txBox="1">
            <a:spLocks noChangeArrowheads="1"/>
          </p:cNvSpPr>
          <p:nvPr/>
        </p:nvSpPr>
        <p:spPr bwMode="auto">
          <a:xfrm rot="-5400000">
            <a:off x="1693069" y="2937669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solidFill>
                <a:srgbClr val="00B0F0"/>
              </a:solidFill>
              <a:latin typeface="Verdana" pitchFamily="34" charset="0"/>
            </a:endParaRPr>
          </a:p>
        </p:txBody>
      </p:sp>
      <p:grpSp>
        <p:nvGrpSpPr>
          <p:cNvPr id="49160" name="Group 129"/>
          <p:cNvGrpSpPr>
            <a:grpSpLocks/>
          </p:cNvGrpSpPr>
          <p:nvPr/>
        </p:nvGrpSpPr>
        <p:grpSpPr bwMode="auto">
          <a:xfrm rot="5400000">
            <a:off x="2743200" y="2667000"/>
            <a:ext cx="914400" cy="914400"/>
            <a:chOff x="3505200" y="838200"/>
            <a:chExt cx="914400" cy="914400"/>
          </a:xfrm>
        </p:grpSpPr>
        <p:cxnSp>
          <p:nvCxnSpPr>
            <p:cNvPr id="132" name="Straight Connector 131"/>
            <p:cNvCxnSpPr/>
            <p:nvPr/>
          </p:nvCxnSpPr>
          <p:spPr>
            <a:xfrm rot="5400000">
              <a:off x="3354388" y="1296987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505200" y="1144587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3505200" y="1449387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/>
          <p:cNvSpPr/>
          <p:nvPr/>
        </p:nvSpPr>
        <p:spPr>
          <a:xfrm rot="5400000">
            <a:off x="3097213" y="3294063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9162" name="Group 138"/>
          <p:cNvGrpSpPr>
            <a:grpSpLocks/>
          </p:cNvGrpSpPr>
          <p:nvPr/>
        </p:nvGrpSpPr>
        <p:grpSpPr bwMode="auto">
          <a:xfrm flipV="1">
            <a:off x="3886200" y="2667000"/>
            <a:ext cx="914400" cy="914400"/>
            <a:chOff x="3505200" y="838200"/>
            <a:chExt cx="914400" cy="914400"/>
          </a:xfrm>
        </p:grpSpPr>
        <p:cxnSp>
          <p:nvCxnSpPr>
            <p:cNvPr id="141" name="Straight Connector 140"/>
            <p:cNvCxnSpPr/>
            <p:nvPr/>
          </p:nvCxnSpPr>
          <p:spPr>
            <a:xfrm rot="5400000">
              <a:off x="3354387" y="1295399"/>
              <a:ext cx="9128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3505200" y="1143000"/>
              <a:ext cx="914400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3505200" y="1447800"/>
              <a:ext cx="914400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Oval 139"/>
          <p:cNvSpPr/>
          <p:nvPr/>
        </p:nvSpPr>
        <p:spPr>
          <a:xfrm flipV="1">
            <a:off x="4249738" y="2725738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 rot="10800000" flipV="1">
            <a:off x="2133600" y="1752600"/>
            <a:ext cx="2362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3200400" y="17526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3924300" y="2171700"/>
            <a:ext cx="990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67" name="Group 163"/>
          <p:cNvGrpSpPr>
            <a:grpSpLocks/>
          </p:cNvGrpSpPr>
          <p:nvPr/>
        </p:nvGrpSpPr>
        <p:grpSpPr bwMode="auto">
          <a:xfrm>
            <a:off x="4984750" y="2667000"/>
            <a:ext cx="914400" cy="914400"/>
            <a:chOff x="3505200" y="838200"/>
            <a:chExt cx="914400" cy="914400"/>
          </a:xfrm>
        </p:grpSpPr>
        <p:cxnSp>
          <p:nvCxnSpPr>
            <p:cNvPr id="166" name="Straight Connector 165"/>
            <p:cNvCxnSpPr/>
            <p:nvPr/>
          </p:nvCxnSpPr>
          <p:spPr>
            <a:xfrm rot="5400000">
              <a:off x="3354388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Oval 164"/>
          <p:cNvSpPr/>
          <p:nvPr/>
        </p:nvSpPr>
        <p:spPr>
          <a:xfrm>
            <a:off x="5029200" y="301625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9169" name="Group 174"/>
          <p:cNvGrpSpPr>
            <a:grpSpLocks/>
          </p:cNvGrpSpPr>
          <p:nvPr/>
        </p:nvGrpSpPr>
        <p:grpSpPr bwMode="auto">
          <a:xfrm rot="5400000">
            <a:off x="6019800" y="2667000"/>
            <a:ext cx="914400" cy="914400"/>
            <a:chOff x="3505200" y="838200"/>
            <a:chExt cx="914400" cy="914400"/>
          </a:xfrm>
        </p:grpSpPr>
        <p:cxnSp>
          <p:nvCxnSpPr>
            <p:cNvPr id="177" name="Straight Connector 176"/>
            <p:cNvCxnSpPr/>
            <p:nvPr/>
          </p:nvCxnSpPr>
          <p:spPr>
            <a:xfrm rot="5400000">
              <a:off x="3354388" y="1296987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3505200" y="1144587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3505200" y="1449387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Oval 175"/>
          <p:cNvSpPr/>
          <p:nvPr/>
        </p:nvSpPr>
        <p:spPr>
          <a:xfrm rot="5400000">
            <a:off x="6705600" y="3013075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9" name="Straight Connector 198"/>
          <p:cNvCxnSpPr/>
          <p:nvPr/>
        </p:nvCxnSpPr>
        <p:spPr>
          <a:xfrm rot="16200000" flipH="1">
            <a:off x="4533900" y="1790700"/>
            <a:ext cx="914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572000" y="1752600"/>
            <a:ext cx="1905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4648200" y="1752600"/>
            <a:ext cx="2819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648200" y="1752600"/>
            <a:ext cx="3962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5" name="TextBox 249"/>
          <p:cNvSpPr txBox="1">
            <a:spLocks noChangeArrowheads="1"/>
          </p:cNvSpPr>
          <p:nvPr/>
        </p:nvSpPr>
        <p:spPr bwMode="auto">
          <a:xfrm>
            <a:off x="7467600" y="2743200"/>
            <a:ext cx="646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Verdana" pitchFamily="34" charset="0"/>
              </a:rPr>
              <a:t>…</a:t>
            </a:r>
          </a:p>
        </p:txBody>
      </p:sp>
      <p:grpSp>
        <p:nvGrpSpPr>
          <p:cNvPr id="49176" name="Group 126"/>
          <p:cNvGrpSpPr>
            <a:grpSpLocks/>
          </p:cNvGrpSpPr>
          <p:nvPr/>
        </p:nvGrpSpPr>
        <p:grpSpPr bwMode="auto">
          <a:xfrm>
            <a:off x="533400" y="4191000"/>
            <a:ext cx="914400" cy="955675"/>
            <a:chOff x="4724400" y="4302368"/>
            <a:chExt cx="914400" cy="955432"/>
          </a:xfrm>
        </p:grpSpPr>
        <p:grpSp>
          <p:nvGrpSpPr>
            <p:cNvPr id="49190" name="Group 10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49192" name="Group 10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3354504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>
                  <a:off x="3658510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V="1">
                  <a:off x="3505200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3505200" y="1447878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Oval 136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9191" name="TextBox 129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49177" name="Group 148"/>
          <p:cNvGrpSpPr>
            <a:grpSpLocks/>
          </p:cNvGrpSpPr>
          <p:nvPr/>
        </p:nvGrpSpPr>
        <p:grpSpPr bwMode="auto">
          <a:xfrm rot="-5400000">
            <a:off x="1620838" y="4170362"/>
            <a:ext cx="914400" cy="955675"/>
            <a:chOff x="4724400" y="4302368"/>
            <a:chExt cx="914400" cy="955432"/>
          </a:xfrm>
        </p:grpSpPr>
        <p:grpSp>
          <p:nvGrpSpPr>
            <p:cNvPr id="49182" name="Group 11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49184" name="Group 120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rot="5400000">
                  <a:off x="3356091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>
                  <a:off x="3660097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flipV="1">
                  <a:off x="3505200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3505200" y="1447877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Oval 153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9183" name="TextBox 151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cxnSp>
        <p:nvCxnSpPr>
          <p:cNvPr id="160" name="Straight Connector 159"/>
          <p:cNvCxnSpPr/>
          <p:nvPr/>
        </p:nvCxnSpPr>
        <p:spPr>
          <a:xfrm rot="5400000">
            <a:off x="723901" y="3848100"/>
            <a:ext cx="533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90600" y="3581400"/>
            <a:ext cx="1066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0" name="TextBox 172"/>
          <p:cNvSpPr txBox="1">
            <a:spLocks noChangeArrowheads="1"/>
          </p:cNvSpPr>
          <p:nvPr/>
        </p:nvSpPr>
        <p:spPr bwMode="auto">
          <a:xfrm>
            <a:off x="2819400" y="4191000"/>
            <a:ext cx="646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49181" name="Slide Number Placeholder 7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C92917-BB42-4C1F-8825-455927D770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Game Trees</a:t>
            </a:r>
            <a:endParaRPr lang="en-US" dirty="0"/>
          </a:p>
        </p:txBody>
      </p:sp>
      <p:grpSp>
        <p:nvGrpSpPr>
          <p:cNvPr id="50178" name="Group 31"/>
          <p:cNvGrpSpPr>
            <a:grpSpLocks/>
          </p:cNvGrpSpPr>
          <p:nvPr/>
        </p:nvGrpSpPr>
        <p:grpSpPr bwMode="auto">
          <a:xfrm>
            <a:off x="4114800" y="838200"/>
            <a:ext cx="914400" cy="914400"/>
            <a:chOff x="3505200" y="838200"/>
            <a:chExt cx="914400" cy="9144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354388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4454525" y="1184275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5" name="Straight Connector 104"/>
          <p:cNvCxnSpPr>
            <a:endCxn id="50289" idx="0"/>
          </p:cNvCxnSpPr>
          <p:nvPr/>
        </p:nvCxnSpPr>
        <p:spPr>
          <a:xfrm rot="10800000" flipV="1">
            <a:off x="992188" y="1752600"/>
            <a:ext cx="350361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81" name="Group 116"/>
          <p:cNvGrpSpPr>
            <a:grpSpLocks/>
          </p:cNvGrpSpPr>
          <p:nvPr/>
        </p:nvGrpSpPr>
        <p:grpSpPr bwMode="auto">
          <a:xfrm>
            <a:off x="533400" y="2667000"/>
            <a:ext cx="914400" cy="955675"/>
            <a:chOff x="4724400" y="4302368"/>
            <a:chExt cx="914400" cy="955432"/>
          </a:xfrm>
        </p:grpSpPr>
        <p:grpSp>
          <p:nvGrpSpPr>
            <p:cNvPr id="50288" name="Group 10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50290" name="Group 10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3354504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>
                  <a:off x="3658510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3505200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505200" y="1447878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Oval 110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89" name="TextBox 115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50182" name="Group 117"/>
          <p:cNvGrpSpPr>
            <a:grpSpLocks/>
          </p:cNvGrpSpPr>
          <p:nvPr/>
        </p:nvGrpSpPr>
        <p:grpSpPr bwMode="auto">
          <a:xfrm rot="-5400000">
            <a:off x="1620838" y="2646362"/>
            <a:ext cx="914400" cy="955675"/>
            <a:chOff x="4724400" y="4302368"/>
            <a:chExt cx="914400" cy="955432"/>
          </a:xfrm>
        </p:grpSpPr>
        <p:grpSp>
          <p:nvGrpSpPr>
            <p:cNvPr id="50280" name="Group 11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50282" name="Group 120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 rot="5400000">
                  <a:off x="3356091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>
                  <a:off x="3660097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V="1">
                  <a:off x="3505199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3505199" y="1447877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Oval 121"/>
              <p:cNvSpPr/>
              <p:nvPr/>
            </p:nvSpPr>
            <p:spPr>
              <a:xfrm>
                <a:off x="3317874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81" name="TextBox 119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50183" name="Group 126"/>
          <p:cNvGrpSpPr>
            <a:grpSpLocks/>
          </p:cNvGrpSpPr>
          <p:nvPr/>
        </p:nvGrpSpPr>
        <p:grpSpPr bwMode="auto">
          <a:xfrm rot="5400000">
            <a:off x="2763838" y="2646362"/>
            <a:ext cx="914400" cy="955675"/>
            <a:chOff x="4724400" y="4302368"/>
            <a:chExt cx="914400" cy="955432"/>
          </a:xfrm>
        </p:grpSpPr>
        <p:grpSp>
          <p:nvGrpSpPr>
            <p:cNvPr id="50272" name="Group 127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50274" name="Group 12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3354505" y="1297103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3658511" y="1294723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3505201" y="1144742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3505201" y="144946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Oval 130"/>
              <p:cNvSpPr/>
              <p:nvPr/>
            </p:nvSpPr>
            <p:spPr>
              <a:xfrm>
                <a:off x="3317875" y="2168672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73" name="TextBox 128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50184" name="Group 135"/>
          <p:cNvGrpSpPr>
            <a:grpSpLocks/>
          </p:cNvGrpSpPr>
          <p:nvPr/>
        </p:nvGrpSpPr>
        <p:grpSpPr bwMode="auto">
          <a:xfrm flipV="1">
            <a:off x="3886200" y="2667000"/>
            <a:ext cx="914400" cy="955675"/>
            <a:chOff x="4724400" y="4302368"/>
            <a:chExt cx="914400" cy="955432"/>
          </a:xfrm>
        </p:grpSpPr>
        <p:grpSp>
          <p:nvGrpSpPr>
            <p:cNvPr id="50264" name="Group 136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50266" name="Group 138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3354503" y="1295515"/>
                  <a:ext cx="91258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5400000">
                  <a:off x="3658510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3505200" y="1143155"/>
                  <a:ext cx="914400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V="1">
                  <a:off x="3505200" y="1447878"/>
                  <a:ext cx="914400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Oval 139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65" name="TextBox 137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cxnSp>
        <p:nvCxnSpPr>
          <p:cNvPr id="147" name="Straight Connector 146"/>
          <p:cNvCxnSpPr/>
          <p:nvPr/>
        </p:nvCxnSpPr>
        <p:spPr>
          <a:xfrm rot="10800000" flipV="1">
            <a:off x="2133600" y="1752600"/>
            <a:ext cx="2362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3200400" y="17526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3924300" y="2171700"/>
            <a:ext cx="990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88" name="Group 170"/>
          <p:cNvGrpSpPr>
            <a:grpSpLocks/>
          </p:cNvGrpSpPr>
          <p:nvPr/>
        </p:nvGrpSpPr>
        <p:grpSpPr bwMode="auto">
          <a:xfrm>
            <a:off x="4953000" y="2667000"/>
            <a:ext cx="946150" cy="914400"/>
            <a:chOff x="4996960" y="2667000"/>
            <a:chExt cx="946640" cy="914400"/>
          </a:xfrm>
        </p:grpSpPr>
        <p:grpSp>
          <p:nvGrpSpPr>
            <p:cNvPr id="50256" name="Group 162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50258" name="Group 163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 rot="5400000">
                  <a:off x="3354073" y="1295400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>
                  <a:off x="3658237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3504727" y="1143000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3504727" y="1447800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Oval 164"/>
              <p:cNvSpPr/>
              <p:nvPr/>
            </p:nvSpPr>
            <p:spPr>
              <a:xfrm>
                <a:off x="3317581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57" name="TextBox 169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50189" name="Group 171"/>
          <p:cNvGrpSpPr>
            <a:grpSpLocks/>
          </p:cNvGrpSpPr>
          <p:nvPr/>
        </p:nvGrpSpPr>
        <p:grpSpPr bwMode="auto">
          <a:xfrm rot="5400000">
            <a:off x="6003925" y="2651125"/>
            <a:ext cx="946150" cy="914400"/>
            <a:chOff x="4996960" y="2667000"/>
            <a:chExt cx="946640" cy="914400"/>
          </a:xfrm>
        </p:grpSpPr>
        <p:grpSp>
          <p:nvGrpSpPr>
            <p:cNvPr id="50248" name="Group 172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50250" name="Group 174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3354072" y="1296987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5400000">
                  <a:off x="3658236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3504726" y="1144588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3504726" y="1449388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Oval 175"/>
              <p:cNvSpPr/>
              <p:nvPr/>
            </p:nvSpPr>
            <p:spPr>
              <a:xfrm>
                <a:off x="3317580" y="2168526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49" name="TextBox 173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50190" name="Group 180"/>
          <p:cNvGrpSpPr>
            <a:grpSpLocks/>
          </p:cNvGrpSpPr>
          <p:nvPr/>
        </p:nvGrpSpPr>
        <p:grpSpPr bwMode="auto">
          <a:xfrm rot="10800000">
            <a:off x="7070725" y="2674938"/>
            <a:ext cx="946150" cy="914400"/>
            <a:chOff x="4996960" y="2667000"/>
            <a:chExt cx="946640" cy="914400"/>
          </a:xfrm>
        </p:grpSpPr>
        <p:grpSp>
          <p:nvGrpSpPr>
            <p:cNvPr id="50240" name="Group 181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50242" name="Group 183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3355661" y="1300162"/>
                  <a:ext cx="912813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5400000">
                  <a:off x="3659824" y="1297781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3504727" y="1147763"/>
                  <a:ext cx="914873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3504727" y="1452563"/>
                  <a:ext cx="914873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" name="Oval 184"/>
              <p:cNvSpPr/>
              <p:nvPr/>
            </p:nvSpPr>
            <p:spPr>
              <a:xfrm>
                <a:off x="3317581" y="2171700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41" name="TextBox 182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50191" name="Group 189"/>
          <p:cNvGrpSpPr>
            <a:grpSpLocks/>
          </p:cNvGrpSpPr>
          <p:nvPr/>
        </p:nvGrpSpPr>
        <p:grpSpPr bwMode="auto">
          <a:xfrm rot="10800000" flipH="1">
            <a:off x="8077200" y="2667000"/>
            <a:ext cx="946150" cy="914400"/>
            <a:chOff x="4996960" y="2667000"/>
            <a:chExt cx="946640" cy="914400"/>
          </a:xfrm>
        </p:grpSpPr>
        <p:grpSp>
          <p:nvGrpSpPr>
            <p:cNvPr id="50232" name="Group 190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50234" name="Group 192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3352485" y="1296988"/>
                  <a:ext cx="91281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5400000">
                  <a:off x="3656649" y="1294607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3504727" y="11445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flipV="1">
                  <a:off x="3504727" y="14493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Oval 193"/>
              <p:cNvSpPr/>
              <p:nvPr/>
            </p:nvSpPr>
            <p:spPr>
              <a:xfrm>
                <a:off x="3317581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33" name="TextBox 191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6200000" flipH="1">
            <a:off x="4533900" y="1790700"/>
            <a:ext cx="914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572000" y="1752600"/>
            <a:ext cx="1905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4648200" y="1752600"/>
            <a:ext cx="2819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648200" y="1752600"/>
            <a:ext cx="3962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96" name="Group 208"/>
          <p:cNvGrpSpPr>
            <a:grpSpLocks/>
          </p:cNvGrpSpPr>
          <p:nvPr/>
        </p:nvGrpSpPr>
        <p:grpSpPr bwMode="auto">
          <a:xfrm rot="10800000">
            <a:off x="7086600" y="4114800"/>
            <a:ext cx="946150" cy="914400"/>
            <a:chOff x="4996960" y="2667000"/>
            <a:chExt cx="946640" cy="914400"/>
          </a:xfrm>
        </p:grpSpPr>
        <p:grpSp>
          <p:nvGrpSpPr>
            <p:cNvPr id="50224" name="Group 209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50226" name="Group 211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 rot="5400000">
                  <a:off x="3355661" y="1296987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5400000">
                  <a:off x="3659824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3504727" y="11445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flipV="1">
                  <a:off x="3504727" y="14493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3" name="Oval 212"/>
              <p:cNvSpPr/>
              <p:nvPr/>
            </p:nvSpPr>
            <p:spPr>
              <a:xfrm>
                <a:off x="3317581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25" name="TextBox 210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218" name="Oval 217"/>
          <p:cNvSpPr/>
          <p:nvPr/>
        </p:nvSpPr>
        <p:spPr>
          <a:xfrm>
            <a:off x="7086600" y="41148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9" name="Straight Connector 218"/>
          <p:cNvCxnSpPr/>
          <p:nvPr/>
        </p:nvCxnSpPr>
        <p:spPr>
          <a:xfrm rot="5400000">
            <a:off x="7239001" y="3886200"/>
            <a:ext cx="609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99" name="Group 221"/>
          <p:cNvGrpSpPr>
            <a:grpSpLocks/>
          </p:cNvGrpSpPr>
          <p:nvPr/>
        </p:nvGrpSpPr>
        <p:grpSpPr bwMode="auto">
          <a:xfrm rot="10800000">
            <a:off x="5715000" y="4114800"/>
            <a:ext cx="946150" cy="914400"/>
            <a:chOff x="4996960" y="2667000"/>
            <a:chExt cx="946640" cy="914400"/>
          </a:xfrm>
        </p:grpSpPr>
        <p:grpSp>
          <p:nvGrpSpPr>
            <p:cNvPr id="50216" name="Group 222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50218" name="Group 224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rot="5400000">
                  <a:off x="3358837" y="1296987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5400000">
                  <a:off x="3663001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3507903" y="11445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3507903" y="14493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6" name="Oval 225"/>
              <p:cNvSpPr/>
              <p:nvPr/>
            </p:nvSpPr>
            <p:spPr>
              <a:xfrm>
                <a:off x="3320758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17" name="TextBox 223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231" name="Oval 230"/>
          <p:cNvSpPr/>
          <p:nvPr/>
        </p:nvSpPr>
        <p:spPr>
          <a:xfrm>
            <a:off x="6054725" y="41148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2" name="Straight Connector 231"/>
          <p:cNvCxnSpPr/>
          <p:nvPr/>
        </p:nvCxnSpPr>
        <p:spPr>
          <a:xfrm rot="10800000" flipV="1">
            <a:off x="6248400" y="3581400"/>
            <a:ext cx="1295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202" name="Group 236"/>
          <p:cNvGrpSpPr>
            <a:grpSpLocks/>
          </p:cNvGrpSpPr>
          <p:nvPr/>
        </p:nvGrpSpPr>
        <p:grpSpPr bwMode="auto">
          <a:xfrm rot="10800000">
            <a:off x="5715000" y="5486400"/>
            <a:ext cx="946150" cy="914400"/>
            <a:chOff x="4996960" y="2667000"/>
            <a:chExt cx="946640" cy="914400"/>
          </a:xfrm>
        </p:grpSpPr>
        <p:grpSp>
          <p:nvGrpSpPr>
            <p:cNvPr id="50208" name="Group 237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50210" name="Group 23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42" name="Straight Connector 241"/>
                <p:cNvCxnSpPr/>
                <p:nvPr/>
              </p:nvCxnSpPr>
              <p:spPr>
                <a:xfrm rot="5400000">
                  <a:off x="3358837" y="1296987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>
                  <a:off x="3663001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flipV="1">
                  <a:off x="3507903" y="11445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3507903" y="14493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1" name="Oval 240"/>
              <p:cNvSpPr/>
              <p:nvPr/>
            </p:nvSpPr>
            <p:spPr>
              <a:xfrm>
                <a:off x="3320758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209" name="TextBox 238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246" name="Oval 245"/>
          <p:cNvSpPr/>
          <p:nvPr/>
        </p:nvSpPr>
        <p:spPr>
          <a:xfrm>
            <a:off x="6054725" y="54864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204" name="TextBox 247"/>
          <p:cNvSpPr txBox="1">
            <a:spLocks noChangeArrowheads="1"/>
          </p:cNvSpPr>
          <p:nvPr/>
        </p:nvSpPr>
        <p:spPr bwMode="auto">
          <a:xfrm>
            <a:off x="5981700" y="6029325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Verdana" pitchFamily="34" charset="0"/>
              </a:rPr>
              <a:t>X</a:t>
            </a:r>
          </a:p>
        </p:txBody>
      </p:sp>
      <p:cxnSp>
        <p:nvCxnSpPr>
          <p:cNvPr id="249" name="Straight Connector 248"/>
          <p:cNvCxnSpPr/>
          <p:nvPr/>
        </p:nvCxnSpPr>
        <p:spPr>
          <a:xfrm rot="5400000">
            <a:off x="5853907" y="5104606"/>
            <a:ext cx="609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6" name="TextBox 249"/>
          <p:cNvSpPr txBox="1">
            <a:spLocks noChangeArrowheads="1"/>
          </p:cNvSpPr>
          <p:nvPr/>
        </p:nvSpPr>
        <p:spPr bwMode="auto">
          <a:xfrm>
            <a:off x="1905000" y="4114800"/>
            <a:ext cx="646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50207" name="Slide Number Placeholder 12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ADCBA1-8A11-4C20-8C76-3CA3F2CC84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31"/>
          <p:cNvGrpSpPr>
            <a:grpSpLocks/>
          </p:cNvGrpSpPr>
          <p:nvPr/>
        </p:nvGrpSpPr>
        <p:grpSpPr bwMode="auto">
          <a:xfrm>
            <a:off x="4114800" y="539750"/>
            <a:ext cx="914400" cy="914400"/>
            <a:chOff x="3505200" y="838200"/>
            <a:chExt cx="914400" cy="9144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354388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4454525" y="885825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 rot="10800000" flipV="1">
            <a:off x="2667000" y="1454150"/>
            <a:ext cx="1828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4344194" y="168195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572000" y="1454150"/>
            <a:ext cx="1447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Box 108"/>
          <p:cNvSpPr txBox="1">
            <a:spLocks noChangeArrowheads="1"/>
          </p:cNvSpPr>
          <p:nvPr/>
        </p:nvSpPr>
        <p:spPr bwMode="auto">
          <a:xfrm>
            <a:off x="4114800" y="539750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51207" name="TextBox 109"/>
          <p:cNvSpPr txBox="1">
            <a:spLocks noChangeArrowheads="1"/>
          </p:cNvSpPr>
          <p:nvPr/>
        </p:nvSpPr>
        <p:spPr bwMode="auto">
          <a:xfrm>
            <a:off x="4384675" y="533400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117" name="Oval 116"/>
          <p:cNvSpPr/>
          <p:nvPr/>
        </p:nvSpPr>
        <p:spPr>
          <a:xfrm>
            <a:off x="4773613" y="581025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446588" y="1198563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10" name="TextBox 118"/>
          <p:cNvSpPr txBox="1">
            <a:spLocks noChangeArrowheads="1"/>
          </p:cNvSpPr>
          <p:nvPr/>
        </p:nvSpPr>
        <p:spPr bwMode="auto">
          <a:xfrm>
            <a:off x="4679950" y="1114425"/>
            <a:ext cx="361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Verdana" pitchFamily="34" charset="0"/>
              </a:rPr>
              <a:t>X</a:t>
            </a:r>
          </a:p>
        </p:txBody>
      </p:sp>
      <p:grpSp>
        <p:nvGrpSpPr>
          <p:cNvPr id="3" name="Group 201"/>
          <p:cNvGrpSpPr>
            <a:grpSpLocks/>
          </p:cNvGrpSpPr>
          <p:nvPr/>
        </p:nvGrpSpPr>
        <p:grpSpPr bwMode="auto">
          <a:xfrm>
            <a:off x="1663700" y="2063750"/>
            <a:ext cx="927100" cy="957263"/>
            <a:chOff x="1295400" y="2737284"/>
            <a:chExt cx="926636" cy="958472"/>
          </a:xfrm>
        </p:grpSpPr>
        <p:grpSp>
          <p:nvGrpSpPr>
            <p:cNvPr id="51343" name="Group 31"/>
            <p:cNvGrpSpPr>
              <a:grpSpLocks/>
            </p:cNvGrpSpPr>
            <p:nvPr/>
          </p:nvGrpSpPr>
          <p:grpSpPr bwMode="auto">
            <a:xfrm>
              <a:off x="1295400" y="2743200"/>
              <a:ext cx="914400" cy="914400"/>
              <a:chOff x="3505200" y="838200"/>
              <a:chExt cx="914400" cy="914400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>
                <a:off x="3353658" y="1294831"/>
                <a:ext cx="913965" cy="1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>
                <a:off x="3658305" y="1294831"/>
                <a:ext cx="913965" cy="1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3505200" y="1143826"/>
                <a:ext cx="913942" cy="159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3505200" y="1447422"/>
                <a:ext cx="913942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Oval 136"/>
            <p:cNvSpPr/>
            <p:nvPr/>
          </p:nvSpPr>
          <p:spPr>
            <a:xfrm>
              <a:off x="1634955" y="3088565"/>
              <a:ext cx="228486" cy="2288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345" name="TextBox 138"/>
            <p:cNvSpPr txBox="1">
              <a:spLocks noChangeArrowheads="1"/>
            </p:cNvSpPr>
            <p:nvPr/>
          </p:nvSpPr>
          <p:spPr bwMode="auto">
            <a:xfrm>
              <a:off x="1295400" y="27432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51346" name="TextBox 144"/>
            <p:cNvSpPr txBox="1">
              <a:spLocks noChangeArrowheads="1"/>
            </p:cNvSpPr>
            <p:nvPr/>
          </p:nvSpPr>
          <p:spPr bwMode="auto">
            <a:xfrm>
              <a:off x="1565032" y="2737284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146" name="Oval 145"/>
            <p:cNvSpPr/>
            <p:nvPr/>
          </p:nvSpPr>
          <p:spPr>
            <a:xfrm>
              <a:off x="1955469" y="2784969"/>
              <a:ext cx="228486" cy="227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627022" y="3403287"/>
              <a:ext cx="228486" cy="22729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349" name="TextBox 148"/>
            <p:cNvSpPr txBox="1">
              <a:spLocks noChangeArrowheads="1"/>
            </p:cNvSpPr>
            <p:nvPr/>
          </p:nvSpPr>
          <p:spPr bwMode="auto">
            <a:xfrm>
              <a:off x="1861040" y="331763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51350" name="TextBox 150"/>
            <p:cNvSpPr txBox="1">
              <a:spLocks noChangeArrowheads="1"/>
            </p:cNvSpPr>
            <p:nvPr/>
          </p:nvSpPr>
          <p:spPr bwMode="auto">
            <a:xfrm>
              <a:off x="1298328" y="3326424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173538" y="2022475"/>
            <a:ext cx="931862" cy="949325"/>
            <a:chOff x="3768968" y="2696252"/>
            <a:chExt cx="932500" cy="949680"/>
          </a:xfrm>
        </p:grpSpPr>
        <p:grpSp>
          <p:nvGrpSpPr>
            <p:cNvPr id="51331" name="Group 31"/>
            <p:cNvGrpSpPr>
              <a:grpSpLocks/>
            </p:cNvGrpSpPr>
            <p:nvPr/>
          </p:nvGrpSpPr>
          <p:grpSpPr bwMode="auto">
            <a:xfrm>
              <a:off x="3774832" y="2702168"/>
              <a:ext cx="914400" cy="914400"/>
              <a:chOff x="3505200" y="838200"/>
              <a:chExt cx="914400" cy="91440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rot="5400000">
                <a:off x="3354122" y="1296802"/>
                <a:ext cx="91315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>
                <a:off x="3657542" y="1295213"/>
                <a:ext cx="914742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3505690" y="1143550"/>
                <a:ext cx="913437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3505690" y="1448464"/>
                <a:ext cx="913437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Oval 156"/>
            <p:cNvSpPr/>
            <p:nvPr/>
          </p:nvSpPr>
          <p:spPr>
            <a:xfrm>
              <a:off x="4115280" y="3047221"/>
              <a:ext cx="228757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333" name="TextBox 157"/>
            <p:cNvSpPr txBox="1">
              <a:spLocks noChangeArrowheads="1"/>
            </p:cNvSpPr>
            <p:nvPr/>
          </p:nvSpPr>
          <p:spPr bwMode="auto">
            <a:xfrm>
              <a:off x="3774832" y="27021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51334" name="TextBox 159"/>
            <p:cNvSpPr txBox="1">
              <a:spLocks noChangeArrowheads="1"/>
            </p:cNvSpPr>
            <p:nvPr/>
          </p:nvSpPr>
          <p:spPr bwMode="auto">
            <a:xfrm>
              <a:off x="4044464" y="269625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161" name="Oval 160"/>
            <p:cNvSpPr/>
            <p:nvPr/>
          </p:nvSpPr>
          <p:spPr>
            <a:xfrm>
              <a:off x="4434585" y="2743895"/>
              <a:ext cx="228757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105748" y="3361664"/>
              <a:ext cx="228757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337" name="TextBox 162"/>
            <p:cNvSpPr txBox="1">
              <a:spLocks noChangeArrowheads="1"/>
            </p:cNvSpPr>
            <p:nvPr/>
          </p:nvSpPr>
          <p:spPr bwMode="auto">
            <a:xfrm>
              <a:off x="4340472" y="32766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51338" name="TextBox 163"/>
            <p:cNvSpPr txBox="1">
              <a:spLocks noChangeArrowheads="1"/>
            </p:cNvSpPr>
            <p:nvPr/>
          </p:nvSpPr>
          <p:spPr bwMode="auto">
            <a:xfrm>
              <a:off x="3768968" y="29718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7" name="Group 205"/>
          <p:cNvGrpSpPr>
            <a:grpSpLocks/>
          </p:cNvGrpSpPr>
          <p:nvPr/>
        </p:nvGrpSpPr>
        <p:grpSpPr bwMode="auto">
          <a:xfrm>
            <a:off x="6248400" y="1987550"/>
            <a:ext cx="927100" cy="949325"/>
            <a:chOff x="6248400" y="2661084"/>
            <a:chExt cx="926636" cy="949680"/>
          </a:xfrm>
        </p:grpSpPr>
        <p:grpSp>
          <p:nvGrpSpPr>
            <p:cNvPr id="51319" name="Group 31"/>
            <p:cNvGrpSpPr>
              <a:grpSpLocks/>
            </p:cNvGrpSpPr>
            <p:nvPr/>
          </p:nvGrpSpPr>
          <p:grpSpPr bwMode="auto">
            <a:xfrm>
              <a:off x="6248400" y="2667000"/>
              <a:ext cx="914400" cy="914400"/>
              <a:chOff x="3505200" y="838200"/>
              <a:chExt cx="914400" cy="914400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 rot="5400000">
                <a:off x="3354064" y="1296008"/>
                <a:ext cx="913154" cy="1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>
                <a:off x="3657917" y="1295214"/>
                <a:ext cx="914742" cy="1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3505200" y="1143550"/>
                <a:ext cx="913942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V="1">
                <a:off x="3505200" y="1448464"/>
                <a:ext cx="913942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Oval 181"/>
            <p:cNvSpPr/>
            <p:nvPr/>
          </p:nvSpPr>
          <p:spPr>
            <a:xfrm>
              <a:off x="6587955" y="3012053"/>
              <a:ext cx="22848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321" name="TextBox 183"/>
            <p:cNvSpPr txBox="1">
              <a:spLocks noChangeArrowheads="1"/>
            </p:cNvSpPr>
            <p:nvPr/>
          </p:nvSpPr>
          <p:spPr bwMode="auto">
            <a:xfrm>
              <a:off x="624840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51322" name="TextBox 189"/>
            <p:cNvSpPr txBox="1">
              <a:spLocks noChangeArrowheads="1"/>
            </p:cNvSpPr>
            <p:nvPr/>
          </p:nvSpPr>
          <p:spPr bwMode="auto">
            <a:xfrm>
              <a:off x="6518032" y="2661084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191" name="Oval 190"/>
            <p:cNvSpPr/>
            <p:nvPr/>
          </p:nvSpPr>
          <p:spPr>
            <a:xfrm>
              <a:off x="6908469" y="2708727"/>
              <a:ext cx="22848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6580022" y="3326496"/>
              <a:ext cx="22848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325" name="TextBox 199"/>
            <p:cNvSpPr txBox="1">
              <a:spLocks noChangeArrowheads="1"/>
            </p:cNvSpPr>
            <p:nvPr/>
          </p:nvSpPr>
          <p:spPr bwMode="auto">
            <a:xfrm>
              <a:off x="6814040" y="324143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51326" name="TextBox 200"/>
            <p:cNvSpPr txBox="1">
              <a:spLocks noChangeArrowheads="1"/>
            </p:cNvSpPr>
            <p:nvPr/>
          </p:nvSpPr>
          <p:spPr bwMode="auto">
            <a:xfrm>
              <a:off x="6814040" y="2921976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cxnSp>
        <p:nvCxnSpPr>
          <p:cNvPr id="230" name="Straight Connector 229"/>
          <p:cNvCxnSpPr/>
          <p:nvPr/>
        </p:nvCxnSpPr>
        <p:spPr>
          <a:xfrm rot="5400000">
            <a:off x="4306094" y="324405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51"/>
          <p:cNvGrpSpPr>
            <a:grpSpLocks/>
          </p:cNvGrpSpPr>
          <p:nvPr/>
        </p:nvGrpSpPr>
        <p:grpSpPr bwMode="auto">
          <a:xfrm>
            <a:off x="4114800" y="3511550"/>
            <a:ext cx="931863" cy="949325"/>
            <a:chOff x="4114800" y="4191000"/>
            <a:chExt cx="932500" cy="949680"/>
          </a:xfrm>
        </p:grpSpPr>
        <p:grpSp>
          <p:nvGrpSpPr>
            <p:cNvPr id="51305" name="Group 208"/>
            <p:cNvGrpSpPr>
              <a:grpSpLocks/>
            </p:cNvGrpSpPr>
            <p:nvPr/>
          </p:nvGrpSpPr>
          <p:grpSpPr bwMode="auto">
            <a:xfrm>
              <a:off x="4114800" y="4191000"/>
              <a:ext cx="932500" cy="949680"/>
              <a:chOff x="3768968" y="2696252"/>
              <a:chExt cx="932500" cy="949680"/>
            </a:xfrm>
          </p:grpSpPr>
          <p:grpSp>
            <p:nvGrpSpPr>
              <p:cNvPr id="51307" name="Group 31"/>
              <p:cNvGrpSpPr>
                <a:grpSpLocks/>
              </p:cNvGrpSpPr>
              <p:nvPr/>
            </p:nvGrpSpPr>
            <p:grpSpPr bwMode="auto">
              <a:xfrm>
                <a:off x="3774832" y="2702168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26" name="Straight Connector 225"/>
                <p:cNvCxnSpPr/>
                <p:nvPr/>
              </p:nvCxnSpPr>
              <p:spPr>
                <a:xfrm rot="5400000">
                  <a:off x="3354122" y="1296802"/>
                  <a:ext cx="91315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5400000">
                  <a:off x="3657543" y="1295213"/>
                  <a:ext cx="91474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V="1">
                  <a:off x="3505690" y="1143550"/>
                  <a:ext cx="913437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3505690" y="1448464"/>
                  <a:ext cx="913437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2" name="Oval 211"/>
              <p:cNvSpPr/>
              <p:nvPr/>
            </p:nvSpPr>
            <p:spPr>
              <a:xfrm>
                <a:off x="4115280" y="3047221"/>
                <a:ext cx="22875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309" name="TextBox 219"/>
              <p:cNvSpPr txBox="1">
                <a:spLocks noChangeArrowheads="1"/>
              </p:cNvSpPr>
              <p:nvPr/>
            </p:nvSpPr>
            <p:spPr bwMode="auto">
              <a:xfrm>
                <a:off x="3774832" y="2702168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51310" name="TextBox 220"/>
              <p:cNvSpPr txBox="1">
                <a:spLocks noChangeArrowheads="1"/>
              </p:cNvSpPr>
              <p:nvPr/>
            </p:nvSpPr>
            <p:spPr bwMode="auto">
              <a:xfrm>
                <a:off x="4044464" y="269625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434586" y="2743895"/>
                <a:ext cx="22875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105748" y="3361664"/>
                <a:ext cx="22875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313" name="TextBox 223"/>
              <p:cNvSpPr txBox="1">
                <a:spLocks noChangeArrowheads="1"/>
              </p:cNvSpPr>
              <p:nvPr/>
            </p:nvSpPr>
            <p:spPr bwMode="auto">
              <a:xfrm>
                <a:off x="4340472" y="32766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51314" name="TextBox 224"/>
              <p:cNvSpPr txBox="1">
                <a:spLocks noChangeArrowheads="1"/>
              </p:cNvSpPr>
              <p:nvPr/>
            </p:nvSpPr>
            <p:spPr bwMode="auto">
              <a:xfrm>
                <a:off x="3768968" y="29718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233" name="Oval 232"/>
            <p:cNvSpPr/>
            <p:nvPr/>
          </p:nvSpPr>
          <p:spPr>
            <a:xfrm>
              <a:off x="4149749" y="4859588"/>
              <a:ext cx="22875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36" name="Straight Connector 235"/>
          <p:cNvCxnSpPr/>
          <p:nvPr/>
        </p:nvCxnSpPr>
        <p:spPr>
          <a:xfrm rot="5400000">
            <a:off x="6439694" y="324405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50"/>
          <p:cNvGrpSpPr>
            <a:grpSpLocks/>
          </p:cNvGrpSpPr>
          <p:nvPr/>
        </p:nvGrpSpPr>
        <p:grpSpPr bwMode="auto">
          <a:xfrm>
            <a:off x="6324600" y="3511550"/>
            <a:ext cx="927100" cy="949325"/>
            <a:chOff x="6324600" y="4267200"/>
            <a:chExt cx="926636" cy="949680"/>
          </a:xfrm>
        </p:grpSpPr>
        <p:grpSp>
          <p:nvGrpSpPr>
            <p:cNvPr id="51291" name="Group 236"/>
            <p:cNvGrpSpPr>
              <a:grpSpLocks/>
            </p:cNvGrpSpPr>
            <p:nvPr/>
          </p:nvGrpSpPr>
          <p:grpSpPr bwMode="auto">
            <a:xfrm>
              <a:off x="6324600" y="4267200"/>
              <a:ext cx="926636" cy="949680"/>
              <a:chOff x="6248400" y="2661084"/>
              <a:chExt cx="926636" cy="949680"/>
            </a:xfrm>
          </p:grpSpPr>
          <p:grpSp>
            <p:nvGrpSpPr>
              <p:cNvPr id="51293" name="Group 31"/>
              <p:cNvGrpSpPr>
                <a:grpSpLocks/>
              </p:cNvGrpSpPr>
              <p:nvPr/>
            </p:nvGrpSpPr>
            <p:grpSpPr bwMode="auto">
              <a:xfrm>
                <a:off x="6248400" y="26670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 rot="5400000">
                  <a:off x="3354064" y="1296008"/>
                  <a:ext cx="913154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5400000">
                  <a:off x="3657917" y="1295214"/>
                  <a:ext cx="914742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3505200" y="1143550"/>
                  <a:ext cx="91394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V="1">
                  <a:off x="3505200" y="1448464"/>
                  <a:ext cx="91394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9" name="Oval 238"/>
              <p:cNvSpPr/>
              <p:nvPr/>
            </p:nvSpPr>
            <p:spPr>
              <a:xfrm>
                <a:off x="6587955" y="3012053"/>
                <a:ext cx="22848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295" name="TextBox 239"/>
              <p:cNvSpPr txBox="1">
                <a:spLocks noChangeArrowheads="1"/>
              </p:cNvSpPr>
              <p:nvPr/>
            </p:nvSpPr>
            <p:spPr bwMode="auto">
              <a:xfrm>
                <a:off x="6248400" y="26670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51296" name="TextBox 240"/>
              <p:cNvSpPr txBox="1">
                <a:spLocks noChangeArrowheads="1"/>
              </p:cNvSpPr>
              <p:nvPr/>
            </p:nvSpPr>
            <p:spPr bwMode="auto">
              <a:xfrm>
                <a:off x="6518032" y="266108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908469" y="2708727"/>
                <a:ext cx="22848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580022" y="3326496"/>
                <a:ext cx="22848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299" name="TextBox 243"/>
              <p:cNvSpPr txBox="1">
                <a:spLocks noChangeArrowheads="1"/>
              </p:cNvSpPr>
              <p:nvPr/>
            </p:nvSpPr>
            <p:spPr bwMode="auto">
              <a:xfrm>
                <a:off x="6814040" y="324143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51300" name="TextBox 244"/>
              <p:cNvSpPr txBox="1">
                <a:spLocks noChangeArrowheads="1"/>
              </p:cNvSpPr>
              <p:nvPr/>
            </p:nvSpPr>
            <p:spPr bwMode="auto">
              <a:xfrm>
                <a:off x="6814040" y="2921976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250" name="Oval 249"/>
            <p:cNvSpPr/>
            <p:nvPr/>
          </p:nvSpPr>
          <p:spPr>
            <a:xfrm>
              <a:off x="6342054" y="4911966"/>
              <a:ext cx="22848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73" name="Straight Connector 272"/>
          <p:cNvCxnSpPr/>
          <p:nvPr/>
        </p:nvCxnSpPr>
        <p:spPr>
          <a:xfrm rot="10800000" flipV="1">
            <a:off x="1066800" y="305435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89"/>
          <p:cNvGrpSpPr>
            <a:grpSpLocks/>
          </p:cNvGrpSpPr>
          <p:nvPr/>
        </p:nvGrpSpPr>
        <p:grpSpPr bwMode="auto">
          <a:xfrm>
            <a:off x="609600" y="3587750"/>
            <a:ext cx="927100" cy="957263"/>
            <a:chOff x="609600" y="4267200"/>
            <a:chExt cx="926636" cy="958472"/>
          </a:xfrm>
        </p:grpSpPr>
        <p:grpSp>
          <p:nvGrpSpPr>
            <p:cNvPr id="51277" name="Group 274"/>
            <p:cNvGrpSpPr>
              <a:grpSpLocks/>
            </p:cNvGrpSpPr>
            <p:nvPr/>
          </p:nvGrpSpPr>
          <p:grpSpPr bwMode="auto">
            <a:xfrm>
              <a:off x="609600" y="4267200"/>
              <a:ext cx="926636" cy="958472"/>
              <a:chOff x="1295400" y="2737284"/>
              <a:chExt cx="926636" cy="958472"/>
            </a:xfrm>
          </p:grpSpPr>
          <p:grpSp>
            <p:nvGrpSpPr>
              <p:cNvPr id="51279" name="Group 31"/>
              <p:cNvGrpSpPr>
                <a:grpSpLocks/>
              </p:cNvGrpSpPr>
              <p:nvPr/>
            </p:nvGrpSpPr>
            <p:grpSpPr bwMode="auto">
              <a:xfrm>
                <a:off x="1295400" y="27432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 rot="5400000">
                  <a:off x="3353658" y="1294831"/>
                  <a:ext cx="913965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5400000">
                  <a:off x="3658305" y="1294831"/>
                  <a:ext cx="913965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V="1">
                  <a:off x="3505200" y="1143826"/>
                  <a:ext cx="913942" cy="159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3505200" y="1447422"/>
                  <a:ext cx="91394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7" name="Oval 276"/>
              <p:cNvSpPr/>
              <p:nvPr/>
            </p:nvSpPr>
            <p:spPr>
              <a:xfrm>
                <a:off x="1634955" y="3088565"/>
                <a:ext cx="228486" cy="22888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281" name="TextBox 277"/>
              <p:cNvSpPr txBox="1">
                <a:spLocks noChangeArrowheads="1"/>
              </p:cNvSpPr>
              <p:nvPr/>
            </p:nvSpPr>
            <p:spPr bwMode="auto">
              <a:xfrm>
                <a:off x="1295400" y="27432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51282" name="TextBox 278"/>
              <p:cNvSpPr txBox="1">
                <a:spLocks noChangeArrowheads="1"/>
              </p:cNvSpPr>
              <p:nvPr/>
            </p:nvSpPr>
            <p:spPr bwMode="auto">
              <a:xfrm>
                <a:off x="1565032" y="273728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1955469" y="2784969"/>
                <a:ext cx="228486" cy="2273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1627022" y="3403287"/>
                <a:ext cx="228486" cy="22729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285" name="TextBox 281"/>
              <p:cNvSpPr txBox="1">
                <a:spLocks noChangeArrowheads="1"/>
              </p:cNvSpPr>
              <p:nvPr/>
            </p:nvSpPr>
            <p:spPr bwMode="auto">
              <a:xfrm>
                <a:off x="1861040" y="331763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51286" name="TextBox 282"/>
              <p:cNvSpPr txBox="1">
                <a:spLocks noChangeArrowheads="1"/>
              </p:cNvSpPr>
              <p:nvPr/>
            </p:nvSpPr>
            <p:spPr bwMode="auto">
              <a:xfrm>
                <a:off x="1298328" y="332642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288" name="Oval 287"/>
            <p:cNvSpPr/>
            <p:nvPr/>
          </p:nvSpPr>
          <p:spPr>
            <a:xfrm>
              <a:off x="636574" y="4607354"/>
              <a:ext cx="228486" cy="2288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305" name="Straight Connector 304"/>
          <p:cNvCxnSpPr/>
          <p:nvPr/>
        </p:nvCxnSpPr>
        <p:spPr>
          <a:xfrm>
            <a:off x="2133600" y="3054350"/>
            <a:ext cx="609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11"/>
          <p:cNvGrpSpPr>
            <a:grpSpLocks/>
          </p:cNvGrpSpPr>
          <p:nvPr/>
        </p:nvGrpSpPr>
        <p:grpSpPr bwMode="auto">
          <a:xfrm>
            <a:off x="2286000" y="3619500"/>
            <a:ext cx="927100" cy="958850"/>
            <a:chOff x="2286000" y="4299328"/>
            <a:chExt cx="926636" cy="958472"/>
          </a:xfrm>
        </p:grpSpPr>
        <p:grpSp>
          <p:nvGrpSpPr>
            <p:cNvPr id="51263" name="Group 290"/>
            <p:cNvGrpSpPr>
              <a:grpSpLocks/>
            </p:cNvGrpSpPr>
            <p:nvPr/>
          </p:nvGrpSpPr>
          <p:grpSpPr bwMode="auto">
            <a:xfrm>
              <a:off x="2286000" y="4299328"/>
              <a:ext cx="926636" cy="958472"/>
              <a:chOff x="1295400" y="2737284"/>
              <a:chExt cx="926636" cy="958472"/>
            </a:xfrm>
          </p:grpSpPr>
          <p:grpSp>
            <p:nvGrpSpPr>
              <p:cNvPr id="51265" name="Group 31"/>
              <p:cNvGrpSpPr>
                <a:grpSpLocks/>
              </p:cNvGrpSpPr>
              <p:nvPr/>
            </p:nvGrpSpPr>
            <p:grpSpPr bwMode="auto">
              <a:xfrm>
                <a:off x="1295400" y="27432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300" name="Straight Connector 299"/>
                <p:cNvCxnSpPr/>
                <p:nvPr/>
              </p:nvCxnSpPr>
              <p:spPr>
                <a:xfrm rot="5400000">
                  <a:off x="3354415" y="1295651"/>
                  <a:ext cx="912452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5400000">
                  <a:off x="3658269" y="1294858"/>
                  <a:ext cx="914039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flipV="1">
                  <a:off x="3505200" y="1143312"/>
                  <a:ext cx="913942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3505200" y="1447991"/>
                  <a:ext cx="913942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3" name="Oval 292"/>
              <p:cNvSpPr/>
              <p:nvPr/>
            </p:nvSpPr>
            <p:spPr>
              <a:xfrm>
                <a:off x="1634955" y="3089570"/>
                <a:ext cx="228486" cy="22851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267" name="TextBox 293"/>
              <p:cNvSpPr txBox="1">
                <a:spLocks noChangeArrowheads="1"/>
              </p:cNvSpPr>
              <p:nvPr/>
            </p:nvSpPr>
            <p:spPr bwMode="auto">
              <a:xfrm>
                <a:off x="1295400" y="27432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51268" name="TextBox 294"/>
              <p:cNvSpPr txBox="1">
                <a:spLocks noChangeArrowheads="1"/>
              </p:cNvSpPr>
              <p:nvPr/>
            </p:nvSpPr>
            <p:spPr bwMode="auto">
              <a:xfrm>
                <a:off x="1565032" y="273728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1955469" y="2784890"/>
                <a:ext cx="228486" cy="22851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1627022" y="3402185"/>
                <a:ext cx="228486" cy="22851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271" name="TextBox 297"/>
              <p:cNvSpPr txBox="1">
                <a:spLocks noChangeArrowheads="1"/>
              </p:cNvSpPr>
              <p:nvPr/>
            </p:nvSpPr>
            <p:spPr bwMode="auto">
              <a:xfrm>
                <a:off x="1861040" y="331763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51272" name="TextBox 298"/>
              <p:cNvSpPr txBox="1">
                <a:spLocks noChangeArrowheads="1"/>
              </p:cNvSpPr>
              <p:nvPr/>
            </p:nvSpPr>
            <p:spPr bwMode="auto">
              <a:xfrm>
                <a:off x="1298328" y="332642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311" name="Oval 310"/>
            <p:cNvSpPr/>
            <p:nvPr/>
          </p:nvSpPr>
          <p:spPr>
            <a:xfrm>
              <a:off x="2922269" y="4648440"/>
              <a:ext cx="228486" cy="2285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316" name="Straight Connector 315"/>
          <p:cNvCxnSpPr/>
          <p:nvPr/>
        </p:nvCxnSpPr>
        <p:spPr>
          <a:xfrm rot="5400000">
            <a:off x="915194" y="472995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333"/>
          <p:cNvGrpSpPr>
            <a:grpSpLocks/>
          </p:cNvGrpSpPr>
          <p:nvPr/>
        </p:nvGrpSpPr>
        <p:grpSpPr bwMode="auto">
          <a:xfrm>
            <a:off x="609600" y="4959350"/>
            <a:ext cx="927100" cy="957263"/>
            <a:chOff x="609600" y="5257800"/>
            <a:chExt cx="926636" cy="958472"/>
          </a:xfrm>
        </p:grpSpPr>
        <p:grpSp>
          <p:nvGrpSpPr>
            <p:cNvPr id="51247" name="Group 317"/>
            <p:cNvGrpSpPr>
              <a:grpSpLocks/>
            </p:cNvGrpSpPr>
            <p:nvPr/>
          </p:nvGrpSpPr>
          <p:grpSpPr bwMode="auto">
            <a:xfrm>
              <a:off x="609600" y="5257800"/>
              <a:ext cx="926636" cy="958472"/>
              <a:chOff x="609600" y="4267200"/>
              <a:chExt cx="926636" cy="958472"/>
            </a:xfrm>
          </p:grpSpPr>
          <p:grpSp>
            <p:nvGrpSpPr>
              <p:cNvPr id="51249" name="Group 318"/>
              <p:cNvGrpSpPr>
                <a:grpSpLocks/>
              </p:cNvGrpSpPr>
              <p:nvPr/>
            </p:nvGrpSpPr>
            <p:grpSpPr bwMode="auto">
              <a:xfrm>
                <a:off x="609600" y="4267200"/>
                <a:ext cx="926636" cy="958472"/>
                <a:chOff x="1295400" y="2737284"/>
                <a:chExt cx="926636" cy="958472"/>
              </a:xfrm>
            </p:grpSpPr>
            <p:grpSp>
              <p:nvGrpSpPr>
                <p:cNvPr id="51251" name="Group 31"/>
                <p:cNvGrpSpPr>
                  <a:grpSpLocks/>
                </p:cNvGrpSpPr>
                <p:nvPr/>
              </p:nvGrpSpPr>
              <p:grpSpPr bwMode="auto">
                <a:xfrm>
                  <a:off x="1295400" y="2743200"/>
                  <a:ext cx="914400" cy="914400"/>
                  <a:chOff x="3505200" y="838200"/>
                  <a:chExt cx="914400" cy="914400"/>
                </a:xfrm>
              </p:grpSpPr>
              <p:cxnSp>
                <p:nvCxnSpPr>
                  <p:cNvPr id="329" name="Straight Connector 328"/>
                  <p:cNvCxnSpPr/>
                  <p:nvPr/>
                </p:nvCxnSpPr>
                <p:spPr>
                  <a:xfrm rot="5400000">
                    <a:off x="3353658" y="1294831"/>
                    <a:ext cx="913965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rot="5400000">
                    <a:off x="3658305" y="1294831"/>
                    <a:ext cx="913965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 flipV="1">
                    <a:off x="3505200" y="1143826"/>
                    <a:ext cx="913942" cy="159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/>
                  <p:cNvCxnSpPr/>
                  <p:nvPr/>
                </p:nvCxnSpPr>
                <p:spPr>
                  <a:xfrm flipV="1">
                    <a:off x="3505200" y="1447422"/>
                    <a:ext cx="913942" cy="1589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2" name="Oval 321"/>
                <p:cNvSpPr/>
                <p:nvPr/>
              </p:nvSpPr>
              <p:spPr>
                <a:xfrm>
                  <a:off x="1634955" y="3088565"/>
                  <a:ext cx="228486" cy="22888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253" name="TextBox 322"/>
                <p:cNvSpPr txBox="1">
                  <a:spLocks noChangeArrowheads="1"/>
                </p:cNvSpPr>
                <p:nvPr/>
              </p:nvSpPr>
              <p:spPr bwMode="auto">
                <a:xfrm>
                  <a:off x="1295400" y="2743200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51254" name="TextBox 323"/>
                <p:cNvSpPr txBox="1">
                  <a:spLocks noChangeArrowheads="1"/>
                </p:cNvSpPr>
                <p:nvPr/>
              </p:nvSpPr>
              <p:spPr bwMode="auto">
                <a:xfrm>
                  <a:off x="1565032" y="2737284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1955469" y="2784969"/>
                  <a:ext cx="228486" cy="2273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1627022" y="3403287"/>
                  <a:ext cx="228486" cy="22729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257" name="TextBox 326"/>
                <p:cNvSpPr txBox="1">
                  <a:spLocks noChangeArrowheads="1"/>
                </p:cNvSpPr>
                <p:nvPr/>
              </p:nvSpPr>
              <p:spPr bwMode="auto">
                <a:xfrm>
                  <a:off x="1861040" y="3317632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51258" name="TextBox 327"/>
                <p:cNvSpPr txBox="1">
                  <a:spLocks noChangeArrowheads="1"/>
                </p:cNvSpPr>
                <p:nvPr/>
              </p:nvSpPr>
              <p:spPr bwMode="auto">
                <a:xfrm>
                  <a:off x="1298328" y="3326424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</p:grpSp>
          <p:sp>
            <p:nvSpPr>
              <p:cNvPr id="320" name="Oval 319"/>
              <p:cNvSpPr/>
              <p:nvPr/>
            </p:nvSpPr>
            <p:spPr>
              <a:xfrm>
                <a:off x="636574" y="4607354"/>
                <a:ext cx="228486" cy="22888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1248" name="TextBox 332"/>
            <p:cNvSpPr txBox="1">
              <a:spLocks noChangeArrowheads="1"/>
            </p:cNvSpPr>
            <p:nvPr/>
          </p:nvSpPr>
          <p:spPr bwMode="auto">
            <a:xfrm>
              <a:off x="1169376" y="552743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335" name="TextBox 334"/>
          <p:cNvSpPr txBox="1">
            <a:spLocks noChangeArrowheads="1"/>
          </p:cNvSpPr>
          <p:nvPr/>
        </p:nvSpPr>
        <p:spPr bwMode="auto">
          <a:xfrm>
            <a:off x="381000" y="5873750"/>
            <a:ext cx="145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Leaf: Draw</a:t>
            </a:r>
          </a:p>
        </p:txBody>
      </p:sp>
      <p:cxnSp>
        <p:nvCxnSpPr>
          <p:cNvPr id="351" name="Straight Connector 350"/>
          <p:cNvCxnSpPr/>
          <p:nvPr/>
        </p:nvCxnSpPr>
        <p:spPr>
          <a:xfrm rot="5400000">
            <a:off x="2591594" y="472995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352"/>
          <p:cNvGrpSpPr>
            <a:grpSpLocks/>
          </p:cNvGrpSpPr>
          <p:nvPr/>
        </p:nvGrpSpPr>
        <p:grpSpPr bwMode="auto">
          <a:xfrm>
            <a:off x="2286000" y="4959350"/>
            <a:ext cx="927100" cy="957263"/>
            <a:chOff x="2286000" y="5257800"/>
            <a:chExt cx="926636" cy="958472"/>
          </a:xfrm>
        </p:grpSpPr>
        <p:grpSp>
          <p:nvGrpSpPr>
            <p:cNvPr id="51231" name="Group 335"/>
            <p:cNvGrpSpPr>
              <a:grpSpLocks/>
            </p:cNvGrpSpPr>
            <p:nvPr/>
          </p:nvGrpSpPr>
          <p:grpSpPr bwMode="auto">
            <a:xfrm>
              <a:off x="2286000" y="5257800"/>
              <a:ext cx="926636" cy="958472"/>
              <a:chOff x="2286000" y="4299328"/>
              <a:chExt cx="926636" cy="958472"/>
            </a:xfrm>
          </p:grpSpPr>
          <p:grpSp>
            <p:nvGrpSpPr>
              <p:cNvPr id="51233" name="Group 336"/>
              <p:cNvGrpSpPr>
                <a:grpSpLocks/>
              </p:cNvGrpSpPr>
              <p:nvPr/>
            </p:nvGrpSpPr>
            <p:grpSpPr bwMode="auto">
              <a:xfrm>
                <a:off x="2286000" y="4299328"/>
                <a:ext cx="926636" cy="958472"/>
                <a:chOff x="1295400" y="2737284"/>
                <a:chExt cx="926636" cy="958472"/>
              </a:xfrm>
            </p:grpSpPr>
            <p:grpSp>
              <p:nvGrpSpPr>
                <p:cNvPr id="51235" name="Group 31"/>
                <p:cNvGrpSpPr>
                  <a:grpSpLocks/>
                </p:cNvGrpSpPr>
                <p:nvPr/>
              </p:nvGrpSpPr>
              <p:grpSpPr bwMode="auto">
                <a:xfrm>
                  <a:off x="1295400" y="2743200"/>
                  <a:ext cx="914400" cy="914400"/>
                  <a:chOff x="3505200" y="838200"/>
                  <a:chExt cx="914400" cy="914400"/>
                </a:xfrm>
              </p:grpSpPr>
              <p:cxnSp>
                <p:nvCxnSpPr>
                  <p:cNvPr id="347" name="Straight Connector 346"/>
                  <p:cNvCxnSpPr/>
                  <p:nvPr/>
                </p:nvCxnSpPr>
                <p:spPr>
                  <a:xfrm rot="5400000">
                    <a:off x="3353658" y="1294831"/>
                    <a:ext cx="913965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/>
                  <p:cNvCxnSpPr/>
                  <p:nvPr/>
                </p:nvCxnSpPr>
                <p:spPr>
                  <a:xfrm rot="5400000">
                    <a:off x="3658305" y="1294831"/>
                    <a:ext cx="913965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 flipV="1">
                    <a:off x="3505200" y="1143826"/>
                    <a:ext cx="913942" cy="159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Straight Connector 349"/>
                  <p:cNvCxnSpPr/>
                  <p:nvPr/>
                </p:nvCxnSpPr>
                <p:spPr>
                  <a:xfrm flipV="1">
                    <a:off x="3505200" y="1447422"/>
                    <a:ext cx="913942" cy="1589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0" name="Oval 339"/>
                <p:cNvSpPr/>
                <p:nvPr/>
              </p:nvSpPr>
              <p:spPr>
                <a:xfrm>
                  <a:off x="1634955" y="3088565"/>
                  <a:ext cx="228486" cy="22888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237" name="TextBox 340"/>
                <p:cNvSpPr txBox="1">
                  <a:spLocks noChangeArrowheads="1"/>
                </p:cNvSpPr>
                <p:nvPr/>
              </p:nvSpPr>
              <p:spPr bwMode="auto">
                <a:xfrm>
                  <a:off x="1295400" y="2743200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51238" name="TextBox 341"/>
                <p:cNvSpPr txBox="1">
                  <a:spLocks noChangeArrowheads="1"/>
                </p:cNvSpPr>
                <p:nvPr/>
              </p:nvSpPr>
              <p:spPr bwMode="auto">
                <a:xfrm>
                  <a:off x="1565032" y="2737284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1955469" y="2784969"/>
                  <a:ext cx="228486" cy="2273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4" name="Oval 343"/>
                <p:cNvSpPr/>
                <p:nvPr/>
              </p:nvSpPr>
              <p:spPr>
                <a:xfrm>
                  <a:off x="1627022" y="3403287"/>
                  <a:ext cx="228486" cy="22729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241" name="TextBox 344"/>
                <p:cNvSpPr txBox="1">
                  <a:spLocks noChangeArrowheads="1"/>
                </p:cNvSpPr>
                <p:nvPr/>
              </p:nvSpPr>
              <p:spPr bwMode="auto">
                <a:xfrm>
                  <a:off x="1861040" y="3317632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51242" name="TextBox 345"/>
                <p:cNvSpPr txBox="1">
                  <a:spLocks noChangeArrowheads="1"/>
                </p:cNvSpPr>
                <p:nvPr/>
              </p:nvSpPr>
              <p:spPr bwMode="auto">
                <a:xfrm>
                  <a:off x="1298328" y="3326424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</p:grpSp>
          <p:sp>
            <p:nvSpPr>
              <p:cNvPr id="338" name="Oval 337"/>
              <p:cNvSpPr/>
              <p:nvPr/>
            </p:nvSpPr>
            <p:spPr>
              <a:xfrm>
                <a:off x="2922269" y="4647430"/>
                <a:ext cx="228486" cy="22888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1232" name="TextBox 351"/>
            <p:cNvSpPr txBox="1">
              <a:spLocks noChangeArrowheads="1"/>
            </p:cNvSpPr>
            <p:nvPr/>
          </p:nvSpPr>
          <p:spPr bwMode="auto">
            <a:xfrm>
              <a:off x="2286000" y="553036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357" name="TextBox 356"/>
          <p:cNvSpPr txBox="1">
            <a:spLocks noChangeArrowheads="1"/>
          </p:cNvSpPr>
          <p:nvPr/>
        </p:nvSpPr>
        <p:spPr bwMode="auto">
          <a:xfrm>
            <a:off x="3886200" y="4425950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Leaf: O Wins</a:t>
            </a:r>
          </a:p>
        </p:txBody>
      </p:sp>
      <p:sp>
        <p:nvSpPr>
          <p:cNvPr id="358" name="TextBox 357"/>
          <p:cNvSpPr txBox="1">
            <a:spLocks noChangeArrowheads="1"/>
          </p:cNvSpPr>
          <p:nvPr/>
        </p:nvSpPr>
        <p:spPr bwMode="auto">
          <a:xfrm>
            <a:off x="6096000" y="4425950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Leaf: O Wins</a:t>
            </a:r>
          </a:p>
        </p:txBody>
      </p:sp>
      <p:sp>
        <p:nvSpPr>
          <p:cNvPr id="359" name="TextBox 358"/>
          <p:cNvSpPr txBox="1">
            <a:spLocks noChangeArrowheads="1"/>
          </p:cNvSpPr>
          <p:nvPr/>
        </p:nvSpPr>
        <p:spPr bwMode="auto">
          <a:xfrm>
            <a:off x="1905000" y="5873750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Leaf: X Wins</a:t>
            </a:r>
          </a:p>
        </p:txBody>
      </p:sp>
      <p:sp>
        <p:nvSpPr>
          <p:cNvPr id="51230" name="Slide Number Placeholder 16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1C2B97-9B07-4538-B541-CEE9A0B2D0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57" grpId="0"/>
      <p:bldP spid="358" grpId="0"/>
      <p:bldP spid="3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binary tree is a tree with the following properties: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The edges are labeled with the labels </a:t>
            </a:r>
            <a:r>
              <a:rPr lang="en-US" i="1" dirty="0" smtClean="0"/>
              <a:t>left</a:t>
            </a:r>
            <a:r>
              <a:rPr lang="en-US" dirty="0" smtClean="0"/>
              <a:t> or </a:t>
            </a:r>
            <a:r>
              <a:rPr lang="en-US" i="1" dirty="0" smtClean="0"/>
              <a:t>right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Every vertex has at most two children; if both children exist, then one edge must be labeled with </a:t>
            </a:r>
            <a:r>
              <a:rPr lang="en-US" i="1" dirty="0" smtClean="0"/>
              <a:t>left</a:t>
            </a:r>
            <a:r>
              <a:rPr lang="en-US" dirty="0" smtClean="0"/>
              <a:t> and the other </a:t>
            </a:r>
            <a:r>
              <a:rPr lang="en-US" i="1" dirty="0" smtClean="0"/>
              <a:t>right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67FB4E-C3A6-4E35-9CBF-D1C04F234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At the end of this section, you will be able to: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Understand (once more) how graphs are used to represent data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Learn the graph coloring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Apply graph coloring to solve for various scheduling problems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E7916-2A35-4B4F-BC07-ECC8A87FD3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Binary Tree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86200" y="91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1800" y="2438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257800" y="472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5814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384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4476750" y="1581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5400000">
            <a:off x="3505200" y="1638300"/>
            <a:ext cx="685800" cy="914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11" idx="0"/>
          </p:cNvCxnSpPr>
          <p:nvPr/>
        </p:nvCxnSpPr>
        <p:spPr>
          <a:xfrm rot="16200000" flipH="1">
            <a:off x="3390900" y="3276600"/>
            <a:ext cx="609600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2" idx="0"/>
          </p:cNvCxnSpPr>
          <p:nvPr/>
        </p:nvCxnSpPr>
        <p:spPr>
          <a:xfrm rot="5400000">
            <a:off x="2819400" y="3314700"/>
            <a:ext cx="6096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5"/>
            <a:endCxn id="9" idx="0"/>
          </p:cNvCxnSpPr>
          <p:nvPr/>
        </p:nvCxnSpPr>
        <p:spPr>
          <a:xfrm rot="16200000" flipH="1">
            <a:off x="5954713" y="2944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4"/>
            <a:endCxn id="10" idx="0"/>
          </p:cNvCxnSpPr>
          <p:nvPr/>
        </p:nvCxnSpPr>
        <p:spPr>
          <a:xfrm rot="5400000">
            <a:off x="5905500" y="4114800"/>
            <a:ext cx="381000" cy="838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3" name="TextBox 22"/>
          <p:cNvSpPr txBox="1">
            <a:spLocks noChangeArrowheads="1"/>
          </p:cNvSpPr>
          <p:nvPr/>
        </p:nvSpPr>
        <p:spPr bwMode="auto">
          <a:xfrm>
            <a:off x="3352800" y="1752600"/>
            <a:ext cx="56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left</a:t>
            </a:r>
          </a:p>
        </p:txBody>
      </p:sp>
      <p:sp>
        <p:nvSpPr>
          <p:cNvPr id="53264" name="TextBox 23"/>
          <p:cNvSpPr txBox="1">
            <a:spLocks noChangeArrowheads="1"/>
          </p:cNvSpPr>
          <p:nvPr/>
        </p:nvSpPr>
        <p:spPr bwMode="auto">
          <a:xfrm>
            <a:off x="2667000" y="3276600"/>
            <a:ext cx="56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left</a:t>
            </a:r>
          </a:p>
        </p:txBody>
      </p:sp>
      <p:sp>
        <p:nvSpPr>
          <p:cNvPr id="53265" name="TextBox 25"/>
          <p:cNvSpPr txBox="1">
            <a:spLocks noChangeArrowheads="1"/>
          </p:cNvSpPr>
          <p:nvPr/>
        </p:nvSpPr>
        <p:spPr bwMode="auto">
          <a:xfrm>
            <a:off x="5638800" y="4191000"/>
            <a:ext cx="56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left</a:t>
            </a:r>
          </a:p>
        </p:txBody>
      </p:sp>
      <p:sp>
        <p:nvSpPr>
          <p:cNvPr id="53266" name="TextBox 26"/>
          <p:cNvSpPr txBox="1">
            <a:spLocks noChangeArrowheads="1"/>
          </p:cNvSpPr>
          <p:nvPr/>
        </p:nvSpPr>
        <p:spPr bwMode="auto">
          <a:xfrm>
            <a:off x="4800600" y="1752600"/>
            <a:ext cx="72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right</a:t>
            </a:r>
          </a:p>
        </p:txBody>
      </p:sp>
      <p:sp>
        <p:nvSpPr>
          <p:cNvPr id="53267" name="TextBox 27"/>
          <p:cNvSpPr txBox="1">
            <a:spLocks noChangeArrowheads="1"/>
          </p:cNvSpPr>
          <p:nvPr/>
        </p:nvSpPr>
        <p:spPr bwMode="auto">
          <a:xfrm>
            <a:off x="3733800" y="3352800"/>
            <a:ext cx="72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right</a:t>
            </a:r>
          </a:p>
        </p:txBody>
      </p:sp>
      <p:sp>
        <p:nvSpPr>
          <p:cNvPr id="53268" name="TextBox 28"/>
          <p:cNvSpPr txBox="1">
            <a:spLocks noChangeArrowheads="1"/>
          </p:cNvSpPr>
          <p:nvPr/>
        </p:nvSpPr>
        <p:spPr bwMode="auto">
          <a:xfrm>
            <a:off x="6096000" y="2971800"/>
            <a:ext cx="72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right</a:t>
            </a:r>
          </a:p>
        </p:txBody>
      </p:sp>
      <p:sp>
        <p:nvSpPr>
          <p:cNvPr id="53269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F9235-1193-4CA0-9D59-30A3BA1E6E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Binary Tree</a:t>
            </a:r>
            <a:endParaRPr lang="en-US" dirty="0"/>
          </a:p>
        </p:txBody>
      </p:sp>
      <p:sp>
        <p:nvSpPr>
          <p:cNvPr id="54274" name="Content Placeholder 2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Drop the labels, if the tree is drawn with no confusion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91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1800" y="2438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257800" y="472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5814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384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4476750" y="1581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5400000">
            <a:off x="3505200" y="1638300"/>
            <a:ext cx="685800" cy="914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11" idx="0"/>
          </p:cNvCxnSpPr>
          <p:nvPr/>
        </p:nvCxnSpPr>
        <p:spPr>
          <a:xfrm rot="16200000" flipH="1">
            <a:off x="3390900" y="3276600"/>
            <a:ext cx="609600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2" idx="0"/>
          </p:cNvCxnSpPr>
          <p:nvPr/>
        </p:nvCxnSpPr>
        <p:spPr>
          <a:xfrm rot="5400000">
            <a:off x="2819400" y="3314700"/>
            <a:ext cx="6096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5"/>
            <a:endCxn id="9" idx="0"/>
          </p:cNvCxnSpPr>
          <p:nvPr/>
        </p:nvCxnSpPr>
        <p:spPr>
          <a:xfrm rot="16200000" flipH="1">
            <a:off x="5954713" y="2944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4"/>
            <a:endCxn id="10" idx="0"/>
          </p:cNvCxnSpPr>
          <p:nvPr/>
        </p:nvCxnSpPr>
        <p:spPr>
          <a:xfrm rot="5400000">
            <a:off x="5905500" y="4114800"/>
            <a:ext cx="381000" cy="838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00200" y="3505200"/>
            <a:ext cx="838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19200" y="320040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C’s</a:t>
            </a:r>
          </a:p>
          <a:p>
            <a:r>
              <a:rPr lang="en-US">
                <a:latin typeface="Verdana" pitchFamily="34" charset="0"/>
              </a:rPr>
              <a:t>Left Child</a:t>
            </a:r>
          </a:p>
        </p:txBody>
      </p:sp>
      <p:cxnSp>
        <p:nvCxnSpPr>
          <p:cNvPr id="38" name="Straight Arrow Connector 37"/>
          <p:cNvCxnSpPr>
            <a:endCxn id="11" idx="1"/>
          </p:cNvCxnSpPr>
          <p:nvPr/>
        </p:nvCxnSpPr>
        <p:spPr>
          <a:xfrm>
            <a:off x="1828800" y="2133600"/>
            <a:ext cx="1874838" cy="18748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447800" y="1828800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C’s</a:t>
            </a:r>
          </a:p>
          <a:p>
            <a:r>
              <a:rPr lang="en-US">
                <a:latin typeface="Verdana" pitchFamily="34" charset="0"/>
              </a:rPr>
              <a:t>Right Child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6286500" y="2095500"/>
            <a:ext cx="17526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162800" y="1066800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D’s</a:t>
            </a:r>
          </a:p>
          <a:p>
            <a:r>
              <a:rPr lang="en-US">
                <a:latin typeface="Verdana" pitchFamily="34" charset="0"/>
              </a:rPr>
              <a:t>Right Child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304800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D has no</a:t>
            </a:r>
          </a:p>
          <a:p>
            <a:r>
              <a:rPr lang="en-US">
                <a:latin typeface="Verdana" pitchFamily="34" charset="0"/>
              </a:rPr>
              <a:t>Left Child</a:t>
            </a:r>
          </a:p>
        </p:txBody>
      </p:sp>
      <p:sp>
        <p:nvSpPr>
          <p:cNvPr id="54295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76321D-BC80-459A-B3F4-BAC33E9CA0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3" grpId="0"/>
      <p:bldP spid="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JT’s Extra: Application Binary Trees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77D9CC-8659-497B-88F6-17C6C28DAEF7}" type="slidenum">
              <a:rPr lang="en-US" sz="1600">
                <a:solidFill>
                  <a:srgbClr val="A7A399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600">
              <a:solidFill>
                <a:srgbClr val="A7A399"/>
              </a:solidFill>
              <a:latin typeface="+mn-lt"/>
            </a:endParaRPr>
          </a:p>
        </p:txBody>
      </p:sp>
      <p:pic>
        <p:nvPicPr>
          <p:cNvPr id="67588" name="Picture 4" descr="scan0003"/>
          <p:cNvPicPr>
            <a:picLocks noChangeAspect="1" noChangeArrowheads="1"/>
          </p:cNvPicPr>
          <p:nvPr/>
        </p:nvPicPr>
        <p:blipFill>
          <a:blip r:embed="rId3"/>
          <a:srcRect l="22777" t="74767" r="20096" b="3586"/>
          <a:stretch>
            <a:fillRect/>
          </a:stretch>
        </p:blipFill>
        <p:spPr bwMode="auto">
          <a:xfrm>
            <a:off x="533400" y="609600"/>
            <a:ext cx="8077200" cy="3297238"/>
          </a:xfrm>
          <a:prstGeom prst="rect">
            <a:avLst/>
          </a:prstGeom>
          <a:noFill/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04800" y="4495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 From: “Data Structures and Algorithm Analysis in C++”, Weiss M.A.</a:t>
            </a:r>
            <a:r>
              <a:rPr lang="en-US"/>
              <a:t> 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553200" y="838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Simple Intersection</a:t>
            </a:r>
            <a:endParaRPr lang="en-US" dirty="0"/>
          </a:p>
        </p:txBody>
      </p:sp>
      <p:sp>
        <p:nvSpPr>
          <p:cNvPr id="19458" name="Slide Number Placeholder 3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72402C-A0AC-41B1-B3B6-7F83F54515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3400" y="4495800"/>
            <a:ext cx="8183563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Based on </a:t>
            </a:r>
            <a:r>
              <a:rPr lang="en-US" sz="1200" dirty="0" err="1">
                <a:latin typeface="+mn-lt"/>
              </a:rPr>
              <a:t>Aho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Hopcroft</a:t>
            </a:r>
            <a:r>
              <a:rPr lang="en-US" sz="1200" dirty="0">
                <a:latin typeface="+mn-lt"/>
              </a:rPr>
              <a:t>, and </a:t>
            </a:r>
            <a:r>
              <a:rPr lang="en-US" sz="1200" dirty="0" err="1">
                <a:latin typeface="+mn-lt"/>
              </a:rPr>
              <a:t>Ullman</a:t>
            </a:r>
            <a:r>
              <a:rPr lang="en-US" sz="1200" i="1" dirty="0">
                <a:latin typeface="+mn-lt"/>
              </a:rPr>
              <a:t>, Data Structures and Algorithms, </a:t>
            </a:r>
            <a:r>
              <a:rPr lang="en-US" sz="1200" dirty="0">
                <a:latin typeface="+mn-lt"/>
              </a:rPr>
              <a:t>Addison-Wesley</a:t>
            </a:r>
            <a:endParaRPr lang="en-US" sz="1200" i="1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505200" y="1066800"/>
            <a:ext cx="2057400" cy="1600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8200" y="1524000"/>
            <a:ext cx="17526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800600" y="31242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495800" y="37338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14700" y="38481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47900" y="36195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905000" y="2362200"/>
            <a:ext cx="18288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371600" y="2895600"/>
            <a:ext cx="2057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191000" y="19050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438400" y="2743200"/>
            <a:ext cx="1143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267200" y="1447800"/>
            <a:ext cx="1524000" cy="1219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26"/>
          <p:cNvSpPr txBox="1">
            <a:spLocks noChangeArrowheads="1"/>
          </p:cNvSpPr>
          <p:nvPr/>
        </p:nvSpPr>
        <p:spPr bwMode="auto">
          <a:xfrm>
            <a:off x="5334000" y="1371600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495800" y="21336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743200" y="3733800"/>
            <a:ext cx="1371600" cy="10668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TextBox 23"/>
          <p:cNvSpPr txBox="1">
            <a:spLocks noChangeArrowheads="1"/>
          </p:cNvSpPr>
          <p:nvPr/>
        </p:nvSpPr>
        <p:spPr bwMode="auto">
          <a:xfrm>
            <a:off x="2971800" y="43434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4953000" y="3352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76800" y="3733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9483" idx="3"/>
          </p:cNvCxnSpPr>
          <p:nvPr/>
        </p:nvCxnSpPr>
        <p:spPr>
          <a:xfrm>
            <a:off x="4648200" y="3429000"/>
            <a:ext cx="1865313" cy="5651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0" y="2667000"/>
            <a:ext cx="2057400" cy="5334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Box 24"/>
          <p:cNvSpPr txBox="1">
            <a:spLocks noChangeArrowheads="1"/>
          </p:cNvSpPr>
          <p:nvPr/>
        </p:nvSpPr>
        <p:spPr bwMode="auto">
          <a:xfrm>
            <a:off x="1828800" y="2819400"/>
            <a:ext cx="34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2286000" y="3048000"/>
            <a:ext cx="11430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705100" y="37719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162300" y="39243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3" name="TextBox 22"/>
          <p:cNvSpPr txBox="1">
            <a:spLocks noChangeArrowheads="1"/>
          </p:cNvSpPr>
          <p:nvPr/>
        </p:nvSpPr>
        <p:spPr bwMode="auto">
          <a:xfrm>
            <a:off x="6172200" y="38100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Another Example Problem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Design a traffic light for a complex intersection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Identify allowed turns</a:t>
            </a:r>
          </a:p>
          <a:p>
            <a:pPr lvl="1"/>
            <a:r>
              <a:rPr lang="en-US" smtClean="0">
                <a:ea typeface="ＭＳ Ｐゴシック"/>
              </a:rPr>
              <a:t>Going straight is a turn!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Group turns so that permitted simultaneous turns are in the same group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Find the smallest number of groups</a:t>
            </a:r>
          </a:p>
          <a:p>
            <a:pPr lvl="1"/>
            <a:r>
              <a:rPr lang="en-US" smtClean="0">
                <a:ea typeface="ＭＳ Ｐゴシック"/>
              </a:rPr>
              <a:t>This means a traffic light with the smallest number of phases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588B1-1CFB-4A70-8805-AD1449551F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Simple Intersection</a:t>
            </a:r>
            <a:endParaRPr lang="en-US" dirty="0"/>
          </a:p>
        </p:txBody>
      </p:sp>
      <p:sp>
        <p:nvSpPr>
          <p:cNvPr id="21506" name="Slide Number Placeholder 3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E25A32-3E40-4C9F-B599-AEB017090D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3400" y="4495800"/>
            <a:ext cx="8183563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Based on </a:t>
            </a:r>
            <a:r>
              <a:rPr lang="en-US" sz="1200" dirty="0" err="1">
                <a:latin typeface="+mn-lt"/>
              </a:rPr>
              <a:t>Aho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Hopcroft</a:t>
            </a:r>
            <a:r>
              <a:rPr lang="en-US" sz="1200" dirty="0">
                <a:latin typeface="+mn-lt"/>
              </a:rPr>
              <a:t>, and </a:t>
            </a:r>
            <a:r>
              <a:rPr lang="en-US" sz="1200" dirty="0" err="1">
                <a:latin typeface="+mn-lt"/>
              </a:rPr>
              <a:t>Ullman</a:t>
            </a:r>
            <a:r>
              <a:rPr lang="en-US" sz="1200" i="1" dirty="0">
                <a:latin typeface="+mn-lt"/>
              </a:rPr>
              <a:t>, Data Structures and Algorithms, </a:t>
            </a:r>
            <a:r>
              <a:rPr lang="en-US" sz="1200" dirty="0">
                <a:latin typeface="+mn-lt"/>
              </a:rPr>
              <a:t>Addison-Wesley</a:t>
            </a:r>
            <a:endParaRPr lang="en-US" sz="1200" i="1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505200" y="1066800"/>
            <a:ext cx="2057400" cy="1600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8200" y="1524000"/>
            <a:ext cx="17526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800600" y="31242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495800" y="37338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14700" y="38481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47900" y="36195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905000" y="2362200"/>
            <a:ext cx="18288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371600" y="2895600"/>
            <a:ext cx="2057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191000" y="19050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438400" y="2743200"/>
            <a:ext cx="1143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267200" y="1447800"/>
            <a:ext cx="1524000" cy="1219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TextBox 26"/>
          <p:cNvSpPr txBox="1">
            <a:spLocks noChangeArrowheads="1"/>
          </p:cNvSpPr>
          <p:nvPr/>
        </p:nvSpPr>
        <p:spPr bwMode="auto">
          <a:xfrm>
            <a:off x="5334000" y="1371600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495800" y="21336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743200" y="3733800"/>
            <a:ext cx="1371600" cy="10668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2" name="TextBox 23"/>
          <p:cNvSpPr txBox="1">
            <a:spLocks noChangeArrowheads="1"/>
          </p:cNvSpPr>
          <p:nvPr/>
        </p:nvSpPr>
        <p:spPr bwMode="auto">
          <a:xfrm>
            <a:off x="2971800" y="43434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4953000" y="3352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76800" y="3733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1531" idx="3"/>
          </p:cNvCxnSpPr>
          <p:nvPr/>
        </p:nvCxnSpPr>
        <p:spPr>
          <a:xfrm>
            <a:off x="4648200" y="3429000"/>
            <a:ext cx="1865313" cy="5651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0" y="2667000"/>
            <a:ext cx="2057400" cy="5334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24"/>
          <p:cNvSpPr txBox="1">
            <a:spLocks noChangeArrowheads="1"/>
          </p:cNvSpPr>
          <p:nvPr/>
        </p:nvSpPr>
        <p:spPr bwMode="auto">
          <a:xfrm>
            <a:off x="1828800" y="2819400"/>
            <a:ext cx="34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2286000" y="3048000"/>
            <a:ext cx="11430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705100" y="37719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162300" y="39243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1" name="TextBox 22"/>
          <p:cNvSpPr txBox="1">
            <a:spLocks noChangeArrowheads="1"/>
          </p:cNvSpPr>
          <p:nvPr/>
        </p:nvSpPr>
        <p:spPr bwMode="auto">
          <a:xfrm>
            <a:off x="6172200" y="38100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 Possible 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From A to B (denoted AB)</a:t>
            </a:r>
          </a:p>
          <a:p>
            <a:pPr>
              <a:defRPr/>
            </a:pPr>
            <a:r>
              <a:rPr lang="en-US" dirty="0" smtClean="0"/>
              <a:t>From A to C (AC)</a:t>
            </a:r>
          </a:p>
          <a:p>
            <a:pPr>
              <a:defRPr/>
            </a:pPr>
            <a:r>
              <a:rPr lang="en-US" dirty="0" smtClean="0"/>
              <a:t>From A to D (AD)</a:t>
            </a:r>
          </a:p>
          <a:p>
            <a:pPr>
              <a:defRPr/>
            </a:pPr>
            <a:r>
              <a:rPr lang="en-US" dirty="0" smtClean="0"/>
              <a:t>BA</a:t>
            </a:r>
          </a:p>
          <a:p>
            <a:pPr>
              <a:defRPr/>
            </a:pPr>
            <a:r>
              <a:rPr lang="en-US" dirty="0" smtClean="0"/>
              <a:t>BC</a:t>
            </a:r>
          </a:p>
          <a:p>
            <a:pPr>
              <a:defRPr/>
            </a:pPr>
            <a:r>
              <a:rPr lang="en-US" dirty="0" smtClean="0"/>
              <a:t>BD</a:t>
            </a:r>
          </a:p>
          <a:p>
            <a:pPr>
              <a:defRPr/>
            </a:pPr>
            <a:r>
              <a:rPr lang="en-US" dirty="0" smtClean="0"/>
              <a:t>DA</a:t>
            </a:r>
          </a:p>
          <a:p>
            <a:pPr>
              <a:defRPr/>
            </a:pPr>
            <a:r>
              <a:rPr lang="en-US" dirty="0" smtClean="0"/>
              <a:t>DB</a:t>
            </a:r>
          </a:p>
          <a:p>
            <a:pPr>
              <a:defRPr/>
            </a:pPr>
            <a:r>
              <a:rPr lang="en-US" dirty="0" smtClean="0"/>
              <a:t>DC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2531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9E523A-EAED-42D2-B6D2-8EABF85443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746750" y="1400175"/>
            <a:ext cx="1795463" cy="12811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672263" y="1793875"/>
            <a:ext cx="1530350" cy="1158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858000" y="3138488"/>
            <a:ext cx="1524000" cy="531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613525" y="3670300"/>
            <a:ext cx="1524000" cy="5318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622132" y="3809206"/>
            <a:ext cx="1130300" cy="8524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768851" y="3608387"/>
            <a:ext cx="1130300" cy="854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4541838" y="2473325"/>
            <a:ext cx="1462087" cy="465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114800" y="2938463"/>
            <a:ext cx="1646238" cy="531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6340476" y="2098675"/>
            <a:ext cx="730250" cy="5492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4968875" y="2805113"/>
            <a:ext cx="914400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6375400" y="1719263"/>
            <a:ext cx="1330325" cy="9747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45"/>
          <p:cNvSpPr txBox="1">
            <a:spLocks noChangeArrowheads="1"/>
          </p:cNvSpPr>
          <p:nvPr/>
        </p:nvSpPr>
        <p:spPr bwMode="auto">
          <a:xfrm>
            <a:off x="7285038" y="1608138"/>
            <a:ext cx="2905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6583363" y="2298700"/>
            <a:ext cx="731838" cy="54768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162550" y="3708400"/>
            <a:ext cx="1196975" cy="8540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6" name="TextBox 48"/>
          <p:cNvSpPr txBox="1">
            <a:spLocks noChangeArrowheads="1"/>
          </p:cNvSpPr>
          <p:nvPr/>
        </p:nvSpPr>
        <p:spPr bwMode="auto">
          <a:xfrm>
            <a:off x="5394325" y="4202113"/>
            <a:ext cx="27463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6980238" y="3336925"/>
            <a:ext cx="792162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918325" y="3670300"/>
            <a:ext cx="793750" cy="2651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22555" idx="3"/>
          </p:cNvCxnSpPr>
          <p:nvPr/>
        </p:nvCxnSpPr>
        <p:spPr>
          <a:xfrm>
            <a:off x="6735763" y="3403600"/>
            <a:ext cx="1492250" cy="49371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237038" y="2738438"/>
            <a:ext cx="1646237" cy="4667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TextBox 83"/>
          <p:cNvSpPr txBox="1">
            <a:spLocks noChangeArrowheads="1"/>
          </p:cNvSpPr>
          <p:nvPr/>
        </p:nvSpPr>
        <p:spPr bwMode="auto">
          <a:xfrm>
            <a:off x="4479925" y="2871788"/>
            <a:ext cx="2778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rot="10800000">
            <a:off x="4846638" y="3071813"/>
            <a:ext cx="914400" cy="2651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5145881" y="3731419"/>
            <a:ext cx="865188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5511800" y="3863975"/>
            <a:ext cx="8636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TextBox 87"/>
          <p:cNvSpPr txBox="1">
            <a:spLocks noChangeArrowheads="1"/>
          </p:cNvSpPr>
          <p:nvPr/>
        </p:nvSpPr>
        <p:spPr bwMode="auto">
          <a:xfrm>
            <a:off x="7954963" y="3736975"/>
            <a:ext cx="2730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Simultaneous 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BA</a:t>
            </a:r>
          </a:p>
        </p:txBody>
      </p:sp>
      <p:sp>
        <p:nvSpPr>
          <p:cNvPr id="23555" name="Slide Number Placeholder 3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AD1D19-1B7A-474C-8FAE-079DC31F59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5400000" flipH="1" flipV="1">
            <a:off x="5295900" y="3287713"/>
            <a:ext cx="228600" cy="152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486400" y="3276600"/>
            <a:ext cx="609600" cy="22860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5448300" y="2705100"/>
            <a:ext cx="457200" cy="22860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662488" y="1036637"/>
            <a:ext cx="1982788" cy="12811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602288" y="1465262"/>
            <a:ext cx="1689100" cy="1158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5867400" y="2889250"/>
            <a:ext cx="1524000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622925" y="3476625"/>
            <a:ext cx="1524000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572794" y="3674269"/>
            <a:ext cx="1247775" cy="8524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719513" y="3452813"/>
            <a:ext cx="1247775" cy="854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551238" y="2154238"/>
            <a:ext cx="1462087" cy="514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3124200" y="2668588"/>
            <a:ext cx="1646238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5310982" y="1769269"/>
            <a:ext cx="808037" cy="5492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3978275" y="2520950"/>
            <a:ext cx="914400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315744" y="1373981"/>
            <a:ext cx="1468438" cy="9747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TextBox 66"/>
          <p:cNvSpPr txBox="1">
            <a:spLocks noChangeArrowheads="1"/>
          </p:cNvSpPr>
          <p:nvPr/>
        </p:nvSpPr>
        <p:spPr bwMode="auto">
          <a:xfrm>
            <a:off x="6294438" y="1200150"/>
            <a:ext cx="2905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5554663" y="1990725"/>
            <a:ext cx="808038" cy="54768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4109244" y="3563144"/>
            <a:ext cx="1322387" cy="8540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3" name="TextBox 69"/>
          <p:cNvSpPr txBox="1">
            <a:spLocks noChangeArrowheads="1"/>
          </p:cNvSpPr>
          <p:nvPr/>
        </p:nvSpPr>
        <p:spPr bwMode="auto">
          <a:xfrm>
            <a:off x="4403725" y="4064000"/>
            <a:ext cx="2746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5989638" y="3108325"/>
            <a:ext cx="792162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927725" y="3476625"/>
            <a:ext cx="793750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23582" idx="3"/>
          </p:cNvCxnSpPr>
          <p:nvPr/>
        </p:nvCxnSpPr>
        <p:spPr>
          <a:xfrm>
            <a:off x="5745163" y="3182938"/>
            <a:ext cx="1492250" cy="54451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46438" y="2447925"/>
            <a:ext cx="1646237" cy="5143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8" name="TextBox 77"/>
          <p:cNvSpPr txBox="1">
            <a:spLocks noChangeArrowheads="1"/>
          </p:cNvSpPr>
          <p:nvPr/>
        </p:nvSpPr>
        <p:spPr bwMode="auto">
          <a:xfrm>
            <a:off x="3489325" y="2595563"/>
            <a:ext cx="2778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>
            <a:off x="3856038" y="2814638"/>
            <a:ext cx="914400" cy="2936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4110037" y="3575051"/>
            <a:ext cx="955675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4475956" y="3721894"/>
            <a:ext cx="954088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2" name="TextBox 81"/>
          <p:cNvSpPr txBox="1">
            <a:spLocks noChangeArrowheads="1"/>
          </p:cNvSpPr>
          <p:nvPr/>
        </p:nvSpPr>
        <p:spPr bwMode="auto">
          <a:xfrm>
            <a:off x="6964363" y="3549650"/>
            <a:ext cx="273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4648200" y="2743200"/>
            <a:ext cx="1295400" cy="38100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1040</TotalTime>
  <Words>1168</Words>
  <Application>Microsoft Office PowerPoint</Application>
  <PresentationFormat>On-screen Show (4:3)</PresentationFormat>
  <Paragraphs>501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Verdana</vt:lpstr>
      <vt:lpstr>Arial</vt:lpstr>
      <vt:lpstr>ＭＳ Ｐゴシック</vt:lpstr>
      <vt:lpstr>Wingdings 2</vt:lpstr>
      <vt:lpstr>Calibri</vt:lpstr>
      <vt:lpstr>Aspect</vt:lpstr>
      <vt:lpstr>Aspect</vt:lpstr>
      <vt:lpstr>Aspect</vt:lpstr>
      <vt:lpstr>Aspect</vt:lpstr>
      <vt:lpstr>Aspect</vt:lpstr>
      <vt:lpstr>Aspect</vt:lpstr>
      <vt:lpstr>Graphs</vt:lpstr>
      <vt:lpstr>Reading Assignment</vt:lpstr>
      <vt:lpstr>Graph Coloring</vt:lpstr>
      <vt:lpstr>Objectives</vt:lpstr>
      <vt:lpstr>Simple Intersection</vt:lpstr>
      <vt:lpstr>Another Example Problem</vt:lpstr>
      <vt:lpstr>Simple Intersection</vt:lpstr>
      <vt:lpstr>9 Possible Turns</vt:lpstr>
      <vt:lpstr>Example Simultaneous Turns</vt:lpstr>
      <vt:lpstr>Example Conflicting Turns</vt:lpstr>
      <vt:lpstr>Objective</vt:lpstr>
      <vt:lpstr>Graph Model of Conflicting Turns</vt:lpstr>
      <vt:lpstr>Graph Coloring</vt:lpstr>
      <vt:lpstr>Graph Coloring Algorithm</vt:lpstr>
      <vt:lpstr>JT’s Extra, Graph Coloring Example 1: Final Exams</vt:lpstr>
      <vt:lpstr>JT’s Extra, Graph Coloring Example 1: Final Exams (2)</vt:lpstr>
      <vt:lpstr>JT’s Extra, Graph Coloring Example 2: Final Exams</vt:lpstr>
      <vt:lpstr>Graph Model of Conflicting Turns</vt:lpstr>
      <vt:lpstr>Graph Model of Conflicting Turns</vt:lpstr>
      <vt:lpstr>Graph Model of Conflicting Turns</vt:lpstr>
      <vt:lpstr>Complex Intersection</vt:lpstr>
      <vt:lpstr>Trees</vt:lpstr>
      <vt:lpstr>Objectives</vt:lpstr>
      <vt:lpstr>Computer Science Trees</vt:lpstr>
      <vt:lpstr>Example Tree</vt:lpstr>
      <vt:lpstr>Example Tree</vt:lpstr>
      <vt:lpstr>Tree Terminology</vt:lpstr>
      <vt:lpstr>Root</vt:lpstr>
      <vt:lpstr>Parent-Child (Above/Below), Ancestor-Descendant</vt:lpstr>
      <vt:lpstr>Parent-Child</vt:lpstr>
      <vt:lpstr>Siblings</vt:lpstr>
      <vt:lpstr>Leaf</vt:lpstr>
      <vt:lpstr>Distance</vt:lpstr>
      <vt:lpstr>Organizational Trees</vt:lpstr>
      <vt:lpstr>Game Trees Paper-Rock-Scissors</vt:lpstr>
      <vt:lpstr>Game Trees Tic-Tac-Toe</vt:lpstr>
      <vt:lpstr>Game Trees</vt:lpstr>
      <vt:lpstr>Slide 38</vt:lpstr>
      <vt:lpstr>Binary Trees</vt:lpstr>
      <vt:lpstr>Example Binary Tree</vt:lpstr>
      <vt:lpstr>Example Binary Tree</vt:lpstr>
      <vt:lpstr>JT’s Extra: Application Binary Trees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138</cp:revision>
  <dcterms:created xsi:type="dcterms:W3CDTF">2006-08-16T00:00:00Z</dcterms:created>
  <dcterms:modified xsi:type="dcterms:W3CDTF">2012-09-30T03:29:26Z</dcterms:modified>
</cp:coreProperties>
</file>