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6"/>
  </p:notesMasterIdLst>
  <p:sldIdLst>
    <p:sldId id="308" r:id="rId2"/>
    <p:sldId id="378" r:id="rId3"/>
    <p:sldId id="441" r:id="rId4"/>
    <p:sldId id="442" r:id="rId5"/>
    <p:sldId id="465" r:id="rId6"/>
    <p:sldId id="466" r:id="rId7"/>
    <p:sldId id="467" r:id="rId8"/>
    <p:sldId id="468" r:id="rId9"/>
    <p:sldId id="469" r:id="rId10"/>
    <p:sldId id="470" r:id="rId11"/>
    <p:sldId id="462" r:id="rId12"/>
    <p:sldId id="471" r:id="rId13"/>
    <p:sldId id="381" r:id="rId14"/>
    <p:sldId id="382" r:id="rId15"/>
    <p:sldId id="383" r:id="rId16"/>
    <p:sldId id="384" r:id="rId17"/>
    <p:sldId id="463" r:id="rId18"/>
    <p:sldId id="472" r:id="rId19"/>
    <p:sldId id="464" r:id="rId20"/>
    <p:sldId id="385" r:id="rId21"/>
    <p:sldId id="386" r:id="rId22"/>
    <p:sldId id="473" r:id="rId23"/>
    <p:sldId id="474" r:id="rId24"/>
    <p:sldId id="475" r:id="rId25"/>
    <p:sldId id="387" r:id="rId26"/>
    <p:sldId id="388" r:id="rId27"/>
    <p:sldId id="443" r:id="rId28"/>
    <p:sldId id="476" r:id="rId29"/>
    <p:sldId id="389" r:id="rId30"/>
    <p:sldId id="444"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46" r:id="rId55"/>
    <p:sldId id="447" r:id="rId56"/>
    <p:sldId id="448" r:id="rId57"/>
    <p:sldId id="449" r:id="rId58"/>
    <p:sldId id="450" r:id="rId59"/>
    <p:sldId id="451" r:id="rId60"/>
    <p:sldId id="452" r:id="rId61"/>
    <p:sldId id="453" r:id="rId62"/>
    <p:sldId id="454" r:id="rId63"/>
    <p:sldId id="455" r:id="rId64"/>
    <p:sldId id="456"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8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A83D21D-6009-42B7-9DCE-B21B838B3770}" type="datetimeFigureOut">
              <a:rPr lang="en-US"/>
              <a:pPr>
                <a:defRPr/>
              </a:pPr>
              <a:t>9/23/2012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156924E-B676-48E3-A457-64A4CCA76B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Why:</a:t>
            </a:r>
          </a:p>
          <a:p>
            <a:pPr>
              <a:spcBef>
                <a:spcPct val="0"/>
              </a:spcBef>
            </a:pPr>
            <a:r>
              <a:rPr lang="en-US" smtClean="0"/>
              <a:t>Pick travel rouute?</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9225C2-BD6B-41C3-B963-8068668E8BB4}" type="slidenum">
              <a:rPr lang="en-US"/>
              <a:pPr fontAlgn="base">
                <a:spcBef>
                  <a:spcPct val="0"/>
                </a:spcBef>
                <a:spcAft>
                  <a:spcPct val="0"/>
                </a:spcAft>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F6170B-4B21-4734-8E3B-966CE23E2071}" type="slidenum">
              <a:rPr lang="en-US"/>
              <a:pPr fontAlgn="base">
                <a:spcBef>
                  <a:spcPct val="0"/>
                </a:spcBef>
                <a:spcAft>
                  <a:spcPct val="0"/>
                </a:spcAft>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E4A8BA-FCBA-4B26-BACC-1FEA0F9085A8}" type="slidenum">
              <a:rPr lang="en-US"/>
              <a:pPr fontAlgn="base">
                <a:spcBef>
                  <a:spcPct val="0"/>
                </a:spcBef>
                <a:spcAft>
                  <a:spcPct val="0"/>
                </a:spcAft>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12F4CE-4452-48EC-9A3F-678B20FC4997}" type="slidenum">
              <a:rPr lang="en-US"/>
              <a:pPr fontAlgn="base">
                <a:spcBef>
                  <a:spcPct val="0"/>
                </a:spcBef>
                <a:spcAft>
                  <a:spcPct val="0"/>
                </a:spcAft>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10" charset="-128"/>
            </a:endParaRPr>
          </a:p>
        </p:txBody>
      </p:sp>
      <p:sp>
        <p:nvSpPr>
          <p:cNvPr id="7" name="Rectangle 6"/>
          <p:cNvSpPr/>
          <p:nvPr/>
        </p:nvSpPr>
        <p:spPr>
          <a:xfrm>
            <a:off x="3886200" y="6248400"/>
            <a:ext cx="1627188" cy="276225"/>
          </a:xfrm>
          <a:prstGeom prst="rect">
            <a:avLst/>
          </a:prstGeom>
        </p:spPr>
        <p:txBody>
          <a:bodyPr wrap="none">
            <a:spAutoFit/>
          </a:bodyPr>
          <a:lstStyle/>
          <a:p>
            <a:pPr fontAlgn="auto">
              <a:spcBef>
                <a:spcPts val="0"/>
              </a:spcBef>
              <a:spcAft>
                <a:spcPts val="0"/>
              </a:spcAft>
              <a:defRPr/>
            </a:pPr>
            <a:r>
              <a:rPr lang="en-US" sz="1200" dirty="0">
                <a:latin typeface="+mn-lt"/>
              </a:rPr>
              <a:t>© </a:t>
            </a:r>
            <a:r>
              <a:rPr lang="en-US" sz="1200" dirty="0" err="1">
                <a:latin typeface="+mn-lt"/>
              </a:rPr>
              <a:t>Jalal</a:t>
            </a:r>
            <a:r>
              <a:rPr lang="en-US" sz="1200" dirty="0">
                <a:latin typeface="+mn-lt"/>
              </a:rPr>
              <a:t> Kawash </a:t>
            </a:r>
            <a:r>
              <a:rPr lang="en-US" sz="1200" dirty="0">
                <a:latin typeface="+mn-lt"/>
              </a:rPr>
              <a:t>2010</a:t>
            </a:r>
            <a:endParaRPr lang="en-US" sz="1200" dirty="0">
              <a:latin typeface="+mn-lt"/>
            </a:endParaRPr>
          </a:p>
        </p:txBody>
      </p:sp>
      <p:pic>
        <p:nvPicPr>
          <p:cNvPr id="8" name="Picture 11"/>
          <p:cNvPicPr>
            <a:picLocks noChangeAspect="1" noChangeArrowheads="1"/>
          </p:cNvPicPr>
          <p:nvPr userDrawn="1"/>
        </p:nvPicPr>
        <p:blipFill>
          <a:blip r:embed="rId2"/>
          <a:srcRect l="52776" t="11578" r="8125" b="2106"/>
          <a:stretch>
            <a:fillRect/>
          </a:stretch>
        </p:blipFill>
        <p:spPr bwMode="auto">
          <a:xfrm>
            <a:off x="609600" y="3849688"/>
            <a:ext cx="1481138" cy="1941512"/>
          </a:xfrm>
          <a:prstGeom prst="rect">
            <a:avLst/>
          </a:prstGeom>
          <a:noFill/>
          <a:ln w="9525">
            <a:noFill/>
            <a:miter lim="800000"/>
            <a:headEnd/>
            <a:tailEnd/>
          </a:ln>
        </p:spPr>
      </p:pic>
      <p:sp>
        <p:nvSpPr>
          <p:cNvPr id="5" name="Title 4"/>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lang="en-US"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9" name="Date Placeholder 18"/>
          <p:cNvSpPr>
            <a:spLocks noGrp="1"/>
          </p:cNvSpPr>
          <p:nvPr>
            <p:ph type="dt" sz="half" idx="10"/>
          </p:nvPr>
        </p:nvSpPr>
        <p:spPr>
          <a:xfrm>
            <a:off x="5943600" y="6096000"/>
            <a:ext cx="2286000" cy="365125"/>
          </a:xfrm>
        </p:spPr>
        <p:txBody>
          <a:bodyPr/>
          <a:lstStyle>
            <a:lvl1pPr>
              <a:defRPr smtClean="0"/>
            </a:lvl1pPr>
          </a:lstStyle>
          <a:p>
            <a:pPr>
              <a:defRPr/>
            </a:pPr>
            <a:fld id="{0B47F145-6A48-428B-9EB2-ED5D414DC11A}" type="datetime1">
              <a:rPr lang="en-US"/>
              <a:pPr>
                <a:defRPr/>
              </a:pPr>
              <a:t>9/23/2012</a:t>
            </a:fld>
            <a:endParaRPr lang="en-US"/>
          </a:p>
        </p:txBody>
      </p:sp>
      <p:sp>
        <p:nvSpPr>
          <p:cNvPr id="10" name="Footer Placeholder 7"/>
          <p:cNvSpPr>
            <a:spLocks noGrp="1"/>
          </p:cNvSpPr>
          <p:nvPr>
            <p:ph type="ftr" sz="quarter" idx="11"/>
          </p:nvPr>
        </p:nvSpPr>
        <p:spPr>
          <a:xfrm>
            <a:off x="4800600" y="6111875"/>
            <a:ext cx="2286000" cy="365125"/>
          </a:xfrm>
        </p:spPr>
        <p:txBody>
          <a:bodyPr/>
          <a:lstStyle>
            <a:lvl1pPr>
              <a:defRPr/>
            </a:lvl1pPr>
          </a:lstStyle>
          <a:p>
            <a:pPr>
              <a:defRPr/>
            </a:pPr>
            <a:endParaRPr lang="en-US"/>
          </a:p>
        </p:txBody>
      </p:sp>
      <p:sp>
        <p:nvSpPr>
          <p:cNvPr id="11" name="Slide Number Placeholder 10"/>
          <p:cNvSpPr>
            <a:spLocks noGrp="1"/>
          </p:cNvSpPr>
          <p:nvPr>
            <p:ph type="sldNum" sz="quarter" idx="12"/>
          </p:nvPr>
        </p:nvSpPr>
        <p:spPr/>
        <p:txBody>
          <a:bodyPr/>
          <a:lstStyle>
            <a:lvl1pPr>
              <a:defRPr sz="1600" smtClean="0"/>
            </a:lvl1pPr>
          </a:lstStyle>
          <a:p>
            <a:pPr>
              <a:defRPr/>
            </a:pPr>
            <a:fld id="{1CA5EA5A-D8D2-42F5-A4D6-BFA86119F2A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EB40A35-2E79-45F3-B370-07D3D2BCA8D8}" type="datetime1">
              <a:rPr lang="en-US"/>
              <a:pPr>
                <a:defRPr/>
              </a:pPr>
              <a:t>9/23/2012</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97C685B-9C2C-4D49-8D49-FD0F502533C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94811F-8DE3-42AD-83DD-83541AB31A95}" type="datetime1">
              <a:rPr lang="en-US"/>
              <a:pPr>
                <a:defRPr/>
              </a:pPr>
              <a:t>9/23/2012</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3945CEC-04B5-46A2-BF6E-C414B629653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7255DB20-E5A4-490E-92D0-177E247C126A}" type="datetime1">
              <a:rPr lang="en-US"/>
              <a:pPr>
                <a:defRPr/>
              </a:pPr>
              <a:t>9/23/2012</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EBB8E9A-4EA9-4B9A-B3A7-2F62963743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4"/>
          <p:cNvSpPr>
            <a:spLocks noGrp="1"/>
          </p:cNvSpPr>
          <p:nvPr>
            <p:ph type="dt" sz="half" idx="10"/>
          </p:nvPr>
        </p:nvSpPr>
        <p:spPr>
          <a:xfrm>
            <a:off x="6096000" y="6096000"/>
            <a:ext cx="2286000" cy="365125"/>
          </a:xfrm>
        </p:spPr>
        <p:txBody>
          <a:bodyPr/>
          <a:lstStyle>
            <a:lvl1pPr>
              <a:defRPr smtClean="0"/>
            </a:lvl1pPr>
          </a:lstStyle>
          <a:p>
            <a:pPr>
              <a:defRPr/>
            </a:pPr>
            <a:fld id="{357C5FF3-E152-457D-84EF-17A7C294DA9A}" type="datetime1">
              <a:rPr lang="en-US"/>
              <a:pPr>
                <a:defRPr/>
              </a:pPr>
              <a:t>9/23/2012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54DE11A6-7501-49CC-9DBD-3BC48D8E3F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pic>
        <p:nvPicPr>
          <p:cNvPr id="5" name="Picture 11"/>
          <p:cNvPicPr>
            <a:picLocks noChangeAspect="1" noChangeArrowheads="1"/>
          </p:cNvPicPr>
          <p:nvPr userDrawn="1"/>
        </p:nvPicPr>
        <p:blipFill>
          <a:blip r:embed="rId2"/>
          <a:srcRect l="52776" t="11578" r="8125" b="2106"/>
          <a:stretch>
            <a:fillRect/>
          </a:stretch>
        </p:blipFill>
        <p:spPr bwMode="auto">
          <a:xfrm>
            <a:off x="1676400" y="533400"/>
            <a:ext cx="2514600" cy="3295650"/>
          </a:xfrm>
          <a:prstGeom prst="rect">
            <a:avLst/>
          </a:prstGeom>
          <a:noFill/>
          <a:ln w="9525">
            <a:noFill/>
            <a:miter lim="800000"/>
            <a:headEnd/>
            <a:tailEnd/>
          </a:ln>
        </p:spPr>
      </p:pic>
      <p:pic>
        <p:nvPicPr>
          <p:cNvPr id="6" name="Picture 12"/>
          <p:cNvPicPr>
            <a:picLocks noChangeAspect="1" noChangeArrowheads="1"/>
          </p:cNvPicPr>
          <p:nvPr userDrawn="1"/>
        </p:nvPicPr>
        <p:blipFill>
          <a:blip r:embed="rId2"/>
          <a:srcRect l="52776" t="11578" r="8125" b="2106"/>
          <a:stretch>
            <a:fillRect/>
          </a:stretch>
        </p:blipFill>
        <p:spPr bwMode="auto">
          <a:xfrm>
            <a:off x="2667000" y="914400"/>
            <a:ext cx="2514600" cy="3295650"/>
          </a:xfrm>
          <a:prstGeom prst="rect">
            <a:avLst/>
          </a:prstGeom>
          <a:noFill/>
          <a:ln w="9525">
            <a:noFill/>
            <a:miter lim="800000"/>
            <a:headEnd/>
            <a:tailEnd/>
          </a:ln>
        </p:spPr>
      </p:pic>
      <p:pic>
        <p:nvPicPr>
          <p:cNvPr id="7" name="Picture 13"/>
          <p:cNvPicPr>
            <a:picLocks noChangeAspect="1" noChangeArrowheads="1"/>
          </p:cNvPicPr>
          <p:nvPr userDrawn="1"/>
        </p:nvPicPr>
        <p:blipFill>
          <a:blip r:embed="rId2"/>
          <a:srcRect l="52776" t="11578" r="8125" b="2106"/>
          <a:stretch>
            <a:fillRect/>
          </a:stretch>
        </p:blipFill>
        <p:spPr bwMode="auto">
          <a:xfrm>
            <a:off x="3657600" y="1371600"/>
            <a:ext cx="2514600" cy="3295650"/>
          </a:xfrm>
          <a:prstGeom prst="rect">
            <a:avLst/>
          </a:prstGeom>
          <a:noFill/>
          <a:ln w="9525">
            <a:noFill/>
            <a:miter lim="800000"/>
            <a:headEnd/>
            <a:tailEnd/>
          </a:ln>
        </p:spPr>
      </p:pic>
      <p:pic>
        <p:nvPicPr>
          <p:cNvPr id="8" name="Picture 14"/>
          <p:cNvPicPr>
            <a:picLocks noChangeAspect="1" noChangeArrowheads="1"/>
          </p:cNvPicPr>
          <p:nvPr userDrawn="1"/>
        </p:nvPicPr>
        <p:blipFill>
          <a:blip r:embed="rId2"/>
          <a:srcRect l="52776" t="11578" r="8125" b="2106"/>
          <a:stretch>
            <a:fillRect/>
          </a:stretch>
        </p:blipFill>
        <p:spPr bwMode="auto">
          <a:xfrm>
            <a:off x="4648200" y="1905000"/>
            <a:ext cx="2514600" cy="3295650"/>
          </a:xfrm>
          <a:prstGeom prst="rect">
            <a:avLst/>
          </a:prstGeom>
          <a:noFill/>
          <a:ln w="9525">
            <a:noFill/>
            <a:miter lim="800000"/>
            <a:headEnd/>
            <a:tailEnd/>
          </a:ln>
        </p:spPr>
      </p:pic>
      <p:sp>
        <p:nvSpPr>
          <p:cNvPr id="2" name="Title 1"/>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a:defRPr/>
            </a:pPr>
            <a:fld id="{38B408E2-E71F-4F47-991B-C47FE43BBBF9}" type="datetime1">
              <a:rPr lang="en-US"/>
              <a:pPr>
                <a:defRPr/>
              </a:pPr>
              <a:t>9/23/2012</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lvl1pPr>
          </a:lstStyle>
          <a:p>
            <a:pPr>
              <a:defRPr/>
            </a:pPr>
            <a:fld id="{8559EF90-EE8B-4B2E-960A-2DCAD21261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E8B84900-FEDE-4AC2-8CE9-7B0BC739854B}" type="datetime1">
              <a:rPr lang="en-US"/>
              <a:pPr>
                <a:defRPr/>
              </a:pPr>
              <a:t>9/23/2012</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598EE46-29B5-46B9-A51F-97E304D4612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683A4C42-AB1B-41BB-AB2A-A6BC905CEB86}" type="datetime1">
              <a:rPr lang="en-US"/>
              <a:pPr>
                <a:defRPr/>
              </a:pPr>
              <a:t>9/23/2012</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98585FDD-B0E4-4266-9231-ABF70DA4DA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EC89E014-E3F2-4FFA-BCFC-5B5377ADE2A5}" type="datetime1">
              <a:rPr lang="en-US"/>
              <a:pPr>
                <a:defRPr/>
              </a:pPr>
              <a:t>9/23/2012</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92F00AF-5DAA-468F-9F51-54A57280488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3" name="Rectangle 5"/>
          <p:cNvSpPr/>
          <p:nvPr userDrawn="1"/>
        </p:nvSpPr>
        <p:spPr>
          <a:xfrm>
            <a:off x="3886200" y="6172200"/>
            <a:ext cx="1627188" cy="276225"/>
          </a:xfrm>
          <a:prstGeom prst="rect">
            <a:avLst/>
          </a:prstGeom>
        </p:spPr>
        <p:txBody>
          <a:bodyPr wrap="none">
            <a:spAutoFit/>
          </a:bodyPr>
          <a:lstStyle/>
          <a:p>
            <a:pPr fontAlgn="auto">
              <a:spcBef>
                <a:spcPts val="0"/>
              </a:spcBef>
              <a:spcAft>
                <a:spcPts val="0"/>
              </a:spcAft>
              <a:defRPr/>
            </a:pPr>
            <a:r>
              <a:rPr lang="en-US" sz="1200" dirty="0">
                <a:latin typeface="+mn-lt"/>
              </a:rPr>
              <a:t>© </a:t>
            </a:r>
            <a:r>
              <a:rPr lang="en-US" sz="1200" dirty="0" err="1">
                <a:latin typeface="+mn-lt"/>
              </a:rPr>
              <a:t>Jalal</a:t>
            </a:r>
            <a:r>
              <a:rPr lang="en-US" sz="1200" dirty="0">
                <a:latin typeface="+mn-lt"/>
              </a:rPr>
              <a:t> Kawash 2009</a:t>
            </a:r>
          </a:p>
        </p:txBody>
      </p:sp>
      <p:sp>
        <p:nvSpPr>
          <p:cNvPr id="4" name="Rectangle 6"/>
          <p:cNvSpPr/>
          <p:nvPr userDrawn="1"/>
        </p:nvSpPr>
        <p:spPr>
          <a:xfrm>
            <a:off x="533400" y="6172200"/>
            <a:ext cx="2592388" cy="276225"/>
          </a:xfrm>
          <a:prstGeom prst="rect">
            <a:avLst/>
          </a:prstGeom>
        </p:spPr>
        <p:txBody>
          <a:bodyPr wrap="none">
            <a:spAutoFit/>
          </a:bodyPr>
          <a:lstStyle/>
          <a:p>
            <a:pPr fontAlgn="auto">
              <a:spcBef>
                <a:spcPts val="0"/>
              </a:spcBef>
              <a:spcAft>
                <a:spcPts val="0"/>
              </a:spcAft>
              <a:defRPr/>
            </a:pPr>
            <a:r>
              <a:rPr lang="en-US" sz="1200" i="1" dirty="0">
                <a:latin typeface="+mn-lt"/>
              </a:rPr>
              <a:t>Peeking into Computer Science</a:t>
            </a:r>
            <a:endParaRPr lang="en-US" sz="1200" i="1" dirty="0">
              <a:latin typeface="+mn-lt"/>
            </a:endParaRPr>
          </a:p>
        </p:txBody>
      </p:sp>
      <p:sp>
        <p:nvSpPr>
          <p:cNvPr id="5" name="Date Placeholder 1"/>
          <p:cNvSpPr>
            <a:spLocks noGrp="1"/>
          </p:cNvSpPr>
          <p:nvPr>
            <p:ph type="dt" sz="half" idx="10"/>
          </p:nvPr>
        </p:nvSpPr>
        <p:spPr/>
        <p:txBody>
          <a:bodyPr/>
          <a:lstStyle>
            <a:lvl1pPr>
              <a:defRPr smtClean="0"/>
            </a:lvl1pPr>
          </a:lstStyle>
          <a:p>
            <a:pPr>
              <a:defRPr/>
            </a:pPr>
            <a:fld id="{4099C574-6062-4800-860E-C1B691AAF8C7}" type="datetime1">
              <a:rPr lang="en-US"/>
              <a:pPr>
                <a:defRPr/>
              </a:pPr>
              <a:t>9/23/2012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smtClean="0"/>
            </a:lvl1pPr>
          </a:lstStyle>
          <a:p>
            <a:pPr>
              <a:defRPr/>
            </a:pPr>
            <a:fld id="{CA4EC50D-A6C2-4A72-A9C9-7CD5A8DE69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FF9E95D1-F7FE-4323-9E8A-B3C8E56FF6CD}" type="datetime1">
              <a:rPr lang="en-US"/>
              <a:pPr>
                <a:defRPr/>
              </a:pPr>
              <a:t>9/23/2012</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65E1961-9434-4B70-A1DF-6BFCC4F900E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10" charset="-128"/>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smtClean="0"/>
            </a:lvl1pPr>
          </a:lstStyle>
          <a:p>
            <a:pPr>
              <a:defRPr/>
            </a:pPr>
            <a:fld id="{F9E054E1-2E88-421E-A1E6-0808D6B2575B}" type="datetime1">
              <a:rPr lang="en-US"/>
              <a:pPr>
                <a:defRPr/>
              </a:pPr>
              <a:t>9/23/2012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CAE28537-E0FE-4504-A535-07B55E1DB4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13" name="Title Placeholder 12"/>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8"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smtClean="0">
                <a:solidFill>
                  <a:srgbClr val="A7A399"/>
                </a:solidFill>
                <a:latin typeface="+mn-lt"/>
              </a:defRPr>
            </a:lvl1pPr>
          </a:lstStyle>
          <a:p>
            <a:pPr>
              <a:defRPr/>
            </a:pPr>
            <a:fld id="{BB8084EC-3EF6-46BB-83FE-448E30D0F801}" type="datetime1">
              <a:rPr lang="en-US"/>
              <a:pPr>
                <a:defRPr/>
              </a:pPr>
              <a:t>9/23/2012</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a:solidFill>
                  <a:srgbClr val="A7A399"/>
                </a:solidFill>
                <a:latin typeface="+mn-lt"/>
              </a:defRPr>
            </a:lvl1pPr>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smtClean="0">
                <a:solidFill>
                  <a:srgbClr val="A7A399"/>
                </a:solidFill>
                <a:latin typeface="+mn-lt"/>
              </a:defRPr>
            </a:lvl1pPr>
          </a:lstStyle>
          <a:p>
            <a:pPr>
              <a:defRPr/>
            </a:pPr>
            <a:fld id="{832D0A45-E2F0-4B4B-9279-BD17CD0AC62A}" type="slidenum">
              <a:rPr lang="en-US"/>
              <a:pPr>
                <a:defRPr/>
              </a:pPr>
              <a:t>‹#›</a:t>
            </a:fld>
            <a:endParaRPr lang="en-US" dirty="0"/>
          </a:p>
        </p:txBody>
      </p:sp>
      <p:sp>
        <p:nvSpPr>
          <p:cNvPr id="8" name="Rectangle 7"/>
          <p:cNvSpPr/>
          <p:nvPr/>
        </p:nvSpPr>
        <p:spPr>
          <a:xfrm>
            <a:off x="3962400" y="6248400"/>
            <a:ext cx="1627188" cy="276225"/>
          </a:xfrm>
          <a:prstGeom prst="rect">
            <a:avLst/>
          </a:prstGeom>
        </p:spPr>
        <p:txBody>
          <a:bodyPr wrap="none">
            <a:spAutoFit/>
          </a:bodyPr>
          <a:lstStyle/>
          <a:p>
            <a:pPr fontAlgn="auto">
              <a:spcBef>
                <a:spcPts val="0"/>
              </a:spcBef>
              <a:spcAft>
                <a:spcPts val="0"/>
              </a:spcAft>
              <a:defRPr/>
            </a:pPr>
            <a:r>
              <a:rPr lang="en-US" sz="1200" dirty="0">
                <a:latin typeface="+mn-lt"/>
              </a:rPr>
              <a:t>© </a:t>
            </a:r>
            <a:r>
              <a:rPr lang="en-US" sz="1200" dirty="0" err="1">
                <a:latin typeface="+mn-lt"/>
              </a:rPr>
              <a:t>Jalal</a:t>
            </a:r>
            <a:r>
              <a:rPr lang="en-US" sz="1200" dirty="0">
                <a:latin typeface="+mn-lt"/>
              </a:rPr>
              <a:t> Kawash </a:t>
            </a:r>
            <a:r>
              <a:rPr lang="en-US" sz="1200" dirty="0">
                <a:latin typeface="+mn-lt"/>
              </a:rPr>
              <a:t>2010</a:t>
            </a:r>
            <a:endParaRPr lang="en-US" sz="1200" dirty="0">
              <a:latin typeface="+mn-lt"/>
            </a:endParaRPr>
          </a:p>
        </p:txBody>
      </p:sp>
      <p:sp>
        <p:nvSpPr>
          <p:cNvPr id="9" name="Rectangle 8"/>
          <p:cNvSpPr/>
          <p:nvPr/>
        </p:nvSpPr>
        <p:spPr>
          <a:xfrm>
            <a:off x="457200" y="6248400"/>
            <a:ext cx="2332038" cy="276225"/>
          </a:xfrm>
          <a:prstGeom prst="rect">
            <a:avLst/>
          </a:prstGeom>
        </p:spPr>
        <p:txBody>
          <a:bodyPr wrap="none">
            <a:spAutoFit/>
          </a:bodyPr>
          <a:lstStyle/>
          <a:p>
            <a:pPr fontAlgn="auto">
              <a:spcBef>
                <a:spcPts val="0"/>
              </a:spcBef>
              <a:spcAft>
                <a:spcPts val="0"/>
              </a:spcAft>
              <a:defRPr/>
            </a:pPr>
            <a:r>
              <a:rPr lang="en-US" sz="1200" i="1" dirty="0">
                <a:latin typeface="+mn-lt"/>
              </a:rPr>
              <a:t>Peeking into Computer Science</a:t>
            </a:r>
          </a:p>
        </p:txBody>
      </p:sp>
      <p:pic>
        <p:nvPicPr>
          <p:cNvPr id="1034" name="Picture 10"/>
          <p:cNvPicPr>
            <a:picLocks noChangeAspect="1" noChangeArrowheads="1"/>
          </p:cNvPicPr>
          <p:nvPr userDrawn="1"/>
        </p:nvPicPr>
        <p:blipFill>
          <a:blip r:embed="rId14"/>
          <a:srcRect l="52776" t="11578" r="8125" b="2106"/>
          <a:stretch>
            <a:fillRect/>
          </a:stretch>
        </p:blipFill>
        <p:spPr bwMode="auto">
          <a:xfrm>
            <a:off x="76200" y="5562600"/>
            <a:ext cx="4651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4" r:id="rId4"/>
    <p:sldLayoutId id="2147483683" r:id="rId5"/>
    <p:sldLayoutId id="2147483682" r:id="rId6"/>
    <p:sldLayoutId id="2147483688" r:id="rId7"/>
    <p:sldLayoutId id="2147483681" r:id="rId8"/>
    <p:sldLayoutId id="2147483689" r:id="rId9"/>
    <p:sldLayoutId id="2147483680" r:id="rId10"/>
    <p:sldLayoutId id="2147483679" r:id="rId11"/>
    <p:sldLayoutId id="2147483678" r:id="rId12"/>
  </p:sldLayoutIdLst>
  <p:hf hdr="0" ftr="0" dt="0"/>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ＭＳ Ｐゴシック" pitchFamily="-110" charset="-128"/>
          <a:cs typeface="ＭＳ Ｐゴシック" pitchFamily="-110" charset="-128"/>
        </a:defRPr>
      </a:lvl1pPr>
      <a:lvl2pPr algn="l" rtl="0" fontAlgn="base">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2pPr>
      <a:lvl3pPr algn="l" rtl="0" fontAlgn="base">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3pPr>
      <a:lvl4pPr algn="l" rtl="0" fontAlgn="base">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4pPr>
      <a:lvl5pPr algn="l" rtl="0" fontAlgn="base">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pitchFamily="-110" charset="-128"/>
          <a:cs typeface="ＭＳ Ｐゴシック" pitchFamily="-110" charset="-128"/>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pitchFamily="-110" charset="-128"/>
          <a:cs typeface="ＭＳ Ｐゴシック"/>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pitchFamily="-110" charset="-128"/>
          <a:cs typeface="ＭＳ Ｐゴシック"/>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pitchFamily="-110" charset="-128"/>
          <a:cs typeface="ＭＳ Ｐゴシック"/>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pitchFamily="-110" charset="-128"/>
          <a:cs typeface="ＭＳ Ｐゴシック"/>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raph-magics.com/practic_use.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6/60/Leonhard_Euler_2.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raph-magics.com/practic_use.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raph-magics.com/practic_use.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lstStyle/>
          <a:p>
            <a:pPr>
              <a:defRPr/>
            </a:pPr>
            <a:r>
              <a:rPr lang="en-US" dirty="0" smtClean="0"/>
              <a:t>Graphs</a:t>
            </a:r>
            <a:endParaRPr lang="en-US" dirty="0"/>
          </a:p>
        </p:txBody>
      </p:sp>
      <p:sp>
        <p:nvSpPr>
          <p:cNvPr id="4" name="Subtitle 3"/>
          <p:cNvSpPr>
            <a:spLocks noGrp="1"/>
          </p:cNvSpPr>
          <p:nvPr>
            <p:ph type="subTitle" idx="1"/>
          </p:nvPr>
        </p:nvSpPr>
        <p:spPr>
          <a:xfrm>
            <a:off x="722313" y="3684588"/>
            <a:ext cx="7772400" cy="914400"/>
          </a:xfrm>
        </p:spPr>
        <p:txBody>
          <a:bodyPr/>
          <a:lstStyle/>
          <a:p>
            <a:pPr>
              <a:defRPr/>
            </a:pPr>
            <a:r>
              <a:rPr lang="en-US" dirty="0" smtClean="0"/>
              <a:t>Peeking into Computer Science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a:t>JT’s Extra: Other Examples</a:t>
            </a:r>
            <a:r>
              <a:rPr lang="en-US" baseline="30000" dirty="0"/>
              <a:t>1</a:t>
            </a:r>
            <a:r>
              <a:rPr lang="en-US" dirty="0" smtClean="0"/>
              <a:t> (2)</a:t>
            </a:r>
            <a:endParaRPr lang="en-US" dirty="0"/>
          </a:p>
        </p:txBody>
      </p:sp>
      <p:sp>
        <p:nvSpPr>
          <p:cNvPr id="26626"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(More logistics)</a:t>
            </a:r>
          </a:p>
          <a:p>
            <a:pPr lvl="1"/>
            <a:r>
              <a:rPr lang="en-US" smtClean="0">
                <a:ea typeface="ＭＳ Ｐゴシック"/>
              </a:rPr>
              <a:t>A warehouse should be placed in a city (a region) so that the sum of shortest distances to all other points (regions) is minimal. This is useful for lowering the cost of transporting goods from a warehouse to clients.</a:t>
            </a:r>
            <a:br>
              <a:rPr lang="en-US" smtClean="0">
                <a:ea typeface="ＭＳ Ｐゴシック"/>
              </a:rPr>
            </a:br>
            <a:endParaRPr lang="en-US" smtClean="0">
              <a:ea typeface="ＭＳ Ｐゴシック"/>
            </a:endParaRPr>
          </a:p>
        </p:txBody>
      </p:sp>
      <p:sp>
        <p:nvSpPr>
          <p:cNvPr id="2662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25C7D706-DD15-4911-8B4F-50318782F6E0}" type="slidenum">
              <a:rPr lang="en-US"/>
              <a:pPr fontAlgn="base">
                <a:spcBef>
                  <a:spcPct val="0"/>
                </a:spcBef>
                <a:spcAft>
                  <a:spcPct val="0"/>
                </a:spcAft>
              </a:pPr>
              <a:t>10</a:t>
            </a:fld>
            <a:endParaRPr lang="en-US"/>
          </a:p>
        </p:txBody>
      </p:sp>
      <p:sp>
        <p:nvSpPr>
          <p:cNvPr id="26628" name="TextBox 4"/>
          <p:cNvSpPr txBox="1">
            <a:spLocks noChangeArrowheads="1"/>
          </p:cNvSpPr>
          <p:nvPr/>
        </p:nvSpPr>
        <p:spPr bwMode="auto">
          <a:xfrm>
            <a:off x="533400" y="6019800"/>
            <a:ext cx="7239000" cy="338138"/>
          </a:xfrm>
          <a:prstGeom prst="rect">
            <a:avLst/>
          </a:prstGeom>
          <a:noFill/>
          <a:ln w="9525">
            <a:noFill/>
            <a:miter lim="800000"/>
            <a:headEnd/>
            <a:tailEnd/>
          </a:ln>
        </p:spPr>
        <p:txBody>
          <a:bodyPr>
            <a:spAutoFit/>
          </a:bodyPr>
          <a:lstStyle/>
          <a:p>
            <a:pPr marL="122238" lvl="2"/>
            <a:r>
              <a:rPr lang="en-US" sz="1600">
                <a:latin typeface="Verdana" pitchFamily="34" charset="0"/>
              </a:rPr>
              <a:t>1 </a:t>
            </a:r>
            <a:r>
              <a:rPr lang="en-US" sz="1600">
                <a:latin typeface="Verdana" pitchFamily="34" charset="0"/>
                <a:hlinkClick r:id="rId2"/>
              </a:rPr>
              <a:t>http://www.graph-magics.com/practic_use.php</a:t>
            </a:r>
            <a:endParaRPr lang="en-US" sz="160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CA" dirty="0" smtClean="0"/>
              <a:t>Graphs</a:t>
            </a:r>
            <a:endParaRPr lang="en-CA" dirty="0"/>
          </a:p>
        </p:txBody>
      </p:sp>
      <p:sp>
        <p:nvSpPr>
          <p:cNvPr id="27650"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2C54394-2124-4F52-A994-6FC13EEED8A7}" type="slidenum">
              <a:rPr lang="en-US"/>
              <a:pPr fontAlgn="base">
                <a:spcBef>
                  <a:spcPct val="0"/>
                </a:spcBef>
                <a:spcAft>
                  <a:spcPct val="0"/>
                </a:spcAft>
              </a:pPr>
              <a:t>11</a:t>
            </a:fld>
            <a:endParaRPr lang="en-US"/>
          </a:p>
        </p:txBody>
      </p:sp>
      <p:sp>
        <p:nvSpPr>
          <p:cNvPr id="7" name="Oval 6"/>
          <p:cNvSpPr/>
          <p:nvPr/>
        </p:nvSpPr>
        <p:spPr>
          <a:xfrm>
            <a:off x="990600" y="24384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Havana</a:t>
            </a:r>
            <a:endParaRPr lang="en-CA" b="1" dirty="0"/>
          </a:p>
        </p:txBody>
      </p:sp>
      <p:sp>
        <p:nvSpPr>
          <p:cNvPr id="11" name="Oval 10"/>
          <p:cNvSpPr/>
          <p:nvPr/>
        </p:nvSpPr>
        <p:spPr>
          <a:xfrm>
            <a:off x="3657600" y="4572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Calgary</a:t>
            </a:r>
            <a:endParaRPr lang="en-CA" b="1" dirty="0"/>
          </a:p>
        </p:txBody>
      </p:sp>
      <p:sp>
        <p:nvSpPr>
          <p:cNvPr id="12" name="Oval 11"/>
          <p:cNvSpPr/>
          <p:nvPr/>
        </p:nvSpPr>
        <p:spPr>
          <a:xfrm>
            <a:off x="6705600" y="19812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600" b="1" dirty="0"/>
              <a:t>Frankfurt</a:t>
            </a:r>
            <a:endParaRPr lang="en-CA" sz="1600" b="1" dirty="0"/>
          </a:p>
        </p:txBody>
      </p:sp>
      <p:sp>
        <p:nvSpPr>
          <p:cNvPr id="13" name="Oval 12"/>
          <p:cNvSpPr/>
          <p:nvPr/>
        </p:nvSpPr>
        <p:spPr>
          <a:xfrm>
            <a:off x="3886200" y="41148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Cairo</a:t>
            </a:r>
            <a:endParaRPr lang="en-CA" b="1" dirty="0"/>
          </a:p>
        </p:txBody>
      </p:sp>
      <p:cxnSp>
        <p:nvCxnSpPr>
          <p:cNvPr id="15" name="Straight Arrow Connector 14"/>
          <p:cNvCxnSpPr>
            <a:stCxn id="11" idx="6"/>
            <a:endCxn id="12" idx="0"/>
          </p:cNvCxnSpPr>
          <p:nvPr/>
        </p:nvCxnSpPr>
        <p:spPr>
          <a:xfrm>
            <a:off x="5486400" y="1257300"/>
            <a:ext cx="2133600" cy="723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5"/>
          </p:cNvCxnSpPr>
          <p:nvPr/>
        </p:nvCxnSpPr>
        <p:spPr>
          <a:xfrm rot="10800000">
            <a:off x="5218113" y="1822450"/>
            <a:ext cx="1639887" cy="387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7"/>
            <a:endCxn id="12" idx="4"/>
          </p:cNvCxnSpPr>
          <p:nvPr/>
        </p:nvCxnSpPr>
        <p:spPr>
          <a:xfrm rot="5400000" flipH="1" flipV="1">
            <a:off x="6149182" y="2878931"/>
            <a:ext cx="768350" cy="21732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5"/>
            <a:endCxn id="13" idx="6"/>
          </p:cNvCxnSpPr>
          <p:nvPr/>
        </p:nvCxnSpPr>
        <p:spPr>
          <a:xfrm rot="5400000">
            <a:off x="6206332" y="2855118"/>
            <a:ext cx="1568450" cy="25511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6"/>
            <a:endCxn id="12" idx="2"/>
          </p:cNvCxnSpPr>
          <p:nvPr/>
        </p:nvCxnSpPr>
        <p:spPr>
          <a:xfrm flipV="1">
            <a:off x="2819400" y="2781300"/>
            <a:ext cx="38862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3"/>
            <a:endCxn id="7" idx="5"/>
          </p:cNvCxnSpPr>
          <p:nvPr/>
        </p:nvCxnSpPr>
        <p:spPr>
          <a:xfrm rot="5400000">
            <a:off x="4533901" y="1363662"/>
            <a:ext cx="457200" cy="44227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0"/>
            <a:endCxn id="11" idx="2"/>
          </p:cNvCxnSpPr>
          <p:nvPr/>
        </p:nvCxnSpPr>
        <p:spPr>
          <a:xfrm rot="5400000" flipH="1" flipV="1">
            <a:off x="2190750" y="971550"/>
            <a:ext cx="1181100" cy="1752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3"/>
            <a:endCxn id="7" idx="7"/>
          </p:cNvCxnSpPr>
          <p:nvPr/>
        </p:nvCxnSpPr>
        <p:spPr>
          <a:xfrm rot="5400000">
            <a:off x="2813051" y="1560512"/>
            <a:ext cx="850900" cy="13747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2362200" y="1524000"/>
            <a:ext cx="347663" cy="369888"/>
          </a:xfrm>
          <a:prstGeom prst="rect">
            <a:avLst/>
          </a:prstGeom>
          <a:noFill/>
          <a:ln w="9525">
            <a:noFill/>
            <a:miter lim="800000"/>
            <a:headEnd/>
            <a:tailEnd/>
          </a:ln>
        </p:spPr>
        <p:txBody>
          <a:bodyPr wrap="none">
            <a:spAutoFit/>
          </a:bodyPr>
          <a:lstStyle/>
          <a:p>
            <a:r>
              <a:rPr lang="en-CA" b="1">
                <a:latin typeface="Verdana" pitchFamily="34" charset="0"/>
              </a:rPr>
              <a:t>6</a:t>
            </a:r>
          </a:p>
        </p:txBody>
      </p:sp>
      <p:sp>
        <p:nvSpPr>
          <p:cNvPr id="47" name="TextBox 46"/>
          <p:cNvSpPr txBox="1">
            <a:spLocks noChangeArrowheads="1"/>
          </p:cNvSpPr>
          <p:nvPr/>
        </p:nvSpPr>
        <p:spPr bwMode="auto">
          <a:xfrm>
            <a:off x="3200400" y="2209800"/>
            <a:ext cx="595313" cy="369888"/>
          </a:xfrm>
          <a:prstGeom prst="rect">
            <a:avLst/>
          </a:prstGeom>
          <a:noFill/>
          <a:ln w="9525">
            <a:noFill/>
            <a:miter lim="800000"/>
            <a:headEnd/>
            <a:tailEnd/>
          </a:ln>
        </p:spPr>
        <p:txBody>
          <a:bodyPr wrap="none">
            <a:spAutoFit/>
          </a:bodyPr>
          <a:lstStyle/>
          <a:p>
            <a:r>
              <a:rPr lang="en-CA" b="1">
                <a:latin typeface="Verdana" pitchFamily="34" charset="0"/>
              </a:rPr>
              <a:t>5.5</a:t>
            </a:r>
          </a:p>
        </p:txBody>
      </p:sp>
      <p:sp>
        <p:nvSpPr>
          <p:cNvPr id="48" name="TextBox 47"/>
          <p:cNvSpPr txBox="1">
            <a:spLocks noChangeArrowheads="1"/>
          </p:cNvSpPr>
          <p:nvPr/>
        </p:nvSpPr>
        <p:spPr bwMode="auto">
          <a:xfrm>
            <a:off x="6400800" y="1143000"/>
            <a:ext cx="595313" cy="369888"/>
          </a:xfrm>
          <a:prstGeom prst="rect">
            <a:avLst/>
          </a:prstGeom>
          <a:noFill/>
          <a:ln w="9525">
            <a:noFill/>
            <a:miter lim="800000"/>
            <a:headEnd/>
            <a:tailEnd/>
          </a:ln>
        </p:spPr>
        <p:txBody>
          <a:bodyPr wrap="none">
            <a:spAutoFit/>
          </a:bodyPr>
          <a:lstStyle/>
          <a:p>
            <a:r>
              <a:rPr lang="en-CA" b="1">
                <a:latin typeface="Verdana" pitchFamily="34" charset="0"/>
              </a:rPr>
              <a:t>9.5</a:t>
            </a:r>
          </a:p>
        </p:txBody>
      </p:sp>
      <p:sp>
        <p:nvSpPr>
          <p:cNvPr id="49" name="TextBox 48"/>
          <p:cNvSpPr txBox="1">
            <a:spLocks noChangeArrowheads="1"/>
          </p:cNvSpPr>
          <p:nvPr/>
        </p:nvSpPr>
        <p:spPr bwMode="auto">
          <a:xfrm>
            <a:off x="5791200" y="1981200"/>
            <a:ext cx="347663" cy="369888"/>
          </a:xfrm>
          <a:prstGeom prst="rect">
            <a:avLst/>
          </a:prstGeom>
          <a:noFill/>
          <a:ln w="9525">
            <a:noFill/>
            <a:miter lim="800000"/>
            <a:headEnd/>
            <a:tailEnd/>
          </a:ln>
        </p:spPr>
        <p:txBody>
          <a:bodyPr wrap="none">
            <a:spAutoFit/>
          </a:bodyPr>
          <a:lstStyle/>
          <a:p>
            <a:r>
              <a:rPr lang="en-CA" b="1">
                <a:latin typeface="Verdana" pitchFamily="34" charset="0"/>
              </a:rPr>
              <a:t>9</a:t>
            </a:r>
          </a:p>
        </p:txBody>
      </p:sp>
      <p:sp>
        <p:nvSpPr>
          <p:cNvPr id="50" name="TextBox 49"/>
          <p:cNvSpPr txBox="1">
            <a:spLocks noChangeArrowheads="1"/>
          </p:cNvSpPr>
          <p:nvPr/>
        </p:nvSpPr>
        <p:spPr bwMode="auto">
          <a:xfrm>
            <a:off x="6705600" y="4343400"/>
            <a:ext cx="347663" cy="369888"/>
          </a:xfrm>
          <a:prstGeom prst="rect">
            <a:avLst/>
          </a:prstGeom>
          <a:noFill/>
          <a:ln w="9525">
            <a:noFill/>
            <a:miter lim="800000"/>
            <a:headEnd/>
            <a:tailEnd/>
          </a:ln>
        </p:spPr>
        <p:txBody>
          <a:bodyPr wrap="none">
            <a:spAutoFit/>
          </a:bodyPr>
          <a:lstStyle/>
          <a:p>
            <a:r>
              <a:rPr lang="en-CA" b="1">
                <a:latin typeface="Verdana" pitchFamily="34" charset="0"/>
              </a:rPr>
              <a:t>6</a:t>
            </a:r>
          </a:p>
        </p:txBody>
      </p:sp>
      <p:sp>
        <p:nvSpPr>
          <p:cNvPr id="51" name="TextBox 50"/>
          <p:cNvSpPr txBox="1">
            <a:spLocks noChangeArrowheads="1"/>
          </p:cNvSpPr>
          <p:nvPr/>
        </p:nvSpPr>
        <p:spPr bwMode="auto">
          <a:xfrm>
            <a:off x="5943600" y="3733800"/>
            <a:ext cx="595313" cy="369888"/>
          </a:xfrm>
          <a:prstGeom prst="rect">
            <a:avLst/>
          </a:prstGeom>
          <a:noFill/>
          <a:ln w="9525">
            <a:noFill/>
            <a:miter lim="800000"/>
            <a:headEnd/>
            <a:tailEnd/>
          </a:ln>
        </p:spPr>
        <p:txBody>
          <a:bodyPr wrap="none">
            <a:spAutoFit/>
          </a:bodyPr>
          <a:lstStyle/>
          <a:p>
            <a:r>
              <a:rPr lang="en-CA" b="1">
                <a:latin typeface="Verdana" pitchFamily="34" charset="0"/>
              </a:rPr>
              <a:t>5.5</a:t>
            </a:r>
          </a:p>
        </p:txBody>
      </p:sp>
      <p:sp>
        <p:nvSpPr>
          <p:cNvPr id="52" name="TextBox 51"/>
          <p:cNvSpPr txBox="1">
            <a:spLocks noChangeArrowheads="1"/>
          </p:cNvSpPr>
          <p:nvPr/>
        </p:nvSpPr>
        <p:spPr bwMode="auto">
          <a:xfrm>
            <a:off x="4495800" y="2590800"/>
            <a:ext cx="511175" cy="369888"/>
          </a:xfrm>
          <a:prstGeom prst="rect">
            <a:avLst/>
          </a:prstGeom>
          <a:noFill/>
          <a:ln w="9525">
            <a:noFill/>
            <a:miter lim="800000"/>
            <a:headEnd/>
            <a:tailEnd/>
          </a:ln>
        </p:spPr>
        <p:txBody>
          <a:bodyPr wrap="none">
            <a:spAutoFit/>
          </a:bodyPr>
          <a:lstStyle/>
          <a:p>
            <a:r>
              <a:rPr lang="en-CA" b="1">
                <a:latin typeface="Verdana" pitchFamily="34" charset="0"/>
              </a:rPr>
              <a:t>12</a:t>
            </a:r>
          </a:p>
        </p:txBody>
      </p:sp>
      <p:sp>
        <p:nvSpPr>
          <p:cNvPr id="53" name="TextBox 52"/>
          <p:cNvSpPr txBox="1">
            <a:spLocks noChangeArrowheads="1"/>
          </p:cNvSpPr>
          <p:nvPr/>
        </p:nvSpPr>
        <p:spPr bwMode="auto">
          <a:xfrm>
            <a:off x="4495800" y="3200400"/>
            <a:ext cx="758825" cy="369888"/>
          </a:xfrm>
          <a:prstGeom prst="rect">
            <a:avLst/>
          </a:prstGeom>
          <a:noFill/>
          <a:ln w="9525">
            <a:noFill/>
            <a:miter lim="800000"/>
            <a:headEnd/>
            <a:tailEnd/>
          </a:ln>
        </p:spPr>
        <p:txBody>
          <a:bodyPr wrap="none">
            <a:spAutoFit/>
          </a:bodyPr>
          <a:lstStyle/>
          <a:p>
            <a:r>
              <a:rPr lang="en-CA" b="1">
                <a:latin typeface="Verdana" pitchFamily="34" charset="0"/>
              </a:rPr>
              <a:t>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Definition</a:t>
            </a:r>
            <a:endParaRPr lang="en-US" dirty="0"/>
          </a:p>
        </p:txBody>
      </p:sp>
      <p:sp>
        <p:nvSpPr>
          <p:cNvPr id="3" name="Content Placeholder 2"/>
          <p:cNvSpPr>
            <a:spLocks noGrp="1"/>
          </p:cNvSpPr>
          <p:nvPr>
            <p:ph idx="1"/>
          </p:nvPr>
        </p:nvSpPr>
        <p:spPr>
          <a:xfrm>
            <a:off x="503238" y="530225"/>
            <a:ext cx="8183562" cy="5184775"/>
          </a:xfrm>
        </p:spPr>
        <p:txBody>
          <a:bodyPr>
            <a:normAutofit fontScale="92500" lnSpcReduction="10000"/>
          </a:bodyPr>
          <a:lstStyle/>
          <a:p>
            <a:pPr>
              <a:lnSpc>
                <a:spcPct val="90000"/>
              </a:lnSpc>
              <a:defRPr/>
            </a:pPr>
            <a:r>
              <a:rPr lang="en-US" sz="2400" dirty="0" smtClean="0"/>
              <a:t>A graph G is defined as:</a:t>
            </a:r>
          </a:p>
          <a:p>
            <a:pPr lvl="4">
              <a:lnSpc>
                <a:spcPct val="90000"/>
              </a:lnSpc>
              <a:buFontTx/>
              <a:buNone/>
              <a:defRPr/>
            </a:pPr>
            <a:r>
              <a:rPr lang="en-US" sz="2400" dirty="0" smtClean="0">
                <a:cs typeface="+mn-cs"/>
              </a:rPr>
              <a:t>	G = (V,E)</a:t>
            </a:r>
          </a:p>
          <a:p>
            <a:pPr>
              <a:lnSpc>
                <a:spcPct val="90000"/>
              </a:lnSpc>
              <a:buFontTx/>
              <a:buNone/>
              <a:defRPr/>
            </a:pPr>
            <a:r>
              <a:rPr lang="en-US" sz="2400" dirty="0" smtClean="0"/>
              <a:t>	where</a:t>
            </a:r>
          </a:p>
          <a:p>
            <a:pPr lvl="1">
              <a:lnSpc>
                <a:spcPct val="90000"/>
              </a:lnSpc>
              <a:buFontTx/>
              <a:buNone/>
              <a:defRPr/>
            </a:pPr>
            <a:endParaRPr lang="en-US" dirty="0" smtClean="0">
              <a:cs typeface="+mn-cs"/>
            </a:endParaRPr>
          </a:p>
          <a:p>
            <a:pPr lvl="1">
              <a:lnSpc>
                <a:spcPct val="90000"/>
              </a:lnSpc>
              <a:buFontTx/>
              <a:buNone/>
              <a:defRPr/>
            </a:pPr>
            <a:r>
              <a:rPr lang="en-US" dirty="0" smtClean="0">
                <a:cs typeface="+mn-cs"/>
              </a:rPr>
              <a:t>	V(G) is a set of vertices</a:t>
            </a:r>
          </a:p>
          <a:p>
            <a:pPr lvl="1">
              <a:lnSpc>
                <a:spcPct val="90000"/>
              </a:lnSpc>
              <a:buFontTx/>
              <a:buNone/>
              <a:defRPr/>
            </a:pPr>
            <a:r>
              <a:rPr lang="en-US" dirty="0" smtClean="0">
                <a:cs typeface="+mn-cs"/>
              </a:rPr>
              <a:t>	E(G) is a set of edges (pairs of vertices)</a:t>
            </a:r>
          </a:p>
          <a:p>
            <a:pPr lvl="1">
              <a:lnSpc>
                <a:spcPct val="90000"/>
              </a:lnSpc>
              <a:buFontTx/>
              <a:buNone/>
              <a:defRPr/>
            </a:pPr>
            <a:endParaRPr lang="en-US" dirty="0">
              <a:cs typeface="+mn-cs"/>
            </a:endParaRPr>
          </a:p>
          <a:p>
            <a:pPr lvl="1">
              <a:lnSpc>
                <a:spcPct val="90000"/>
              </a:lnSpc>
              <a:buFontTx/>
              <a:buNone/>
              <a:defRPr/>
            </a:pPr>
            <a:r>
              <a:rPr lang="en-US" dirty="0">
                <a:cs typeface="+mn-cs"/>
              </a:rPr>
              <a:t>	</a:t>
            </a:r>
            <a:r>
              <a:rPr lang="en-US" dirty="0" smtClean="0">
                <a:cs typeface="+mn-cs"/>
              </a:rPr>
              <a:t>JT’s note: Vertices are ‘things’ being connected, edges are the connectors.</a:t>
            </a:r>
          </a:p>
          <a:p>
            <a:pPr lvl="1">
              <a:lnSpc>
                <a:spcPct val="90000"/>
              </a:lnSpc>
              <a:buFontTx/>
              <a:buNone/>
              <a:defRPr/>
            </a:pPr>
            <a:endParaRPr lang="en-US" dirty="0">
              <a:cs typeface="+mn-cs"/>
            </a:endParaRPr>
          </a:p>
          <a:p>
            <a:pPr lvl="1">
              <a:lnSpc>
                <a:spcPct val="90000"/>
              </a:lnSpc>
              <a:buFontTx/>
              <a:buNone/>
              <a:defRPr/>
            </a:pPr>
            <a:endParaRPr lang="en-US" dirty="0" smtClean="0">
              <a:cs typeface="+mn-cs"/>
            </a:endParaRPr>
          </a:p>
          <a:p>
            <a:pPr lvl="1">
              <a:lnSpc>
                <a:spcPct val="90000"/>
              </a:lnSpc>
              <a:buFontTx/>
              <a:buNone/>
              <a:defRPr/>
            </a:pPr>
            <a:endParaRPr lang="en-US" dirty="0" smtClean="0">
              <a:cs typeface="+mn-cs"/>
            </a:endParaRPr>
          </a:p>
          <a:p>
            <a:pPr lvl="1">
              <a:lnSpc>
                <a:spcPct val="90000"/>
              </a:lnSpc>
              <a:buFontTx/>
              <a:buNone/>
              <a:defRPr/>
            </a:pPr>
            <a:endParaRPr lang="en-US" dirty="0" smtClean="0">
              <a:cs typeface="+mn-cs"/>
            </a:endParaRPr>
          </a:p>
          <a:p>
            <a:pPr>
              <a:lnSpc>
                <a:spcPct val="90000"/>
              </a:lnSpc>
              <a:defRPr/>
            </a:pPr>
            <a:r>
              <a:rPr lang="en-US" sz="2400" dirty="0" smtClean="0"/>
              <a:t>Directed Graph: edges are one-way</a:t>
            </a:r>
          </a:p>
          <a:p>
            <a:pPr>
              <a:lnSpc>
                <a:spcPct val="90000"/>
              </a:lnSpc>
              <a:defRPr/>
            </a:pPr>
            <a:r>
              <a:rPr lang="en-US" sz="2400" dirty="0" smtClean="0"/>
              <a:t>Undirected Graph: edges are two-way	</a:t>
            </a:r>
          </a:p>
          <a:p>
            <a:pPr>
              <a:lnSpc>
                <a:spcPct val="90000"/>
              </a:lnSpc>
              <a:defRPr/>
            </a:pPr>
            <a:r>
              <a:rPr lang="en-US" sz="2400" dirty="0" smtClean="0"/>
              <a:t>Labeled Graphs: edges have weights</a:t>
            </a:r>
          </a:p>
          <a:p>
            <a:pPr>
              <a:defRPr/>
            </a:pPr>
            <a:endParaRPr lang="en-US" dirty="0"/>
          </a:p>
        </p:txBody>
      </p:sp>
      <p:sp>
        <p:nvSpPr>
          <p:cNvPr id="2867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9D65FB34-5665-41A4-BF88-02BD91E56227}" type="slidenum">
              <a:rPr lang="en-US"/>
              <a:pPr fontAlgn="base">
                <a:spcBef>
                  <a:spcPct val="0"/>
                </a:spcBef>
                <a:spcAft>
                  <a:spcPct val="0"/>
                </a:spcAft>
              </a:pPr>
              <a:t>12</a:t>
            </a:fld>
            <a:endParaRPr lang="en-US"/>
          </a:p>
        </p:txBody>
      </p:sp>
      <p:grpSp>
        <p:nvGrpSpPr>
          <p:cNvPr id="28676" name="Group 9"/>
          <p:cNvGrpSpPr>
            <a:grpSpLocks/>
          </p:cNvGrpSpPr>
          <p:nvPr/>
        </p:nvGrpSpPr>
        <p:grpSpPr bwMode="auto">
          <a:xfrm>
            <a:off x="1447800" y="3390900"/>
            <a:ext cx="5105400" cy="647700"/>
            <a:chOff x="1447800" y="3391138"/>
            <a:chExt cx="5105400" cy="647462"/>
          </a:xfrm>
        </p:grpSpPr>
        <p:sp>
          <p:nvSpPr>
            <p:cNvPr id="5" name="Oval 4"/>
            <p:cNvSpPr/>
            <p:nvPr/>
          </p:nvSpPr>
          <p:spPr>
            <a:xfrm>
              <a:off x="1447800" y="3505396"/>
              <a:ext cx="1600200"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endParaRPr lang="en-US" dirty="0"/>
            </a:p>
          </p:txBody>
        </p:sp>
        <p:sp>
          <p:nvSpPr>
            <p:cNvPr id="6" name="Oval 5"/>
            <p:cNvSpPr/>
            <p:nvPr/>
          </p:nvSpPr>
          <p:spPr>
            <a:xfrm>
              <a:off x="4953000" y="3481593"/>
              <a:ext cx="1600200" cy="534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endParaRPr lang="en-US" dirty="0"/>
            </a:p>
          </p:txBody>
        </p:sp>
        <p:cxnSp>
          <p:nvCxnSpPr>
            <p:cNvPr id="8" name="Elbow Connector 7"/>
            <p:cNvCxnSpPr>
              <a:stCxn id="5" idx="6"/>
              <a:endCxn id="6" idx="2"/>
            </p:cNvCxnSpPr>
            <p:nvPr/>
          </p:nvCxnSpPr>
          <p:spPr>
            <a:xfrm flipV="1">
              <a:off x="3048000" y="3749781"/>
              <a:ext cx="1905000" cy="22217"/>
            </a:xfrm>
            <a:prstGeom prst="bentConnector3">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28680" name="TextBox 8"/>
            <p:cNvSpPr txBox="1">
              <a:spLocks noChangeArrowheads="1"/>
            </p:cNvSpPr>
            <p:nvPr/>
          </p:nvSpPr>
          <p:spPr bwMode="auto">
            <a:xfrm>
              <a:off x="3581400" y="3391138"/>
              <a:ext cx="838200" cy="369332"/>
            </a:xfrm>
            <a:prstGeom prst="rect">
              <a:avLst/>
            </a:prstGeom>
            <a:noFill/>
            <a:ln w="9525">
              <a:noFill/>
              <a:miter lim="800000"/>
              <a:headEnd/>
              <a:tailEnd/>
            </a:ln>
          </p:spPr>
          <p:txBody>
            <a:bodyPr>
              <a:spAutoFit/>
            </a:bodyPr>
            <a:lstStyle/>
            <a:p>
              <a:r>
                <a:rPr lang="en-US">
                  <a:latin typeface="Verdana" pitchFamily="34" charset="0"/>
                </a:rPr>
                <a:t>Edge</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03238" y="4983163"/>
            <a:ext cx="8183562" cy="1052512"/>
          </a:xfrm>
        </p:spPr>
        <p:txBody>
          <a:bodyPr/>
          <a:lstStyle/>
          <a:p>
            <a:pPr>
              <a:defRPr/>
            </a:pPr>
            <a:r>
              <a:rPr lang="en-US"/>
              <a:t>An undirected graph</a:t>
            </a:r>
          </a:p>
        </p:txBody>
      </p:sp>
      <p:sp>
        <p:nvSpPr>
          <p:cNvPr id="14" name="Content Placeholder 13"/>
          <p:cNvSpPr>
            <a:spLocks noGrp="1"/>
          </p:cNvSpPr>
          <p:nvPr>
            <p:ph idx="1"/>
          </p:nvPr>
        </p:nvSpPr>
        <p:spPr>
          <a:xfrm>
            <a:off x="503238" y="530225"/>
            <a:ext cx="8183562" cy="4956175"/>
          </a:xfrm>
        </p:spPr>
        <p:txBody>
          <a:bodyPr/>
          <a:lstStyle/>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a:p>
            <a:r>
              <a:rPr lang="en-US" smtClean="0">
                <a:ea typeface="ＭＳ Ｐゴシック"/>
                <a:cs typeface="ＭＳ Ｐゴシック"/>
              </a:rPr>
              <a:t>V = {A, B, C, D} </a:t>
            </a:r>
          </a:p>
          <a:p>
            <a:r>
              <a:rPr lang="en-US" smtClean="0">
                <a:ea typeface="ＭＳ Ｐゴシック"/>
                <a:cs typeface="ＭＳ Ｐゴシック"/>
              </a:rPr>
              <a:t>E = {{A,B},{A,C},{A,D},{B,C}}</a:t>
            </a:r>
          </a:p>
        </p:txBody>
      </p:sp>
      <p:sp>
        <p:nvSpPr>
          <p:cNvPr id="29699" name="Slide Number Placeholder 14"/>
          <p:cNvSpPr>
            <a:spLocks noGrp="1"/>
          </p:cNvSpPr>
          <p:nvPr>
            <p:ph type="sldNum" sz="quarter" idx="12"/>
          </p:nvPr>
        </p:nvSpPr>
        <p:spPr bwMode="auto">
          <a:noFill/>
          <a:ln>
            <a:miter lim="800000"/>
            <a:headEnd/>
            <a:tailEnd/>
          </a:ln>
        </p:spPr>
        <p:txBody>
          <a:bodyPr/>
          <a:lstStyle/>
          <a:p>
            <a:pPr fontAlgn="base">
              <a:spcBef>
                <a:spcPct val="0"/>
              </a:spcBef>
              <a:spcAft>
                <a:spcPct val="0"/>
              </a:spcAft>
            </a:pPr>
            <a:fld id="{6A96F196-E9D5-4C5D-9B12-DB7B69402D40}" type="slidenum">
              <a:rPr lang="en-US"/>
              <a:pPr fontAlgn="base">
                <a:spcBef>
                  <a:spcPct val="0"/>
                </a:spcBef>
                <a:spcAft>
                  <a:spcPct val="0"/>
                </a:spcAft>
              </a:pPr>
              <a:t>13</a:t>
            </a:fld>
            <a:endParaRPr lang="en-US"/>
          </a:p>
        </p:txBody>
      </p:sp>
      <p:sp>
        <p:nvSpPr>
          <p:cNvPr id="6" name="Oval 5"/>
          <p:cNvSpPr/>
          <p:nvPr/>
        </p:nvSpPr>
        <p:spPr>
          <a:xfrm>
            <a:off x="4724400" y="457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3276600" y="2133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6248400" y="2133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4724400" y="3886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cxnSp>
        <p:nvCxnSpPr>
          <p:cNvPr id="10" name="Straight Connector 9"/>
          <p:cNvCxnSpPr/>
          <p:nvPr/>
        </p:nvCxnSpPr>
        <p:spPr>
          <a:xfrm rot="5400000">
            <a:off x="3840956" y="1286670"/>
            <a:ext cx="1082675" cy="855662"/>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5"/>
            <a:endCxn id="8" idx="1"/>
          </p:cNvCxnSpPr>
          <p:nvPr/>
        </p:nvCxnSpPr>
        <p:spPr>
          <a:xfrm rot="16200000" flipH="1">
            <a:off x="5364163" y="1249363"/>
            <a:ext cx="1082675" cy="9302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10794" y="2591594"/>
            <a:ext cx="2590800" cy="1588"/>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8" idx="2"/>
          </p:cNvCxnSpPr>
          <p:nvPr/>
        </p:nvCxnSpPr>
        <p:spPr>
          <a:xfrm>
            <a:off x="4114800" y="2552700"/>
            <a:ext cx="2133600" cy="1588"/>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03238" y="4983163"/>
            <a:ext cx="8183562" cy="1052512"/>
          </a:xfrm>
        </p:spPr>
        <p:txBody>
          <a:bodyPr/>
          <a:lstStyle/>
          <a:p>
            <a:pPr>
              <a:defRPr/>
            </a:pPr>
            <a:r>
              <a:rPr lang="en-US"/>
              <a:t>A directed graph</a:t>
            </a:r>
          </a:p>
        </p:txBody>
      </p:sp>
      <p:sp>
        <p:nvSpPr>
          <p:cNvPr id="5" name="Content Placeholder 4"/>
          <p:cNvSpPr>
            <a:spLocks noGrp="1"/>
          </p:cNvSpPr>
          <p:nvPr>
            <p:ph idx="1"/>
          </p:nvPr>
        </p:nvSpPr>
        <p:spPr>
          <a:xfrm>
            <a:off x="503238" y="530225"/>
            <a:ext cx="8183562" cy="612775"/>
          </a:xfrm>
        </p:spPr>
        <p:txBody>
          <a:bodyPr/>
          <a:lstStyle/>
          <a:p>
            <a:pPr>
              <a:buFont typeface="Wingdings 2" pitchFamily="18" charset="2"/>
              <a:buNone/>
            </a:pPr>
            <a:r>
              <a:rPr lang="en-US" smtClean="0">
                <a:ea typeface="ＭＳ Ｐゴシック"/>
                <a:cs typeface="ＭＳ Ｐゴシック"/>
              </a:rPr>
              <a:t>V = {A, B, C, D, E, F} </a:t>
            </a:r>
          </a:p>
          <a:p>
            <a:pPr>
              <a:buFont typeface="Wingdings 2" pitchFamily="18" charset="2"/>
              <a:buNone/>
            </a:pPr>
            <a:endParaRPr lang="en-US" smtClean="0">
              <a:ea typeface="ＭＳ Ｐゴシック"/>
              <a:cs typeface="ＭＳ Ｐゴシック"/>
            </a:endParaRPr>
          </a:p>
          <a:p>
            <a:pPr>
              <a:buFont typeface="Wingdings 2" pitchFamily="18" charset="2"/>
              <a:buNone/>
            </a:pPr>
            <a:endParaRPr lang="en-US" smtClean="0">
              <a:ea typeface="ＭＳ Ｐゴシック"/>
              <a:cs typeface="ＭＳ Ｐゴシック"/>
            </a:endParaRPr>
          </a:p>
          <a:p>
            <a:pPr>
              <a:buFont typeface="Wingdings 2" pitchFamily="18" charset="2"/>
              <a:buNone/>
            </a:pPr>
            <a:endParaRPr lang="en-US" smtClean="0">
              <a:ea typeface="ＭＳ Ｐゴシック"/>
              <a:cs typeface="ＭＳ Ｐゴシック"/>
            </a:endParaRPr>
          </a:p>
          <a:p>
            <a:pPr>
              <a:buFont typeface="Wingdings 2" pitchFamily="18" charset="2"/>
              <a:buNone/>
            </a:pPr>
            <a:endParaRPr lang="en-US" smtClean="0">
              <a:ea typeface="ＭＳ Ｐゴシック"/>
              <a:cs typeface="ＭＳ Ｐゴシック"/>
            </a:endParaRPr>
          </a:p>
          <a:p>
            <a:pPr>
              <a:buFont typeface="Wingdings 2" pitchFamily="18" charset="2"/>
              <a:buNone/>
            </a:pPr>
            <a:endParaRPr lang="en-US" smtClean="0">
              <a:ea typeface="ＭＳ Ｐゴシック"/>
              <a:cs typeface="ＭＳ Ｐゴシック"/>
            </a:endParaRPr>
          </a:p>
          <a:p>
            <a:pPr>
              <a:buFont typeface="Wingdings 2" pitchFamily="18" charset="2"/>
              <a:buNone/>
            </a:pPr>
            <a:endParaRPr lang="en-US" smtClean="0">
              <a:ea typeface="ＭＳ Ｐゴシック"/>
              <a:cs typeface="ＭＳ Ｐゴシック"/>
            </a:endParaRPr>
          </a:p>
        </p:txBody>
      </p:sp>
      <p:sp>
        <p:nvSpPr>
          <p:cNvPr id="30723" name="Slide Number Placeholder 22"/>
          <p:cNvSpPr>
            <a:spLocks noGrp="1"/>
          </p:cNvSpPr>
          <p:nvPr>
            <p:ph type="sldNum" sz="quarter" idx="12"/>
          </p:nvPr>
        </p:nvSpPr>
        <p:spPr bwMode="auto">
          <a:noFill/>
          <a:ln>
            <a:miter lim="800000"/>
            <a:headEnd/>
            <a:tailEnd/>
          </a:ln>
        </p:spPr>
        <p:txBody>
          <a:bodyPr/>
          <a:lstStyle/>
          <a:p>
            <a:pPr fontAlgn="base">
              <a:spcBef>
                <a:spcPct val="0"/>
              </a:spcBef>
              <a:spcAft>
                <a:spcPct val="0"/>
              </a:spcAft>
            </a:pPr>
            <a:fld id="{288D25C8-916E-4EF4-AE0E-B99F8CCAC628}" type="slidenum">
              <a:rPr lang="en-US"/>
              <a:pPr fontAlgn="base">
                <a:spcBef>
                  <a:spcPct val="0"/>
                </a:spcBef>
                <a:spcAft>
                  <a:spcPct val="0"/>
                </a:spcAft>
              </a:pPr>
              <a:t>14</a:t>
            </a:fld>
            <a:endParaRPr lang="en-US"/>
          </a:p>
        </p:txBody>
      </p:sp>
      <p:sp>
        <p:nvSpPr>
          <p:cNvPr id="6" name="Oval 5"/>
          <p:cNvSpPr/>
          <p:nvPr/>
        </p:nvSpPr>
        <p:spPr>
          <a:xfrm>
            <a:off x="3733800" y="1219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2286000" y="2895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257800" y="2895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3733800" y="4648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cxnSp>
        <p:nvCxnSpPr>
          <p:cNvPr id="10" name="Straight Connector 9"/>
          <p:cNvCxnSpPr>
            <a:stCxn id="6" idx="3"/>
            <a:endCxn id="7" idx="7"/>
          </p:cNvCxnSpPr>
          <p:nvPr/>
        </p:nvCxnSpPr>
        <p:spPr>
          <a:xfrm rot="5400000">
            <a:off x="2887663" y="2049463"/>
            <a:ext cx="1082675" cy="854075"/>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5"/>
            <a:endCxn id="8" idx="1"/>
          </p:cNvCxnSpPr>
          <p:nvPr/>
        </p:nvCxnSpPr>
        <p:spPr>
          <a:xfrm rot="16200000" flipH="1">
            <a:off x="4373563" y="2011363"/>
            <a:ext cx="1082675" cy="930275"/>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9" idx="0"/>
          </p:cNvCxnSpPr>
          <p:nvPr/>
        </p:nvCxnSpPr>
        <p:spPr>
          <a:xfrm rot="5400000">
            <a:off x="2857501" y="3352800"/>
            <a:ext cx="2590800" cy="3175"/>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8" idx="2"/>
          </p:cNvCxnSpPr>
          <p:nvPr/>
        </p:nvCxnSpPr>
        <p:spPr>
          <a:xfrm>
            <a:off x="3124200" y="3314700"/>
            <a:ext cx="2133600" cy="1588"/>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43800" y="2895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5" name="Oval 14"/>
          <p:cNvSpPr/>
          <p:nvPr/>
        </p:nvSpPr>
        <p:spPr>
          <a:xfrm>
            <a:off x="7543800" y="47244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cxnSp>
        <p:nvCxnSpPr>
          <p:cNvPr id="16" name="Straight Connector 15"/>
          <p:cNvCxnSpPr>
            <a:stCxn id="14" idx="2"/>
            <a:endCxn id="9" idx="6"/>
          </p:cNvCxnSpPr>
          <p:nvPr/>
        </p:nvCxnSpPr>
        <p:spPr>
          <a:xfrm rot="10800000" flipV="1">
            <a:off x="4572000" y="3314700"/>
            <a:ext cx="2971800" cy="1752600"/>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8" idx="5"/>
          </p:cNvCxnSpPr>
          <p:nvPr/>
        </p:nvCxnSpPr>
        <p:spPr>
          <a:xfrm rot="16200000" flipV="1">
            <a:off x="6202363" y="3382963"/>
            <a:ext cx="1235075" cy="1692275"/>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6"/>
            <a:endCxn id="14" idx="1"/>
          </p:cNvCxnSpPr>
          <p:nvPr/>
        </p:nvCxnSpPr>
        <p:spPr>
          <a:xfrm>
            <a:off x="4572000" y="1638300"/>
            <a:ext cx="3094038" cy="1379538"/>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4"/>
            <a:endCxn id="15" idx="0"/>
          </p:cNvCxnSpPr>
          <p:nvPr/>
        </p:nvCxnSpPr>
        <p:spPr>
          <a:xfrm rot="5400000">
            <a:off x="7467601" y="4229100"/>
            <a:ext cx="990600" cy="3175"/>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a:endCxn id="6" idx="2"/>
          </p:cNvCxnSpPr>
          <p:nvPr/>
        </p:nvCxnSpPr>
        <p:spPr>
          <a:xfrm rot="5400000" flipH="1" flipV="1">
            <a:off x="2590800" y="1752600"/>
            <a:ext cx="1257300" cy="1028700"/>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7804150" y="2171700"/>
            <a:ext cx="523875" cy="909638"/>
          </a:xfrm>
          <a:custGeom>
            <a:avLst/>
            <a:gdLst>
              <a:gd name="connsiteX0" fmla="*/ 523782 w 523782"/>
              <a:gd name="connsiteY0" fmla="*/ 908481 h 908481"/>
              <a:gd name="connsiteX1" fmla="*/ 372862 w 523782"/>
              <a:gd name="connsiteY1" fmla="*/ 29592 h 908481"/>
              <a:gd name="connsiteX2" fmla="*/ 0 w 523782"/>
              <a:gd name="connsiteY2" fmla="*/ 730928 h 908481"/>
            </a:gdLst>
            <a:ahLst/>
            <a:cxnLst>
              <a:cxn ang="0">
                <a:pos x="connsiteX0" y="connsiteY0"/>
              </a:cxn>
              <a:cxn ang="0">
                <a:pos x="connsiteX1" y="connsiteY1"/>
              </a:cxn>
              <a:cxn ang="0">
                <a:pos x="connsiteX2" y="connsiteY2"/>
              </a:cxn>
            </a:cxnLst>
            <a:rect l="l" t="t" r="r" b="b"/>
            <a:pathLst>
              <a:path w="523782" h="908481">
                <a:moveTo>
                  <a:pt x="523782" y="908481"/>
                </a:moveTo>
                <a:cubicBezTo>
                  <a:pt x="491970" y="483832"/>
                  <a:pt x="460159" y="59184"/>
                  <a:pt x="372862" y="29592"/>
                </a:cubicBezTo>
                <a:cubicBezTo>
                  <a:pt x="285565" y="0"/>
                  <a:pt x="142782" y="365464"/>
                  <a:pt x="0" y="730928"/>
                </a:cubicBezTo>
              </a:path>
            </a:pathLst>
          </a:cu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Content Placeholder 4"/>
          <p:cNvSpPr txBox="1">
            <a:spLocks/>
          </p:cNvSpPr>
          <p:nvPr/>
        </p:nvSpPr>
        <p:spPr>
          <a:xfrm>
            <a:off x="457200" y="1600200"/>
            <a:ext cx="1295400" cy="3886200"/>
          </a:xfrm>
          <a:prstGeom prst="rect">
            <a:avLst/>
          </a:prstGeom>
        </p:spPr>
        <p:txBody>
          <a:bodyPr lIns="182880" tIns="91440">
            <a:normAutofit fontScale="85000" lnSpcReduction="10000"/>
          </a:bodyPr>
          <a:lstStyle/>
          <a:p>
            <a:pPr fontAlgn="auto">
              <a:spcBef>
                <a:spcPts val="0"/>
              </a:spcBef>
              <a:spcAft>
                <a:spcPts val="0"/>
              </a:spcAft>
              <a:defRPr/>
            </a:pPr>
            <a:r>
              <a:rPr lang="en-US" sz="2800" dirty="0">
                <a:latin typeface="+mn-lt"/>
              </a:rPr>
              <a:t>E = { (A,B), (B,A),</a:t>
            </a:r>
          </a:p>
          <a:p>
            <a:pPr fontAlgn="auto">
              <a:spcBef>
                <a:spcPts val="0"/>
              </a:spcBef>
              <a:spcAft>
                <a:spcPts val="0"/>
              </a:spcAft>
              <a:defRPr/>
            </a:pPr>
            <a:r>
              <a:rPr lang="en-US" sz="2800" dirty="0">
                <a:latin typeface="+mn-lt"/>
              </a:rPr>
              <a:t>(B,C),(A,D),</a:t>
            </a:r>
          </a:p>
          <a:p>
            <a:pPr fontAlgn="auto">
              <a:spcBef>
                <a:spcPts val="0"/>
              </a:spcBef>
              <a:spcAft>
                <a:spcPts val="0"/>
              </a:spcAft>
              <a:defRPr/>
            </a:pPr>
            <a:r>
              <a:rPr lang="en-US" sz="2800" dirty="0">
                <a:latin typeface="+mn-lt"/>
              </a:rPr>
              <a:t>(C,A),(D,E),(C,F),(E,A), (E,E),</a:t>
            </a:r>
          </a:p>
          <a:p>
            <a:pPr fontAlgn="auto">
              <a:spcBef>
                <a:spcPts val="0"/>
              </a:spcBef>
              <a:spcAft>
                <a:spcPts val="0"/>
              </a:spcAft>
              <a:defRPr/>
            </a:pPr>
            <a:r>
              <a:rPr lang="en-US" sz="2800" dirty="0">
                <a:latin typeface="+mn-lt"/>
              </a:rPr>
              <a:t>(F,E)}. </a:t>
            </a:r>
          </a:p>
          <a:p>
            <a:pPr marL="265176" indent="-265176" fontAlgn="auto">
              <a:spcBef>
                <a:spcPts val="250"/>
              </a:spcBef>
              <a:spcAft>
                <a:spcPts val="0"/>
              </a:spcAft>
              <a:buClr>
                <a:schemeClr val="accent1"/>
              </a:buClr>
              <a:buSzPct val="80000"/>
              <a:buFont typeface="Wingdings 2"/>
              <a:buChar char=""/>
              <a:defRPr/>
            </a:pPr>
            <a:endParaRPr lang="en-US" sz="2800" dirty="0">
              <a:latin typeface="+mn-lt"/>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03238" y="4983163"/>
            <a:ext cx="8183562" cy="1052512"/>
          </a:xfrm>
        </p:spPr>
        <p:txBody>
          <a:bodyPr/>
          <a:lstStyle/>
          <a:p>
            <a:pPr>
              <a:defRPr/>
            </a:pPr>
            <a:r>
              <a:rPr lang="en-US" dirty="0" smtClean="0"/>
              <a:t>A labeled undirected </a:t>
            </a:r>
            <a:r>
              <a:rPr lang="en-US" dirty="0"/>
              <a:t>graph</a:t>
            </a:r>
          </a:p>
        </p:txBody>
      </p:sp>
      <p:sp>
        <p:nvSpPr>
          <p:cNvPr id="31746" name="Slide Number Placeholder 19"/>
          <p:cNvSpPr>
            <a:spLocks noGrp="1"/>
          </p:cNvSpPr>
          <p:nvPr>
            <p:ph type="sldNum" sz="quarter" idx="12"/>
          </p:nvPr>
        </p:nvSpPr>
        <p:spPr bwMode="auto">
          <a:noFill/>
          <a:ln>
            <a:miter lim="800000"/>
            <a:headEnd/>
            <a:tailEnd/>
          </a:ln>
        </p:spPr>
        <p:txBody>
          <a:bodyPr/>
          <a:lstStyle/>
          <a:p>
            <a:pPr fontAlgn="base">
              <a:spcBef>
                <a:spcPct val="0"/>
              </a:spcBef>
              <a:spcAft>
                <a:spcPct val="0"/>
              </a:spcAft>
            </a:pPr>
            <a:fld id="{C4470B32-757A-4CB0-9048-7D189058917F}" type="slidenum">
              <a:rPr lang="en-US"/>
              <a:pPr fontAlgn="base">
                <a:spcBef>
                  <a:spcPct val="0"/>
                </a:spcBef>
                <a:spcAft>
                  <a:spcPct val="0"/>
                </a:spcAft>
              </a:pPr>
              <a:t>15</a:t>
            </a:fld>
            <a:endParaRPr lang="en-US"/>
          </a:p>
        </p:txBody>
      </p:sp>
      <p:sp>
        <p:nvSpPr>
          <p:cNvPr id="24" name="Oval 23"/>
          <p:cNvSpPr/>
          <p:nvPr/>
        </p:nvSpPr>
        <p:spPr>
          <a:xfrm>
            <a:off x="3200400" y="838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25" name="Oval 24"/>
          <p:cNvSpPr/>
          <p:nvPr/>
        </p:nvSpPr>
        <p:spPr>
          <a:xfrm>
            <a:off x="1752600" y="2514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26" name="Oval 25"/>
          <p:cNvSpPr/>
          <p:nvPr/>
        </p:nvSpPr>
        <p:spPr>
          <a:xfrm>
            <a:off x="4724400" y="2514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27" name="Oval 26"/>
          <p:cNvSpPr/>
          <p:nvPr/>
        </p:nvSpPr>
        <p:spPr>
          <a:xfrm>
            <a:off x="3200400" y="4267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cxnSp>
        <p:nvCxnSpPr>
          <p:cNvPr id="28" name="Straight Connector 27"/>
          <p:cNvCxnSpPr>
            <a:stCxn id="24" idx="3"/>
            <a:endCxn id="25" idx="7"/>
          </p:cNvCxnSpPr>
          <p:nvPr/>
        </p:nvCxnSpPr>
        <p:spPr>
          <a:xfrm rot="5400000">
            <a:off x="2354263" y="1668463"/>
            <a:ext cx="1082675" cy="8540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5"/>
            <a:endCxn id="26" idx="1"/>
          </p:cNvCxnSpPr>
          <p:nvPr/>
        </p:nvCxnSpPr>
        <p:spPr>
          <a:xfrm rot="16200000" flipH="1">
            <a:off x="3840163" y="1630363"/>
            <a:ext cx="1082675" cy="9302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4"/>
            <a:endCxn id="27" idx="0"/>
          </p:cNvCxnSpPr>
          <p:nvPr/>
        </p:nvCxnSpPr>
        <p:spPr>
          <a:xfrm rot="5400000">
            <a:off x="2324101" y="2971800"/>
            <a:ext cx="2590800" cy="31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5" idx="6"/>
            <a:endCxn id="26" idx="2"/>
          </p:cNvCxnSpPr>
          <p:nvPr/>
        </p:nvCxnSpPr>
        <p:spPr>
          <a:xfrm>
            <a:off x="2590800" y="2933700"/>
            <a:ext cx="2133600" cy="1588"/>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010400" y="2514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cxnSp>
        <p:nvCxnSpPr>
          <p:cNvPr id="33" name="Straight Connector 32"/>
          <p:cNvCxnSpPr>
            <a:stCxn id="24" idx="6"/>
          </p:cNvCxnSpPr>
          <p:nvPr/>
        </p:nvCxnSpPr>
        <p:spPr>
          <a:xfrm>
            <a:off x="4038600" y="1257300"/>
            <a:ext cx="3276600" cy="1333500"/>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6"/>
            <a:endCxn id="32" idx="4"/>
          </p:cNvCxnSpPr>
          <p:nvPr/>
        </p:nvCxnSpPr>
        <p:spPr>
          <a:xfrm flipV="1">
            <a:off x="4038600" y="3352800"/>
            <a:ext cx="3390900" cy="1333500"/>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758" name="TextBox 34"/>
          <p:cNvSpPr txBox="1">
            <a:spLocks noChangeArrowheads="1"/>
          </p:cNvSpPr>
          <p:nvPr/>
        </p:nvSpPr>
        <p:spPr bwMode="auto">
          <a:xfrm>
            <a:off x="2514600" y="1752600"/>
            <a:ext cx="331788" cy="369888"/>
          </a:xfrm>
          <a:prstGeom prst="rect">
            <a:avLst/>
          </a:prstGeom>
          <a:noFill/>
          <a:ln w="9525">
            <a:noFill/>
            <a:miter lim="800000"/>
            <a:headEnd/>
            <a:tailEnd/>
          </a:ln>
        </p:spPr>
        <p:txBody>
          <a:bodyPr wrap="none">
            <a:spAutoFit/>
          </a:bodyPr>
          <a:lstStyle/>
          <a:p>
            <a:r>
              <a:rPr lang="en-US">
                <a:latin typeface="Verdana" pitchFamily="34" charset="0"/>
              </a:rPr>
              <a:t>1</a:t>
            </a:r>
          </a:p>
        </p:txBody>
      </p:sp>
      <p:sp>
        <p:nvSpPr>
          <p:cNvPr id="31759" name="TextBox 35"/>
          <p:cNvSpPr txBox="1">
            <a:spLocks noChangeArrowheads="1"/>
          </p:cNvSpPr>
          <p:nvPr/>
        </p:nvSpPr>
        <p:spPr bwMode="auto">
          <a:xfrm>
            <a:off x="5486400" y="1371600"/>
            <a:ext cx="627063" cy="369888"/>
          </a:xfrm>
          <a:prstGeom prst="rect">
            <a:avLst/>
          </a:prstGeom>
          <a:noFill/>
          <a:ln w="9525">
            <a:noFill/>
            <a:miter lim="800000"/>
            <a:headEnd/>
            <a:tailEnd/>
          </a:ln>
        </p:spPr>
        <p:txBody>
          <a:bodyPr wrap="none">
            <a:spAutoFit/>
          </a:bodyPr>
          <a:lstStyle/>
          <a:p>
            <a:r>
              <a:rPr lang="en-US">
                <a:latin typeface="Verdana" pitchFamily="34" charset="0"/>
              </a:rPr>
              <a:t>200</a:t>
            </a:r>
          </a:p>
        </p:txBody>
      </p:sp>
      <p:sp>
        <p:nvSpPr>
          <p:cNvPr id="31760" name="TextBox 36"/>
          <p:cNvSpPr txBox="1">
            <a:spLocks noChangeArrowheads="1"/>
          </p:cNvSpPr>
          <p:nvPr/>
        </p:nvSpPr>
        <p:spPr bwMode="auto">
          <a:xfrm>
            <a:off x="4343400" y="1905000"/>
            <a:ext cx="479425" cy="369888"/>
          </a:xfrm>
          <a:prstGeom prst="rect">
            <a:avLst/>
          </a:prstGeom>
          <a:noFill/>
          <a:ln w="9525">
            <a:noFill/>
            <a:miter lim="800000"/>
            <a:headEnd/>
            <a:tailEnd/>
          </a:ln>
        </p:spPr>
        <p:txBody>
          <a:bodyPr wrap="none">
            <a:spAutoFit/>
          </a:bodyPr>
          <a:lstStyle/>
          <a:p>
            <a:r>
              <a:rPr lang="en-US">
                <a:latin typeface="Verdana" pitchFamily="34" charset="0"/>
              </a:rPr>
              <a:t>50</a:t>
            </a:r>
          </a:p>
        </p:txBody>
      </p:sp>
      <p:sp>
        <p:nvSpPr>
          <p:cNvPr id="31761" name="TextBox 37"/>
          <p:cNvSpPr txBox="1">
            <a:spLocks noChangeArrowheads="1"/>
          </p:cNvSpPr>
          <p:nvPr/>
        </p:nvSpPr>
        <p:spPr bwMode="auto">
          <a:xfrm>
            <a:off x="3886200" y="2895600"/>
            <a:ext cx="479425" cy="369888"/>
          </a:xfrm>
          <a:prstGeom prst="rect">
            <a:avLst/>
          </a:prstGeom>
          <a:noFill/>
          <a:ln w="9525">
            <a:noFill/>
            <a:miter lim="800000"/>
            <a:headEnd/>
            <a:tailEnd/>
          </a:ln>
        </p:spPr>
        <p:txBody>
          <a:bodyPr wrap="none">
            <a:spAutoFit/>
          </a:bodyPr>
          <a:lstStyle/>
          <a:p>
            <a:r>
              <a:rPr lang="en-US">
                <a:latin typeface="Verdana" pitchFamily="34" charset="0"/>
              </a:rPr>
              <a:t>65</a:t>
            </a:r>
          </a:p>
        </p:txBody>
      </p:sp>
      <p:sp>
        <p:nvSpPr>
          <p:cNvPr id="31762" name="TextBox 38"/>
          <p:cNvSpPr txBox="1">
            <a:spLocks noChangeArrowheads="1"/>
          </p:cNvSpPr>
          <p:nvPr/>
        </p:nvSpPr>
        <p:spPr bwMode="auto">
          <a:xfrm>
            <a:off x="3124200" y="3505200"/>
            <a:ext cx="479425" cy="369888"/>
          </a:xfrm>
          <a:prstGeom prst="rect">
            <a:avLst/>
          </a:prstGeom>
          <a:noFill/>
          <a:ln w="9525">
            <a:noFill/>
            <a:miter lim="800000"/>
            <a:headEnd/>
            <a:tailEnd/>
          </a:ln>
        </p:spPr>
        <p:txBody>
          <a:bodyPr wrap="none">
            <a:spAutoFit/>
          </a:bodyPr>
          <a:lstStyle/>
          <a:p>
            <a:r>
              <a:rPr lang="en-US">
                <a:latin typeface="Verdana" pitchFamily="34" charset="0"/>
              </a:rPr>
              <a:t>44</a:t>
            </a:r>
          </a:p>
        </p:txBody>
      </p:sp>
      <p:sp>
        <p:nvSpPr>
          <p:cNvPr id="31763" name="TextBox 39"/>
          <p:cNvSpPr txBox="1">
            <a:spLocks noChangeArrowheads="1"/>
          </p:cNvSpPr>
          <p:nvPr/>
        </p:nvSpPr>
        <p:spPr bwMode="auto">
          <a:xfrm>
            <a:off x="5029200" y="3821113"/>
            <a:ext cx="331788" cy="369887"/>
          </a:xfrm>
          <a:prstGeom prst="rect">
            <a:avLst/>
          </a:prstGeom>
          <a:noFill/>
          <a:ln w="9525">
            <a:noFill/>
            <a:miter lim="800000"/>
            <a:headEnd/>
            <a:tailEnd/>
          </a:ln>
        </p:spPr>
        <p:txBody>
          <a:bodyPr wrap="none">
            <a:spAutoFit/>
          </a:bodyPr>
          <a:lstStyle/>
          <a:p>
            <a:r>
              <a:rPr lang="en-US">
                <a:latin typeface="Verdana" pitchFamily="34" charset="0"/>
              </a:rPr>
              <a:t>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Terminology</a:t>
            </a:r>
            <a:endParaRPr lang="en-US" dirty="0"/>
          </a:p>
        </p:txBody>
      </p:sp>
      <p:sp>
        <p:nvSpPr>
          <p:cNvPr id="3" name="Content Placeholder 2"/>
          <p:cNvSpPr>
            <a:spLocks noGrp="1"/>
          </p:cNvSpPr>
          <p:nvPr>
            <p:ph idx="1"/>
          </p:nvPr>
        </p:nvSpPr>
        <p:spPr>
          <a:xfrm>
            <a:off x="503238" y="530225"/>
            <a:ext cx="8183562" cy="4187825"/>
          </a:xfrm>
        </p:spPr>
        <p:txBody>
          <a:bodyPr/>
          <a:lstStyle/>
          <a:p>
            <a:pPr>
              <a:lnSpc>
                <a:spcPct val="90000"/>
              </a:lnSpc>
            </a:pPr>
            <a:r>
              <a:rPr lang="en-US" b="1" smtClean="0">
                <a:ea typeface="ＭＳ Ｐゴシック"/>
                <a:cs typeface="ＭＳ Ｐゴシック"/>
              </a:rPr>
              <a:t>Adjacent </a:t>
            </a:r>
            <a:r>
              <a:rPr lang="en-US" smtClean="0">
                <a:ea typeface="ＭＳ Ｐゴシック"/>
                <a:cs typeface="ＭＳ Ｐゴシック"/>
              </a:rPr>
              <a:t>vertices: connected by an edge</a:t>
            </a:r>
          </a:p>
          <a:p>
            <a:pPr>
              <a:lnSpc>
                <a:spcPct val="90000"/>
              </a:lnSpc>
            </a:pPr>
            <a:r>
              <a:rPr lang="en-US" smtClean="0">
                <a:ea typeface="ＭＳ Ｐゴシック"/>
                <a:cs typeface="ＭＳ Ｐゴシック"/>
              </a:rPr>
              <a:t>A and B are adjacent</a:t>
            </a:r>
          </a:p>
          <a:p>
            <a:pPr>
              <a:lnSpc>
                <a:spcPct val="90000"/>
              </a:lnSpc>
            </a:pPr>
            <a:r>
              <a:rPr lang="en-US" smtClean="0">
                <a:ea typeface="ＭＳ Ｐゴシック"/>
                <a:cs typeface="ＭＳ Ｐゴシック"/>
              </a:rPr>
              <a:t>D and C are not</a:t>
            </a:r>
          </a:p>
          <a:p>
            <a:pPr>
              <a:lnSpc>
                <a:spcPct val="90000"/>
              </a:lnSpc>
              <a:buFont typeface="Wingdings 2" pitchFamily="18" charset="2"/>
              <a:buNone/>
            </a:pPr>
            <a:endParaRPr lang="en-US" sz="3000" smtClean="0">
              <a:ea typeface="ＭＳ Ｐゴシック"/>
              <a:cs typeface="ＭＳ Ｐゴシック"/>
            </a:endParaRPr>
          </a:p>
          <a:p>
            <a:endParaRPr lang="en-US" smtClean="0">
              <a:ea typeface="ＭＳ Ｐゴシック"/>
              <a:cs typeface="ＭＳ Ｐゴシック"/>
            </a:endParaRPr>
          </a:p>
        </p:txBody>
      </p:sp>
      <p:sp>
        <p:nvSpPr>
          <p:cNvPr id="32771" name="Slide Number Placeholder 12"/>
          <p:cNvSpPr>
            <a:spLocks noGrp="1"/>
          </p:cNvSpPr>
          <p:nvPr>
            <p:ph type="sldNum" sz="quarter" idx="12"/>
          </p:nvPr>
        </p:nvSpPr>
        <p:spPr bwMode="auto">
          <a:noFill/>
          <a:ln>
            <a:miter lim="800000"/>
            <a:headEnd/>
            <a:tailEnd/>
          </a:ln>
        </p:spPr>
        <p:txBody>
          <a:bodyPr/>
          <a:lstStyle/>
          <a:p>
            <a:pPr fontAlgn="base">
              <a:spcBef>
                <a:spcPct val="0"/>
              </a:spcBef>
              <a:spcAft>
                <a:spcPct val="0"/>
              </a:spcAft>
            </a:pPr>
            <a:fld id="{B4634329-EDD2-4FD6-934A-CF924DFA8A3E}" type="slidenum">
              <a:rPr lang="en-US">
                <a:solidFill>
                  <a:schemeClr val="tx1"/>
                </a:solidFill>
              </a:rPr>
              <a:pPr fontAlgn="base">
                <a:spcBef>
                  <a:spcPct val="0"/>
                </a:spcBef>
                <a:spcAft>
                  <a:spcPct val="0"/>
                </a:spcAft>
              </a:pPr>
              <a:t>16</a:t>
            </a:fld>
            <a:endParaRPr lang="en-US">
              <a:solidFill>
                <a:schemeClr val="tx1"/>
              </a:solidFill>
            </a:endParaRPr>
          </a:p>
        </p:txBody>
      </p:sp>
      <p:sp>
        <p:nvSpPr>
          <p:cNvPr id="5" name="Oval 4"/>
          <p:cNvSpPr/>
          <p:nvPr/>
        </p:nvSpPr>
        <p:spPr>
          <a:xfrm>
            <a:off x="6288088" y="2208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A</a:t>
            </a:r>
            <a:endParaRPr lang="en-US" sz="2800" b="1" dirty="0">
              <a:solidFill>
                <a:schemeClr val="tx1"/>
              </a:solidFill>
            </a:endParaRPr>
          </a:p>
        </p:txBody>
      </p:sp>
      <p:sp>
        <p:nvSpPr>
          <p:cNvPr id="6" name="Oval 5"/>
          <p:cNvSpPr/>
          <p:nvPr/>
        </p:nvSpPr>
        <p:spPr>
          <a:xfrm>
            <a:off x="48402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B</a:t>
            </a:r>
            <a:endParaRPr lang="en-US" sz="2800" b="1" dirty="0">
              <a:solidFill>
                <a:schemeClr val="tx1"/>
              </a:solidFill>
            </a:endParaRPr>
          </a:p>
        </p:txBody>
      </p:sp>
      <p:sp>
        <p:nvSpPr>
          <p:cNvPr id="7" name="Oval 6"/>
          <p:cNvSpPr/>
          <p:nvPr/>
        </p:nvSpPr>
        <p:spPr>
          <a:xfrm>
            <a:off x="78120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C</a:t>
            </a:r>
            <a:endParaRPr lang="en-US" sz="2800" b="1" dirty="0">
              <a:solidFill>
                <a:schemeClr val="tx1"/>
              </a:solidFill>
            </a:endParaRPr>
          </a:p>
        </p:txBody>
      </p:sp>
      <p:sp>
        <p:nvSpPr>
          <p:cNvPr id="8" name="Oval 7"/>
          <p:cNvSpPr/>
          <p:nvPr/>
        </p:nvSpPr>
        <p:spPr>
          <a:xfrm>
            <a:off x="6288088" y="5637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D</a:t>
            </a:r>
            <a:endParaRPr lang="en-US" sz="2800" b="1" dirty="0">
              <a:solidFill>
                <a:schemeClr val="tx1"/>
              </a:solidFill>
            </a:endParaRPr>
          </a:p>
        </p:txBody>
      </p:sp>
      <p:cxnSp>
        <p:nvCxnSpPr>
          <p:cNvPr id="9" name="Straight Connector 8"/>
          <p:cNvCxnSpPr>
            <a:stCxn id="5" idx="3"/>
            <a:endCxn id="6" idx="7"/>
          </p:cNvCxnSpPr>
          <p:nvPr/>
        </p:nvCxnSpPr>
        <p:spPr>
          <a:xfrm rot="5400000">
            <a:off x="5440362" y="3038476"/>
            <a:ext cx="1084263" cy="8556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5"/>
            <a:endCxn id="7" idx="1"/>
          </p:cNvCxnSpPr>
          <p:nvPr/>
        </p:nvCxnSpPr>
        <p:spPr>
          <a:xfrm rot="16200000" flipH="1">
            <a:off x="6926262" y="3000376"/>
            <a:ext cx="1084263" cy="9318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8" idx="0"/>
          </p:cNvCxnSpPr>
          <p:nvPr/>
        </p:nvCxnSpPr>
        <p:spPr>
          <a:xfrm rot="5400000">
            <a:off x="5410994" y="4342606"/>
            <a:ext cx="2590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7" idx="2"/>
          </p:cNvCxnSpPr>
          <p:nvPr/>
        </p:nvCxnSpPr>
        <p:spPr>
          <a:xfrm>
            <a:off x="5678488" y="4303713"/>
            <a:ext cx="21336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5"/>
                                        </p:tgtEl>
                                        <p:attrNameLst>
                                          <p:attrName>fillcolor</p:attrName>
                                        </p:attrNameLst>
                                      </p:cBhvr>
                                      <p:to>
                                        <a:srgbClr val="FFFF00"/>
                                      </p:to>
                                    </p:animClr>
                                    <p:set>
                                      <p:cBhvr>
                                        <p:cTn id="13" dur="2000" fill="hold"/>
                                        <p:tgtEl>
                                          <p:spTgt spid="5"/>
                                        </p:tgtEl>
                                        <p:attrNameLst>
                                          <p:attrName>fill.type</p:attrName>
                                        </p:attrNameLst>
                                      </p:cBhvr>
                                      <p:to>
                                        <p:strVal val="solid"/>
                                      </p:to>
                                    </p:set>
                                    <p:set>
                                      <p:cBhvr>
                                        <p:cTn id="14" dur="2000" fill="hold"/>
                                        <p:tgtEl>
                                          <p:spTgt spid="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6"/>
                                        </p:tgtEl>
                                        <p:attrNameLst>
                                          <p:attrName>fillcolor</p:attrName>
                                        </p:attrNameLst>
                                      </p:cBhvr>
                                      <p:to>
                                        <a:srgbClr val="FFFF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Terminology</a:t>
            </a:r>
            <a:endParaRPr lang="en-US" dirty="0"/>
          </a:p>
        </p:txBody>
      </p:sp>
      <p:sp>
        <p:nvSpPr>
          <p:cNvPr id="3" name="Content Placeholder 2"/>
          <p:cNvSpPr>
            <a:spLocks noGrp="1"/>
          </p:cNvSpPr>
          <p:nvPr>
            <p:ph idx="1"/>
          </p:nvPr>
        </p:nvSpPr>
        <p:spPr>
          <a:xfrm>
            <a:off x="503238" y="530225"/>
            <a:ext cx="8183562" cy="4187825"/>
          </a:xfrm>
        </p:spPr>
        <p:txBody>
          <a:bodyPr/>
          <a:lstStyle/>
          <a:p>
            <a:pPr>
              <a:lnSpc>
                <a:spcPct val="90000"/>
              </a:lnSpc>
            </a:pPr>
            <a:r>
              <a:rPr lang="en-US" smtClean="0">
                <a:ea typeface="ＭＳ Ｐゴシック"/>
                <a:cs typeface="ＭＳ Ｐゴシック"/>
              </a:rPr>
              <a:t>There is a </a:t>
            </a:r>
            <a:r>
              <a:rPr lang="en-US" b="1" smtClean="0">
                <a:ea typeface="ＭＳ Ｐゴシック"/>
                <a:cs typeface="ＭＳ Ｐゴシック"/>
              </a:rPr>
              <a:t>Path</a:t>
            </a:r>
            <a:r>
              <a:rPr lang="en-US" smtClean="0">
                <a:ea typeface="ＭＳ Ｐゴシック"/>
                <a:cs typeface="ＭＳ Ｐゴシック"/>
              </a:rPr>
              <a:t> from A to C</a:t>
            </a:r>
          </a:p>
          <a:p>
            <a:pPr lvl="1">
              <a:lnSpc>
                <a:spcPct val="90000"/>
              </a:lnSpc>
            </a:pPr>
            <a:r>
              <a:rPr lang="en-US" smtClean="0">
                <a:ea typeface="ＭＳ Ｐゴシック"/>
              </a:rPr>
              <a:t>One path: A to B to C</a:t>
            </a:r>
          </a:p>
          <a:p>
            <a:pPr lvl="1">
              <a:lnSpc>
                <a:spcPct val="90000"/>
              </a:lnSpc>
            </a:pPr>
            <a:endParaRPr lang="en-US" smtClean="0">
              <a:ea typeface="ＭＳ Ｐゴシック"/>
            </a:endParaRPr>
          </a:p>
          <a:p>
            <a:pPr>
              <a:lnSpc>
                <a:spcPct val="90000"/>
              </a:lnSpc>
            </a:pPr>
            <a:r>
              <a:rPr lang="en-US" b="1" smtClean="0">
                <a:ea typeface="ＭＳ Ｐゴシック"/>
                <a:cs typeface="ＭＳ Ｐゴシック"/>
              </a:rPr>
              <a:t>Cycle</a:t>
            </a:r>
            <a:r>
              <a:rPr lang="en-US" smtClean="0">
                <a:ea typeface="ＭＳ Ｐゴシック"/>
                <a:cs typeface="ＭＳ Ｐゴシック"/>
              </a:rPr>
              <a:t> = a path starting and </a:t>
            </a:r>
          </a:p>
          <a:p>
            <a:pPr>
              <a:lnSpc>
                <a:spcPct val="90000"/>
              </a:lnSpc>
              <a:buFont typeface="Wingdings 2" pitchFamily="18" charset="2"/>
              <a:buNone/>
            </a:pPr>
            <a:r>
              <a:rPr lang="en-US" smtClean="0">
                <a:ea typeface="ＭＳ Ｐゴシック"/>
                <a:cs typeface="ＭＳ Ｐゴシック"/>
              </a:rPr>
              <a:t>ending with the same vertex</a:t>
            </a:r>
          </a:p>
          <a:p>
            <a:pPr lvl="1">
              <a:lnSpc>
                <a:spcPct val="90000"/>
              </a:lnSpc>
            </a:pPr>
            <a:endParaRPr lang="en-US" smtClean="0">
              <a:ea typeface="ＭＳ Ｐゴシック"/>
            </a:endParaRPr>
          </a:p>
          <a:p>
            <a:pPr>
              <a:lnSpc>
                <a:spcPct val="90000"/>
              </a:lnSpc>
            </a:pPr>
            <a:endParaRPr lang="en-US" sz="3000" smtClean="0">
              <a:ea typeface="ＭＳ Ｐゴシック"/>
              <a:cs typeface="ＭＳ Ｐゴシック"/>
            </a:endParaRPr>
          </a:p>
          <a:p>
            <a:endParaRPr lang="en-US" smtClean="0">
              <a:ea typeface="ＭＳ Ｐゴシック"/>
              <a:cs typeface="ＭＳ Ｐゴシック"/>
            </a:endParaRPr>
          </a:p>
        </p:txBody>
      </p:sp>
      <p:sp>
        <p:nvSpPr>
          <p:cNvPr id="33795" name="Slide Number Placeholder 12"/>
          <p:cNvSpPr>
            <a:spLocks noGrp="1"/>
          </p:cNvSpPr>
          <p:nvPr>
            <p:ph type="sldNum" sz="quarter" idx="12"/>
          </p:nvPr>
        </p:nvSpPr>
        <p:spPr bwMode="auto">
          <a:noFill/>
          <a:ln>
            <a:miter lim="800000"/>
            <a:headEnd/>
            <a:tailEnd/>
          </a:ln>
        </p:spPr>
        <p:txBody>
          <a:bodyPr/>
          <a:lstStyle/>
          <a:p>
            <a:pPr fontAlgn="base">
              <a:spcBef>
                <a:spcPct val="0"/>
              </a:spcBef>
              <a:spcAft>
                <a:spcPct val="0"/>
              </a:spcAft>
            </a:pPr>
            <a:fld id="{D5D78147-0FE5-4B1F-9168-4627204D8932}" type="slidenum">
              <a:rPr lang="en-US"/>
              <a:pPr fontAlgn="base">
                <a:spcBef>
                  <a:spcPct val="0"/>
                </a:spcBef>
                <a:spcAft>
                  <a:spcPct val="0"/>
                </a:spcAft>
              </a:pPr>
              <a:t>17</a:t>
            </a:fld>
            <a:endParaRPr lang="en-US"/>
          </a:p>
        </p:txBody>
      </p:sp>
      <p:sp>
        <p:nvSpPr>
          <p:cNvPr id="14" name="Oval 13"/>
          <p:cNvSpPr/>
          <p:nvPr/>
        </p:nvSpPr>
        <p:spPr>
          <a:xfrm>
            <a:off x="6288088" y="990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A</a:t>
            </a:r>
            <a:endParaRPr lang="en-US" sz="2800" b="1" dirty="0">
              <a:solidFill>
                <a:schemeClr val="tx1"/>
              </a:solidFill>
            </a:endParaRPr>
          </a:p>
        </p:txBody>
      </p:sp>
      <p:sp>
        <p:nvSpPr>
          <p:cNvPr id="15" name="Oval 14"/>
          <p:cNvSpPr/>
          <p:nvPr/>
        </p:nvSpPr>
        <p:spPr>
          <a:xfrm>
            <a:off x="48402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B</a:t>
            </a:r>
            <a:endParaRPr lang="en-US" sz="2800" b="1" dirty="0">
              <a:solidFill>
                <a:schemeClr val="tx1"/>
              </a:solidFill>
            </a:endParaRPr>
          </a:p>
        </p:txBody>
      </p:sp>
      <p:sp>
        <p:nvSpPr>
          <p:cNvPr id="16" name="Oval 15"/>
          <p:cNvSpPr/>
          <p:nvPr/>
        </p:nvSpPr>
        <p:spPr>
          <a:xfrm>
            <a:off x="78120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C</a:t>
            </a:r>
            <a:endParaRPr lang="en-US" sz="2800" b="1" dirty="0">
              <a:solidFill>
                <a:schemeClr val="tx1"/>
              </a:solidFill>
            </a:endParaRPr>
          </a:p>
        </p:txBody>
      </p:sp>
      <p:sp>
        <p:nvSpPr>
          <p:cNvPr id="17" name="Oval 16"/>
          <p:cNvSpPr/>
          <p:nvPr/>
        </p:nvSpPr>
        <p:spPr>
          <a:xfrm>
            <a:off x="6288088" y="4419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D</a:t>
            </a:r>
            <a:endParaRPr lang="en-US" sz="2800" b="1" dirty="0">
              <a:solidFill>
                <a:schemeClr val="tx1"/>
              </a:solidFill>
            </a:endParaRPr>
          </a:p>
        </p:txBody>
      </p:sp>
      <p:cxnSp>
        <p:nvCxnSpPr>
          <p:cNvPr id="18" name="Straight Connector 17"/>
          <p:cNvCxnSpPr>
            <a:stCxn id="14" idx="3"/>
            <a:endCxn id="15" idx="7"/>
          </p:cNvCxnSpPr>
          <p:nvPr/>
        </p:nvCxnSpPr>
        <p:spPr>
          <a:xfrm rot="5400000">
            <a:off x="5441156" y="1820070"/>
            <a:ext cx="1082675" cy="8556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5"/>
            <a:endCxn id="16" idx="1"/>
          </p:cNvCxnSpPr>
          <p:nvPr/>
        </p:nvCxnSpPr>
        <p:spPr>
          <a:xfrm rot="16200000" flipH="1">
            <a:off x="6927056" y="1781970"/>
            <a:ext cx="1082675" cy="9318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7" idx="0"/>
          </p:cNvCxnSpPr>
          <p:nvPr/>
        </p:nvCxnSpPr>
        <p:spPr>
          <a:xfrm rot="5400000">
            <a:off x="5410994" y="3124994"/>
            <a:ext cx="2590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6"/>
            <a:endCxn id="16" idx="2"/>
          </p:cNvCxnSpPr>
          <p:nvPr/>
        </p:nvCxnSpPr>
        <p:spPr>
          <a:xfrm>
            <a:off x="5678488" y="3086100"/>
            <a:ext cx="2133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5257800"/>
            <a:ext cx="8183563" cy="1050925"/>
          </a:xfrm>
        </p:spPr>
        <p:txBody>
          <a:bodyPr/>
          <a:lstStyle/>
          <a:p>
            <a:pPr>
              <a:defRPr/>
            </a:pPr>
            <a:r>
              <a:rPr lang="en-US" dirty="0" smtClean="0"/>
              <a:t>JT’s Extra: Path Example</a:t>
            </a:r>
            <a:endParaRPr lang="en-US" dirty="0"/>
          </a:p>
        </p:txBody>
      </p:sp>
      <p:sp>
        <p:nvSpPr>
          <p:cNvPr id="3" name="Content Placeholder 2"/>
          <p:cNvSpPr>
            <a:spLocks noGrp="1"/>
          </p:cNvSpPr>
          <p:nvPr>
            <p:ph idx="1"/>
          </p:nvPr>
        </p:nvSpPr>
        <p:spPr>
          <a:xfrm>
            <a:off x="503238" y="530225"/>
            <a:ext cx="8183562" cy="4187825"/>
          </a:xfrm>
        </p:spPr>
        <p:txBody>
          <a:bodyPr/>
          <a:lstStyle/>
          <a:p>
            <a:pPr>
              <a:defRPr/>
            </a:pPr>
            <a:r>
              <a:rPr lang="en-US" sz="2400" dirty="0"/>
              <a:t>There is a path between vertices if they are directly connected by an edge or indirectly connected.</a:t>
            </a:r>
          </a:p>
          <a:p>
            <a:pPr>
              <a:defRPr/>
            </a:pPr>
            <a:endParaRPr lang="en-US" dirty="0"/>
          </a:p>
          <a:p>
            <a:pPr>
              <a:defRPr/>
            </a:pPr>
            <a:endParaRPr lang="en-US" dirty="0"/>
          </a:p>
          <a:p>
            <a:pPr>
              <a:defRPr/>
            </a:pPr>
            <a:endParaRPr lang="en-US" dirty="0"/>
          </a:p>
          <a:p>
            <a:pPr>
              <a:defRPr/>
            </a:pPr>
            <a:endParaRPr lang="en-US" dirty="0"/>
          </a:p>
          <a:p>
            <a:pPr marL="0" indent="0">
              <a:buFont typeface="Wingdings 2" pitchFamily="18" charset="2"/>
              <a:buNone/>
              <a:defRPr/>
            </a:pPr>
            <a:endParaRPr lang="en-US" dirty="0"/>
          </a:p>
          <a:p>
            <a:pPr lvl="1">
              <a:defRPr/>
            </a:pPr>
            <a:endParaRPr lang="en-US" dirty="0">
              <a:cs typeface="+mn-cs"/>
            </a:endParaRPr>
          </a:p>
          <a:p>
            <a:pPr lvl="1">
              <a:defRPr/>
            </a:pPr>
            <a:r>
              <a:rPr lang="en-US" dirty="0">
                <a:cs typeface="+mn-cs"/>
              </a:rPr>
              <a:t>Red Deer and Lethbridge are not adjacent but there is at least one path from Red Deer to Lethbridge.</a:t>
            </a:r>
          </a:p>
          <a:p>
            <a:pPr>
              <a:defRPr/>
            </a:pPr>
            <a:endParaRPr lang="en-US" dirty="0"/>
          </a:p>
        </p:txBody>
      </p:sp>
      <p:sp>
        <p:nvSpPr>
          <p:cNvPr id="3481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6F4EEDDC-EFF0-450B-8C52-1E5441EE2AED}" type="slidenum">
              <a:rPr lang="en-US"/>
              <a:pPr fontAlgn="base">
                <a:spcBef>
                  <a:spcPct val="0"/>
                </a:spcBef>
                <a:spcAft>
                  <a:spcPct val="0"/>
                </a:spcAft>
              </a:pPr>
              <a:t>18</a:t>
            </a:fld>
            <a:endParaRPr lang="en-US"/>
          </a:p>
        </p:txBody>
      </p:sp>
      <p:grpSp>
        <p:nvGrpSpPr>
          <p:cNvPr id="5" name="Group 18"/>
          <p:cNvGrpSpPr>
            <a:grpSpLocks/>
          </p:cNvGrpSpPr>
          <p:nvPr/>
        </p:nvGrpSpPr>
        <p:grpSpPr bwMode="auto">
          <a:xfrm>
            <a:off x="952500" y="1597025"/>
            <a:ext cx="7124700" cy="2660650"/>
            <a:chOff x="480" y="1248"/>
            <a:chExt cx="4224" cy="2168"/>
          </a:xfrm>
        </p:grpSpPr>
        <p:sp>
          <p:nvSpPr>
            <p:cNvPr id="34821" name="AutoShape 4"/>
            <p:cNvSpPr>
              <a:spLocks noChangeArrowheads="1"/>
            </p:cNvSpPr>
            <p:nvPr/>
          </p:nvSpPr>
          <p:spPr bwMode="auto">
            <a:xfrm>
              <a:off x="2824" y="1248"/>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Edmonton</a:t>
              </a:r>
            </a:p>
          </p:txBody>
        </p:sp>
        <p:sp>
          <p:nvSpPr>
            <p:cNvPr id="34822" name="AutoShape 5"/>
            <p:cNvSpPr>
              <a:spLocks noChangeArrowheads="1"/>
            </p:cNvSpPr>
            <p:nvPr/>
          </p:nvSpPr>
          <p:spPr bwMode="auto">
            <a:xfrm>
              <a:off x="2840" y="1752"/>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Red Deer</a:t>
              </a:r>
            </a:p>
          </p:txBody>
        </p:sp>
        <p:sp>
          <p:nvSpPr>
            <p:cNvPr id="34823" name="AutoShape 6"/>
            <p:cNvSpPr>
              <a:spLocks noChangeArrowheads="1"/>
            </p:cNvSpPr>
            <p:nvPr/>
          </p:nvSpPr>
          <p:spPr bwMode="auto">
            <a:xfrm>
              <a:off x="2792" y="2256"/>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Calgary</a:t>
              </a:r>
            </a:p>
          </p:txBody>
        </p:sp>
        <p:sp>
          <p:nvSpPr>
            <p:cNvPr id="34824" name="AutoShape 7"/>
            <p:cNvSpPr>
              <a:spLocks noChangeArrowheads="1"/>
            </p:cNvSpPr>
            <p:nvPr/>
          </p:nvSpPr>
          <p:spPr bwMode="auto">
            <a:xfrm>
              <a:off x="480" y="2168"/>
              <a:ext cx="520" cy="304"/>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Banff</a:t>
              </a:r>
            </a:p>
          </p:txBody>
        </p:sp>
        <p:sp>
          <p:nvSpPr>
            <p:cNvPr id="34825" name="AutoShape 8"/>
            <p:cNvSpPr>
              <a:spLocks noChangeArrowheads="1"/>
            </p:cNvSpPr>
            <p:nvPr/>
          </p:nvSpPr>
          <p:spPr bwMode="auto">
            <a:xfrm>
              <a:off x="1168" y="2304"/>
              <a:ext cx="696" cy="304"/>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Canmore</a:t>
              </a:r>
            </a:p>
          </p:txBody>
        </p:sp>
        <p:cxnSp>
          <p:nvCxnSpPr>
            <p:cNvPr id="34826" name="AutoShape 9"/>
            <p:cNvCxnSpPr>
              <a:cxnSpLocks noChangeShapeType="1"/>
              <a:stCxn id="34824" idx="3"/>
              <a:endCxn id="34825" idx="1"/>
            </p:cNvCxnSpPr>
            <p:nvPr/>
          </p:nvCxnSpPr>
          <p:spPr bwMode="auto">
            <a:xfrm>
              <a:off x="1008" y="2320"/>
              <a:ext cx="152" cy="136"/>
            </a:xfrm>
            <a:prstGeom prst="straightConnector1">
              <a:avLst/>
            </a:prstGeom>
            <a:noFill/>
            <a:ln w="25400">
              <a:solidFill>
                <a:schemeClr val="tx1"/>
              </a:solidFill>
              <a:round/>
              <a:headEnd/>
              <a:tailEnd/>
            </a:ln>
          </p:spPr>
        </p:cxnSp>
        <p:cxnSp>
          <p:nvCxnSpPr>
            <p:cNvPr id="34827" name="AutoShape 10"/>
            <p:cNvCxnSpPr>
              <a:cxnSpLocks noChangeShapeType="1"/>
              <a:stCxn id="34825" idx="3"/>
              <a:endCxn id="34823" idx="1"/>
            </p:cNvCxnSpPr>
            <p:nvPr/>
          </p:nvCxnSpPr>
          <p:spPr bwMode="auto">
            <a:xfrm flipV="1">
              <a:off x="1872" y="2420"/>
              <a:ext cx="912" cy="36"/>
            </a:xfrm>
            <a:prstGeom prst="straightConnector1">
              <a:avLst/>
            </a:prstGeom>
            <a:noFill/>
            <a:ln w="25400">
              <a:solidFill>
                <a:schemeClr val="tx1"/>
              </a:solidFill>
              <a:round/>
              <a:headEnd/>
              <a:tailEnd/>
            </a:ln>
          </p:spPr>
        </p:cxnSp>
        <p:cxnSp>
          <p:nvCxnSpPr>
            <p:cNvPr id="34828" name="AutoShape 11"/>
            <p:cNvCxnSpPr>
              <a:cxnSpLocks noChangeShapeType="1"/>
              <a:stCxn id="34822" idx="2"/>
              <a:endCxn id="34823" idx="0"/>
            </p:cNvCxnSpPr>
            <p:nvPr/>
          </p:nvCxnSpPr>
          <p:spPr bwMode="auto">
            <a:xfrm flipH="1">
              <a:off x="3228" y="2088"/>
              <a:ext cx="48" cy="160"/>
            </a:xfrm>
            <a:prstGeom prst="straightConnector1">
              <a:avLst/>
            </a:prstGeom>
            <a:noFill/>
            <a:ln w="25400">
              <a:solidFill>
                <a:schemeClr val="tx1"/>
              </a:solidFill>
              <a:round/>
              <a:headEnd/>
              <a:tailEnd/>
            </a:ln>
          </p:spPr>
        </p:cxnSp>
        <p:cxnSp>
          <p:nvCxnSpPr>
            <p:cNvPr id="34829" name="AutoShape 12"/>
            <p:cNvCxnSpPr>
              <a:cxnSpLocks noChangeShapeType="1"/>
              <a:stCxn id="34821" idx="2"/>
              <a:endCxn id="34822" idx="0"/>
            </p:cNvCxnSpPr>
            <p:nvPr/>
          </p:nvCxnSpPr>
          <p:spPr bwMode="auto">
            <a:xfrm>
              <a:off x="3260" y="1584"/>
              <a:ext cx="16" cy="160"/>
            </a:xfrm>
            <a:prstGeom prst="straightConnector1">
              <a:avLst/>
            </a:prstGeom>
            <a:noFill/>
            <a:ln w="25400">
              <a:solidFill>
                <a:schemeClr val="tx1"/>
              </a:solidFill>
              <a:round/>
              <a:headEnd/>
              <a:tailEnd/>
            </a:ln>
          </p:spPr>
        </p:cxnSp>
        <p:sp>
          <p:nvSpPr>
            <p:cNvPr id="34830" name="AutoShape 13"/>
            <p:cNvSpPr>
              <a:spLocks noChangeArrowheads="1"/>
            </p:cNvSpPr>
            <p:nvPr/>
          </p:nvSpPr>
          <p:spPr bwMode="auto">
            <a:xfrm>
              <a:off x="3832" y="2760"/>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Medicine Hat</a:t>
              </a:r>
            </a:p>
          </p:txBody>
        </p:sp>
        <p:sp>
          <p:nvSpPr>
            <p:cNvPr id="34831" name="AutoShape 14"/>
            <p:cNvSpPr>
              <a:spLocks noChangeArrowheads="1"/>
            </p:cNvSpPr>
            <p:nvPr/>
          </p:nvSpPr>
          <p:spPr bwMode="auto">
            <a:xfrm>
              <a:off x="2712" y="3088"/>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Lethbridge</a:t>
              </a:r>
            </a:p>
          </p:txBody>
        </p:sp>
        <p:cxnSp>
          <p:nvCxnSpPr>
            <p:cNvPr id="34832" name="AutoShape 15"/>
            <p:cNvCxnSpPr>
              <a:cxnSpLocks noChangeShapeType="1"/>
              <a:stCxn id="34823" idx="2"/>
              <a:endCxn id="34830" idx="1"/>
            </p:cNvCxnSpPr>
            <p:nvPr/>
          </p:nvCxnSpPr>
          <p:spPr bwMode="auto">
            <a:xfrm>
              <a:off x="3228" y="2592"/>
              <a:ext cx="596" cy="332"/>
            </a:xfrm>
            <a:prstGeom prst="straightConnector1">
              <a:avLst/>
            </a:prstGeom>
            <a:noFill/>
            <a:ln w="25400">
              <a:solidFill>
                <a:schemeClr val="tx1"/>
              </a:solidFill>
              <a:round/>
              <a:headEnd/>
              <a:tailEnd/>
            </a:ln>
          </p:spPr>
        </p:cxnSp>
        <p:cxnSp>
          <p:nvCxnSpPr>
            <p:cNvPr id="34833" name="AutoShape 16"/>
            <p:cNvCxnSpPr>
              <a:cxnSpLocks noChangeShapeType="1"/>
              <a:stCxn id="34823" idx="2"/>
              <a:endCxn id="34831" idx="0"/>
            </p:cNvCxnSpPr>
            <p:nvPr/>
          </p:nvCxnSpPr>
          <p:spPr bwMode="auto">
            <a:xfrm flipH="1">
              <a:off x="3148" y="2592"/>
              <a:ext cx="80" cy="488"/>
            </a:xfrm>
            <a:prstGeom prst="straightConnector1">
              <a:avLst/>
            </a:prstGeom>
            <a:noFill/>
            <a:ln w="25400">
              <a:solidFill>
                <a:schemeClr val="tx1"/>
              </a:solidFill>
              <a:round/>
              <a:headEnd/>
              <a:tailEnd/>
            </a:ln>
          </p:spPr>
        </p:cxnSp>
        <p:cxnSp>
          <p:nvCxnSpPr>
            <p:cNvPr id="34834" name="AutoShape 17"/>
            <p:cNvCxnSpPr>
              <a:cxnSpLocks noChangeShapeType="1"/>
              <a:stCxn id="34831" idx="3"/>
              <a:endCxn id="34830" idx="2"/>
            </p:cNvCxnSpPr>
            <p:nvPr/>
          </p:nvCxnSpPr>
          <p:spPr bwMode="auto">
            <a:xfrm flipV="1">
              <a:off x="3592" y="3096"/>
              <a:ext cx="676" cy="156"/>
            </a:xfrm>
            <a:prstGeom prst="straightConnector1">
              <a:avLst/>
            </a:prstGeom>
            <a:noFill/>
            <a:ln w="25400">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Terminology</a:t>
            </a:r>
            <a:endParaRPr lang="en-US" dirty="0"/>
          </a:p>
        </p:txBody>
      </p:sp>
      <p:sp>
        <p:nvSpPr>
          <p:cNvPr id="36866" name="Content Placeholder 2"/>
          <p:cNvSpPr>
            <a:spLocks noGrp="1"/>
          </p:cNvSpPr>
          <p:nvPr>
            <p:ph idx="1"/>
          </p:nvPr>
        </p:nvSpPr>
        <p:spPr>
          <a:xfrm>
            <a:off x="503238" y="530225"/>
            <a:ext cx="8183562" cy="4187825"/>
          </a:xfrm>
        </p:spPr>
        <p:txBody>
          <a:bodyPr/>
          <a:lstStyle/>
          <a:p>
            <a:pPr>
              <a:lnSpc>
                <a:spcPct val="90000"/>
              </a:lnSpc>
            </a:pPr>
            <a:r>
              <a:rPr lang="en-US" b="1" smtClean="0">
                <a:ea typeface="ＭＳ Ｐゴシック"/>
                <a:cs typeface="ＭＳ Ｐゴシック"/>
              </a:rPr>
              <a:t>Degree</a:t>
            </a:r>
            <a:r>
              <a:rPr lang="en-US" smtClean="0">
                <a:ea typeface="ＭＳ Ｐゴシック"/>
                <a:cs typeface="ＭＳ Ｐゴシック"/>
              </a:rPr>
              <a:t> of a vertex = </a:t>
            </a:r>
          </a:p>
          <a:p>
            <a:pPr>
              <a:lnSpc>
                <a:spcPct val="90000"/>
              </a:lnSpc>
              <a:buFont typeface="Wingdings 2" pitchFamily="18" charset="2"/>
              <a:buNone/>
            </a:pPr>
            <a:r>
              <a:rPr lang="en-US" smtClean="0">
                <a:ea typeface="ＭＳ Ｐゴシック"/>
                <a:cs typeface="ＭＳ Ｐゴシック"/>
              </a:rPr>
              <a:t>Number of edges touching it</a:t>
            </a:r>
          </a:p>
          <a:p>
            <a:pPr>
              <a:lnSpc>
                <a:spcPct val="90000"/>
              </a:lnSpc>
              <a:buFont typeface="Wingdings 2" pitchFamily="18" charset="2"/>
              <a:buNone/>
            </a:pPr>
            <a:r>
              <a:rPr lang="en-US" smtClean="0">
                <a:ea typeface="ＭＳ Ｐゴシック"/>
                <a:cs typeface="ＭＳ Ｐゴシック"/>
              </a:rPr>
              <a:t>	degree of C = 2</a:t>
            </a:r>
          </a:p>
          <a:p>
            <a:pPr>
              <a:lnSpc>
                <a:spcPct val="90000"/>
              </a:lnSpc>
              <a:buFont typeface="Wingdings 2" pitchFamily="18" charset="2"/>
              <a:buNone/>
            </a:pPr>
            <a:r>
              <a:rPr lang="en-US" smtClean="0">
                <a:ea typeface="ＭＳ Ｐゴシック"/>
                <a:cs typeface="ＭＳ Ｐゴシック"/>
              </a:rPr>
              <a:t>	degree of A = 3</a:t>
            </a:r>
          </a:p>
          <a:p>
            <a:pPr>
              <a:lnSpc>
                <a:spcPct val="90000"/>
              </a:lnSpc>
            </a:pPr>
            <a:endParaRPr lang="en-US" sz="3000" smtClean="0">
              <a:ea typeface="ＭＳ Ｐゴシック"/>
              <a:cs typeface="ＭＳ Ｐゴシック"/>
            </a:endParaRPr>
          </a:p>
          <a:p>
            <a:endParaRPr lang="en-US" smtClean="0">
              <a:ea typeface="ＭＳ Ｐゴシック"/>
              <a:cs typeface="ＭＳ Ｐゴシック"/>
            </a:endParaRPr>
          </a:p>
        </p:txBody>
      </p:sp>
      <p:sp>
        <p:nvSpPr>
          <p:cNvPr id="36867" name="Slide Number Placeholder 12"/>
          <p:cNvSpPr>
            <a:spLocks noGrp="1"/>
          </p:cNvSpPr>
          <p:nvPr>
            <p:ph type="sldNum" sz="quarter" idx="12"/>
          </p:nvPr>
        </p:nvSpPr>
        <p:spPr bwMode="auto">
          <a:noFill/>
          <a:ln>
            <a:miter lim="800000"/>
            <a:headEnd/>
            <a:tailEnd/>
          </a:ln>
        </p:spPr>
        <p:txBody>
          <a:bodyPr/>
          <a:lstStyle/>
          <a:p>
            <a:pPr fontAlgn="base">
              <a:spcBef>
                <a:spcPct val="0"/>
              </a:spcBef>
              <a:spcAft>
                <a:spcPct val="0"/>
              </a:spcAft>
            </a:pPr>
            <a:fld id="{C5BABEB1-CA26-4690-AB48-64AE0A3AC074}" type="slidenum">
              <a:rPr lang="en-US"/>
              <a:pPr fontAlgn="base">
                <a:spcBef>
                  <a:spcPct val="0"/>
                </a:spcBef>
                <a:spcAft>
                  <a:spcPct val="0"/>
                </a:spcAft>
              </a:pPr>
              <a:t>19</a:t>
            </a:fld>
            <a:endParaRPr lang="en-US"/>
          </a:p>
        </p:txBody>
      </p:sp>
      <p:sp>
        <p:nvSpPr>
          <p:cNvPr id="14" name="Oval 13"/>
          <p:cNvSpPr/>
          <p:nvPr/>
        </p:nvSpPr>
        <p:spPr>
          <a:xfrm>
            <a:off x="6288088" y="990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A</a:t>
            </a:r>
            <a:endParaRPr lang="en-US" sz="2800" b="1" dirty="0">
              <a:solidFill>
                <a:schemeClr val="tx1"/>
              </a:solidFill>
            </a:endParaRPr>
          </a:p>
        </p:txBody>
      </p:sp>
      <p:sp>
        <p:nvSpPr>
          <p:cNvPr id="15" name="Oval 14"/>
          <p:cNvSpPr/>
          <p:nvPr/>
        </p:nvSpPr>
        <p:spPr>
          <a:xfrm>
            <a:off x="48402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B</a:t>
            </a:r>
            <a:endParaRPr lang="en-US" sz="2800" b="1" dirty="0">
              <a:solidFill>
                <a:schemeClr val="tx1"/>
              </a:solidFill>
            </a:endParaRPr>
          </a:p>
        </p:txBody>
      </p:sp>
      <p:sp>
        <p:nvSpPr>
          <p:cNvPr id="16" name="Oval 15"/>
          <p:cNvSpPr/>
          <p:nvPr/>
        </p:nvSpPr>
        <p:spPr>
          <a:xfrm>
            <a:off x="78120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C</a:t>
            </a:r>
            <a:endParaRPr lang="en-US" sz="2800" b="1" dirty="0">
              <a:solidFill>
                <a:schemeClr val="tx1"/>
              </a:solidFill>
            </a:endParaRPr>
          </a:p>
        </p:txBody>
      </p:sp>
      <p:sp>
        <p:nvSpPr>
          <p:cNvPr id="17" name="Oval 16"/>
          <p:cNvSpPr/>
          <p:nvPr/>
        </p:nvSpPr>
        <p:spPr>
          <a:xfrm>
            <a:off x="6288088" y="4419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D</a:t>
            </a:r>
            <a:endParaRPr lang="en-US" sz="2800" b="1" dirty="0">
              <a:solidFill>
                <a:schemeClr val="tx1"/>
              </a:solidFill>
            </a:endParaRPr>
          </a:p>
        </p:txBody>
      </p:sp>
      <p:cxnSp>
        <p:nvCxnSpPr>
          <p:cNvPr id="18" name="Straight Connector 17"/>
          <p:cNvCxnSpPr>
            <a:stCxn id="14" idx="3"/>
            <a:endCxn id="15" idx="7"/>
          </p:cNvCxnSpPr>
          <p:nvPr/>
        </p:nvCxnSpPr>
        <p:spPr>
          <a:xfrm rot="5400000">
            <a:off x="5441156" y="1820070"/>
            <a:ext cx="1082675" cy="8556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5"/>
            <a:endCxn id="16" idx="1"/>
          </p:cNvCxnSpPr>
          <p:nvPr/>
        </p:nvCxnSpPr>
        <p:spPr>
          <a:xfrm rot="16200000" flipH="1">
            <a:off x="6927056" y="1781970"/>
            <a:ext cx="1082675" cy="9318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7" idx="0"/>
          </p:cNvCxnSpPr>
          <p:nvPr/>
        </p:nvCxnSpPr>
        <p:spPr>
          <a:xfrm rot="5400000">
            <a:off x="5410994" y="3124994"/>
            <a:ext cx="2590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6"/>
            <a:endCxn id="16" idx="2"/>
          </p:cNvCxnSpPr>
          <p:nvPr/>
        </p:nvCxnSpPr>
        <p:spPr>
          <a:xfrm>
            <a:off x="5678488" y="3086100"/>
            <a:ext cx="2133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Reading Assignment</a:t>
            </a:r>
            <a:endParaRPr lang="en-US" dirty="0"/>
          </a:p>
        </p:txBody>
      </p:sp>
      <p:sp>
        <p:nvSpPr>
          <p:cNvPr id="16386"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Mandatory: Chapter 3 – Sections 3.1 &amp; 3.2</a:t>
            </a:r>
          </a:p>
        </p:txBody>
      </p:sp>
      <p:sp>
        <p:nvSpPr>
          <p:cNvPr id="1638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2B72A512-3D81-4FEB-9E24-32406A46040C}" type="slidenum">
              <a:rPr lang="en-US"/>
              <a:pPr fontAlgn="base">
                <a:spcBef>
                  <a:spcPct val="0"/>
                </a:spcBef>
                <a:spcAft>
                  <a:spcPct val="0"/>
                </a:spcAft>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Terminology</a:t>
            </a:r>
            <a:endParaRPr lang="en-US" dirty="0"/>
          </a:p>
        </p:txBody>
      </p:sp>
      <p:sp>
        <p:nvSpPr>
          <p:cNvPr id="3" name="Content Placeholder 2"/>
          <p:cNvSpPr>
            <a:spLocks noGrp="1"/>
          </p:cNvSpPr>
          <p:nvPr>
            <p:ph idx="1"/>
          </p:nvPr>
        </p:nvSpPr>
        <p:spPr>
          <a:xfrm>
            <a:off x="503238" y="530225"/>
            <a:ext cx="8183562" cy="4187825"/>
          </a:xfrm>
        </p:spPr>
        <p:txBody>
          <a:bodyPr/>
          <a:lstStyle/>
          <a:p>
            <a:pPr>
              <a:lnSpc>
                <a:spcPct val="90000"/>
              </a:lnSpc>
            </a:pPr>
            <a:r>
              <a:rPr lang="en-US" smtClean="0">
                <a:ea typeface="ＭＳ Ｐゴシック"/>
                <a:cs typeface="ＭＳ Ｐゴシック"/>
              </a:rPr>
              <a:t>A is adjacent </a:t>
            </a:r>
            <a:r>
              <a:rPr lang="en-US" b="1" smtClean="0">
                <a:ea typeface="ＭＳ Ｐゴシック"/>
                <a:cs typeface="ＭＳ Ｐゴシック"/>
              </a:rPr>
              <a:t>to</a:t>
            </a:r>
            <a:r>
              <a:rPr lang="en-US" smtClean="0">
                <a:ea typeface="ＭＳ Ｐゴシック"/>
                <a:cs typeface="ＭＳ Ｐゴシック"/>
              </a:rPr>
              <a:t> B</a:t>
            </a:r>
          </a:p>
          <a:p>
            <a:pPr>
              <a:lnSpc>
                <a:spcPct val="90000"/>
              </a:lnSpc>
            </a:pPr>
            <a:r>
              <a:rPr lang="en-US" smtClean="0">
                <a:ea typeface="ＭＳ Ｐゴシック"/>
                <a:cs typeface="ＭＳ Ｐゴシック"/>
              </a:rPr>
              <a:t>B is adjacent </a:t>
            </a:r>
            <a:r>
              <a:rPr lang="en-US" b="1" smtClean="0">
                <a:ea typeface="ＭＳ Ｐゴシック"/>
                <a:cs typeface="ＭＳ Ｐゴシック"/>
              </a:rPr>
              <a:t>from</a:t>
            </a:r>
            <a:r>
              <a:rPr lang="en-US" smtClean="0">
                <a:ea typeface="ＭＳ Ｐゴシック"/>
                <a:cs typeface="ＭＳ Ｐゴシック"/>
              </a:rPr>
              <a:t> A</a:t>
            </a:r>
          </a:p>
          <a:p>
            <a:pPr>
              <a:lnSpc>
                <a:spcPct val="90000"/>
              </a:lnSpc>
            </a:pPr>
            <a:r>
              <a:rPr lang="en-US" smtClean="0">
                <a:ea typeface="ＭＳ Ｐゴシック"/>
                <a:cs typeface="ＭＳ Ｐゴシック"/>
              </a:rPr>
              <a:t>There is a </a:t>
            </a:r>
            <a:r>
              <a:rPr lang="en-US" b="1" smtClean="0">
                <a:ea typeface="ＭＳ Ｐゴシック"/>
                <a:cs typeface="ＭＳ Ｐゴシック"/>
              </a:rPr>
              <a:t>Path</a:t>
            </a:r>
            <a:r>
              <a:rPr lang="en-US" smtClean="0">
                <a:ea typeface="ＭＳ Ｐゴシック"/>
                <a:cs typeface="ＭＳ Ｐゴシック"/>
              </a:rPr>
              <a:t> from A to C</a:t>
            </a:r>
          </a:p>
          <a:p>
            <a:pPr>
              <a:lnSpc>
                <a:spcPct val="90000"/>
              </a:lnSpc>
            </a:pPr>
            <a:r>
              <a:rPr lang="en-US" smtClean="0">
                <a:ea typeface="ＭＳ Ｐゴシック"/>
                <a:cs typeface="ＭＳ Ｐゴシック"/>
              </a:rPr>
              <a:t>There is no path that starts at D</a:t>
            </a:r>
          </a:p>
          <a:p>
            <a:pPr>
              <a:lnSpc>
                <a:spcPct val="90000"/>
              </a:lnSpc>
            </a:pPr>
            <a:r>
              <a:rPr lang="en-US" b="1" smtClean="0">
                <a:ea typeface="ＭＳ Ｐゴシック"/>
                <a:cs typeface="ＭＳ Ｐゴシック"/>
              </a:rPr>
              <a:t>In-degree</a:t>
            </a:r>
            <a:r>
              <a:rPr lang="en-US" smtClean="0">
                <a:ea typeface="ＭＳ Ｐゴシック"/>
                <a:cs typeface="ＭＳ Ｐゴシック"/>
              </a:rPr>
              <a:t> of A is 1</a:t>
            </a:r>
          </a:p>
          <a:p>
            <a:pPr>
              <a:lnSpc>
                <a:spcPct val="90000"/>
              </a:lnSpc>
            </a:pPr>
            <a:r>
              <a:rPr lang="en-US" b="1" smtClean="0">
                <a:ea typeface="ＭＳ Ｐゴシック"/>
                <a:cs typeface="ＭＳ Ｐゴシック"/>
              </a:rPr>
              <a:t>Out-degree</a:t>
            </a:r>
            <a:r>
              <a:rPr lang="en-US" smtClean="0">
                <a:ea typeface="ＭＳ Ｐゴシック"/>
                <a:cs typeface="ＭＳ Ｐゴシック"/>
              </a:rPr>
              <a:t> of A is 2</a:t>
            </a:r>
          </a:p>
          <a:p>
            <a:pPr>
              <a:lnSpc>
                <a:spcPct val="90000"/>
              </a:lnSpc>
            </a:pPr>
            <a:endParaRPr lang="en-US" sz="3000" smtClean="0">
              <a:ea typeface="ＭＳ Ｐゴシック"/>
              <a:cs typeface="ＭＳ Ｐゴシック"/>
            </a:endParaRPr>
          </a:p>
          <a:p>
            <a:endParaRPr lang="en-US" smtClean="0">
              <a:ea typeface="ＭＳ Ｐゴシック"/>
              <a:cs typeface="ＭＳ Ｐゴシック"/>
            </a:endParaRPr>
          </a:p>
        </p:txBody>
      </p:sp>
      <p:sp>
        <p:nvSpPr>
          <p:cNvPr id="37891" name="Slide Number Placeholder 12"/>
          <p:cNvSpPr>
            <a:spLocks noGrp="1"/>
          </p:cNvSpPr>
          <p:nvPr>
            <p:ph type="sldNum" sz="quarter" idx="12"/>
          </p:nvPr>
        </p:nvSpPr>
        <p:spPr bwMode="auto">
          <a:noFill/>
          <a:ln>
            <a:miter lim="800000"/>
            <a:headEnd/>
            <a:tailEnd/>
          </a:ln>
        </p:spPr>
        <p:txBody>
          <a:bodyPr/>
          <a:lstStyle/>
          <a:p>
            <a:pPr fontAlgn="base">
              <a:spcBef>
                <a:spcPct val="0"/>
              </a:spcBef>
              <a:spcAft>
                <a:spcPct val="0"/>
              </a:spcAft>
            </a:pPr>
            <a:fld id="{885673C1-0D6F-4111-AEC2-8E5DA0124647}" type="slidenum">
              <a:rPr lang="en-US"/>
              <a:pPr fontAlgn="base">
                <a:spcBef>
                  <a:spcPct val="0"/>
                </a:spcBef>
                <a:spcAft>
                  <a:spcPct val="0"/>
                </a:spcAft>
              </a:pPr>
              <a:t>20</a:t>
            </a:fld>
            <a:endParaRPr lang="en-US"/>
          </a:p>
        </p:txBody>
      </p:sp>
      <p:sp>
        <p:nvSpPr>
          <p:cNvPr id="5" name="Oval 4"/>
          <p:cNvSpPr/>
          <p:nvPr/>
        </p:nvSpPr>
        <p:spPr>
          <a:xfrm>
            <a:off x="6288088" y="2208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A</a:t>
            </a:r>
            <a:endParaRPr lang="en-US" dirty="0"/>
          </a:p>
        </p:txBody>
      </p:sp>
      <p:sp>
        <p:nvSpPr>
          <p:cNvPr id="6" name="Oval 5"/>
          <p:cNvSpPr/>
          <p:nvPr/>
        </p:nvSpPr>
        <p:spPr>
          <a:xfrm>
            <a:off x="48402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B</a:t>
            </a:r>
            <a:endParaRPr lang="en-US" dirty="0"/>
          </a:p>
        </p:txBody>
      </p:sp>
      <p:sp>
        <p:nvSpPr>
          <p:cNvPr id="7" name="Oval 6"/>
          <p:cNvSpPr/>
          <p:nvPr/>
        </p:nvSpPr>
        <p:spPr>
          <a:xfrm>
            <a:off x="78120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C</a:t>
            </a:r>
            <a:endParaRPr lang="en-US" dirty="0"/>
          </a:p>
        </p:txBody>
      </p:sp>
      <p:sp>
        <p:nvSpPr>
          <p:cNvPr id="8" name="Oval 7"/>
          <p:cNvSpPr/>
          <p:nvPr/>
        </p:nvSpPr>
        <p:spPr>
          <a:xfrm>
            <a:off x="6288088" y="5637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D</a:t>
            </a:r>
            <a:endParaRPr lang="en-US" dirty="0"/>
          </a:p>
        </p:txBody>
      </p:sp>
      <p:cxnSp>
        <p:nvCxnSpPr>
          <p:cNvPr id="9" name="Straight Connector 8"/>
          <p:cNvCxnSpPr>
            <a:stCxn id="5" idx="3"/>
            <a:endCxn id="6" idx="7"/>
          </p:cNvCxnSpPr>
          <p:nvPr/>
        </p:nvCxnSpPr>
        <p:spPr>
          <a:xfrm rot="5400000">
            <a:off x="5440362" y="3038476"/>
            <a:ext cx="1084263" cy="855662"/>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5"/>
            <a:endCxn id="7" idx="1"/>
          </p:cNvCxnSpPr>
          <p:nvPr/>
        </p:nvCxnSpPr>
        <p:spPr>
          <a:xfrm rot="16200000" flipH="1">
            <a:off x="6926262" y="3000376"/>
            <a:ext cx="1084263" cy="931862"/>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8" idx="0"/>
          </p:cNvCxnSpPr>
          <p:nvPr/>
        </p:nvCxnSpPr>
        <p:spPr>
          <a:xfrm rot="5400000">
            <a:off x="5410994" y="4342606"/>
            <a:ext cx="2590800" cy="1588"/>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7" idx="2"/>
          </p:cNvCxnSpPr>
          <p:nvPr/>
        </p:nvCxnSpPr>
        <p:spPr>
          <a:xfrm>
            <a:off x="5678488" y="4303713"/>
            <a:ext cx="2133600" cy="3175"/>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The Web as a Directed Graph</a:t>
            </a:r>
            <a:endParaRPr lang="en-US" dirty="0"/>
          </a:p>
        </p:txBody>
      </p:sp>
      <p:pic>
        <p:nvPicPr>
          <p:cNvPr id="1028" name="Picture 4"/>
          <p:cNvPicPr>
            <a:picLocks noGrp="1" noChangeAspect="1" noChangeArrowheads="1"/>
          </p:cNvPicPr>
          <p:nvPr>
            <p:ph idx="1"/>
          </p:nvPr>
        </p:nvPicPr>
        <p:blipFill>
          <a:blip r:embed="rId2"/>
          <a:srcRect/>
          <a:stretch>
            <a:fillRect/>
          </a:stretch>
        </p:blipFill>
        <p:spPr>
          <a:xfrm>
            <a:off x="5029200" y="609600"/>
            <a:ext cx="3167063" cy="2974975"/>
          </a:xfrm>
        </p:spPr>
      </p:pic>
      <p:sp>
        <p:nvSpPr>
          <p:cNvPr id="38915" name="Slide Number Placeholder 17"/>
          <p:cNvSpPr>
            <a:spLocks noGrp="1"/>
          </p:cNvSpPr>
          <p:nvPr>
            <p:ph type="sldNum" sz="quarter" idx="12"/>
          </p:nvPr>
        </p:nvSpPr>
        <p:spPr bwMode="auto">
          <a:noFill/>
          <a:ln>
            <a:miter lim="800000"/>
            <a:headEnd/>
            <a:tailEnd/>
          </a:ln>
        </p:spPr>
        <p:txBody>
          <a:bodyPr/>
          <a:lstStyle/>
          <a:p>
            <a:pPr fontAlgn="base">
              <a:spcBef>
                <a:spcPct val="0"/>
              </a:spcBef>
              <a:spcAft>
                <a:spcPct val="0"/>
              </a:spcAft>
            </a:pPr>
            <a:fld id="{25817D56-528A-42DC-A81D-4AA35446AB9F}" type="slidenum">
              <a:rPr lang="en-US"/>
              <a:pPr fontAlgn="base">
                <a:spcBef>
                  <a:spcPct val="0"/>
                </a:spcBef>
                <a:spcAft>
                  <a:spcPct val="0"/>
                </a:spcAft>
              </a:pPr>
              <a:t>21</a:t>
            </a:fld>
            <a:endParaRPr lang="en-US"/>
          </a:p>
        </p:txBody>
      </p:sp>
      <p:pic>
        <p:nvPicPr>
          <p:cNvPr id="1026" name="Picture 2"/>
          <p:cNvPicPr>
            <a:picLocks noChangeAspect="1" noChangeArrowheads="1"/>
          </p:cNvPicPr>
          <p:nvPr/>
        </p:nvPicPr>
        <p:blipFill>
          <a:blip r:embed="rId3"/>
          <a:srcRect/>
          <a:stretch>
            <a:fillRect/>
          </a:stretch>
        </p:blipFill>
        <p:spPr bwMode="auto">
          <a:xfrm>
            <a:off x="5029200" y="3048000"/>
            <a:ext cx="3044825" cy="2286000"/>
          </a:xfrm>
          <a:prstGeom prst="rect">
            <a:avLst/>
          </a:prstGeom>
          <a:noFill/>
          <a:ln w="9525">
            <a:noFill/>
            <a:miter lim="800000"/>
            <a:headEnd/>
            <a:tailEnd/>
          </a:ln>
        </p:spPr>
      </p:pic>
      <p:pic>
        <p:nvPicPr>
          <p:cNvPr id="38917" name="Picture 3"/>
          <p:cNvPicPr>
            <a:picLocks noChangeAspect="1" noChangeArrowheads="1"/>
          </p:cNvPicPr>
          <p:nvPr/>
        </p:nvPicPr>
        <p:blipFill>
          <a:blip r:embed="rId4"/>
          <a:srcRect/>
          <a:stretch>
            <a:fillRect/>
          </a:stretch>
        </p:blipFill>
        <p:spPr bwMode="auto">
          <a:xfrm>
            <a:off x="685800" y="533400"/>
            <a:ext cx="3286125" cy="3086100"/>
          </a:xfrm>
          <a:prstGeom prst="rect">
            <a:avLst/>
          </a:prstGeom>
          <a:noFill/>
          <a:ln w="9525">
            <a:noFill/>
            <a:miter lim="800000"/>
            <a:headEnd/>
            <a:tailEnd/>
          </a:ln>
        </p:spPr>
      </p:pic>
      <p:cxnSp>
        <p:nvCxnSpPr>
          <p:cNvPr id="9" name="Elbow Connector 8"/>
          <p:cNvCxnSpPr>
            <a:endCxn id="1028" idx="1"/>
          </p:cNvCxnSpPr>
          <p:nvPr/>
        </p:nvCxnSpPr>
        <p:spPr>
          <a:xfrm>
            <a:off x="990600" y="1219200"/>
            <a:ext cx="4038600" cy="877888"/>
          </a:xfrm>
          <a:prstGeom prst="bentConnector3">
            <a:avLst>
              <a:gd name="adj1" fmla="val -508"/>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1371600" y="1219200"/>
            <a:ext cx="3657600" cy="2651125"/>
          </a:xfrm>
          <a:prstGeom prst="bentConnector3">
            <a:avLst>
              <a:gd name="adj1" fmla="val -48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srcRect/>
          <a:stretch>
            <a:fillRect/>
          </a:stretch>
        </p:blipFill>
        <p:spPr bwMode="auto">
          <a:xfrm>
            <a:off x="685800" y="2514600"/>
            <a:ext cx="2895600" cy="2719388"/>
          </a:xfrm>
          <a:prstGeom prst="rect">
            <a:avLst/>
          </a:prstGeom>
          <a:noFill/>
          <a:ln w="9525">
            <a:noFill/>
            <a:miter lim="800000"/>
            <a:headEnd/>
            <a:tailEnd/>
          </a:ln>
        </p:spPr>
      </p:pic>
      <p:cxnSp>
        <p:nvCxnSpPr>
          <p:cNvPr id="17" name="Straight Arrow Connector 16"/>
          <p:cNvCxnSpPr/>
          <p:nvPr/>
        </p:nvCxnSpPr>
        <p:spPr>
          <a:xfrm rot="5400000">
            <a:off x="1104901" y="1866900"/>
            <a:ext cx="1295400" cy="31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96200" y="1371600"/>
            <a:ext cx="1143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772400" y="1635125"/>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96200" y="1600200"/>
            <a:ext cx="10668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543800" y="4038600"/>
            <a:ext cx="1143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620000" y="4302125"/>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543800" y="4267200"/>
            <a:ext cx="10668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471488" y="-311150"/>
            <a:ext cx="6061075" cy="5762625"/>
          </a:xfrm>
          <a:custGeom>
            <a:avLst/>
            <a:gdLst>
              <a:gd name="connsiteX0" fmla="*/ 6060831 w 6060831"/>
              <a:gd name="connsiteY0" fmla="*/ 5093676 h 5761892"/>
              <a:gd name="connsiteX1" fmla="*/ 3528646 w 6060831"/>
              <a:gd name="connsiteY1" fmla="*/ 5506915 h 5761892"/>
              <a:gd name="connsiteX2" fmla="*/ 372208 w 6060831"/>
              <a:gd name="connsiteY2" fmla="*/ 3563815 h 5761892"/>
              <a:gd name="connsiteX3" fmla="*/ 1295400 w 6060831"/>
              <a:gd name="connsiteY3" fmla="*/ 451338 h 5761892"/>
              <a:gd name="connsiteX4" fmla="*/ 1620715 w 6060831"/>
              <a:gd name="connsiteY4" fmla="*/ 855784 h 5761892"/>
              <a:gd name="connsiteX5" fmla="*/ 1620715 w 6060831"/>
              <a:gd name="connsiteY5" fmla="*/ 855784 h 5761892"/>
              <a:gd name="connsiteX6" fmla="*/ 1629508 w 6060831"/>
              <a:gd name="connsiteY6" fmla="*/ 864576 h 576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0831" h="5761892">
                <a:moveTo>
                  <a:pt x="6060831" y="5093676"/>
                </a:moveTo>
                <a:cubicBezTo>
                  <a:pt x="5268790" y="5427784"/>
                  <a:pt x="4476750" y="5761892"/>
                  <a:pt x="3528646" y="5506915"/>
                </a:cubicBezTo>
                <a:cubicBezTo>
                  <a:pt x="2580542" y="5251938"/>
                  <a:pt x="744416" y="4406411"/>
                  <a:pt x="372208" y="3563815"/>
                </a:cubicBezTo>
                <a:cubicBezTo>
                  <a:pt x="0" y="2721219"/>
                  <a:pt x="1087316" y="902676"/>
                  <a:pt x="1295400" y="451338"/>
                </a:cubicBezTo>
                <a:cubicBezTo>
                  <a:pt x="1503484" y="0"/>
                  <a:pt x="1620715" y="855784"/>
                  <a:pt x="1620715" y="855784"/>
                </a:cubicBezTo>
                <a:lnTo>
                  <a:pt x="1620715" y="855784"/>
                </a:lnTo>
                <a:lnTo>
                  <a:pt x="1629508" y="864576"/>
                </a:ln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The WWW Is A Graph</a:t>
            </a:r>
            <a:endParaRPr lang="en-US" dirty="0"/>
          </a:p>
        </p:txBody>
      </p:sp>
      <p:sp>
        <p:nvSpPr>
          <p:cNvPr id="39938" name="Content Placeholder 2"/>
          <p:cNvSpPr>
            <a:spLocks noGrp="1"/>
          </p:cNvSpPr>
          <p:nvPr>
            <p:ph idx="1"/>
          </p:nvPr>
        </p:nvSpPr>
        <p:spPr>
          <a:xfrm>
            <a:off x="503238" y="530225"/>
            <a:ext cx="8183562" cy="1755775"/>
          </a:xfrm>
        </p:spPr>
        <p:txBody>
          <a:bodyPr/>
          <a:lstStyle/>
          <a:p>
            <a:r>
              <a:rPr lang="en-US" smtClean="0">
                <a:ea typeface="ＭＳ Ｐゴシック"/>
                <a:cs typeface="ＭＳ Ｐゴシック"/>
              </a:rPr>
              <a:t>The World Wide Web itself can be visualized as a directed graph.</a:t>
            </a:r>
          </a:p>
          <a:p>
            <a:pPr lvl="1"/>
            <a:r>
              <a:rPr lang="en-US" smtClean="0">
                <a:ea typeface="ＭＳ Ｐゴシック"/>
              </a:rPr>
              <a:t>Vertex = web page, Edge = link between pages.</a:t>
            </a:r>
          </a:p>
          <a:p>
            <a:endParaRPr lang="en-US" smtClean="0">
              <a:ea typeface="ＭＳ Ｐゴシック"/>
              <a:cs typeface="ＭＳ Ｐゴシック"/>
            </a:endParaRPr>
          </a:p>
        </p:txBody>
      </p:sp>
      <p:sp>
        <p:nvSpPr>
          <p:cNvPr id="3993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64723E6-2617-42B1-B61C-B49331E6A799}" type="slidenum">
              <a:rPr lang="en-US"/>
              <a:pPr fontAlgn="base">
                <a:spcBef>
                  <a:spcPct val="0"/>
                </a:spcBef>
                <a:spcAft>
                  <a:spcPct val="0"/>
                </a:spcAft>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5334000"/>
            <a:ext cx="8183563" cy="1050925"/>
          </a:xfrm>
        </p:spPr>
        <p:txBody>
          <a:bodyPr/>
          <a:lstStyle/>
          <a:p>
            <a:pPr>
              <a:defRPr/>
            </a:pPr>
            <a:r>
              <a:rPr lang="en-US" dirty="0" smtClean="0"/>
              <a:t>The WWW Is A Graph (2)</a:t>
            </a:r>
            <a:endParaRPr lang="en-US" dirty="0"/>
          </a:p>
        </p:txBody>
      </p:sp>
      <p:sp>
        <p:nvSpPr>
          <p:cNvPr id="40962"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558A73A-6B67-47FA-A4EA-28DB1DBC0AE0}" type="slidenum">
              <a:rPr lang="en-US"/>
              <a:pPr fontAlgn="base">
                <a:spcBef>
                  <a:spcPct val="0"/>
                </a:spcBef>
                <a:spcAft>
                  <a:spcPct val="0"/>
                </a:spcAft>
              </a:pPr>
              <a:t>23</a:t>
            </a:fld>
            <a:endParaRPr lang="en-US"/>
          </a:p>
        </p:txBody>
      </p:sp>
      <p:pic>
        <p:nvPicPr>
          <p:cNvPr id="5" name="Picture 4"/>
          <p:cNvPicPr>
            <a:picLocks noChangeAspect="1" noChangeArrowheads="1"/>
          </p:cNvPicPr>
          <p:nvPr/>
        </p:nvPicPr>
        <p:blipFill>
          <a:blip r:embed="rId3"/>
          <a:srcRect l="9416" t="12889" r="36250" b="44112"/>
          <a:stretch>
            <a:fillRect/>
          </a:stretch>
        </p:blipFill>
        <p:spPr bwMode="auto">
          <a:xfrm>
            <a:off x="2667000" y="304800"/>
            <a:ext cx="4216400" cy="2503488"/>
          </a:xfrm>
          <a:prstGeom prst="rect">
            <a:avLst/>
          </a:prstGeom>
          <a:noFill/>
          <a:ln w="9525">
            <a:noFill/>
            <a:miter lim="800000"/>
            <a:headEnd/>
            <a:tailEnd/>
          </a:ln>
        </p:spPr>
      </p:pic>
      <p:pic>
        <p:nvPicPr>
          <p:cNvPr id="6" name="Picture 5"/>
          <p:cNvPicPr>
            <a:picLocks noChangeAspect="1" noChangeArrowheads="1"/>
          </p:cNvPicPr>
          <p:nvPr/>
        </p:nvPicPr>
        <p:blipFill>
          <a:blip r:embed="rId4"/>
          <a:srcRect l="9250" t="13000" r="36583" b="41110"/>
          <a:stretch>
            <a:fillRect/>
          </a:stretch>
        </p:blipFill>
        <p:spPr bwMode="auto">
          <a:xfrm>
            <a:off x="482600" y="3162300"/>
            <a:ext cx="3900488" cy="2478088"/>
          </a:xfrm>
          <a:prstGeom prst="rect">
            <a:avLst/>
          </a:prstGeom>
          <a:noFill/>
          <a:ln w="9525">
            <a:noFill/>
            <a:miter lim="800000"/>
            <a:headEnd/>
            <a:tailEnd/>
          </a:ln>
        </p:spPr>
      </p:pic>
      <p:pic>
        <p:nvPicPr>
          <p:cNvPr id="7" name="Picture 6"/>
          <p:cNvPicPr>
            <a:picLocks noChangeAspect="1" noChangeArrowheads="1"/>
          </p:cNvPicPr>
          <p:nvPr/>
        </p:nvPicPr>
        <p:blipFill>
          <a:blip r:embed="rId5"/>
          <a:srcRect l="9250" t="13000" r="36501" b="41110"/>
          <a:stretch>
            <a:fillRect/>
          </a:stretch>
        </p:blipFill>
        <p:spPr bwMode="auto">
          <a:xfrm>
            <a:off x="5016500" y="3149600"/>
            <a:ext cx="3860800" cy="2449513"/>
          </a:xfrm>
          <a:prstGeom prst="rect">
            <a:avLst/>
          </a:prstGeom>
          <a:noFill/>
          <a:ln w="9525">
            <a:noFill/>
            <a:miter lim="800000"/>
            <a:headEnd/>
            <a:tailEnd/>
          </a:ln>
        </p:spPr>
      </p:pic>
      <p:sp>
        <p:nvSpPr>
          <p:cNvPr id="8" name="Line 7"/>
          <p:cNvSpPr>
            <a:spLocks noChangeShapeType="1"/>
          </p:cNvSpPr>
          <p:nvPr/>
        </p:nvSpPr>
        <p:spPr bwMode="auto">
          <a:xfrm flipH="1">
            <a:off x="1244600" y="685800"/>
            <a:ext cx="2159000" cy="2565400"/>
          </a:xfrm>
          <a:prstGeom prst="line">
            <a:avLst/>
          </a:prstGeom>
          <a:noFill/>
          <a:ln w="63500">
            <a:solidFill>
              <a:srgbClr val="FF0000"/>
            </a:solidFill>
            <a:round/>
            <a:headEnd/>
            <a:tailEnd type="triangle" w="med" len="med"/>
          </a:ln>
        </p:spPr>
        <p:txBody>
          <a:bodyPr/>
          <a:lstStyle/>
          <a:p>
            <a:endParaRPr lang="en-US"/>
          </a:p>
        </p:txBody>
      </p:sp>
      <p:sp>
        <p:nvSpPr>
          <p:cNvPr id="9" name="Line 8"/>
          <p:cNvSpPr>
            <a:spLocks noChangeShapeType="1"/>
          </p:cNvSpPr>
          <p:nvPr/>
        </p:nvSpPr>
        <p:spPr bwMode="auto">
          <a:xfrm>
            <a:off x="4140200" y="685800"/>
            <a:ext cx="1638300" cy="2552700"/>
          </a:xfrm>
          <a:prstGeom prst="line">
            <a:avLst/>
          </a:prstGeom>
          <a:noFill/>
          <a:ln w="63500">
            <a:solidFill>
              <a:srgbClr val="FF0000"/>
            </a:solidFill>
            <a:round/>
            <a:headEnd/>
            <a:tailEnd type="triangle" w="med" len="med"/>
          </a:ln>
        </p:spPr>
        <p:txBody>
          <a:bodyPr/>
          <a:lstStyle/>
          <a:p>
            <a:endParaRPr lang="en-US"/>
          </a:p>
        </p:txBody>
      </p:sp>
      <p:sp>
        <p:nvSpPr>
          <p:cNvPr id="10" name="Line 9"/>
          <p:cNvSpPr>
            <a:spLocks noChangeShapeType="1"/>
          </p:cNvSpPr>
          <p:nvPr/>
        </p:nvSpPr>
        <p:spPr bwMode="auto">
          <a:xfrm flipV="1">
            <a:off x="742950" y="406400"/>
            <a:ext cx="2209800" cy="2946400"/>
          </a:xfrm>
          <a:prstGeom prst="line">
            <a:avLst/>
          </a:prstGeom>
          <a:noFill/>
          <a:ln w="63500">
            <a:solidFill>
              <a:srgbClr val="FF0000"/>
            </a:solidFill>
            <a:round/>
            <a:headEnd/>
            <a:tailEnd type="triangle" w="med" len="med"/>
          </a:ln>
        </p:spPr>
        <p:txBody>
          <a:bodyPr/>
          <a:lstStyle/>
          <a:p>
            <a:endParaRPr lang="en-US"/>
          </a:p>
        </p:txBody>
      </p:sp>
      <p:sp>
        <p:nvSpPr>
          <p:cNvPr id="11" name="Line 10"/>
          <p:cNvSpPr>
            <a:spLocks noChangeShapeType="1"/>
          </p:cNvSpPr>
          <p:nvPr/>
        </p:nvSpPr>
        <p:spPr bwMode="auto">
          <a:xfrm flipH="1" flipV="1">
            <a:off x="3708400" y="381000"/>
            <a:ext cx="1435100" cy="2959100"/>
          </a:xfrm>
          <a:prstGeom prst="line">
            <a:avLst/>
          </a:prstGeom>
          <a:noFill/>
          <a:ln w="63500">
            <a:solidFill>
              <a:srgbClr val="FF0000"/>
            </a:solidFill>
            <a:round/>
            <a:headEnd/>
            <a:tailEnd type="triangle" w="med" len="med"/>
          </a:ln>
        </p:spPr>
        <p:txBody>
          <a:bodyPr/>
          <a:lstStyle/>
          <a:p>
            <a:endParaRPr lang="en-US"/>
          </a:p>
        </p:txBody>
      </p:sp>
      <p:sp>
        <p:nvSpPr>
          <p:cNvPr id="12" name="Line 11"/>
          <p:cNvSpPr>
            <a:spLocks noChangeShapeType="1"/>
          </p:cNvSpPr>
          <p:nvPr/>
        </p:nvSpPr>
        <p:spPr bwMode="auto">
          <a:xfrm>
            <a:off x="4953000" y="622300"/>
            <a:ext cx="3683000" cy="838200"/>
          </a:xfrm>
          <a:prstGeom prst="line">
            <a:avLst/>
          </a:prstGeom>
          <a:noFill/>
          <a:ln w="635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smtClean="0"/>
              <a:t>JT’s Extra: Applying Graphs To Web Design</a:t>
            </a:r>
            <a:endParaRPr lang="en-US" dirty="0"/>
          </a:p>
        </p:txBody>
      </p:sp>
      <p:sp>
        <p:nvSpPr>
          <p:cNvPr id="43010"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Visualizing the layout of a page as a graph can be useful in web design.</a:t>
            </a:r>
          </a:p>
          <a:p>
            <a:pPr lvl="1"/>
            <a:r>
              <a:rPr lang="en-US" smtClean="0">
                <a:ea typeface="ＭＳ Ｐゴシック"/>
              </a:rPr>
              <a:t>Are there sufficient connections between pages?</a:t>
            </a:r>
          </a:p>
          <a:p>
            <a:pPr lvl="1"/>
            <a:r>
              <a:rPr lang="en-US" smtClean="0">
                <a:ea typeface="ＭＳ Ｐゴシック"/>
              </a:rPr>
              <a:t>Do the connections (links) make sense to visitor?</a:t>
            </a:r>
          </a:p>
          <a:p>
            <a:pPr lvl="1"/>
            <a:r>
              <a:rPr lang="en-US" smtClean="0">
                <a:ea typeface="ＭＳ Ｐゴシック"/>
              </a:rPr>
              <a:t>Although it should be possible to reach any page without too much clicking (rule of thumb is 3), there are some pages that should always be accessible e.g., home page, contact page etc.</a:t>
            </a:r>
          </a:p>
          <a:p>
            <a:endParaRPr lang="en-US" smtClean="0">
              <a:ea typeface="ＭＳ Ｐゴシック"/>
              <a:cs typeface="ＭＳ Ｐゴシック"/>
            </a:endParaRPr>
          </a:p>
        </p:txBody>
      </p:sp>
      <p:sp>
        <p:nvSpPr>
          <p:cNvPr id="430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D4DB22A2-240B-4871-8F84-8F8E1623BC1D}" type="slidenum">
              <a:rPr lang="en-US"/>
              <a:pPr fontAlgn="base">
                <a:spcBef>
                  <a:spcPct val="0"/>
                </a:spcBef>
                <a:spcAft>
                  <a:spcPct val="0"/>
                </a:spcAft>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Representation</a:t>
            </a:r>
            <a:endParaRPr lang="en-US" dirty="0"/>
          </a:p>
        </p:txBody>
      </p:sp>
      <p:sp>
        <p:nvSpPr>
          <p:cNvPr id="44034"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ABCB059B-C074-4F3A-BB9F-8E400237704B}" type="slidenum">
              <a:rPr lang="en-US"/>
              <a:pPr fontAlgn="base">
                <a:spcBef>
                  <a:spcPct val="0"/>
                </a:spcBef>
                <a:spcAft>
                  <a:spcPct val="0"/>
                </a:spcAft>
              </a:pPr>
              <a:t>25</a:t>
            </a:fld>
            <a:endParaRPr lang="en-US"/>
          </a:p>
        </p:txBody>
      </p:sp>
      <p:sp>
        <p:nvSpPr>
          <p:cNvPr id="6" name="Oval 5"/>
          <p:cNvSpPr/>
          <p:nvPr/>
        </p:nvSpPr>
        <p:spPr>
          <a:xfrm>
            <a:off x="2362200" y="20574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Debra</a:t>
            </a:r>
            <a:endParaRPr lang="en-US" sz="1200" b="1" dirty="0"/>
          </a:p>
        </p:txBody>
      </p:sp>
      <p:sp>
        <p:nvSpPr>
          <p:cNvPr id="7" name="Oval 6"/>
          <p:cNvSpPr/>
          <p:nvPr/>
        </p:nvSpPr>
        <p:spPr>
          <a:xfrm>
            <a:off x="2362200" y="42672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Ali</a:t>
            </a:r>
            <a:endParaRPr lang="en-US" sz="1200" b="1" dirty="0"/>
          </a:p>
        </p:txBody>
      </p:sp>
      <p:cxnSp>
        <p:nvCxnSpPr>
          <p:cNvPr id="8" name="Straight Arrow Connector 7"/>
          <p:cNvCxnSpPr>
            <a:stCxn id="6" idx="4"/>
            <a:endCxn id="7" idx="0"/>
          </p:cNvCxnSpPr>
          <p:nvPr/>
        </p:nvCxnSpPr>
        <p:spPr>
          <a:xfrm rot="5400000">
            <a:off x="2209801" y="3619500"/>
            <a:ext cx="1295400" cy="31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105400" y="20574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John</a:t>
            </a:r>
            <a:endParaRPr lang="en-US" sz="1200" b="1" dirty="0"/>
          </a:p>
        </p:txBody>
      </p:sp>
      <p:sp>
        <p:nvSpPr>
          <p:cNvPr id="10" name="Oval 9"/>
          <p:cNvSpPr/>
          <p:nvPr/>
        </p:nvSpPr>
        <p:spPr>
          <a:xfrm>
            <a:off x="7848600" y="42672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Alicia</a:t>
            </a:r>
            <a:endParaRPr lang="en-US" sz="1200" b="1" dirty="0"/>
          </a:p>
        </p:txBody>
      </p:sp>
      <p:sp>
        <p:nvSpPr>
          <p:cNvPr id="11" name="Oval 10"/>
          <p:cNvSpPr/>
          <p:nvPr/>
        </p:nvSpPr>
        <p:spPr>
          <a:xfrm>
            <a:off x="5105400" y="42672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Sarah</a:t>
            </a:r>
            <a:endParaRPr lang="en-US" sz="1200" b="1" dirty="0"/>
          </a:p>
        </p:txBody>
      </p:sp>
      <p:cxnSp>
        <p:nvCxnSpPr>
          <p:cNvPr id="12" name="Straight Arrow Connector 11"/>
          <p:cNvCxnSpPr>
            <a:stCxn id="9" idx="4"/>
            <a:endCxn id="11" idx="0"/>
          </p:cNvCxnSpPr>
          <p:nvPr/>
        </p:nvCxnSpPr>
        <p:spPr>
          <a:xfrm rot="5400000">
            <a:off x="4953001" y="3619500"/>
            <a:ext cx="1295400" cy="3175"/>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5"/>
            <a:endCxn id="10" idx="1"/>
          </p:cNvCxnSpPr>
          <p:nvPr/>
        </p:nvCxnSpPr>
        <p:spPr>
          <a:xfrm rot="16200000" flipH="1">
            <a:off x="6191251" y="2598737"/>
            <a:ext cx="1562100" cy="20415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6"/>
            <a:endCxn id="15" idx="2"/>
          </p:cNvCxnSpPr>
          <p:nvPr/>
        </p:nvCxnSpPr>
        <p:spPr>
          <a:xfrm>
            <a:off x="6096000" y="2514600"/>
            <a:ext cx="17526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848600" y="20574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Mike</a:t>
            </a:r>
            <a:endParaRPr lang="en-US" sz="1200" b="1" dirty="0"/>
          </a:p>
        </p:txBody>
      </p:sp>
      <p:cxnSp>
        <p:nvCxnSpPr>
          <p:cNvPr id="16" name="Straight Arrow Connector 15"/>
          <p:cNvCxnSpPr>
            <a:stCxn id="7" idx="6"/>
            <a:endCxn id="11" idx="2"/>
          </p:cNvCxnSpPr>
          <p:nvPr/>
        </p:nvCxnSpPr>
        <p:spPr>
          <a:xfrm>
            <a:off x="3352800" y="4724400"/>
            <a:ext cx="17526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5"/>
            <a:endCxn id="11" idx="1"/>
          </p:cNvCxnSpPr>
          <p:nvPr/>
        </p:nvCxnSpPr>
        <p:spPr>
          <a:xfrm rot="16200000" flipH="1">
            <a:off x="3448051" y="2598737"/>
            <a:ext cx="1562100" cy="20415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5791200" y="2971800"/>
            <a:ext cx="2133600" cy="1600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srcRect t="15907" r="90952" b="67154"/>
          <a:stretch>
            <a:fillRect/>
          </a:stretch>
        </p:blipFill>
        <p:spPr bwMode="auto">
          <a:xfrm>
            <a:off x="533400" y="609600"/>
            <a:ext cx="2265363"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Representation</a:t>
            </a:r>
            <a:endParaRPr lang="en-US" dirty="0"/>
          </a:p>
        </p:txBody>
      </p:sp>
      <p:sp>
        <p:nvSpPr>
          <p:cNvPr id="45058" name="Slide Number Placeholder 13"/>
          <p:cNvSpPr>
            <a:spLocks noGrp="1"/>
          </p:cNvSpPr>
          <p:nvPr>
            <p:ph type="sldNum" sz="quarter" idx="12"/>
          </p:nvPr>
        </p:nvSpPr>
        <p:spPr bwMode="auto">
          <a:noFill/>
          <a:ln>
            <a:miter lim="800000"/>
            <a:headEnd/>
            <a:tailEnd/>
          </a:ln>
        </p:spPr>
        <p:txBody>
          <a:bodyPr/>
          <a:lstStyle/>
          <a:p>
            <a:pPr fontAlgn="base">
              <a:spcBef>
                <a:spcPct val="0"/>
              </a:spcBef>
              <a:spcAft>
                <a:spcPct val="0"/>
              </a:spcAft>
            </a:pPr>
            <a:fld id="{6292A98D-A7D3-4252-9EA5-03F0514C959C}" type="slidenum">
              <a:rPr lang="en-US"/>
              <a:pPr fontAlgn="base">
                <a:spcBef>
                  <a:spcPct val="0"/>
                </a:spcBef>
                <a:spcAft>
                  <a:spcPct val="0"/>
                </a:spcAft>
              </a:pPr>
              <a:t>26</a:t>
            </a:fld>
            <a:endParaRPr lang="en-US"/>
          </a:p>
        </p:txBody>
      </p:sp>
      <p:sp>
        <p:nvSpPr>
          <p:cNvPr id="7" name="Oval 6"/>
          <p:cNvSpPr/>
          <p:nvPr/>
        </p:nvSpPr>
        <p:spPr>
          <a:xfrm>
            <a:off x="1676400" y="990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8" name="Oval 7"/>
          <p:cNvSpPr/>
          <p:nvPr/>
        </p:nvSpPr>
        <p:spPr>
          <a:xfrm>
            <a:off x="3048000" y="990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9" name="Oval 8"/>
          <p:cNvSpPr/>
          <p:nvPr/>
        </p:nvSpPr>
        <p:spPr>
          <a:xfrm>
            <a:off x="4648200" y="457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10" name="Oval 9"/>
          <p:cNvSpPr/>
          <p:nvPr/>
        </p:nvSpPr>
        <p:spPr>
          <a:xfrm>
            <a:off x="4648200" y="1524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1" name="Oval 10"/>
          <p:cNvSpPr/>
          <p:nvPr/>
        </p:nvSpPr>
        <p:spPr>
          <a:xfrm>
            <a:off x="6172200" y="106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cxnSp>
        <p:nvCxnSpPr>
          <p:cNvPr id="15" name="Elbow Connector 14"/>
          <p:cNvCxnSpPr>
            <a:stCxn id="7" idx="6"/>
            <a:endCxn id="8" idx="2"/>
          </p:cNvCxnSpPr>
          <p:nvPr/>
        </p:nvCxnSpPr>
        <p:spPr>
          <a:xfrm>
            <a:off x="2209800" y="1257300"/>
            <a:ext cx="838200" cy="1588"/>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7"/>
            <a:endCxn id="9" idx="2"/>
          </p:cNvCxnSpPr>
          <p:nvPr/>
        </p:nvCxnSpPr>
        <p:spPr>
          <a:xfrm rot="5400000" flipH="1" flipV="1">
            <a:off x="3903663" y="323850"/>
            <a:ext cx="344488" cy="1144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5"/>
            <a:endCxn id="10" idx="2"/>
          </p:cNvCxnSpPr>
          <p:nvPr/>
        </p:nvCxnSpPr>
        <p:spPr>
          <a:xfrm rot="16200000" flipH="1">
            <a:off x="3903663" y="1046163"/>
            <a:ext cx="344487" cy="1144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a:endCxn id="11" idx="1"/>
          </p:cNvCxnSpPr>
          <p:nvPr/>
        </p:nvCxnSpPr>
        <p:spPr>
          <a:xfrm>
            <a:off x="5181600" y="723900"/>
            <a:ext cx="1068388" cy="4206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6"/>
            <a:endCxn id="11" idx="3"/>
          </p:cNvCxnSpPr>
          <p:nvPr/>
        </p:nvCxnSpPr>
        <p:spPr>
          <a:xfrm flipV="1">
            <a:off x="5181600" y="1522413"/>
            <a:ext cx="1068388" cy="2682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nvGraphicFramePr>
        <p:xfrm>
          <a:off x="2438400" y="2667000"/>
          <a:ext cx="4419600" cy="2225675"/>
        </p:xfrm>
        <a:graphic>
          <a:graphicData uri="http://schemas.openxmlformats.org/drawingml/2006/table">
            <a:tbl>
              <a:tblPr>
                <a:tableStyleId>{5C22544A-7EE6-4342-B048-85BDC9FD1C3A}</a:tableStyleId>
              </a:tblPr>
              <a:tblGrid>
                <a:gridCol w="736600"/>
                <a:gridCol w="736600"/>
                <a:gridCol w="736600"/>
                <a:gridCol w="736600"/>
                <a:gridCol w="736600"/>
                <a:gridCol w="736600"/>
              </a:tblGrid>
              <a:tr h="370840">
                <a:tc>
                  <a:txBody>
                    <a:bodyPr/>
                    <a:lstStyle/>
                    <a:p>
                      <a:pPr algn="l"/>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err="1" smtClean="0"/>
              <a:t>Multigraphs</a:t>
            </a:r>
            <a:endParaRPr lang="en-US" dirty="0"/>
          </a:p>
        </p:txBody>
      </p:sp>
      <p:sp>
        <p:nvSpPr>
          <p:cNvPr id="46082"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In a multigraph the set of edges is a multiset</a:t>
            </a:r>
          </a:p>
          <a:p>
            <a:r>
              <a:rPr lang="en-US" smtClean="0">
                <a:ea typeface="ＭＳ Ｐゴシック"/>
                <a:cs typeface="ＭＳ Ｐゴシック"/>
              </a:rPr>
              <a:t>Edges can be repeated</a:t>
            </a:r>
          </a:p>
          <a:p>
            <a:r>
              <a:rPr lang="en-US" smtClean="0">
                <a:ea typeface="ＭＳ Ｐゴシック"/>
                <a:cs typeface="ＭＳ Ｐゴシック"/>
              </a:rPr>
              <a:t>Graphs are special cases of multigraphs</a:t>
            </a:r>
          </a:p>
        </p:txBody>
      </p:sp>
      <p:sp>
        <p:nvSpPr>
          <p:cNvPr id="4608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59157EB6-E0B7-433B-88F1-478ECFCFD22F}" type="slidenum">
              <a:rPr lang="en-US"/>
              <a:pPr fontAlgn="base">
                <a:spcBef>
                  <a:spcPct val="0"/>
                </a:spcBef>
                <a:spcAft>
                  <a:spcPct val="0"/>
                </a:spcAft>
              </a:pPr>
              <a:t>27</a:t>
            </a:fld>
            <a:endParaRPr lang="en-US"/>
          </a:p>
        </p:txBody>
      </p:sp>
      <p:sp>
        <p:nvSpPr>
          <p:cNvPr id="5" name="Oval 4"/>
          <p:cNvSpPr/>
          <p:nvPr/>
        </p:nvSpPr>
        <p:spPr>
          <a:xfrm>
            <a:off x="1676400" y="3200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6" name="Oval 5"/>
          <p:cNvSpPr/>
          <p:nvPr/>
        </p:nvSpPr>
        <p:spPr>
          <a:xfrm>
            <a:off x="3048000" y="3200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7" name="Oval 6"/>
          <p:cNvSpPr/>
          <p:nvPr/>
        </p:nvSpPr>
        <p:spPr>
          <a:xfrm>
            <a:off x="4648200" y="2667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8" name="Oval 7"/>
          <p:cNvSpPr/>
          <p:nvPr/>
        </p:nvSpPr>
        <p:spPr>
          <a:xfrm>
            <a:off x="4648200" y="3733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9" name="Oval 8"/>
          <p:cNvSpPr/>
          <p:nvPr/>
        </p:nvSpPr>
        <p:spPr>
          <a:xfrm>
            <a:off x="6172200" y="3276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cxnSp>
        <p:nvCxnSpPr>
          <p:cNvPr id="10" name="Elbow Connector 9"/>
          <p:cNvCxnSpPr>
            <a:stCxn id="5" idx="6"/>
            <a:endCxn id="6" idx="2"/>
          </p:cNvCxnSpPr>
          <p:nvPr/>
        </p:nvCxnSpPr>
        <p:spPr>
          <a:xfrm>
            <a:off x="2209800" y="3467100"/>
            <a:ext cx="838200" cy="1588"/>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6"/>
            <a:endCxn id="7" idx="3"/>
          </p:cNvCxnSpPr>
          <p:nvPr/>
        </p:nvCxnSpPr>
        <p:spPr>
          <a:xfrm flipV="1">
            <a:off x="3581400" y="3122613"/>
            <a:ext cx="1144588" cy="3444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8" idx="2"/>
          </p:cNvCxnSpPr>
          <p:nvPr/>
        </p:nvCxnSpPr>
        <p:spPr>
          <a:xfrm rot="16200000" flipH="1">
            <a:off x="3903663" y="3255963"/>
            <a:ext cx="344487" cy="1144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9" idx="1"/>
          </p:cNvCxnSpPr>
          <p:nvPr/>
        </p:nvCxnSpPr>
        <p:spPr>
          <a:xfrm>
            <a:off x="5181600" y="2933700"/>
            <a:ext cx="1068388" cy="4206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5"/>
            <a:endCxn id="9" idx="4"/>
          </p:cNvCxnSpPr>
          <p:nvPr/>
        </p:nvCxnSpPr>
        <p:spPr>
          <a:xfrm rot="5400000" flipH="1" flipV="1">
            <a:off x="5581650" y="3332163"/>
            <a:ext cx="379413" cy="13350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0"/>
            <a:endCxn id="7" idx="1"/>
          </p:cNvCxnSpPr>
          <p:nvPr/>
        </p:nvCxnSpPr>
        <p:spPr>
          <a:xfrm rot="5400000" flipH="1" flipV="1">
            <a:off x="3792538" y="2266950"/>
            <a:ext cx="455612" cy="14112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7"/>
            <a:endCxn id="9" idx="2"/>
          </p:cNvCxnSpPr>
          <p:nvPr/>
        </p:nvCxnSpPr>
        <p:spPr>
          <a:xfrm rot="5400000" flipH="1" flipV="1">
            <a:off x="5503863" y="3143250"/>
            <a:ext cx="268288" cy="10683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219700" y="4381500"/>
            <a:ext cx="533400" cy="152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5257800" y="4724400"/>
            <a:ext cx="1784350" cy="369888"/>
          </a:xfrm>
          <a:prstGeom prst="rect">
            <a:avLst/>
          </a:prstGeom>
          <a:noFill/>
          <a:ln w="9525">
            <a:noFill/>
            <a:miter lim="800000"/>
            <a:headEnd/>
            <a:tailEnd/>
          </a:ln>
        </p:spPr>
        <p:txBody>
          <a:bodyPr wrap="none">
            <a:spAutoFit/>
          </a:bodyPr>
          <a:lstStyle/>
          <a:p>
            <a:r>
              <a:rPr lang="en-US">
                <a:latin typeface="Verdana" pitchFamily="34" charset="0"/>
              </a:rPr>
              <a:t>Parallel edges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smtClean="0"/>
              <a:t>JT’s Extra: Application </a:t>
            </a:r>
            <a:r>
              <a:rPr lang="en-US" dirty="0" err="1" smtClean="0"/>
              <a:t>Multigraphs</a:t>
            </a:r>
            <a:endParaRPr lang="en-US" dirty="0"/>
          </a:p>
        </p:txBody>
      </p:sp>
      <p:sp>
        <p:nvSpPr>
          <p:cNvPr id="47106"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Example: path finding when alternatives are possible.</a:t>
            </a:r>
          </a:p>
          <a:p>
            <a:endParaRPr lang="en-US" smtClean="0">
              <a:ea typeface="ＭＳ Ｐゴシック"/>
              <a:cs typeface="ＭＳ Ｐゴシック"/>
            </a:endParaRPr>
          </a:p>
        </p:txBody>
      </p:sp>
      <p:sp>
        <p:nvSpPr>
          <p:cNvPr id="4710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E3A34E0B-C91A-47A1-BCCE-8FC8E27E2BD7}" type="slidenum">
              <a:rPr lang="en-US"/>
              <a:pPr fontAlgn="base">
                <a:spcBef>
                  <a:spcPct val="0"/>
                </a:spcBef>
                <a:spcAft>
                  <a:spcPct val="0"/>
                </a:spcAft>
              </a:pPr>
              <a:t>28</a:t>
            </a:fld>
            <a:endParaRPr lang="en-US"/>
          </a:p>
        </p:txBody>
      </p:sp>
      <p:grpSp>
        <p:nvGrpSpPr>
          <p:cNvPr id="5" name="Group 17"/>
          <p:cNvGrpSpPr>
            <a:grpSpLocks/>
          </p:cNvGrpSpPr>
          <p:nvPr/>
        </p:nvGrpSpPr>
        <p:grpSpPr bwMode="auto">
          <a:xfrm>
            <a:off x="684213" y="1563688"/>
            <a:ext cx="7627937" cy="3427412"/>
            <a:chOff x="386" y="1932"/>
            <a:chExt cx="4805" cy="2159"/>
          </a:xfrm>
        </p:grpSpPr>
        <p:pic>
          <p:nvPicPr>
            <p:cNvPr id="47115" name="Picture 8" descr="ict_winter"/>
            <p:cNvPicPr>
              <a:picLocks noChangeAspect="1" noChangeArrowheads="1"/>
            </p:cNvPicPr>
            <p:nvPr/>
          </p:nvPicPr>
          <p:blipFill>
            <a:blip r:embed="rId2"/>
            <a:srcRect l="5333" t="8888" r="9067" b="15111"/>
            <a:stretch>
              <a:fillRect/>
            </a:stretch>
          </p:blipFill>
          <p:spPr bwMode="auto">
            <a:xfrm>
              <a:off x="386" y="1932"/>
              <a:ext cx="932" cy="993"/>
            </a:xfrm>
            <a:prstGeom prst="rect">
              <a:avLst/>
            </a:prstGeom>
            <a:noFill/>
            <a:ln w="9525">
              <a:noFill/>
              <a:miter lim="800000"/>
              <a:headEnd/>
              <a:tailEnd/>
            </a:ln>
          </p:spPr>
        </p:pic>
        <p:sp>
          <p:nvSpPr>
            <p:cNvPr id="47116" name="Rectangle 9"/>
            <p:cNvSpPr>
              <a:spLocks noChangeArrowheads="1"/>
            </p:cNvSpPr>
            <p:nvPr/>
          </p:nvSpPr>
          <p:spPr bwMode="auto">
            <a:xfrm>
              <a:off x="1056" y="2272"/>
              <a:ext cx="264" cy="176"/>
            </a:xfrm>
            <a:prstGeom prst="rect">
              <a:avLst/>
            </a:prstGeom>
            <a:solidFill>
              <a:srgbClr val="FFFFFF"/>
            </a:solidFill>
            <a:ln w="25400">
              <a:solidFill>
                <a:schemeClr val="tx1"/>
              </a:solidFill>
              <a:miter lim="800000"/>
              <a:headEnd/>
              <a:tailEnd/>
            </a:ln>
          </p:spPr>
          <p:txBody>
            <a:bodyPr wrap="none" anchor="ctr"/>
            <a:lstStyle/>
            <a:p>
              <a:pPr algn="ctr"/>
              <a:r>
                <a:rPr lang="en-US">
                  <a:latin typeface="Verdana" pitchFamily="34" charset="0"/>
                </a:rPr>
                <a:t>A</a:t>
              </a:r>
            </a:p>
          </p:txBody>
        </p:sp>
        <p:grpSp>
          <p:nvGrpSpPr>
            <p:cNvPr id="47117" name="Group 16"/>
            <p:cNvGrpSpPr>
              <a:grpSpLocks/>
            </p:cNvGrpSpPr>
            <p:nvPr/>
          </p:nvGrpSpPr>
          <p:grpSpPr bwMode="auto">
            <a:xfrm>
              <a:off x="3864" y="3216"/>
              <a:ext cx="1327" cy="875"/>
              <a:chOff x="3864" y="3216"/>
              <a:chExt cx="1327" cy="875"/>
            </a:xfrm>
          </p:grpSpPr>
          <p:pic>
            <p:nvPicPr>
              <p:cNvPr id="47118" name="Picture 4"/>
              <p:cNvPicPr>
                <a:picLocks noChangeAspect="1" noChangeArrowheads="1"/>
              </p:cNvPicPr>
              <p:nvPr/>
            </p:nvPicPr>
            <p:blipFill>
              <a:blip r:embed="rId3"/>
              <a:srcRect l="23750" t="10001" r="21083" b="41496"/>
              <a:stretch>
                <a:fillRect/>
              </a:stretch>
            </p:blipFill>
            <p:spPr bwMode="auto">
              <a:xfrm>
                <a:off x="3864" y="3216"/>
                <a:ext cx="1327" cy="875"/>
              </a:xfrm>
              <a:prstGeom prst="rect">
                <a:avLst/>
              </a:prstGeom>
              <a:noFill/>
              <a:ln w="9525">
                <a:noFill/>
                <a:miter lim="800000"/>
                <a:headEnd/>
                <a:tailEnd/>
              </a:ln>
            </p:spPr>
          </p:pic>
          <p:sp>
            <p:nvSpPr>
              <p:cNvPr id="47119" name="Rectangle 10"/>
              <p:cNvSpPr>
                <a:spLocks noChangeArrowheads="1"/>
              </p:cNvSpPr>
              <p:nvPr/>
            </p:nvSpPr>
            <p:spPr bwMode="auto">
              <a:xfrm>
                <a:off x="4632" y="3624"/>
                <a:ext cx="264" cy="176"/>
              </a:xfrm>
              <a:prstGeom prst="rect">
                <a:avLst/>
              </a:prstGeom>
              <a:solidFill>
                <a:srgbClr val="FFFFFF"/>
              </a:solidFill>
              <a:ln w="25400">
                <a:solidFill>
                  <a:schemeClr val="tx1"/>
                </a:solidFill>
                <a:miter lim="800000"/>
                <a:headEnd/>
                <a:tailEnd/>
              </a:ln>
            </p:spPr>
            <p:txBody>
              <a:bodyPr wrap="none" anchor="ctr"/>
              <a:lstStyle/>
              <a:p>
                <a:pPr algn="ctr"/>
                <a:r>
                  <a:rPr lang="en-US">
                    <a:latin typeface="Verdana" pitchFamily="34" charset="0"/>
                  </a:rPr>
                  <a:t>B</a:t>
                </a:r>
              </a:p>
            </p:txBody>
          </p:sp>
        </p:grpSp>
      </p:grpSp>
      <p:grpSp>
        <p:nvGrpSpPr>
          <p:cNvPr id="18" name="Group 17"/>
          <p:cNvGrpSpPr>
            <a:grpSpLocks/>
          </p:cNvGrpSpPr>
          <p:nvPr/>
        </p:nvGrpSpPr>
        <p:grpSpPr bwMode="auto">
          <a:xfrm>
            <a:off x="1423988" y="3141663"/>
            <a:ext cx="4781550" cy="2008187"/>
            <a:chOff x="1424150" y="3141504"/>
            <a:chExt cx="4781550" cy="2008187"/>
          </a:xfrm>
        </p:grpSpPr>
        <p:cxnSp>
          <p:nvCxnSpPr>
            <p:cNvPr id="47113" name="AutoShape 12"/>
            <p:cNvCxnSpPr>
              <a:cxnSpLocks noChangeShapeType="1"/>
            </p:cNvCxnSpPr>
            <p:nvPr/>
          </p:nvCxnSpPr>
          <p:spPr bwMode="auto">
            <a:xfrm rot="16200000" flipH="1">
              <a:off x="3236281" y="1329373"/>
              <a:ext cx="1157287" cy="4781550"/>
            </a:xfrm>
            <a:prstGeom prst="curvedConnector2">
              <a:avLst/>
            </a:prstGeom>
            <a:noFill/>
            <a:ln w="25400">
              <a:solidFill>
                <a:schemeClr val="tx1"/>
              </a:solidFill>
              <a:round/>
              <a:headEnd/>
              <a:tailEnd/>
            </a:ln>
          </p:spPr>
        </p:cxnSp>
        <p:pic>
          <p:nvPicPr>
            <p:cNvPr id="47114" name="Picture 5"/>
            <p:cNvPicPr>
              <a:picLocks noChangeAspect="1" noChangeArrowheads="1"/>
            </p:cNvPicPr>
            <p:nvPr/>
          </p:nvPicPr>
          <p:blipFill>
            <a:blip r:embed="rId4"/>
            <a:srcRect l="48239" t="58740" r="25874" b="9555"/>
            <a:stretch>
              <a:fillRect/>
            </a:stretch>
          </p:blipFill>
          <p:spPr bwMode="auto">
            <a:xfrm>
              <a:off x="2966406" y="3447892"/>
              <a:ext cx="1852613" cy="1701799"/>
            </a:xfrm>
            <a:prstGeom prst="rect">
              <a:avLst/>
            </a:prstGeom>
            <a:noFill/>
            <a:ln w="9525">
              <a:noFill/>
              <a:miter lim="800000"/>
              <a:headEnd/>
              <a:tailEnd/>
            </a:ln>
          </p:spPr>
        </p:pic>
      </p:grpSp>
      <p:grpSp>
        <p:nvGrpSpPr>
          <p:cNvPr id="17" name="Group 16"/>
          <p:cNvGrpSpPr>
            <a:grpSpLocks/>
          </p:cNvGrpSpPr>
          <p:nvPr/>
        </p:nvGrpSpPr>
        <p:grpSpPr bwMode="auto">
          <a:xfrm>
            <a:off x="2166938" y="1327150"/>
            <a:ext cx="5095875" cy="2274888"/>
            <a:chOff x="2167098" y="1327468"/>
            <a:chExt cx="5095875" cy="2274570"/>
          </a:xfrm>
        </p:grpSpPr>
        <p:cxnSp>
          <p:nvCxnSpPr>
            <p:cNvPr id="47111" name="AutoShape 13"/>
            <p:cNvCxnSpPr>
              <a:cxnSpLocks noChangeShapeType="1"/>
            </p:cNvCxnSpPr>
            <p:nvPr/>
          </p:nvCxnSpPr>
          <p:spPr bwMode="auto">
            <a:xfrm>
              <a:off x="2167098" y="2352675"/>
              <a:ext cx="5095875" cy="1249363"/>
            </a:xfrm>
            <a:prstGeom prst="curvedConnector2">
              <a:avLst/>
            </a:prstGeom>
            <a:noFill/>
            <a:ln w="25400">
              <a:solidFill>
                <a:schemeClr val="tx1"/>
              </a:solidFill>
              <a:round/>
              <a:headEnd/>
              <a:tailEnd/>
            </a:ln>
          </p:spPr>
        </p:cxnSp>
        <p:pic>
          <p:nvPicPr>
            <p:cNvPr id="47112" name="Picture 6"/>
            <p:cNvPicPr>
              <a:picLocks noChangeAspect="1" noChangeArrowheads="1"/>
            </p:cNvPicPr>
            <p:nvPr/>
          </p:nvPicPr>
          <p:blipFill>
            <a:blip r:embed="rId5"/>
            <a:srcRect l="39583" t="30667" r="12431" b="12642"/>
            <a:stretch>
              <a:fillRect/>
            </a:stretch>
          </p:blipFill>
          <p:spPr bwMode="auto">
            <a:xfrm>
              <a:off x="4334355" y="1327468"/>
              <a:ext cx="1901825" cy="16859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929188"/>
            <a:ext cx="8183562" cy="676275"/>
          </a:xfrm>
        </p:spPr>
        <p:txBody>
          <a:bodyPr/>
          <a:lstStyle/>
          <a:p>
            <a:pPr>
              <a:defRPr/>
            </a:pPr>
            <a:r>
              <a:rPr lang="en-US" dirty="0" smtClean="0"/>
              <a:t>Euler Paths</a:t>
            </a:r>
            <a:endParaRPr lang="en-US" dirty="0"/>
          </a:p>
        </p:txBody>
      </p:sp>
      <p:sp>
        <p:nvSpPr>
          <p:cNvPr id="3" name="Text Placeholder 2"/>
          <p:cNvSpPr>
            <a:spLocks noGrp="1"/>
          </p:cNvSpPr>
          <p:nvPr>
            <p:ph type="body" idx="1"/>
          </p:nvPr>
        </p:nvSpPr>
        <p:spPr>
          <a:xfrm>
            <a:off x="468313" y="5624513"/>
            <a:ext cx="8183562" cy="420687"/>
          </a:xfrm>
        </p:spPr>
        <p:txBody>
          <a:bodyPr/>
          <a:lstStyle/>
          <a:p>
            <a:pPr marR="0">
              <a:spcBef>
                <a:spcPct val="0"/>
              </a:spcBef>
              <a:spcAft>
                <a:spcPct val="0"/>
              </a:spcAft>
            </a:pPr>
            <a:endParaRPr lang="en-US" smtClean="0">
              <a:solidFill>
                <a:srgbClr val="B95C00"/>
              </a:solidFill>
              <a:ea typeface="ＭＳ Ｐゴシック"/>
              <a:cs typeface="ＭＳ Ｐゴシック"/>
            </a:endParaRPr>
          </a:p>
        </p:txBody>
      </p:sp>
      <p:sp>
        <p:nvSpPr>
          <p:cNvPr id="4813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2C76B299-2EC3-4B09-9C12-0668023714E3}" type="slidenum">
              <a:rPr lang="en-US"/>
              <a:pPr fontAlgn="base">
                <a:spcBef>
                  <a:spcPct val="0"/>
                </a:spcBef>
                <a:spcAft>
                  <a:spcPct val="0"/>
                </a:spcAft>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4929188"/>
            <a:ext cx="8183562" cy="676275"/>
          </a:xfrm>
        </p:spPr>
        <p:txBody>
          <a:bodyPr/>
          <a:lstStyle/>
          <a:p>
            <a:pPr>
              <a:defRPr/>
            </a:pPr>
            <a:r>
              <a:rPr lang="en-US" dirty="0" smtClean="0"/>
              <a:t>Graphs</a:t>
            </a:r>
            <a:endParaRPr lang="en-US" dirty="0"/>
          </a:p>
        </p:txBody>
      </p:sp>
      <p:sp>
        <p:nvSpPr>
          <p:cNvPr id="6" name="Text Placeholder 5"/>
          <p:cNvSpPr>
            <a:spLocks noGrp="1"/>
          </p:cNvSpPr>
          <p:nvPr>
            <p:ph type="body" idx="1"/>
          </p:nvPr>
        </p:nvSpPr>
        <p:spPr>
          <a:xfrm>
            <a:off x="468313" y="5624513"/>
            <a:ext cx="8183562" cy="420687"/>
          </a:xfrm>
        </p:spPr>
        <p:txBody>
          <a:bodyPr/>
          <a:lstStyle/>
          <a:p>
            <a:pPr marR="0">
              <a:spcBef>
                <a:spcPct val="0"/>
              </a:spcBef>
              <a:spcAft>
                <a:spcPct val="0"/>
              </a:spcAft>
            </a:pPr>
            <a:r>
              <a:rPr lang="en-US" smtClean="0">
                <a:solidFill>
                  <a:srgbClr val="B95C00"/>
                </a:solidFill>
                <a:ea typeface="ＭＳ Ｐゴシック"/>
                <a:cs typeface="ＭＳ Ｐゴシック"/>
              </a:rPr>
              <a:t>Abstraction of Data</a:t>
            </a:r>
          </a:p>
        </p:txBody>
      </p:sp>
      <p:sp>
        <p:nvSpPr>
          <p:cNvPr id="174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91199A8B-6DEC-4104-8B5A-6E7EAC8CE2FA}" type="slidenum">
              <a:rPr lang="en-US"/>
              <a:pPr fontAlgn="base">
                <a:spcBef>
                  <a:spcPct val="0"/>
                </a:spcBef>
                <a:spcAft>
                  <a:spcPct val="0"/>
                </a:spcAft>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Objectives</a:t>
            </a:r>
            <a:endParaRPr lang="en-US" dirty="0"/>
          </a:p>
        </p:txBody>
      </p:sp>
      <p:sp>
        <p:nvSpPr>
          <p:cNvPr id="3" name="Content Placeholder 2"/>
          <p:cNvSpPr>
            <a:spLocks noGrp="1"/>
          </p:cNvSpPr>
          <p:nvPr>
            <p:ph idx="1"/>
          </p:nvPr>
        </p:nvSpPr>
        <p:spPr>
          <a:xfrm>
            <a:off x="503238" y="530225"/>
            <a:ext cx="8183562" cy="4187825"/>
          </a:xfrm>
        </p:spPr>
        <p:txBody>
          <a:bodyPr/>
          <a:lstStyle/>
          <a:p>
            <a:pPr>
              <a:buFont typeface="Wingdings 2" pitchFamily="18" charset="2"/>
              <a:buNone/>
              <a:defRPr/>
            </a:pPr>
            <a:r>
              <a:rPr lang="en-US" sz="2400" dirty="0" smtClean="0"/>
              <a:t>At the end of this section, you will be able to:</a:t>
            </a:r>
          </a:p>
          <a:p>
            <a:pPr marL="514350" indent="-514350">
              <a:buFont typeface="+mj-lt"/>
              <a:buAutoNum type="arabicPeriod"/>
              <a:defRPr/>
            </a:pPr>
            <a:r>
              <a:rPr lang="en-US" sz="2400" dirty="0" smtClean="0"/>
              <a:t>Understand how graphs are used to represent data</a:t>
            </a:r>
          </a:p>
          <a:p>
            <a:pPr marL="514350" indent="-514350">
              <a:buFont typeface="+mj-lt"/>
              <a:buAutoNum type="arabicPeriod"/>
              <a:defRPr/>
            </a:pPr>
            <a:r>
              <a:rPr lang="en-US" sz="2400" dirty="0" smtClean="0"/>
              <a:t>Appreciate the ability of graphs to lead to generalized conclusions</a:t>
            </a:r>
          </a:p>
          <a:p>
            <a:pPr marL="514350" indent="-514350">
              <a:buFont typeface="+mj-lt"/>
              <a:buAutoNum type="arabicPeriod"/>
              <a:defRPr/>
            </a:pPr>
            <a:r>
              <a:rPr lang="en-US" sz="2400" dirty="0" smtClean="0"/>
              <a:t>Define Euler tours and paths</a:t>
            </a:r>
          </a:p>
          <a:p>
            <a:pPr marL="514350" indent="-514350">
              <a:buFont typeface="+mj-lt"/>
              <a:buAutoNum type="arabicPeriod"/>
              <a:defRPr/>
            </a:pPr>
            <a:r>
              <a:rPr lang="en-US" sz="2400" dirty="0" smtClean="0"/>
              <a:t>Identify under which conditions an Euler circuit or path exists in a graph</a:t>
            </a:r>
          </a:p>
          <a:p>
            <a:pPr marL="514350" indent="-514350">
              <a:buFont typeface="+mj-lt"/>
              <a:buAutoNum type="arabicPeriod"/>
              <a:defRPr/>
            </a:pPr>
            <a:r>
              <a:rPr lang="en-US" sz="2400" dirty="0" smtClean="0"/>
              <a:t>Understand why such conditions are required</a:t>
            </a:r>
          </a:p>
          <a:p>
            <a:pPr marL="514350" indent="-514350">
              <a:buFont typeface="+mj-lt"/>
              <a:buAutoNum type="arabicPeriod"/>
              <a:defRPr/>
            </a:pPr>
            <a:r>
              <a:rPr lang="en-US" sz="2400" dirty="0" smtClean="0"/>
              <a:t>Learn the Euler circuit algorithm</a:t>
            </a:r>
            <a:endParaRPr lang="en-US" sz="2400" dirty="0"/>
          </a:p>
        </p:txBody>
      </p:sp>
      <p:sp>
        <p:nvSpPr>
          <p:cNvPr id="4915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65E36146-80C5-4677-9FBE-490163ED18A3}" type="slidenum">
              <a:rPr lang="en-US"/>
              <a:pPr fontAlgn="base">
                <a:spcBef>
                  <a:spcPct val="0"/>
                </a:spcBef>
                <a:spcAft>
                  <a:spcPct val="0"/>
                </a:spcAft>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Konigsberg</a:t>
            </a:r>
            <a:endParaRPr lang="en-US" dirty="0"/>
          </a:p>
        </p:txBody>
      </p:sp>
      <p:sp>
        <p:nvSpPr>
          <p:cNvPr id="50178" name="Content Placeholder 2"/>
          <p:cNvSpPr>
            <a:spLocks noGrp="1"/>
          </p:cNvSpPr>
          <p:nvPr>
            <p:ph idx="1"/>
          </p:nvPr>
        </p:nvSpPr>
        <p:spPr>
          <a:xfrm>
            <a:off x="503238" y="530225"/>
            <a:ext cx="8183562" cy="4187825"/>
          </a:xfrm>
        </p:spPr>
        <p:txBody>
          <a:bodyPr/>
          <a:lstStyle/>
          <a:p>
            <a:pPr>
              <a:lnSpc>
                <a:spcPct val="90000"/>
              </a:lnSpc>
            </a:pPr>
            <a:r>
              <a:rPr lang="en-US" smtClean="0">
                <a:ea typeface="ＭＳ Ｐゴシック"/>
                <a:cs typeface="ＭＳ Ｐゴシック"/>
              </a:rPr>
              <a:t>Today called Kaliningrad in the Russian Republic</a:t>
            </a:r>
          </a:p>
          <a:p>
            <a:pPr>
              <a:lnSpc>
                <a:spcPct val="90000"/>
              </a:lnSpc>
            </a:pPr>
            <a:endParaRPr lang="en-US" sz="3000" smtClean="0">
              <a:ea typeface="ＭＳ Ｐゴシック"/>
              <a:cs typeface="ＭＳ Ｐゴシック"/>
            </a:endParaRPr>
          </a:p>
          <a:p>
            <a:pPr>
              <a:lnSpc>
                <a:spcPct val="90000"/>
              </a:lnSpc>
            </a:pPr>
            <a:r>
              <a:rPr lang="en-US" sz="3000" smtClean="0">
                <a:ea typeface="ＭＳ Ｐゴシック"/>
                <a:cs typeface="ＭＳ Ｐゴシック"/>
              </a:rPr>
              <a:t>In 1736 was in Prussia</a:t>
            </a:r>
          </a:p>
          <a:p>
            <a:endParaRPr lang="en-US" smtClean="0">
              <a:ea typeface="ＭＳ Ｐゴシック"/>
              <a:cs typeface="ＭＳ Ｐゴシック"/>
            </a:endParaRPr>
          </a:p>
          <a:p>
            <a:r>
              <a:rPr lang="en-US" smtClean="0">
                <a:ea typeface="ＭＳ Ｐゴシック"/>
                <a:cs typeface="ＭＳ Ｐゴシック"/>
              </a:rPr>
              <a:t>The town had seven bridges on the Pregel River</a:t>
            </a:r>
          </a:p>
        </p:txBody>
      </p:sp>
      <p:sp>
        <p:nvSpPr>
          <p:cNvPr id="5017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5861CDD6-4FEF-4174-B337-AA0DBA6D3B02}" type="slidenum">
              <a:rPr lang="en-US"/>
              <a:pPr fontAlgn="base">
                <a:spcBef>
                  <a:spcPct val="0"/>
                </a:spcBef>
                <a:spcAft>
                  <a:spcPct val="0"/>
                </a:spcAft>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Konigsberg Layout</a:t>
            </a:r>
            <a:endParaRPr lang="en-US" dirty="0"/>
          </a:p>
        </p:txBody>
      </p:sp>
      <p:sp>
        <p:nvSpPr>
          <p:cNvPr id="51202" name="Slide Number Placeholder 23"/>
          <p:cNvSpPr>
            <a:spLocks noGrp="1"/>
          </p:cNvSpPr>
          <p:nvPr>
            <p:ph type="sldNum" sz="quarter" idx="12"/>
          </p:nvPr>
        </p:nvSpPr>
        <p:spPr bwMode="auto">
          <a:noFill/>
          <a:ln>
            <a:miter lim="800000"/>
            <a:headEnd/>
            <a:tailEnd/>
          </a:ln>
        </p:spPr>
        <p:txBody>
          <a:bodyPr/>
          <a:lstStyle/>
          <a:p>
            <a:pPr fontAlgn="base">
              <a:spcBef>
                <a:spcPct val="0"/>
              </a:spcBef>
              <a:spcAft>
                <a:spcPct val="0"/>
              </a:spcAft>
            </a:pPr>
            <a:fld id="{A467B942-783A-41E2-8B50-972763A9D540}" type="slidenum">
              <a:rPr lang="en-US"/>
              <a:pPr fontAlgn="base">
                <a:spcBef>
                  <a:spcPct val="0"/>
                </a:spcBef>
                <a:spcAft>
                  <a:spcPct val="0"/>
                </a:spcAft>
              </a:pPr>
              <a:t>32</a:t>
            </a:fld>
            <a:endParaRPr lang="en-US"/>
          </a:p>
        </p:txBody>
      </p:sp>
      <p:sp>
        <p:nvSpPr>
          <p:cNvPr id="13" name="Freeform 12"/>
          <p:cNvSpPr/>
          <p:nvPr/>
        </p:nvSpPr>
        <p:spPr>
          <a:xfrm>
            <a:off x="6002338" y="1212850"/>
            <a:ext cx="2532062" cy="3429000"/>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14" name="Freeform 13"/>
          <p:cNvSpPr/>
          <p:nvPr/>
        </p:nvSpPr>
        <p:spPr>
          <a:xfrm>
            <a:off x="2571750" y="2057400"/>
            <a:ext cx="3216275" cy="2303463"/>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Freeform 14"/>
          <p:cNvSpPr/>
          <p:nvPr/>
        </p:nvSpPr>
        <p:spPr>
          <a:xfrm>
            <a:off x="920750" y="835025"/>
            <a:ext cx="7419975" cy="2244725"/>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16" name="Freeform 15"/>
          <p:cNvSpPr/>
          <p:nvPr/>
        </p:nvSpPr>
        <p:spPr>
          <a:xfrm>
            <a:off x="928688" y="3455988"/>
            <a:ext cx="7591425" cy="1658937"/>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51207" name="TextBox 16"/>
          <p:cNvSpPr txBox="1">
            <a:spLocks noChangeArrowheads="1"/>
          </p:cNvSpPr>
          <p:nvPr/>
        </p:nvSpPr>
        <p:spPr bwMode="auto">
          <a:xfrm>
            <a:off x="3657600" y="2971800"/>
            <a:ext cx="1131888" cy="461963"/>
          </a:xfrm>
          <a:prstGeom prst="rect">
            <a:avLst/>
          </a:prstGeom>
          <a:noFill/>
          <a:ln w="9525">
            <a:noFill/>
            <a:miter lim="800000"/>
            <a:headEnd/>
            <a:tailEnd/>
          </a:ln>
        </p:spPr>
        <p:txBody>
          <a:bodyPr wrap="none">
            <a:spAutoFit/>
          </a:bodyPr>
          <a:lstStyle/>
          <a:p>
            <a:r>
              <a:rPr lang="en-US" sz="2400">
                <a:latin typeface="Verdana" pitchFamily="34" charset="0"/>
              </a:rPr>
              <a:t>Island</a:t>
            </a:r>
          </a:p>
        </p:txBody>
      </p:sp>
      <p:sp>
        <p:nvSpPr>
          <p:cNvPr id="51208" name="TextBox 17"/>
          <p:cNvSpPr txBox="1">
            <a:spLocks noChangeArrowheads="1"/>
          </p:cNvSpPr>
          <p:nvPr/>
        </p:nvSpPr>
        <p:spPr bwMode="auto">
          <a:xfrm>
            <a:off x="6629400" y="2819400"/>
            <a:ext cx="928688" cy="461963"/>
          </a:xfrm>
          <a:prstGeom prst="rect">
            <a:avLst/>
          </a:prstGeom>
          <a:noFill/>
          <a:ln w="9525">
            <a:noFill/>
            <a:miter lim="800000"/>
            <a:headEnd/>
            <a:tailEnd/>
          </a:ln>
        </p:spPr>
        <p:txBody>
          <a:bodyPr wrap="none">
            <a:spAutoFit/>
          </a:bodyPr>
          <a:lstStyle/>
          <a:p>
            <a:r>
              <a:rPr lang="en-US" sz="2400">
                <a:latin typeface="Verdana" pitchFamily="34" charset="0"/>
              </a:rPr>
              <a:t>Land</a:t>
            </a:r>
          </a:p>
        </p:txBody>
      </p:sp>
      <p:sp>
        <p:nvSpPr>
          <p:cNvPr id="51209" name="TextBox 18"/>
          <p:cNvSpPr txBox="1">
            <a:spLocks noChangeArrowheads="1"/>
          </p:cNvSpPr>
          <p:nvPr/>
        </p:nvSpPr>
        <p:spPr bwMode="auto">
          <a:xfrm>
            <a:off x="3581400" y="1143000"/>
            <a:ext cx="928688" cy="461963"/>
          </a:xfrm>
          <a:prstGeom prst="rect">
            <a:avLst/>
          </a:prstGeom>
          <a:noFill/>
          <a:ln w="9525">
            <a:noFill/>
            <a:miter lim="800000"/>
            <a:headEnd/>
            <a:tailEnd/>
          </a:ln>
        </p:spPr>
        <p:txBody>
          <a:bodyPr wrap="none">
            <a:spAutoFit/>
          </a:bodyPr>
          <a:lstStyle/>
          <a:p>
            <a:r>
              <a:rPr lang="en-US" sz="2400">
                <a:latin typeface="Verdana" pitchFamily="34" charset="0"/>
              </a:rPr>
              <a:t>Land</a:t>
            </a:r>
          </a:p>
        </p:txBody>
      </p:sp>
      <p:sp>
        <p:nvSpPr>
          <p:cNvPr id="51210" name="TextBox 19"/>
          <p:cNvSpPr txBox="1">
            <a:spLocks noChangeArrowheads="1"/>
          </p:cNvSpPr>
          <p:nvPr/>
        </p:nvSpPr>
        <p:spPr bwMode="auto">
          <a:xfrm>
            <a:off x="3581400" y="4800600"/>
            <a:ext cx="928688" cy="461963"/>
          </a:xfrm>
          <a:prstGeom prst="rect">
            <a:avLst/>
          </a:prstGeom>
          <a:noFill/>
          <a:ln w="9525">
            <a:noFill/>
            <a:miter lim="800000"/>
            <a:headEnd/>
            <a:tailEnd/>
          </a:ln>
        </p:spPr>
        <p:txBody>
          <a:bodyPr wrap="none">
            <a:spAutoFit/>
          </a:bodyPr>
          <a:lstStyle/>
          <a:p>
            <a:r>
              <a:rPr lang="en-US" sz="2400">
                <a:latin typeface="Verdana" pitchFamily="34" charset="0"/>
              </a:rPr>
              <a:t>Land</a:t>
            </a:r>
          </a:p>
        </p:txBody>
      </p:sp>
      <p:sp>
        <p:nvSpPr>
          <p:cNvPr id="51211" name="TextBox 20"/>
          <p:cNvSpPr txBox="1">
            <a:spLocks noChangeArrowheads="1"/>
          </p:cNvSpPr>
          <p:nvPr/>
        </p:nvSpPr>
        <p:spPr bwMode="auto">
          <a:xfrm>
            <a:off x="5715000" y="2057400"/>
            <a:ext cx="977900" cy="461963"/>
          </a:xfrm>
          <a:prstGeom prst="rect">
            <a:avLst/>
          </a:prstGeom>
          <a:noFill/>
          <a:ln w="9525">
            <a:noFill/>
            <a:miter lim="800000"/>
            <a:headEnd/>
            <a:tailEnd/>
          </a:ln>
        </p:spPr>
        <p:txBody>
          <a:bodyPr wrap="none">
            <a:spAutoFit/>
          </a:bodyPr>
          <a:lstStyle/>
          <a:p>
            <a:r>
              <a:rPr lang="en-US" sz="2400">
                <a:latin typeface="Verdana" pitchFamily="34" charset="0"/>
              </a:rPr>
              <a:t>River</a:t>
            </a:r>
          </a:p>
        </p:txBody>
      </p:sp>
      <p:sp>
        <p:nvSpPr>
          <p:cNvPr id="51212" name="TextBox 21"/>
          <p:cNvSpPr txBox="1">
            <a:spLocks noChangeArrowheads="1"/>
          </p:cNvSpPr>
          <p:nvPr/>
        </p:nvSpPr>
        <p:spPr bwMode="auto">
          <a:xfrm>
            <a:off x="5715000" y="3962400"/>
            <a:ext cx="977900" cy="461963"/>
          </a:xfrm>
          <a:prstGeom prst="rect">
            <a:avLst/>
          </a:prstGeom>
          <a:noFill/>
          <a:ln w="9525">
            <a:noFill/>
            <a:miter lim="800000"/>
            <a:headEnd/>
            <a:tailEnd/>
          </a:ln>
        </p:spPr>
        <p:txBody>
          <a:bodyPr wrap="none">
            <a:spAutoFit/>
          </a:bodyPr>
          <a:lstStyle/>
          <a:p>
            <a:r>
              <a:rPr lang="en-US" sz="2400">
                <a:latin typeface="Verdana" pitchFamily="34" charset="0"/>
              </a:rPr>
              <a:t>River</a:t>
            </a:r>
          </a:p>
        </p:txBody>
      </p:sp>
      <p:sp>
        <p:nvSpPr>
          <p:cNvPr id="51213" name="TextBox 22"/>
          <p:cNvSpPr txBox="1">
            <a:spLocks noChangeArrowheads="1"/>
          </p:cNvSpPr>
          <p:nvPr/>
        </p:nvSpPr>
        <p:spPr bwMode="auto">
          <a:xfrm>
            <a:off x="1676400" y="2895600"/>
            <a:ext cx="977900" cy="461963"/>
          </a:xfrm>
          <a:prstGeom prst="rect">
            <a:avLst/>
          </a:prstGeom>
          <a:noFill/>
          <a:ln w="9525">
            <a:noFill/>
            <a:miter lim="800000"/>
            <a:headEnd/>
            <a:tailEnd/>
          </a:ln>
        </p:spPr>
        <p:txBody>
          <a:bodyPr wrap="none">
            <a:spAutoFit/>
          </a:bodyPr>
          <a:lstStyle/>
          <a:p>
            <a:r>
              <a:rPr lang="en-US" sz="2400">
                <a:latin typeface="Verdana" pitchFamily="34" charset="0"/>
              </a:rPr>
              <a:t>River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Seven Bridges</a:t>
            </a:r>
            <a:endParaRPr lang="en-US" dirty="0"/>
          </a:p>
        </p:txBody>
      </p:sp>
      <p:sp>
        <p:nvSpPr>
          <p:cNvPr id="52226" name="Slide Number Placeholder 25"/>
          <p:cNvSpPr>
            <a:spLocks noGrp="1"/>
          </p:cNvSpPr>
          <p:nvPr>
            <p:ph type="sldNum" sz="quarter" idx="12"/>
          </p:nvPr>
        </p:nvSpPr>
        <p:spPr bwMode="auto">
          <a:noFill/>
          <a:ln>
            <a:miter lim="800000"/>
            <a:headEnd/>
            <a:tailEnd/>
          </a:ln>
        </p:spPr>
        <p:txBody>
          <a:bodyPr/>
          <a:lstStyle/>
          <a:p>
            <a:pPr fontAlgn="base">
              <a:spcBef>
                <a:spcPct val="0"/>
              </a:spcBef>
              <a:spcAft>
                <a:spcPct val="0"/>
              </a:spcAft>
            </a:pPr>
            <a:fld id="{690ADD64-20E2-47F5-A832-7B1A47735B7A}" type="slidenum">
              <a:rPr lang="en-US"/>
              <a:pPr fontAlgn="base">
                <a:spcBef>
                  <a:spcPct val="0"/>
                </a:spcBef>
                <a:spcAft>
                  <a:spcPct val="0"/>
                </a:spcAft>
              </a:pPr>
              <a:t>33</a:t>
            </a:fld>
            <a:endParaRPr lang="en-US"/>
          </a:p>
        </p:txBody>
      </p:sp>
      <p:sp>
        <p:nvSpPr>
          <p:cNvPr id="13" name="Freeform 12"/>
          <p:cNvSpPr/>
          <p:nvPr/>
        </p:nvSpPr>
        <p:spPr>
          <a:xfrm>
            <a:off x="6002338" y="1212850"/>
            <a:ext cx="2532062" cy="3429000"/>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Freeform 13"/>
          <p:cNvSpPr/>
          <p:nvPr/>
        </p:nvSpPr>
        <p:spPr>
          <a:xfrm>
            <a:off x="2571750" y="2057400"/>
            <a:ext cx="3216275" cy="2303463"/>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920750" y="835025"/>
            <a:ext cx="7419975" cy="2244725"/>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Freeform 15"/>
          <p:cNvSpPr/>
          <p:nvPr/>
        </p:nvSpPr>
        <p:spPr>
          <a:xfrm>
            <a:off x="928688" y="3455988"/>
            <a:ext cx="7591425" cy="1658937"/>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2231" name="TextBox 16"/>
          <p:cNvSpPr txBox="1">
            <a:spLocks noChangeArrowheads="1"/>
          </p:cNvSpPr>
          <p:nvPr/>
        </p:nvSpPr>
        <p:spPr bwMode="auto">
          <a:xfrm>
            <a:off x="3657600" y="2971800"/>
            <a:ext cx="544513" cy="646113"/>
          </a:xfrm>
          <a:prstGeom prst="rect">
            <a:avLst/>
          </a:prstGeom>
          <a:noFill/>
          <a:ln w="9525">
            <a:noFill/>
            <a:miter lim="800000"/>
            <a:headEnd/>
            <a:tailEnd/>
          </a:ln>
        </p:spPr>
        <p:txBody>
          <a:bodyPr wrap="none">
            <a:spAutoFit/>
          </a:bodyPr>
          <a:lstStyle/>
          <a:p>
            <a:r>
              <a:rPr lang="en-US" sz="3600" b="1">
                <a:latin typeface="Verdana" pitchFamily="34" charset="0"/>
              </a:rPr>
              <a:t>A</a:t>
            </a:r>
          </a:p>
        </p:txBody>
      </p:sp>
      <p:sp>
        <p:nvSpPr>
          <p:cNvPr id="52232" name="TextBox 17"/>
          <p:cNvSpPr txBox="1">
            <a:spLocks noChangeArrowheads="1"/>
          </p:cNvSpPr>
          <p:nvPr/>
        </p:nvSpPr>
        <p:spPr bwMode="auto">
          <a:xfrm>
            <a:off x="6629400" y="2819400"/>
            <a:ext cx="568325" cy="646113"/>
          </a:xfrm>
          <a:prstGeom prst="rect">
            <a:avLst/>
          </a:prstGeom>
          <a:noFill/>
          <a:ln w="9525">
            <a:noFill/>
            <a:miter lim="800000"/>
            <a:headEnd/>
            <a:tailEnd/>
          </a:ln>
        </p:spPr>
        <p:txBody>
          <a:bodyPr wrap="none">
            <a:spAutoFit/>
          </a:bodyPr>
          <a:lstStyle/>
          <a:p>
            <a:r>
              <a:rPr lang="en-US" sz="3600" b="1">
                <a:latin typeface="Verdana" pitchFamily="34" charset="0"/>
              </a:rPr>
              <a:t>D</a:t>
            </a:r>
          </a:p>
        </p:txBody>
      </p:sp>
      <p:sp>
        <p:nvSpPr>
          <p:cNvPr id="52233" name="TextBox 18"/>
          <p:cNvSpPr txBox="1">
            <a:spLocks noChangeArrowheads="1"/>
          </p:cNvSpPr>
          <p:nvPr/>
        </p:nvSpPr>
        <p:spPr bwMode="auto">
          <a:xfrm>
            <a:off x="3597275" y="990600"/>
            <a:ext cx="517525" cy="646113"/>
          </a:xfrm>
          <a:prstGeom prst="rect">
            <a:avLst/>
          </a:prstGeom>
          <a:noFill/>
          <a:ln w="9525">
            <a:noFill/>
            <a:miter lim="800000"/>
            <a:headEnd/>
            <a:tailEnd/>
          </a:ln>
        </p:spPr>
        <p:txBody>
          <a:bodyPr wrap="none">
            <a:spAutoFit/>
          </a:bodyPr>
          <a:lstStyle/>
          <a:p>
            <a:r>
              <a:rPr lang="en-US" sz="3600" b="1">
                <a:latin typeface="Verdana" pitchFamily="34" charset="0"/>
              </a:rPr>
              <a:t>C</a:t>
            </a:r>
          </a:p>
        </p:txBody>
      </p:sp>
      <p:sp>
        <p:nvSpPr>
          <p:cNvPr id="52234" name="TextBox 19"/>
          <p:cNvSpPr txBox="1">
            <a:spLocks noChangeArrowheads="1"/>
          </p:cNvSpPr>
          <p:nvPr/>
        </p:nvSpPr>
        <p:spPr bwMode="auto">
          <a:xfrm>
            <a:off x="3581400" y="4800600"/>
            <a:ext cx="534988" cy="646113"/>
          </a:xfrm>
          <a:prstGeom prst="rect">
            <a:avLst/>
          </a:prstGeom>
          <a:noFill/>
          <a:ln w="9525">
            <a:noFill/>
            <a:miter lim="800000"/>
            <a:headEnd/>
            <a:tailEnd/>
          </a:ln>
        </p:spPr>
        <p:txBody>
          <a:bodyPr wrap="none">
            <a:spAutoFit/>
          </a:bodyPr>
          <a:lstStyle/>
          <a:p>
            <a:r>
              <a:rPr lang="en-US" sz="3600" b="1">
                <a:latin typeface="Verdana" pitchFamily="34" charset="0"/>
              </a:rPr>
              <a:t>B</a:t>
            </a:r>
          </a:p>
        </p:txBody>
      </p:sp>
      <p:sp>
        <p:nvSpPr>
          <p:cNvPr id="11" name="Block Arc 10"/>
          <p:cNvSpPr/>
          <p:nvPr/>
        </p:nvSpPr>
        <p:spPr>
          <a:xfrm>
            <a:off x="6400800" y="1447800"/>
            <a:ext cx="1066800" cy="1066800"/>
          </a:xfrm>
          <a:prstGeom prst="blockArc">
            <a:avLst>
              <a:gd name="adj1" fmla="val 13866615"/>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Block Arc 11"/>
          <p:cNvSpPr/>
          <p:nvPr/>
        </p:nvSpPr>
        <p:spPr>
          <a:xfrm>
            <a:off x="5257800" y="2743200"/>
            <a:ext cx="1066800" cy="1066800"/>
          </a:xfrm>
          <a:prstGeom prst="blockArc">
            <a:avLst>
              <a:gd name="adj1" fmla="val 10716476"/>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Block Arc 20"/>
          <p:cNvSpPr/>
          <p:nvPr/>
        </p:nvSpPr>
        <p:spPr>
          <a:xfrm>
            <a:off x="4419600" y="1600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Block Arc 21"/>
          <p:cNvSpPr/>
          <p:nvPr/>
        </p:nvSpPr>
        <p:spPr>
          <a:xfrm flipH="1">
            <a:off x="2667000" y="13716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Block Arc 22"/>
          <p:cNvSpPr/>
          <p:nvPr/>
        </p:nvSpPr>
        <p:spPr>
          <a:xfrm>
            <a:off x="2590800" y="3886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Block Arc 23"/>
          <p:cNvSpPr/>
          <p:nvPr/>
        </p:nvSpPr>
        <p:spPr>
          <a:xfrm flipH="1">
            <a:off x="4038600" y="39624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 name="Block Arc 24"/>
          <p:cNvSpPr/>
          <p:nvPr/>
        </p:nvSpPr>
        <p:spPr>
          <a:xfrm flipH="1">
            <a:off x="6019800" y="3733800"/>
            <a:ext cx="1981200" cy="1752600"/>
          </a:xfrm>
          <a:prstGeom prst="blockArc">
            <a:avLst>
              <a:gd name="adj1" fmla="val 14906884"/>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Konigsberg’s Walk</a:t>
            </a:r>
            <a:endParaRPr lang="en-US" dirty="0"/>
          </a:p>
        </p:txBody>
      </p:sp>
      <p:sp>
        <p:nvSpPr>
          <p:cNvPr id="3" name="Content Placeholder 2"/>
          <p:cNvSpPr>
            <a:spLocks noGrp="1"/>
          </p:cNvSpPr>
          <p:nvPr>
            <p:ph idx="1"/>
          </p:nvPr>
        </p:nvSpPr>
        <p:spPr>
          <a:xfrm>
            <a:off x="503238" y="530225"/>
            <a:ext cx="8183562" cy="4187825"/>
          </a:xfrm>
        </p:spPr>
        <p:txBody>
          <a:bodyPr>
            <a:normAutofit lnSpcReduction="10000"/>
          </a:bodyPr>
          <a:lstStyle/>
          <a:p>
            <a:pPr>
              <a:lnSpc>
                <a:spcPct val="90000"/>
              </a:lnSpc>
              <a:defRPr/>
            </a:pPr>
            <a:r>
              <a:rPr lang="en-US" dirty="0" smtClean="0"/>
              <a:t>People in 1736 wondered if it is possible to take the following walk in town:</a:t>
            </a:r>
          </a:p>
          <a:p>
            <a:pPr>
              <a:lnSpc>
                <a:spcPct val="90000"/>
              </a:lnSpc>
              <a:defRPr/>
            </a:pPr>
            <a:endParaRPr lang="en-US" dirty="0" smtClean="0"/>
          </a:p>
          <a:p>
            <a:pPr>
              <a:lnSpc>
                <a:spcPct val="90000"/>
              </a:lnSpc>
              <a:defRPr/>
            </a:pPr>
            <a:r>
              <a:rPr lang="en-US" dirty="0" smtClean="0"/>
              <a:t>Start at some location in town</a:t>
            </a:r>
          </a:p>
          <a:p>
            <a:pPr>
              <a:lnSpc>
                <a:spcPct val="90000"/>
              </a:lnSpc>
              <a:defRPr/>
            </a:pPr>
            <a:r>
              <a:rPr lang="en-US" dirty="0" smtClean="0"/>
              <a:t>Travel across all bridges without crossing any bridge twice</a:t>
            </a:r>
          </a:p>
          <a:p>
            <a:pPr>
              <a:lnSpc>
                <a:spcPct val="90000"/>
              </a:lnSpc>
              <a:defRPr/>
            </a:pPr>
            <a:r>
              <a:rPr lang="en-US" dirty="0" smtClean="0"/>
              <a:t>End the walk where it started</a:t>
            </a:r>
          </a:p>
          <a:p>
            <a:pPr>
              <a:lnSpc>
                <a:spcPct val="90000"/>
              </a:lnSpc>
              <a:defRPr/>
            </a:pPr>
            <a:endParaRPr lang="en-US" dirty="0" smtClean="0"/>
          </a:p>
          <a:p>
            <a:pPr>
              <a:lnSpc>
                <a:spcPct val="90000"/>
              </a:lnSpc>
              <a:defRPr/>
            </a:pPr>
            <a:r>
              <a:rPr lang="en-US" dirty="0" smtClean="0"/>
              <a:t>They wrote to Swiss Mathematician Leonhard Euler for help</a:t>
            </a:r>
            <a:endParaRPr lang="en-US" dirty="0"/>
          </a:p>
        </p:txBody>
      </p:sp>
      <p:sp>
        <p:nvSpPr>
          <p:cNvPr id="5325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D9AC0F4F-D8E8-44B5-8950-E6D58DEE92CB}" type="slidenum">
              <a:rPr lang="en-US"/>
              <a:pPr fontAlgn="base">
                <a:spcBef>
                  <a:spcPct val="0"/>
                </a:spcBef>
                <a:spcAft>
                  <a:spcPct val="0"/>
                </a:spcAft>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Leonhard Euler</a:t>
            </a:r>
            <a:endParaRPr lang="en-US" dirty="0"/>
          </a:p>
        </p:txBody>
      </p:sp>
      <p:sp>
        <p:nvSpPr>
          <p:cNvPr id="54274" name="Content Placeholder 2"/>
          <p:cNvSpPr>
            <a:spLocks noGrp="1"/>
          </p:cNvSpPr>
          <p:nvPr>
            <p:ph idx="1"/>
          </p:nvPr>
        </p:nvSpPr>
        <p:spPr>
          <a:xfrm>
            <a:off x="503238" y="530225"/>
            <a:ext cx="8183562" cy="4187825"/>
          </a:xfrm>
        </p:spPr>
        <p:txBody>
          <a:bodyPr/>
          <a:lstStyle/>
          <a:p>
            <a:r>
              <a:rPr lang="en-US" sz="2400" smtClean="0">
                <a:ea typeface="ＭＳ Ｐゴシック"/>
                <a:cs typeface="ＭＳ Ｐゴシック"/>
              </a:rPr>
              <a:t>1707 –1783</a:t>
            </a:r>
          </a:p>
          <a:p>
            <a:r>
              <a:rPr lang="en-US" sz="2400" smtClean="0">
                <a:ea typeface="ＭＳ Ｐゴシック"/>
                <a:cs typeface="ＭＳ Ｐゴシック"/>
              </a:rPr>
              <a:t>The greatest mathematician of the 18th century and one of the greatest of all time</a:t>
            </a:r>
          </a:p>
          <a:p>
            <a:r>
              <a:rPr lang="en-US" sz="2400" smtClean="0">
                <a:ea typeface="ＭＳ Ｐゴシック"/>
                <a:cs typeface="ＭＳ Ｐゴシック"/>
              </a:rPr>
              <a:t>a pioneering Swiss mathematician and physicist</a:t>
            </a:r>
          </a:p>
          <a:p>
            <a:r>
              <a:rPr lang="en-US" sz="2400" smtClean="0">
                <a:ea typeface="ＭＳ Ｐゴシック"/>
                <a:cs typeface="ＭＳ Ｐゴシック"/>
              </a:rPr>
              <a:t>important discoveries in graph theory</a:t>
            </a:r>
          </a:p>
          <a:p>
            <a:r>
              <a:rPr lang="en-US" sz="2400" smtClean="0">
                <a:ea typeface="ＭＳ Ｐゴシック"/>
                <a:cs typeface="ＭＳ Ｐゴシック"/>
              </a:rPr>
              <a:t>introduced much of the modern mathematical terminology and notation</a:t>
            </a:r>
          </a:p>
          <a:p>
            <a:pPr>
              <a:buFont typeface="Wingdings 2" pitchFamily="18" charset="2"/>
              <a:buNone/>
            </a:pPr>
            <a:endParaRPr lang="en-US" sz="2400" smtClean="0">
              <a:ea typeface="ＭＳ Ｐゴシック"/>
              <a:cs typeface="ＭＳ Ｐゴシック"/>
            </a:endParaRPr>
          </a:p>
        </p:txBody>
      </p:sp>
      <p:sp>
        <p:nvSpPr>
          <p:cNvPr id="54275"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74AE1BD7-EFF8-49DE-99D7-0180CF7C80C8}" type="slidenum">
              <a:rPr lang="en-US"/>
              <a:pPr fontAlgn="base">
                <a:spcBef>
                  <a:spcPct val="0"/>
                </a:spcBef>
                <a:spcAft>
                  <a:spcPct val="0"/>
                </a:spcAft>
              </a:pPr>
              <a:t>35</a:t>
            </a:fld>
            <a:endParaRPr lang="en-US"/>
          </a:p>
        </p:txBody>
      </p:sp>
      <p:pic>
        <p:nvPicPr>
          <p:cNvPr id="54276" name="Picture 2" descr="Image:Leonhard Euler 2.jpg">
            <a:hlinkClick r:id="rId2"/>
          </p:cNvPr>
          <p:cNvPicPr>
            <a:picLocks noChangeAspect="1" noChangeArrowheads="1"/>
          </p:cNvPicPr>
          <p:nvPr/>
        </p:nvPicPr>
        <p:blipFill>
          <a:blip r:embed="rId3"/>
          <a:srcRect/>
          <a:stretch>
            <a:fillRect/>
          </a:stretch>
        </p:blipFill>
        <p:spPr bwMode="auto">
          <a:xfrm>
            <a:off x="5410200" y="3048000"/>
            <a:ext cx="2468563"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Konigsberg </a:t>
            </a:r>
            <a:r>
              <a:rPr lang="en-US" dirty="0" err="1" smtClean="0"/>
              <a:t>Multigraph</a:t>
            </a:r>
            <a:endParaRPr lang="en-US" dirty="0"/>
          </a:p>
        </p:txBody>
      </p:sp>
      <p:sp>
        <p:nvSpPr>
          <p:cNvPr id="55298" name="Slide Number Placeholder 25"/>
          <p:cNvSpPr>
            <a:spLocks noGrp="1"/>
          </p:cNvSpPr>
          <p:nvPr>
            <p:ph type="sldNum" sz="quarter" idx="12"/>
          </p:nvPr>
        </p:nvSpPr>
        <p:spPr bwMode="auto">
          <a:noFill/>
          <a:ln>
            <a:miter lim="800000"/>
            <a:headEnd/>
            <a:tailEnd/>
          </a:ln>
        </p:spPr>
        <p:txBody>
          <a:bodyPr/>
          <a:lstStyle/>
          <a:p>
            <a:pPr fontAlgn="base">
              <a:spcBef>
                <a:spcPct val="0"/>
              </a:spcBef>
              <a:spcAft>
                <a:spcPct val="0"/>
              </a:spcAft>
            </a:pPr>
            <a:fld id="{A6EA827C-AFE5-45F4-B35D-00B23DD3FD39}" type="slidenum">
              <a:rPr lang="en-US"/>
              <a:pPr fontAlgn="base">
                <a:spcBef>
                  <a:spcPct val="0"/>
                </a:spcBef>
                <a:spcAft>
                  <a:spcPct val="0"/>
                </a:spcAft>
              </a:pPr>
              <a:t>36</a:t>
            </a:fld>
            <a:endParaRPr lang="en-US"/>
          </a:p>
        </p:txBody>
      </p:sp>
      <p:sp>
        <p:nvSpPr>
          <p:cNvPr id="13" name="Freeform 12"/>
          <p:cNvSpPr/>
          <p:nvPr/>
        </p:nvSpPr>
        <p:spPr>
          <a:xfrm>
            <a:off x="6002338" y="1212850"/>
            <a:ext cx="2532062" cy="3429000"/>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Freeform 13"/>
          <p:cNvSpPr/>
          <p:nvPr/>
        </p:nvSpPr>
        <p:spPr>
          <a:xfrm>
            <a:off x="2571750" y="2057400"/>
            <a:ext cx="3216275" cy="2303463"/>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920750" y="835025"/>
            <a:ext cx="7419975" cy="2244725"/>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Freeform 15"/>
          <p:cNvSpPr/>
          <p:nvPr/>
        </p:nvSpPr>
        <p:spPr>
          <a:xfrm>
            <a:off x="928688" y="3455988"/>
            <a:ext cx="7591425" cy="1658937"/>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5303" name="TextBox 16"/>
          <p:cNvSpPr txBox="1">
            <a:spLocks noChangeArrowheads="1"/>
          </p:cNvSpPr>
          <p:nvPr/>
        </p:nvSpPr>
        <p:spPr bwMode="auto">
          <a:xfrm>
            <a:off x="3657600" y="2971800"/>
            <a:ext cx="544513" cy="646113"/>
          </a:xfrm>
          <a:prstGeom prst="rect">
            <a:avLst/>
          </a:prstGeom>
          <a:noFill/>
          <a:ln w="9525">
            <a:noFill/>
            <a:miter lim="800000"/>
            <a:headEnd/>
            <a:tailEnd/>
          </a:ln>
        </p:spPr>
        <p:txBody>
          <a:bodyPr wrap="none">
            <a:spAutoFit/>
          </a:bodyPr>
          <a:lstStyle/>
          <a:p>
            <a:r>
              <a:rPr lang="en-US" sz="3600" b="1">
                <a:latin typeface="Verdana" pitchFamily="34" charset="0"/>
              </a:rPr>
              <a:t>A</a:t>
            </a:r>
          </a:p>
        </p:txBody>
      </p:sp>
      <p:sp>
        <p:nvSpPr>
          <p:cNvPr id="55304" name="TextBox 17"/>
          <p:cNvSpPr txBox="1">
            <a:spLocks noChangeArrowheads="1"/>
          </p:cNvSpPr>
          <p:nvPr/>
        </p:nvSpPr>
        <p:spPr bwMode="auto">
          <a:xfrm>
            <a:off x="6629400" y="2819400"/>
            <a:ext cx="568325" cy="646113"/>
          </a:xfrm>
          <a:prstGeom prst="rect">
            <a:avLst/>
          </a:prstGeom>
          <a:noFill/>
          <a:ln w="9525">
            <a:noFill/>
            <a:miter lim="800000"/>
            <a:headEnd/>
            <a:tailEnd/>
          </a:ln>
        </p:spPr>
        <p:txBody>
          <a:bodyPr wrap="none">
            <a:spAutoFit/>
          </a:bodyPr>
          <a:lstStyle/>
          <a:p>
            <a:r>
              <a:rPr lang="en-US" sz="3600" b="1">
                <a:latin typeface="Verdana" pitchFamily="34" charset="0"/>
              </a:rPr>
              <a:t>D</a:t>
            </a:r>
          </a:p>
        </p:txBody>
      </p:sp>
      <p:sp>
        <p:nvSpPr>
          <p:cNvPr id="55305" name="TextBox 18"/>
          <p:cNvSpPr txBox="1">
            <a:spLocks noChangeArrowheads="1"/>
          </p:cNvSpPr>
          <p:nvPr/>
        </p:nvSpPr>
        <p:spPr bwMode="auto">
          <a:xfrm>
            <a:off x="4038600" y="1066800"/>
            <a:ext cx="517525" cy="646113"/>
          </a:xfrm>
          <a:prstGeom prst="rect">
            <a:avLst/>
          </a:prstGeom>
          <a:noFill/>
          <a:ln w="9525">
            <a:noFill/>
            <a:miter lim="800000"/>
            <a:headEnd/>
            <a:tailEnd/>
          </a:ln>
        </p:spPr>
        <p:txBody>
          <a:bodyPr wrap="none">
            <a:spAutoFit/>
          </a:bodyPr>
          <a:lstStyle/>
          <a:p>
            <a:r>
              <a:rPr lang="en-US" sz="3600" b="1">
                <a:latin typeface="Verdana" pitchFamily="34" charset="0"/>
              </a:rPr>
              <a:t>C</a:t>
            </a:r>
          </a:p>
        </p:txBody>
      </p:sp>
      <p:sp>
        <p:nvSpPr>
          <p:cNvPr id="55306" name="TextBox 19"/>
          <p:cNvSpPr txBox="1">
            <a:spLocks noChangeArrowheads="1"/>
          </p:cNvSpPr>
          <p:nvPr/>
        </p:nvSpPr>
        <p:spPr bwMode="auto">
          <a:xfrm>
            <a:off x="3581400" y="4800600"/>
            <a:ext cx="534988" cy="646113"/>
          </a:xfrm>
          <a:prstGeom prst="rect">
            <a:avLst/>
          </a:prstGeom>
          <a:noFill/>
          <a:ln w="9525">
            <a:noFill/>
            <a:miter lim="800000"/>
            <a:headEnd/>
            <a:tailEnd/>
          </a:ln>
        </p:spPr>
        <p:txBody>
          <a:bodyPr wrap="none">
            <a:spAutoFit/>
          </a:bodyPr>
          <a:lstStyle/>
          <a:p>
            <a:r>
              <a:rPr lang="en-US" sz="3600" b="1">
                <a:latin typeface="Verdana" pitchFamily="34" charset="0"/>
              </a:rPr>
              <a:t>B</a:t>
            </a:r>
          </a:p>
        </p:txBody>
      </p:sp>
      <p:sp>
        <p:nvSpPr>
          <p:cNvPr id="11" name="Block Arc 10"/>
          <p:cNvSpPr/>
          <p:nvPr/>
        </p:nvSpPr>
        <p:spPr>
          <a:xfrm>
            <a:off x="6400800" y="1447800"/>
            <a:ext cx="1066800" cy="1066800"/>
          </a:xfrm>
          <a:prstGeom prst="blockArc">
            <a:avLst>
              <a:gd name="adj1" fmla="val 13866615"/>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Block Arc 11"/>
          <p:cNvSpPr/>
          <p:nvPr/>
        </p:nvSpPr>
        <p:spPr>
          <a:xfrm>
            <a:off x="5257800" y="2743200"/>
            <a:ext cx="1066800" cy="1066800"/>
          </a:xfrm>
          <a:prstGeom prst="blockArc">
            <a:avLst>
              <a:gd name="adj1" fmla="val 10716476"/>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Block Arc 20"/>
          <p:cNvSpPr/>
          <p:nvPr/>
        </p:nvSpPr>
        <p:spPr>
          <a:xfrm>
            <a:off x="4419600" y="1600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Block Arc 21"/>
          <p:cNvSpPr/>
          <p:nvPr/>
        </p:nvSpPr>
        <p:spPr>
          <a:xfrm flipH="1">
            <a:off x="2667000" y="13716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Block Arc 22"/>
          <p:cNvSpPr/>
          <p:nvPr/>
        </p:nvSpPr>
        <p:spPr>
          <a:xfrm>
            <a:off x="2590800" y="3886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Block Arc 23"/>
          <p:cNvSpPr/>
          <p:nvPr/>
        </p:nvSpPr>
        <p:spPr>
          <a:xfrm flipH="1">
            <a:off x="4038600" y="39624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 name="Block Arc 24"/>
          <p:cNvSpPr/>
          <p:nvPr/>
        </p:nvSpPr>
        <p:spPr>
          <a:xfrm flipH="1">
            <a:off x="6019800" y="3733800"/>
            <a:ext cx="1981200" cy="1752600"/>
          </a:xfrm>
          <a:prstGeom prst="blockArc">
            <a:avLst>
              <a:gd name="adj1" fmla="val 14906884"/>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Konigsberg </a:t>
            </a:r>
            <a:r>
              <a:rPr lang="en-US" dirty="0" err="1" smtClean="0"/>
              <a:t>multigraph</a:t>
            </a:r>
            <a:endParaRPr lang="en-US" dirty="0"/>
          </a:p>
        </p:txBody>
      </p:sp>
      <p:sp>
        <p:nvSpPr>
          <p:cNvPr id="56322" name="Slide Number Placeholder 27"/>
          <p:cNvSpPr>
            <a:spLocks noGrp="1"/>
          </p:cNvSpPr>
          <p:nvPr>
            <p:ph type="sldNum" sz="quarter" idx="12"/>
          </p:nvPr>
        </p:nvSpPr>
        <p:spPr bwMode="auto">
          <a:noFill/>
          <a:ln>
            <a:miter lim="800000"/>
            <a:headEnd/>
            <a:tailEnd/>
          </a:ln>
        </p:spPr>
        <p:txBody>
          <a:bodyPr/>
          <a:lstStyle/>
          <a:p>
            <a:pPr fontAlgn="base">
              <a:spcBef>
                <a:spcPct val="0"/>
              </a:spcBef>
              <a:spcAft>
                <a:spcPct val="0"/>
              </a:spcAft>
            </a:pPr>
            <a:fld id="{7F134C5B-1982-4970-8DF8-8E6B16E533F1}" type="slidenum">
              <a:rPr lang="en-US"/>
              <a:pPr fontAlgn="base">
                <a:spcBef>
                  <a:spcPct val="0"/>
                </a:spcBef>
                <a:spcAft>
                  <a:spcPct val="0"/>
                </a:spcAft>
              </a:pPr>
              <a:t>37</a:t>
            </a:fld>
            <a:endParaRPr lang="en-US"/>
          </a:p>
        </p:txBody>
      </p:sp>
      <p:grpSp>
        <p:nvGrpSpPr>
          <p:cNvPr id="56323" name="Group 27"/>
          <p:cNvGrpSpPr>
            <a:grpSpLocks/>
          </p:cNvGrpSpPr>
          <p:nvPr/>
        </p:nvGrpSpPr>
        <p:grpSpPr bwMode="auto">
          <a:xfrm>
            <a:off x="920750" y="835025"/>
            <a:ext cx="7613650" cy="4651375"/>
            <a:chOff x="920262" y="835269"/>
            <a:chExt cx="7614138" cy="4651131"/>
          </a:xfrm>
        </p:grpSpPr>
        <p:grpSp>
          <p:nvGrpSpPr>
            <p:cNvPr id="56331" name="Group 26"/>
            <p:cNvGrpSpPr>
              <a:grpSpLocks/>
            </p:cNvGrpSpPr>
            <p:nvPr/>
          </p:nvGrpSpPr>
          <p:grpSpPr bwMode="auto">
            <a:xfrm>
              <a:off x="920262" y="835269"/>
              <a:ext cx="7614138" cy="4334663"/>
              <a:chOff x="920262" y="835269"/>
              <a:chExt cx="7614138" cy="4334663"/>
            </a:xfrm>
          </p:grpSpPr>
          <p:sp>
            <p:nvSpPr>
              <p:cNvPr id="15" name="Freeform 14"/>
              <p:cNvSpPr/>
              <p:nvPr/>
            </p:nvSpPr>
            <p:spPr>
              <a:xfrm>
                <a:off x="920262" y="835269"/>
                <a:ext cx="7420451" cy="2244607"/>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56334" name="Group 25"/>
              <p:cNvGrpSpPr>
                <a:grpSpLocks/>
              </p:cNvGrpSpPr>
              <p:nvPr/>
            </p:nvGrpSpPr>
            <p:grpSpPr bwMode="auto">
              <a:xfrm>
                <a:off x="929054" y="1143000"/>
                <a:ext cx="7605346" cy="4026932"/>
                <a:chOff x="929054" y="1143000"/>
                <a:chExt cx="7605346" cy="4026932"/>
              </a:xfrm>
            </p:grpSpPr>
            <p:sp>
              <p:nvSpPr>
                <p:cNvPr id="13" name="Freeform 12"/>
                <p:cNvSpPr/>
                <p:nvPr/>
              </p:nvSpPr>
              <p:spPr>
                <a:xfrm>
                  <a:off x="6002176" y="1213074"/>
                  <a:ext cx="2532224" cy="3430408"/>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Freeform 13"/>
                <p:cNvSpPr/>
                <p:nvPr/>
              </p:nvSpPr>
              <p:spPr>
                <a:xfrm>
                  <a:off x="2572956" y="2057580"/>
                  <a:ext cx="3214893" cy="2303342"/>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Freeform 15"/>
                <p:cNvSpPr/>
                <p:nvPr/>
              </p:nvSpPr>
              <p:spPr>
                <a:xfrm>
                  <a:off x="929788" y="3456095"/>
                  <a:ext cx="7590324" cy="1658850"/>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TextBox 16"/>
                <p:cNvSpPr txBox="1"/>
                <p:nvPr/>
              </p:nvSpPr>
              <p:spPr>
                <a:xfrm>
                  <a:off x="3657600" y="2971800"/>
                  <a:ext cx="364202"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18" name="TextBox 17"/>
                <p:cNvSpPr txBox="1"/>
                <p:nvPr/>
              </p:nvSpPr>
              <p:spPr>
                <a:xfrm>
                  <a:off x="6629400" y="2819400"/>
                  <a:ext cx="37702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effectLst>
                        <a:outerShdw blurRad="50800" algn="tl" rotWithShape="0">
                          <a:srgbClr val="000000"/>
                        </a:outerShdw>
                      </a:effectLst>
                      <a:latin typeface="+mn-lt"/>
                    </a:rPr>
                    <a:t>D</a:t>
                  </a:r>
                  <a:endParaRPr lang="en-US" b="1" dirty="0">
                    <a:ln w="17780" cmpd="sng">
                      <a:solidFill>
                        <a:srgbClr val="FFFFFF"/>
                      </a:solidFill>
                      <a:prstDash val="solid"/>
                      <a:miter lim="800000"/>
                    </a:ln>
                    <a:effectLst>
                      <a:outerShdw blurRad="50800" algn="tl" rotWithShape="0">
                        <a:srgbClr val="000000"/>
                      </a:outerShdw>
                    </a:effectLst>
                    <a:latin typeface="+mn-lt"/>
                  </a:endParaRPr>
                </a:p>
              </p:txBody>
            </p:sp>
            <p:sp>
              <p:nvSpPr>
                <p:cNvPr id="19" name="TextBox 18"/>
                <p:cNvSpPr txBox="1"/>
                <p:nvPr/>
              </p:nvSpPr>
              <p:spPr>
                <a:xfrm>
                  <a:off x="4038600" y="1143000"/>
                  <a:ext cx="351378"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effectLst>
                        <a:outerShdw blurRad="50800" algn="tl" rotWithShape="0">
                          <a:srgbClr val="000000"/>
                        </a:outerShdw>
                      </a:effectLst>
                      <a:latin typeface="+mn-lt"/>
                    </a:rPr>
                    <a:t>C</a:t>
                  </a:r>
                  <a:endParaRPr lang="en-US" b="1" dirty="0">
                    <a:ln w="17780" cmpd="sng">
                      <a:solidFill>
                        <a:srgbClr val="FFFFFF"/>
                      </a:solidFill>
                      <a:prstDash val="solid"/>
                      <a:miter lim="800000"/>
                    </a:ln>
                    <a:effectLst>
                      <a:outerShdw blurRad="50800" algn="tl" rotWithShape="0">
                        <a:srgbClr val="000000"/>
                      </a:outerShdw>
                    </a:effectLst>
                    <a:latin typeface="+mn-lt"/>
                  </a:endParaRPr>
                </a:p>
              </p:txBody>
            </p:sp>
            <p:sp>
              <p:nvSpPr>
                <p:cNvPr id="20" name="TextBox 19"/>
                <p:cNvSpPr txBox="1"/>
                <p:nvPr/>
              </p:nvSpPr>
              <p:spPr>
                <a:xfrm>
                  <a:off x="3581400" y="4800600"/>
                  <a:ext cx="36099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effectLst>
                        <a:outerShdw blurRad="50800" algn="tl" rotWithShape="0">
                          <a:srgbClr val="000000"/>
                        </a:outerShdw>
                      </a:effectLst>
                      <a:latin typeface="+mn-lt"/>
                    </a:rPr>
                    <a:t>B</a:t>
                  </a:r>
                  <a:endParaRPr lang="en-US" b="1" dirty="0">
                    <a:ln w="17780" cmpd="sng">
                      <a:solidFill>
                        <a:srgbClr val="FFFFFF"/>
                      </a:solidFill>
                      <a:prstDash val="solid"/>
                      <a:miter lim="800000"/>
                    </a:ln>
                    <a:effectLst>
                      <a:outerShdw blurRad="50800" algn="tl" rotWithShape="0">
                        <a:srgbClr val="000000"/>
                      </a:outerShdw>
                    </a:effectLst>
                    <a:latin typeface="+mn-lt"/>
                  </a:endParaRPr>
                </a:p>
              </p:txBody>
            </p:sp>
            <p:sp>
              <p:nvSpPr>
                <p:cNvPr id="11" name="Block Arc 10"/>
                <p:cNvSpPr/>
                <p:nvPr/>
              </p:nvSpPr>
              <p:spPr>
                <a:xfrm>
                  <a:off x="6400663" y="1448012"/>
                  <a:ext cx="1066868" cy="1066744"/>
                </a:xfrm>
                <a:prstGeom prst="blockArc">
                  <a:avLst>
                    <a:gd name="adj1" fmla="val 13866615"/>
                    <a:gd name="adj2" fmla="val 0"/>
                    <a:gd name="adj3" fmla="val 25000"/>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Block Arc 11"/>
                <p:cNvSpPr/>
                <p:nvPr/>
              </p:nvSpPr>
              <p:spPr>
                <a:xfrm>
                  <a:off x="5257590" y="2743344"/>
                  <a:ext cx="1066868" cy="1066744"/>
                </a:xfrm>
                <a:prstGeom prst="blockArc">
                  <a:avLst>
                    <a:gd name="adj1" fmla="val 10716476"/>
                    <a:gd name="adj2" fmla="val 0"/>
                    <a:gd name="adj3" fmla="val 25000"/>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Block Arc 20"/>
                <p:cNvSpPr/>
                <p:nvPr/>
              </p:nvSpPr>
              <p:spPr>
                <a:xfrm>
                  <a:off x="4419336" y="1600404"/>
                  <a:ext cx="1066868" cy="1066744"/>
                </a:xfrm>
                <a:prstGeom prst="blockArc">
                  <a:avLst>
                    <a:gd name="adj1" fmla="val 9022315"/>
                    <a:gd name="adj2" fmla="val 19032889"/>
                    <a:gd name="adj3" fmla="val 14813"/>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Block Arc 21"/>
                <p:cNvSpPr/>
                <p:nvPr/>
              </p:nvSpPr>
              <p:spPr>
                <a:xfrm flipH="1">
                  <a:off x="2668212" y="1371816"/>
                  <a:ext cx="1065280" cy="1066744"/>
                </a:xfrm>
                <a:prstGeom prst="blockArc">
                  <a:avLst>
                    <a:gd name="adj1" fmla="val 8697094"/>
                    <a:gd name="adj2" fmla="val 17817933"/>
                    <a:gd name="adj3" fmla="val 14861"/>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Block Arc 22"/>
                <p:cNvSpPr/>
                <p:nvPr/>
              </p:nvSpPr>
              <p:spPr>
                <a:xfrm>
                  <a:off x="2592007" y="3886284"/>
                  <a:ext cx="1065280" cy="1066744"/>
                </a:xfrm>
                <a:prstGeom prst="blockArc">
                  <a:avLst>
                    <a:gd name="adj1" fmla="val 9022315"/>
                    <a:gd name="adj2" fmla="val 19032889"/>
                    <a:gd name="adj3" fmla="val 14813"/>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Block Arc 23"/>
                <p:cNvSpPr/>
                <p:nvPr/>
              </p:nvSpPr>
              <p:spPr>
                <a:xfrm flipH="1">
                  <a:off x="4038312" y="3962480"/>
                  <a:ext cx="1066868" cy="1066744"/>
                </a:xfrm>
                <a:prstGeom prst="blockArc">
                  <a:avLst>
                    <a:gd name="adj1" fmla="val 8697094"/>
                    <a:gd name="adj2" fmla="val 17817933"/>
                    <a:gd name="adj3" fmla="val 14861"/>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sp>
          <p:nvSpPr>
            <p:cNvPr id="25" name="Block Arc 24"/>
            <p:cNvSpPr/>
            <p:nvPr/>
          </p:nvSpPr>
          <p:spPr>
            <a:xfrm flipH="1">
              <a:off x="6019639" y="3733892"/>
              <a:ext cx="1981327" cy="1752508"/>
            </a:xfrm>
            <a:prstGeom prst="blockArc">
              <a:avLst>
                <a:gd name="adj1" fmla="val 14906884"/>
                <a:gd name="adj2" fmla="val 0"/>
                <a:gd name="adj3" fmla="val 25000"/>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9" name="Freeform 28"/>
          <p:cNvSpPr/>
          <p:nvPr/>
        </p:nvSpPr>
        <p:spPr>
          <a:xfrm>
            <a:off x="3386138" y="1336675"/>
            <a:ext cx="64928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425" y="1354138"/>
            <a:ext cx="738188"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613" y="3182938"/>
            <a:ext cx="561975"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588" y="3182938"/>
            <a:ext cx="544512"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438" y="1327150"/>
            <a:ext cx="2239962"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588" y="3003550"/>
            <a:ext cx="2690812"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138" y="3003550"/>
            <a:ext cx="260826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Konigsberg </a:t>
            </a:r>
            <a:r>
              <a:rPr lang="en-US" dirty="0" err="1" smtClean="0"/>
              <a:t>multigraph</a:t>
            </a:r>
            <a:endParaRPr lang="en-US" dirty="0"/>
          </a:p>
        </p:txBody>
      </p:sp>
      <p:sp>
        <p:nvSpPr>
          <p:cNvPr id="57346" name="Slide Number Placeholder 13"/>
          <p:cNvSpPr>
            <a:spLocks noGrp="1"/>
          </p:cNvSpPr>
          <p:nvPr>
            <p:ph type="sldNum" sz="quarter" idx="12"/>
          </p:nvPr>
        </p:nvSpPr>
        <p:spPr bwMode="auto">
          <a:noFill/>
          <a:ln>
            <a:miter lim="800000"/>
            <a:headEnd/>
            <a:tailEnd/>
          </a:ln>
        </p:spPr>
        <p:txBody>
          <a:bodyPr/>
          <a:lstStyle/>
          <a:p>
            <a:pPr fontAlgn="base">
              <a:spcBef>
                <a:spcPct val="0"/>
              </a:spcBef>
              <a:spcAft>
                <a:spcPct val="0"/>
              </a:spcAft>
            </a:pPr>
            <a:fld id="{780FE922-0BCC-4BB3-89ED-31D043B6F81B}" type="slidenum">
              <a:rPr lang="en-US"/>
              <a:pPr fontAlgn="base">
                <a:spcBef>
                  <a:spcPct val="0"/>
                </a:spcBef>
                <a:spcAft>
                  <a:spcPct val="0"/>
                </a:spcAft>
              </a:pPr>
              <a:t>38</a:t>
            </a:fld>
            <a:endParaRPr lang="en-US"/>
          </a:p>
        </p:txBody>
      </p:sp>
      <p:sp>
        <p:nvSpPr>
          <p:cNvPr id="17" name="TextBox 16"/>
          <p:cNvSpPr txBox="1"/>
          <p:nvPr/>
        </p:nvSpPr>
        <p:spPr>
          <a:xfrm>
            <a:off x="3657600" y="2971800"/>
            <a:ext cx="364202"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18" name="TextBox 17"/>
          <p:cNvSpPr txBox="1"/>
          <p:nvPr/>
        </p:nvSpPr>
        <p:spPr>
          <a:xfrm>
            <a:off x="6629400" y="2819400"/>
            <a:ext cx="37702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D</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19" name="TextBox 18"/>
          <p:cNvSpPr txBox="1"/>
          <p:nvPr/>
        </p:nvSpPr>
        <p:spPr>
          <a:xfrm>
            <a:off x="4038600" y="1143000"/>
            <a:ext cx="351378"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C</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20" name="TextBox 19"/>
          <p:cNvSpPr txBox="1"/>
          <p:nvPr/>
        </p:nvSpPr>
        <p:spPr>
          <a:xfrm>
            <a:off x="3581400" y="4800600"/>
            <a:ext cx="36099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B</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29" name="Freeform 28"/>
          <p:cNvSpPr/>
          <p:nvPr/>
        </p:nvSpPr>
        <p:spPr>
          <a:xfrm>
            <a:off x="3386138" y="1336675"/>
            <a:ext cx="64928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425" y="1354138"/>
            <a:ext cx="738188"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613" y="3182938"/>
            <a:ext cx="561975"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588" y="3182938"/>
            <a:ext cx="544512"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438" y="1327150"/>
            <a:ext cx="2239962"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588" y="3003550"/>
            <a:ext cx="2690812"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138" y="3003550"/>
            <a:ext cx="260826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3386138" y="1336675"/>
            <a:ext cx="64928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425" y="1354138"/>
            <a:ext cx="738188"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613" y="3182938"/>
            <a:ext cx="561975"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588" y="3182938"/>
            <a:ext cx="544512"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438" y="1327150"/>
            <a:ext cx="2239962"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588" y="3003550"/>
            <a:ext cx="2690812"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138" y="3003550"/>
            <a:ext cx="260826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62400" y="106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553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581400" y="2895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505200" y="4724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3238" y="4983163"/>
            <a:ext cx="8183562" cy="1052512"/>
          </a:xfrm>
        </p:spPr>
        <p:txBody>
          <a:bodyPr/>
          <a:lstStyle/>
          <a:p>
            <a:pPr>
              <a:defRPr/>
            </a:pPr>
            <a:r>
              <a:rPr lang="en-US" dirty="0" smtClean="0"/>
              <a:t>Konigsberg </a:t>
            </a:r>
            <a:r>
              <a:rPr lang="en-US" dirty="0" err="1" smtClean="0"/>
              <a:t>multigraph</a:t>
            </a:r>
            <a:endParaRPr lang="en-US" dirty="0"/>
          </a:p>
        </p:txBody>
      </p:sp>
      <p:sp>
        <p:nvSpPr>
          <p:cNvPr id="58381" name="Slide Number Placeholder 21"/>
          <p:cNvSpPr>
            <a:spLocks noGrp="1"/>
          </p:cNvSpPr>
          <p:nvPr>
            <p:ph type="sldNum" sz="quarter" idx="12"/>
          </p:nvPr>
        </p:nvSpPr>
        <p:spPr bwMode="auto">
          <a:noFill/>
          <a:ln>
            <a:miter lim="800000"/>
            <a:headEnd/>
            <a:tailEnd/>
          </a:ln>
        </p:spPr>
        <p:txBody>
          <a:bodyPr/>
          <a:lstStyle/>
          <a:p>
            <a:pPr fontAlgn="base">
              <a:spcBef>
                <a:spcPct val="0"/>
              </a:spcBef>
              <a:spcAft>
                <a:spcPct val="0"/>
              </a:spcAft>
            </a:pPr>
            <a:fld id="{AF80EA18-6D75-4481-AD0C-0F4A3775691F}" type="slidenum">
              <a:rPr lang="en-US"/>
              <a:pPr fontAlgn="base">
                <a:spcBef>
                  <a:spcPct val="0"/>
                </a:spcBef>
                <a:spcAft>
                  <a:spcPct val="0"/>
                </a:spcAft>
              </a:pPr>
              <a:t>39</a:t>
            </a:fld>
            <a:endParaRPr lang="en-US"/>
          </a:p>
        </p:txBody>
      </p:sp>
      <p:sp>
        <p:nvSpPr>
          <p:cNvPr id="17" name="TextBox 16"/>
          <p:cNvSpPr txBox="1"/>
          <p:nvPr/>
        </p:nvSpPr>
        <p:spPr>
          <a:xfrm>
            <a:off x="3657600" y="2971800"/>
            <a:ext cx="364202"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A</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18" name="TextBox 17"/>
          <p:cNvSpPr txBox="1"/>
          <p:nvPr/>
        </p:nvSpPr>
        <p:spPr>
          <a:xfrm>
            <a:off x="6629400" y="2819400"/>
            <a:ext cx="37702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D</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19" name="TextBox 18"/>
          <p:cNvSpPr txBox="1"/>
          <p:nvPr/>
        </p:nvSpPr>
        <p:spPr>
          <a:xfrm>
            <a:off x="4038600" y="1143000"/>
            <a:ext cx="351378"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C</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20" name="TextBox 19"/>
          <p:cNvSpPr txBox="1"/>
          <p:nvPr/>
        </p:nvSpPr>
        <p:spPr>
          <a:xfrm>
            <a:off x="3581400" y="4800600"/>
            <a:ext cx="36099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B</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Objectives</a:t>
            </a:r>
            <a:endParaRPr lang="en-US" dirty="0"/>
          </a:p>
        </p:txBody>
      </p:sp>
      <p:sp>
        <p:nvSpPr>
          <p:cNvPr id="3" name="Content Placeholder 2"/>
          <p:cNvSpPr>
            <a:spLocks noGrp="1"/>
          </p:cNvSpPr>
          <p:nvPr>
            <p:ph idx="1"/>
          </p:nvPr>
        </p:nvSpPr>
        <p:spPr>
          <a:xfrm>
            <a:off x="503238" y="530225"/>
            <a:ext cx="8183562" cy="4187825"/>
          </a:xfrm>
        </p:spPr>
        <p:txBody>
          <a:bodyPr/>
          <a:lstStyle/>
          <a:p>
            <a:pPr>
              <a:buFont typeface="Wingdings 2" pitchFamily="18" charset="2"/>
              <a:buNone/>
              <a:defRPr/>
            </a:pPr>
            <a:r>
              <a:rPr lang="en-US" dirty="0" smtClean="0"/>
              <a:t>At the end of this section, you will be able to:</a:t>
            </a:r>
          </a:p>
          <a:p>
            <a:pPr marL="514350" indent="-514350">
              <a:buFont typeface="+mj-lt"/>
              <a:buAutoNum type="arabicPeriod"/>
              <a:defRPr/>
            </a:pPr>
            <a:r>
              <a:rPr lang="en-US" dirty="0" smtClean="0"/>
              <a:t>Define directed and undirected graphs</a:t>
            </a:r>
          </a:p>
          <a:p>
            <a:pPr marL="514350" indent="-514350">
              <a:buFont typeface="+mj-lt"/>
              <a:buAutoNum type="arabicPeriod"/>
              <a:defRPr/>
            </a:pPr>
            <a:r>
              <a:rPr lang="en-US" dirty="0" smtClean="0"/>
              <a:t>Use graphs to model data</a:t>
            </a:r>
          </a:p>
          <a:p>
            <a:pPr marL="514350" indent="-514350">
              <a:buFont typeface="+mj-lt"/>
              <a:buAutoNum type="arabicPeriod"/>
              <a:defRPr/>
            </a:pPr>
            <a:r>
              <a:rPr lang="en-US" dirty="0" smtClean="0"/>
              <a:t>Use graph terminology</a:t>
            </a:r>
          </a:p>
          <a:p>
            <a:pPr marL="514350" indent="-514350">
              <a:buFont typeface="+mj-lt"/>
              <a:buAutoNum type="arabicPeriod"/>
              <a:defRPr/>
            </a:pPr>
            <a:r>
              <a:rPr lang="en-US" dirty="0" smtClean="0"/>
              <a:t>Represent graphs using adjacency matrices</a:t>
            </a:r>
            <a:endParaRPr lang="en-US" dirty="0"/>
          </a:p>
        </p:txBody>
      </p:sp>
      <p:sp>
        <p:nvSpPr>
          <p:cNvPr id="1843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195286B5-B1DD-4A00-B9CF-F5F333E7C97C}" type="slidenum">
              <a:rPr lang="en-US"/>
              <a:pPr fontAlgn="base">
                <a:spcBef>
                  <a:spcPct val="0"/>
                </a:spcBef>
                <a:spcAft>
                  <a:spcPct val="0"/>
                </a:spcAft>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Euler’s Response</a:t>
            </a:r>
            <a:endParaRPr lang="en-US" dirty="0"/>
          </a:p>
        </p:txBody>
      </p:sp>
      <p:sp>
        <p:nvSpPr>
          <p:cNvPr id="3" name="Content Placeholder 2"/>
          <p:cNvSpPr>
            <a:spLocks noGrp="1"/>
          </p:cNvSpPr>
          <p:nvPr>
            <p:ph idx="1"/>
          </p:nvPr>
        </p:nvSpPr>
        <p:spPr>
          <a:xfrm>
            <a:off x="503238" y="530225"/>
            <a:ext cx="8183562" cy="4187825"/>
          </a:xfrm>
        </p:spPr>
        <p:txBody>
          <a:bodyPr>
            <a:normAutofit lnSpcReduction="10000"/>
          </a:bodyPr>
          <a:lstStyle/>
          <a:p>
            <a:pPr>
              <a:defRPr/>
            </a:pPr>
            <a:r>
              <a:rPr lang="en-US" dirty="0" smtClean="0"/>
              <a:t>Is there a path through this graph that</a:t>
            </a:r>
          </a:p>
          <a:p>
            <a:pPr lvl="1">
              <a:defRPr/>
            </a:pPr>
            <a:r>
              <a:rPr lang="en-US" dirty="0" smtClean="0">
                <a:cs typeface="+mn-cs"/>
              </a:rPr>
              <a:t>Starts at a vertex</a:t>
            </a:r>
          </a:p>
          <a:p>
            <a:pPr lvl="1">
              <a:defRPr/>
            </a:pPr>
            <a:r>
              <a:rPr lang="en-US" dirty="0" smtClean="0">
                <a:cs typeface="+mn-cs"/>
              </a:rPr>
              <a:t>Ends in the same vertex</a:t>
            </a:r>
          </a:p>
          <a:p>
            <a:pPr lvl="1">
              <a:defRPr/>
            </a:pPr>
            <a:r>
              <a:rPr lang="en-US" dirty="0" smtClean="0">
                <a:cs typeface="+mn-cs"/>
              </a:rPr>
              <a:t>Passes through every edge once</a:t>
            </a:r>
          </a:p>
          <a:p>
            <a:pPr lvl="1">
              <a:defRPr/>
            </a:pPr>
            <a:r>
              <a:rPr lang="en-US" dirty="0" smtClean="0">
                <a:cs typeface="+mn-cs"/>
              </a:rPr>
              <a:t>Does not cross an edge more than once?</a:t>
            </a:r>
          </a:p>
          <a:p>
            <a:pPr>
              <a:defRPr/>
            </a:pPr>
            <a:r>
              <a:rPr lang="en-US" dirty="0" smtClean="0"/>
              <a:t>Called an </a:t>
            </a:r>
            <a:r>
              <a:rPr lang="en-US" b="1" dirty="0" smtClean="0"/>
              <a:t>Euler Circuit</a:t>
            </a:r>
          </a:p>
          <a:p>
            <a:pPr>
              <a:defRPr/>
            </a:pPr>
            <a:endParaRPr lang="en-US" dirty="0" smtClean="0"/>
          </a:p>
          <a:p>
            <a:pPr>
              <a:defRPr/>
            </a:pPr>
            <a:r>
              <a:rPr lang="en-US" dirty="0" smtClean="0"/>
              <a:t>Such a walk is impossible on any graph as long as the graph has one vertex with an </a:t>
            </a:r>
            <a:r>
              <a:rPr lang="en-US" i="1" dirty="0" smtClean="0"/>
              <a:t>odd</a:t>
            </a:r>
            <a:r>
              <a:rPr lang="en-US" dirty="0" smtClean="0"/>
              <a:t> degree</a:t>
            </a:r>
            <a:endParaRPr lang="en-US" dirty="0"/>
          </a:p>
        </p:txBody>
      </p:sp>
      <p:sp>
        <p:nvSpPr>
          <p:cNvPr id="5939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6815C765-0C2A-4929-8473-42B18AEB5E33}" type="slidenum">
              <a:rPr lang="en-US"/>
              <a:pPr fontAlgn="base">
                <a:spcBef>
                  <a:spcPct val="0"/>
                </a:spcBef>
                <a:spcAft>
                  <a:spcPct val="0"/>
                </a:spcAft>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Euler’s Response</a:t>
            </a:r>
            <a:endParaRPr lang="en-US" dirty="0"/>
          </a:p>
        </p:txBody>
      </p:sp>
      <p:sp>
        <p:nvSpPr>
          <p:cNvPr id="22" name="Content Placeholder 21"/>
          <p:cNvSpPr>
            <a:spLocks noGrp="1"/>
          </p:cNvSpPr>
          <p:nvPr>
            <p:ph idx="1"/>
          </p:nvPr>
        </p:nvSpPr>
        <p:spPr>
          <a:xfrm>
            <a:off x="503238" y="530225"/>
            <a:ext cx="8183562" cy="4187825"/>
          </a:xfrm>
        </p:spPr>
        <p:txBody>
          <a:bodyPr/>
          <a:lstStyle/>
          <a:p>
            <a:r>
              <a:rPr lang="en-US" smtClean="0">
                <a:ea typeface="ＭＳ Ｐゴシック"/>
                <a:cs typeface="ＭＳ Ｐゴシック"/>
              </a:rPr>
              <a:t>There is at least one vertex of an odd degree</a:t>
            </a:r>
          </a:p>
          <a:p>
            <a:endParaRPr lang="en-US" smtClean="0">
              <a:ea typeface="ＭＳ Ｐゴシック"/>
              <a:cs typeface="ＭＳ Ｐゴシック"/>
            </a:endParaRPr>
          </a:p>
          <a:p>
            <a:r>
              <a:rPr lang="en-US" smtClean="0">
                <a:ea typeface="ＭＳ Ｐゴシック"/>
                <a:cs typeface="ＭＳ Ｐゴシック"/>
              </a:rPr>
              <a:t>Does not work</a:t>
            </a:r>
          </a:p>
          <a:p>
            <a:pPr>
              <a:buFont typeface="Wingdings 2" pitchFamily="18" charset="2"/>
              <a:buNone/>
            </a:pPr>
            <a:r>
              <a:rPr lang="en-US" smtClean="0">
                <a:ea typeface="ＭＳ Ｐゴシック"/>
                <a:cs typeface="ＭＳ Ｐゴシック"/>
              </a:rPr>
              <a:t>(the start vertex must</a:t>
            </a:r>
          </a:p>
          <a:p>
            <a:pPr>
              <a:buFont typeface="Wingdings 2" pitchFamily="18" charset="2"/>
              <a:buNone/>
            </a:pPr>
            <a:r>
              <a:rPr lang="en-US" smtClean="0">
                <a:ea typeface="ＭＳ Ｐゴシック"/>
                <a:cs typeface="ＭＳ Ｐゴシック"/>
              </a:rPr>
              <a:t>have an even degree)</a:t>
            </a:r>
          </a:p>
        </p:txBody>
      </p:sp>
      <p:sp>
        <p:nvSpPr>
          <p:cNvPr id="60419" name="Slide Number Placeholder 22"/>
          <p:cNvSpPr>
            <a:spLocks noGrp="1"/>
          </p:cNvSpPr>
          <p:nvPr>
            <p:ph type="sldNum" sz="quarter" idx="12"/>
          </p:nvPr>
        </p:nvSpPr>
        <p:spPr bwMode="auto">
          <a:noFill/>
          <a:ln>
            <a:miter lim="800000"/>
            <a:headEnd/>
            <a:tailEnd/>
          </a:ln>
        </p:spPr>
        <p:txBody>
          <a:bodyPr/>
          <a:lstStyle/>
          <a:p>
            <a:pPr fontAlgn="base">
              <a:spcBef>
                <a:spcPct val="0"/>
              </a:spcBef>
              <a:spcAft>
                <a:spcPct val="0"/>
              </a:spcAft>
            </a:pPr>
            <a:fld id="{0CC1DB21-ABF4-4A15-8B53-F6EF8C9415D4}" type="slidenum">
              <a:rPr lang="en-US"/>
              <a:pPr fontAlgn="base">
                <a:spcBef>
                  <a:spcPct val="0"/>
                </a:spcBef>
                <a:spcAft>
                  <a:spcPct val="0"/>
                </a:spcAft>
              </a:pPr>
              <a:t>41</a:t>
            </a:fld>
            <a:endParaRPr lang="en-US"/>
          </a:p>
        </p:txBody>
      </p:sp>
      <p:grpSp>
        <p:nvGrpSpPr>
          <p:cNvPr id="60420" name="Group 22"/>
          <p:cNvGrpSpPr>
            <a:grpSpLocks/>
          </p:cNvGrpSpPr>
          <p:nvPr/>
        </p:nvGrpSpPr>
        <p:grpSpPr bwMode="auto">
          <a:xfrm>
            <a:off x="4418013" y="1143000"/>
            <a:ext cx="3963987" cy="4191000"/>
            <a:chOff x="3122735" y="1066800"/>
            <a:chExt cx="3963865" cy="4191000"/>
          </a:xfrm>
        </p:grpSpPr>
        <p:sp>
          <p:nvSpPr>
            <p:cNvPr id="29" name="Freeform 28"/>
            <p:cNvSpPr/>
            <p:nvPr/>
          </p:nvSpPr>
          <p:spPr>
            <a:xfrm>
              <a:off x="3386252" y="1336675"/>
              <a:ext cx="64926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519" y="1354138"/>
              <a:ext cx="738165"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735" y="3182938"/>
              <a:ext cx="561958"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685" y="3182938"/>
              <a:ext cx="544495"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521" y="1327150"/>
              <a:ext cx="2239893"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685" y="3003550"/>
              <a:ext cx="2690729"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232" y="3003550"/>
              <a:ext cx="260818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62496" y="10668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553216" y="27432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581508" y="28956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505310" y="47244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3657600" y="2971800"/>
              <a:ext cx="364202"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A</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18" name="TextBox 17"/>
            <p:cNvSpPr txBox="1"/>
            <p:nvPr/>
          </p:nvSpPr>
          <p:spPr>
            <a:xfrm>
              <a:off x="6629400" y="2819400"/>
              <a:ext cx="37702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D</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19" name="TextBox 18"/>
            <p:cNvSpPr txBox="1"/>
            <p:nvPr/>
          </p:nvSpPr>
          <p:spPr>
            <a:xfrm>
              <a:off x="4038600" y="1143000"/>
              <a:ext cx="351378"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C</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20" name="TextBox 19"/>
            <p:cNvSpPr txBox="1"/>
            <p:nvPr/>
          </p:nvSpPr>
          <p:spPr>
            <a:xfrm>
              <a:off x="3581400" y="4800600"/>
              <a:ext cx="36099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B</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Even-Degree Vertex</a:t>
            </a:r>
            <a:endParaRPr lang="en-US" dirty="0"/>
          </a:p>
        </p:txBody>
      </p:sp>
      <p:sp>
        <p:nvSpPr>
          <p:cNvPr id="6" name="Content Placeholder 5"/>
          <p:cNvSpPr>
            <a:spLocks noGrp="1"/>
          </p:cNvSpPr>
          <p:nvPr>
            <p:ph idx="1"/>
          </p:nvPr>
        </p:nvSpPr>
        <p:spPr>
          <a:xfrm>
            <a:off x="503238" y="530225"/>
            <a:ext cx="8183562" cy="4187825"/>
          </a:xfrm>
        </p:spPr>
        <p:txBody>
          <a:bodyPr>
            <a:normAutofit fontScale="92500" lnSpcReduction="10000"/>
          </a:bodyPr>
          <a:lstStyle/>
          <a:p>
            <a:pPr>
              <a:defRPr/>
            </a:pPr>
            <a:r>
              <a:rPr lang="en-US" dirty="0" smtClean="0"/>
              <a:t>To cross every bridge once</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t>Each vertex must have an even degree</a:t>
            </a:r>
            <a:endParaRPr lang="en-US" dirty="0"/>
          </a:p>
        </p:txBody>
      </p:sp>
      <p:sp>
        <p:nvSpPr>
          <p:cNvPr id="61443" name="Slide Number Placeholder 11"/>
          <p:cNvSpPr>
            <a:spLocks noGrp="1"/>
          </p:cNvSpPr>
          <p:nvPr>
            <p:ph type="sldNum" sz="quarter" idx="12"/>
          </p:nvPr>
        </p:nvSpPr>
        <p:spPr bwMode="auto">
          <a:noFill/>
          <a:ln>
            <a:miter lim="800000"/>
            <a:headEnd/>
            <a:tailEnd/>
          </a:ln>
        </p:spPr>
        <p:txBody>
          <a:bodyPr/>
          <a:lstStyle/>
          <a:p>
            <a:pPr fontAlgn="base">
              <a:spcBef>
                <a:spcPct val="0"/>
              </a:spcBef>
              <a:spcAft>
                <a:spcPct val="0"/>
              </a:spcAft>
            </a:pPr>
            <a:fld id="{63C7B6D7-5DE3-4379-83DC-706B7AA51CDD}" type="slidenum">
              <a:rPr lang="en-US"/>
              <a:pPr fontAlgn="base">
                <a:spcBef>
                  <a:spcPct val="0"/>
                </a:spcBef>
                <a:spcAft>
                  <a:spcPct val="0"/>
                </a:spcAft>
              </a:pPr>
              <a:t>42</a:t>
            </a:fld>
            <a:endParaRPr lang="en-US"/>
          </a:p>
        </p:txBody>
      </p:sp>
      <p:sp>
        <p:nvSpPr>
          <p:cNvPr id="5" name="Oval 4"/>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endParaRPr lang="en-US" dirty="0"/>
          </a:p>
        </p:txBody>
      </p:sp>
      <p:cxnSp>
        <p:nvCxnSpPr>
          <p:cNvPr id="8" name="Straight Arrow Connector 7"/>
          <p:cNvCxnSpPr>
            <a:endCxn id="5" idx="7"/>
          </p:cNvCxnSpPr>
          <p:nvPr/>
        </p:nvCxnSpPr>
        <p:spPr>
          <a:xfrm rot="10800000" flipV="1">
            <a:off x="4675188" y="1295400"/>
            <a:ext cx="1344612"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334000" y="1600200"/>
            <a:ext cx="3376613" cy="369888"/>
          </a:xfrm>
          <a:prstGeom prst="rect">
            <a:avLst/>
          </a:prstGeom>
          <a:noFill/>
          <a:ln w="9525">
            <a:noFill/>
            <a:miter lim="800000"/>
            <a:headEnd/>
            <a:tailEnd/>
          </a:ln>
        </p:spPr>
        <p:txBody>
          <a:bodyPr wrap="none">
            <a:spAutoFit/>
          </a:bodyPr>
          <a:lstStyle/>
          <a:p>
            <a:r>
              <a:rPr lang="en-US">
                <a:latin typeface="Verdana" pitchFamily="34" charset="0"/>
              </a:rPr>
              <a:t>Coming in using this bridge</a:t>
            </a:r>
          </a:p>
        </p:txBody>
      </p:sp>
      <p:cxnSp>
        <p:nvCxnSpPr>
          <p:cNvPr id="10" name="Straight Arrow Connector 9"/>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819400" y="3581400"/>
            <a:ext cx="4229100" cy="369888"/>
          </a:xfrm>
          <a:prstGeom prst="rect">
            <a:avLst/>
          </a:prstGeom>
          <a:noFill/>
          <a:ln w="9525">
            <a:noFill/>
            <a:miter lim="800000"/>
            <a:headEnd/>
            <a:tailEnd/>
          </a:ln>
        </p:spPr>
        <p:txBody>
          <a:bodyPr wrap="none">
            <a:spAutoFit/>
          </a:bodyPr>
          <a:lstStyle/>
          <a:p>
            <a:r>
              <a:rPr lang="en-US">
                <a:latin typeface="Verdana" pitchFamily="34" charset="0"/>
              </a:rPr>
              <a:t>Must leave using a different bridge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rot="10800000" flipH="1" flipV="1">
            <a:off x="47244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3238" y="4983163"/>
            <a:ext cx="8183562" cy="1052512"/>
          </a:xfrm>
        </p:spPr>
        <p:txBody>
          <a:bodyPr/>
          <a:lstStyle/>
          <a:p>
            <a:pPr>
              <a:defRPr/>
            </a:pPr>
            <a:r>
              <a:rPr lang="en-US" dirty="0" smtClean="0"/>
              <a:t>Odd-Degree Vertex</a:t>
            </a:r>
            <a:endParaRPr lang="en-US" dirty="0"/>
          </a:p>
        </p:txBody>
      </p:sp>
      <p:sp>
        <p:nvSpPr>
          <p:cNvPr id="6" name="Content Placeholder 5"/>
          <p:cNvSpPr>
            <a:spLocks noGrp="1"/>
          </p:cNvSpPr>
          <p:nvPr>
            <p:ph idx="1"/>
          </p:nvPr>
        </p:nvSpPr>
        <p:spPr>
          <a:xfrm>
            <a:off x="503238" y="530225"/>
            <a:ext cx="8183562" cy="4575175"/>
          </a:xfrm>
        </p:spPr>
        <p:txBody>
          <a:bodyPr>
            <a:normAutofit lnSpcReduction="10000"/>
          </a:bodyPr>
          <a:lstStyle/>
          <a:p>
            <a:pPr>
              <a:defRPr/>
            </a:pPr>
            <a:r>
              <a:rPr lang="en-US" dirty="0" smtClean="0"/>
              <a:t>Must come in using some bridge</a:t>
            </a:r>
          </a:p>
          <a:p>
            <a:pPr>
              <a:defRPr/>
            </a:pPr>
            <a:r>
              <a:rPr lang="en-US" dirty="0" smtClean="0"/>
              <a:t>Must leave using a different bridge</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t>We’re stuck</a:t>
            </a:r>
            <a:endParaRPr lang="en-US" dirty="0"/>
          </a:p>
        </p:txBody>
      </p:sp>
      <p:sp>
        <p:nvSpPr>
          <p:cNvPr id="62468" name="Slide Number Placeholder 13"/>
          <p:cNvSpPr>
            <a:spLocks noGrp="1"/>
          </p:cNvSpPr>
          <p:nvPr>
            <p:ph type="sldNum" sz="quarter" idx="12"/>
          </p:nvPr>
        </p:nvSpPr>
        <p:spPr bwMode="auto">
          <a:noFill/>
          <a:ln>
            <a:miter lim="800000"/>
            <a:headEnd/>
            <a:tailEnd/>
          </a:ln>
        </p:spPr>
        <p:txBody>
          <a:bodyPr/>
          <a:lstStyle/>
          <a:p>
            <a:pPr fontAlgn="base">
              <a:spcBef>
                <a:spcPct val="0"/>
              </a:spcBef>
              <a:spcAft>
                <a:spcPct val="0"/>
              </a:spcAft>
            </a:pPr>
            <a:fld id="{BD884FD1-C098-4F3B-B7ED-443A3F30BCC9}" type="slidenum">
              <a:rPr lang="en-US"/>
              <a:pPr fontAlgn="base">
                <a:spcBef>
                  <a:spcPct val="0"/>
                </a:spcBef>
                <a:spcAft>
                  <a:spcPct val="0"/>
                </a:spcAft>
              </a:pPr>
              <a:t>43</a:t>
            </a:fld>
            <a:endParaRPr lang="en-US"/>
          </a:p>
        </p:txBody>
      </p:sp>
      <p:sp>
        <p:nvSpPr>
          <p:cNvPr id="5" name="Oval 4"/>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endParaRPr lang="en-US" dirty="0"/>
          </a:p>
        </p:txBody>
      </p:sp>
      <p:cxnSp>
        <p:nvCxnSpPr>
          <p:cNvPr id="8" name="Straight Arrow Connector 7"/>
          <p:cNvCxnSpPr>
            <a:endCxn id="5" idx="7"/>
          </p:cNvCxnSpPr>
          <p:nvPr/>
        </p:nvCxnSpPr>
        <p:spPr>
          <a:xfrm rot="10800000" flipV="1">
            <a:off x="4675188" y="1295400"/>
            <a:ext cx="1344612"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334000" y="1600200"/>
            <a:ext cx="3376613" cy="369888"/>
          </a:xfrm>
          <a:prstGeom prst="rect">
            <a:avLst/>
          </a:prstGeom>
          <a:noFill/>
          <a:ln w="9525">
            <a:noFill/>
            <a:miter lim="800000"/>
            <a:headEnd/>
            <a:tailEnd/>
          </a:ln>
        </p:spPr>
        <p:txBody>
          <a:bodyPr wrap="none">
            <a:spAutoFit/>
          </a:bodyPr>
          <a:lstStyle/>
          <a:p>
            <a:r>
              <a:rPr lang="en-US">
                <a:latin typeface="Verdana" pitchFamily="34" charset="0"/>
              </a:rPr>
              <a:t>Coming in using this bridge</a:t>
            </a:r>
          </a:p>
        </p:txBody>
      </p:sp>
      <p:cxnSp>
        <p:nvCxnSpPr>
          <p:cNvPr id="10" name="Straight Arrow Connector 9"/>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62000" y="3276600"/>
            <a:ext cx="3097213" cy="369888"/>
          </a:xfrm>
          <a:prstGeom prst="rect">
            <a:avLst/>
          </a:prstGeom>
          <a:noFill/>
          <a:ln w="9525">
            <a:noFill/>
            <a:miter lim="800000"/>
            <a:headEnd/>
            <a:tailEnd/>
          </a:ln>
        </p:spPr>
        <p:txBody>
          <a:bodyPr wrap="none">
            <a:spAutoFit/>
          </a:bodyPr>
          <a:lstStyle/>
          <a:p>
            <a:r>
              <a:rPr lang="en-US">
                <a:latin typeface="Verdana" pitchFamily="34" charset="0"/>
              </a:rPr>
              <a:t>Leaving using this bridge</a:t>
            </a:r>
          </a:p>
        </p:txBody>
      </p:sp>
      <p:sp>
        <p:nvSpPr>
          <p:cNvPr id="13" name="TextBox 12"/>
          <p:cNvSpPr txBox="1">
            <a:spLocks noChangeArrowheads="1"/>
          </p:cNvSpPr>
          <p:nvPr/>
        </p:nvSpPr>
        <p:spPr bwMode="auto">
          <a:xfrm>
            <a:off x="5029200" y="3124200"/>
            <a:ext cx="3327400" cy="646113"/>
          </a:xfrm>
          <a:prstGeom prst="rect">
            <a:avLst/>
          </a:prstGeom>
          <a:noFill/>
          <a:ln w="9525">
            <a:noFill/>
            <a:miter lim="800000"/>
            <a:headEnd/>
            <a:tailEnd/>
          </a:ln>
        </p:spPr>
        <p:txBody>
          <a:bodyPr wrap="none">
            <a:spAutoFit/>
          </a:bodyPr>
          <a:lstStyle/>
          <a:p>
            <a:r>
              <a:rPr lang="en-US">
                <a:latin typeface="Verdana" pitchFamily="34" charset="0"/>
              </a:rPr>
              <a:t>This bridge cannot be used</a:t>
            </a:r>
          </a:p>
          <a:p>
            <a:r>
              <a:rPr lang="en-US">
                <a:latin typeface="Verdana" pitchFamily="34" charset="0"/>
              </a:rPr>
              <a:t>Except to come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The Starting/Ending Vertex</a:t>
            </a:r>
            <a:endParaRPr lang="en-US" dirty="0"/>
          </a:p>
        </p:txBody>
      </p:sp>
      <p:sp>
        <p:nvSpPr>
          <p:cNvPr id="6" name="Content Placeholder 5"/>
          <p:cNvSpPr>
            <a:spLocks noGrp="1"/>
          </p:cNvSpPr>
          <p:nvPr>
            <p:ph idx="1"/>
          </p:nvPr>
        </p:nvSpPr>
        <p:spPr>
          <a:xfrm>
            <a:off x="503238" y="530225"/>
            <a:ext cx="8183562" cy="4803775"/>
          </a:xfrm>
        </p:spPr>
        <p:txBody>
          <a:bodyPr>
            <a:normAutofit fontScale="92500" lnSpcReduction="20000"/>
          </a:bodyPr>
          <a:lstStyle/>
          <a:p>
            <a:pPr>
              <a:defRPr/>
            </a:pPr>
            <a:r>
              <a:rPr lang="en-US" dirty="0" smtClean="0"/>
              <a:t>Must leave using some bridge</a:t>
            </a:r>
          </a:p>
          <a:p>
            <a:pPr>
              <a:defRPr/>
            </a:pPr>
            <a:r>
              <a:rPr lang="en-US" dirty="0" smtClean="0"/>
              <a:t>Either we come back to leave again (need two new bridges)</a:t>
            </a:r>
          </a:p>
          <a:p>
            <a:pPr>
              <a:defRPr/>
            </a:pPr>
            <a:r>
              <a:rPr lang="en-US" dirty="0" smtClean="0"/>
              <a:t>Or we come back to stay (using another bridge)</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buFont typeface="Wingdings 2" pitchFamily="18" charset="2"/>
              <a:buNone/>
              <a:defRPr/>
            </a:pPr>
            <a:endParaRPr lang="en-US" dirty="0" smtClean="0"/>
          </a:p>
          <a:p>
            <a:pPr>
              <a:defRPr/>
            </a:pPr>
            <a:r>
              <a:rPr lang="en-US" dirty="0" smtClean="0"/>
              <a:t>Cannot be of an odd degree: we need another bridge to come back</a:t>
            </a:r>
            <a:endParaRPr lang="en-US" dirty="0"/>
          </a:p>
        </p:txBody>
      </p:sp>
      <p:sp>
        <p:nvSpPr>
          <p:cNvPr id="63491" name="Slide Number Placeholder 16"/>
          <p:cNvSpPr>
            <a:spLocks noGrp="1"/>
          </p:cNvSpPr>
          <p:nvPr>
            <p:ph type="sldNum" sz="quarter" idx="12"/>
          </p:nvPr>
        </p:nvSpPr>
        <p:spPr bwMode="auto">
          <a:noFill/>
          <a:ln>
            <a:miter lim="800000"/>
            <a:headEnd/>
            <a:tailEnd/>
          </a:ln>
        </p:spPr>
        <p:txBody>
          <a:bodyPr/>
          <a:lstStyle/>
          <a:p>
            <a:pPr fontAlgn="base">
              <a:spcBef>
                <a:spcPct val="0"/>
              </a:spcBef>
              <a:spcAft>
                <a:spcPct val="0"/>
              </a:spcAft>
            </a:pPr>
            <a:fld id="{04BF7651-1DA2-4C3B-A277-B364B0544418}" type="slidenum">
              <a:rPr lang="en-US"/>
              <a:pPr fontAlgn="base">
                <a:spcBef>
                  <a:spcPct val="0"/>
                </a:spcBef>
                <a:spcAft>
                  <a:spcPct val="0"/>
                </a:spcAft>
              </a:pPr>
              <a:t>44</a:t>
            </a:fld>
            <a:endParaRPr lang="en-US"/>
          </a:p>
        </p:txBody>
      </p:sp>
      <p:sp>
        <p:nvSpPr>
          <p:cNvPr id="5" name="Oval 4"/>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Start/end</a:t>
            </a:r>
          </a:p>
          <a:p>
            <a:pPr algn="ctr" fontAlgn="auto">
              <a:spcBef>
                <a:spcPts val="0"/>
              </a:spcBef>
              <a:spcAft>
                <a:spcPts val="0"/>
              </a:spcAft>
              <a:defRPr/>
            </a:pPr>
            <a:r>
              <a:rPr lang="en-US" dirty="0"/>
              <a:t>vertex</a:t>
            </a:r>
            <a:endParaRPr lang="en-US" dirty="0"/>
          </a:p>
        </p:txBody>
      </p:sp>
      <p:cxnSp>
        <p:nvCxnSpPr>
          <p:cNvPr id="10" name="Straight Arrow Connector 9"/>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62000" y="3276600"/>
            <a:ext cx="3097213" cy="369888"/>
          </a:xfrm>
          <a:prstGeom prst="rect">
            <a:avLst/>
          </a:prstGeom>
          <a:noFill/>
          <a:ln w="9525">
            <a:noFill/>
            <a:miter lim="800000"/>
            <a:headEnd/>
            <a:tailEnd/>
          </a:ln>
        </p:spPr>
        <p:txBody>
          <a:bodyPr wrap="none">
            <a:spAutoFit/>
          </a:bodyPr>
          <a:lstStyle/>
          <a:p>
            <a:r>
              <a:rPr lang="en-US">
                <a:latin typeface="Verdana" pitchFamily="34" charset="0"/>
              </a:rPr>
              <a:t>Leaving using this bridge</a:t>
            </a:r>
          </a:p>
        </p:txBody>
      </p:sp>
      <p:grpSp>
        <p:nvGrpSpPr>
          <p:cNvPr id="3" name="Group 16"/>
          <p:cNvGrpSpPr>
            <a:grpSpLocks/>
          </p:cNvGrpSpPr>
          <p:nvPr/>
        </p:nvGrpSpPr>
        <p:grpSpPr bwMode="auto">
          <a:xfrm>
            <a:off x="4876800" y="2286000"/>
            <a:ext cx="2701925" cy="369888"/>
            <a:chOff x="4876800" y="2286000"/>
            <a:chExt cx="2701713" cy="369332"/>
          </a:xfrm>
        </p:grpSpPr>
        <p:cxnSp>
          <p:nvCxnSpPr>
            <p:cNvPr id="14" name="Straight Arrow Connector 13"/>
            <p:cNvCxnSpPr/>
            <p:nvPr/>
          </p:nvCxnSpPr>
          <p:spPr>
            <a:xfrm rot="10800000" flipV="1">
              <a:off x="4876800" y="2590342"/>
              <a:ext cx="1828657"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3503" name="TextBox 15"/>
            <p:cNvSpPr txBox="1">
              <a:spLocks noChangeArrowheads="1"/>
            </p:cNvSpPr>
            <p:nvPr/>
          </p:nvSpPr>
          <p:spPr bwMode="auto">
            <a:xfrm>
              <a:off x="5105400" y="2286000"/>
              <a:ext cx="2473113" cy="369332"/>
            </a:xfrm>
            <a:prstGeom prst="rect">
              <a:avLst/>
            </a:prstGeom>
            <a:noFill/>
            <a:ln w="9525">
              <a:noFill/>
              <a:miter lim="800000"/>
              <a:headEnd/>
              <a:tailEnd/>
            </a:ln>
          </p:spPr>
          <p:txBody>
            <a:bodyPr wrap="none">
              <a:spAutoFit/>
            </a:bodyPr>
            <a:lstStyle/>
            <a:p>
              <a:r>
                <a:rPr lang="en-US">
                  <a:latin typeface="Verdana" pitchFamily="34" charset="0"/>
                </a:rPr>
                <a:t>Come back to leave</a:t>
              </a:r>
            </a:p>
          </p:txBody>
        </p:sp>
      </p:grpSp>
      <p:grpSp>
        <p:nvGrpSpPr>
          <p:cNvPr id="4" name="Group 17"/>
          <p:cNvGrpSpPr>
            <a:grpSpLocks/>
          </p:cNvGrpSpPr>
          <p:nvPr/>
        </p:nvGrpSpPr>
        <p:grpSpPr bwMode="auto">
          <a:xfrm>
            <a:off x="1295400" y="2362200"/>
            <a:ext cx="2209800" cy="369888"/>
            <a:chOff x="5105400" y="2286000"/>
            <a:chExt cx="2438401" cy="369332"/>
          </a:xfrm>
        </p:grpSpPr>
        <p:cxnSp>
          <p:nvCxnSpPr>
            <p:cNvPr id="19" name="Straight Arrow Connector 18"/>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3501" name="TextBox 19"/>
            <p:cNvSpPr txBox="1">
              <a:spLocks noChangeArrowheads="1"/>
            </p:cNvSpPr>
            <p:nvPr/>
          </p:nvSpPr>
          <p:spPr bwMode="auto">
            <a:xfrm>
              <a:off x="5105400" y="2286000"/>
              <a:ext cx="858889" cy="369332"/>
            </a:xfrm>
            <a:prstGeom prst="rect">
              <a:avLst/>
            </a:prstGeom>
            <a:noFill/>
            <a:ln w="9525">
              <a:noFill/>
              <a:miter lim="800000"/>
              <a:headEnd/>
              <a:tailEnd/>
            </a:ln>
          </p:spPr>
          <p:txBody>
            <a:bodyPr wrap="none">
              <a:spAutoFit/>
            </a:bodyPr>
            <a:lstStyle/>
            <a:p>
              <a:r>
                <a:rPr lang="en-US">
                  <a:latin typeface="Verdana" pitchFamily="34" charset="0"/>
                </a:rPr>
                <a:t>Leave</a:t>
              </a:r>
            </a:p>
          </p:txBody>
        </p:sp>
      </p:grpSp>
      <p:grpSp>
        <p:nvGrpSpPr>
          <p:cNvPr id="7" name="Group 20"/>
          <p:cNvGrpSpPr>
            <a:grpSpLocks/>
          </p:cNvGrpSpPr>
          <p:nvPr/>
        </p:nvGrpSpPr>
        <p:grpSpPr bwMode="auto">
          <a:xfrm>
            <a:off x="4675188" y="3098800"/>
            <a:ext cx="3049587" cy="787400"/>
            <a:chOff x="4904534" y="2259852"/>
            <a:chExt cx="3048120" cy="788148"/>
          </a:xfrm>
        </p:grpSpPr>
        <p:cxnSp>
          <p:nvCxnSpPr>
            <p:cNvPr id="22" name="Straight Arrow Connector 21"/>
            <p:cNvCxnSpPr>
              <a:endCxn id="5" idx="5"/>
            </p:cNvCxnSpPr>
            <p:nvPr/>
          </p:nvCxnSpPr>
          <p:spPr>
            <a:xfrm rot="10800000">
              <a:off x="4904534" y="2259852"/>
              <a:ext cx="1420129" cy="78814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3499" name="TextBox 22"/>
            <p:cNvSpPr txBox="1">
              <a:spLocks noChangeArrowheads="1"/>
            </p:cNvSpPr>
            <p:nvPr/>
          </p:nvSpPr>
          <p:spPr bwMode="auto">
            <a:xfrm>
              <a:off x="5105400" y="2286000"/>
              <a:ext cx="2847254" cy="369332"/>
            </a:xfrm>
            <a:prstGeom prst="rect">
              <a:avLst/>
            </a:prstGeom>
            <a:noFill/>
            <a:ln w="9525">
              <a:noFill/>
              <a:miter lim="800000"/>
              <a:headEnd/>
              <a:tailEnd/>
            </a:ln>
          </p:spPr>
          <p:txBody>
            <a:bodyPr wrap="none">
              <a:spAutoFit/>
            </a:bodyPr>
            <a:lstStyle/>
            <a:p>
              <a:r>
                <a:rPr lang="en-US">
                  <a:latin typeface="Verdana" pitchFamily="34" charset="0"/>
                </a:rPr>
                <a:t>Come back to end tour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An Easier Problem</a:t>
            </a:r>
            <a:endParaRPr lang="en-US" dirty="0"/>
          </a:p>
        </p:txBody>
      </p:sp>
      <p:sp>
        <p:nvSpPr>
          <p:cNvPr id="3" name="Content Placeholder 2"/>
          <p:cNvSpPr>
            <a:spLocks noGrp="1"/>
          </p:cNvSpPr>
          <p:nvPr>
            <p:ph idx="1"/>
          </p:nvPr>
        </p:nvSpPr>
        <p:spPr>
          <a:xfrm>
            <a:off x="503238" y="530225"/>
            <a:ext cx="8183562" cy="4187825"/>
          </a:xfrm>
        </p:spPr>
        <p:txBody>
          <a:bodyPr>
            <a:normAutofit fontScale="92500" lnSpcReduction="10000"/>
          </a:bodyPr>
          <a:lstStyle/>
          <a:p>
            <a:pPr>
              <a:defRPr/>
            </a:pPr>
            <a:r>
              <a:rPr lang="en-US" dirty="0" smtClean="0"/>
              <a:t>Is there a path through this graph that</a:t>
            </a:r>
          </a:p>
          <a:p>
            <a:pPr lvl="1">
              <a:defRPr/>
            </a:pPr>
            <a:r>
              <a:rPr lang="en-US" dirty="0" smtClean="0">
                <a:cs typeface="+mn-cs"/>
              </a:rPr>
              <a:t>Starts at some vertex</a:t>
            </a:r>
          </a:p>
          <a:p>
            <a:pPr lvl="1">
              <a:defRPr/>
            </a:pPr>
            <a:r>
              <a:rPr lang="en-US" dirty="0" smtClean="0">
                <a:cs typeface="+mn-cs"/>
              </a:rPr>
              <a:t>Ends at a (possibly </a:t>
            </a:r>
            <a:r>
              <a:rPr lang="en-US" b="1" dirty="0" smtClean="0">
                <a:cs typeface="+mn-cs"/>
              </a:rPr>
              <a:t>different</a:t>
            </a:r>
            <a:r>
              <a:rPr lang="en-US" dirty="0" smtClean="0">
                <a:cs typeface="+mn-cs"/>
              </a:rPr>
              <a:t>) vertex</a:t>
            </a:r>
          </a:p>
          <a:p>
            <a:pPr lvl="1">
              <a:defRPr/>
            </a:pPr>
            <a:r>
              <a:rPr lang="en-US" dirty="0" smtClean="0">
                <a:cs typeface="+mn-cs"/>
              </a:rPr>
              <a:t>Passes through every edge once</a:t>
            </a:r>
          </a:p>
          <a:p>
            <a:pPr lvl="1">
              <a:defRPr/>
            </a:pPr>
            <a:r>
              <a:rPr lang="en-US" dirty="0" smtClean="0">
                <a:cs typeface="+mn-cs"/>
              </a:rPr>
              <a:t>Does not cross an edge more than once?</a:t>
            </a:r>
          </a:p>
          <a:p>
            <a:pPr lvl="1">
              <a:defRPr/>
            </a:pPr>
            <a:endParaRPr lang="en-US" dirty="0" smtClean="0">
              <a:cs typeface="+mn-cs"/>
            </a:endParaRPr>
          </a:p>
          <a:p>
            <a:pPr>
              <a:defRPr/>
            </a:pPr>
            <a:r>
              <a:rPr lang="en-US" dirty="0" smtClean="0"/>
              <a:t>Called a </a:t>
            </a:r>
            <a:r>
              <a:rPr lang="en-US" b="1" dirty="0" smtClean="0"/>
              <a:t>Euler Path</a:t>
            </a:r>
          </a:p>
          <a:p>
            <a:pPr>
              <a:defRPr/>
            </a:pPr>
            <a:r>
              <a:rPr lang="en-US" dirty="0" smtClean="0"/>
              <a:t>Note that if there is a circuit, then there is a path</a:t>
            </a:r>
          </a:p>
          <a:p>
            <a:pPr>
              <a:defRPr/>
            </a:pPr>
            <a:r>
              <a:rPr lang="en-US" dirty="0" smtClean="0"/>
              <a:t>If not, then the path is necessarily not a circuit</a:t>
            </a:r>
          </a:p>
        </p:txBody>
      </p:sp>
      <p:sp>
        <p:nvSpPr>
          <p:cNvPr id="64515"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B66E284-2DB3-47B0-83EB-03D3D4FA6995}" type="slidenum">
              <a:rPr lang="en-US"/>
              <a:pPr fontAlgn="base">
                <a:spcBef>
                  <a:spcPct val="0"/>
                </a:spcBef>
                <a:spcAft>
                  <a:spcPct val="0"/>
                </a:spcAft>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Euler Path – Start Vertex</a:t>
            </a:r>
            <a:endParaRPr lang="en-US" dirty="0"/>
          </a:p>
        </p:txBody>
      </p:sp>
      <p:sp>
        <p:nvSpPr>
          <p:cNvPr id="3" name="Content Placeholder 2"/>
          <p:cNvSpPr>
            <a:spLocks noGrp="1"/>
          </p:cNvSpPr>
          <p:nvPr>
            <p:ph idx="1"/>
          </p:nvPr>
        </p:nvSpPr>
        <p:spPr>
          <a:xfrm>
            <a:off x="503238" y="530225"/>
            <a:ext cx="8183562" cy="4575175"/>
          </a:xfrm>
        </p:spPr>
        <p:txBody>
          <a:bodyPr>
            <a:normAutofit lnSpcReduction="10000"/>
          </a:bodyPr>
          <a:lstStyle/>
          <a:p>
            <a:pPr>
              <a:defRPr/>
            </a:pPr>
            <a:r>
              <a:rPr lang="en-US" dirty="0" smtClean="0"/>
              <a:t>The starting vertex must have an odd degree</a:t>
            </a:r>
          </a:p>
          <a:p>
            <a:pPr>
              <a:defRPr/>
            </a:pPr>
            <a:endParaRPr lang="en-US" b="1" dirty="0" smtClean="0"/>
          </a:p>
          <a:p>
            <a:pPr>
              <a:defRPr/>
            </a:pPr>
            <a:endParaRPr lang="en-US" b="1" dirty="0" smtClean="0"/>
          </a:p>
          <a:p>
            <a:pPr>
              <a:defRPr/>
            </a:pPr>
            <a:endParaRPr lang="en-US" b="1" dirty="0" smtClean="0"/>
          </a:p>
          <a:p>
            <a:pPr>
              <a:defRPr/>
            </a:pPr>
            <a:endParaRPr lang="en-US" b="1" dirty="0" smtClean="0"/>
          </a:p>
          <a:p>
            <a:pPr>
              <a:defRPr/>
            </a:pPr>
            <a:endParaRPr lang="en-US" b="1" dirty="0" smtClean="0"/>
          </a:p>
          <a:p>
            <a:pPr>
              <a:defRPr/>
            </a:pPr>
            <a:endParaRPr lang="en-US" b="1" dirty="0" smtClean="0"/>
          </a:p>
          <a:p>
            <a:pPr>
              <a:defRPr/>
            </a:pPr>
            <a:endParaRPr lang="en-US" b="1" dirty="0" smtClean="0"/>
          </a:p>
          <a:p>
            <a:pPr>
              <a:defRPr/>
            </a:pPr>
            <a:r>
              <a:rPr lang="en-US" b="1" dirty="0" smtClean="0"/>
              <a:t>Never </a:t>
            </a:r>
            <a:r>
              <a:rPr lang="en-US" dirty="0" smtClean="0"/>
              <a:t>come back to stay</a:t>
            </a:r>
            <a:endParaRPr lang="en-US" b="1" dirty="0" smtClean="0"/>
          </a:p>
          <a:p>
            <a:pPr>
              <a:defRPr/>
            </a:pPr>
            <a:endParaRPr lang="en-US" dirty="0" smtClean="0"/>
          </a:p>
        </p:txBody>
      </p:sp>
      <p:sp>
        <p:nvSpPr>
          <p:cNvPr id="65539" name="Slide Number Placeholder 12"/>
          <p:cNvSpPr>
            <a:spLocks noGrp="1"/>
          </p:cNvSpPr>
          <p:nvPr>
            <p:ph type="sldNum" sz="quarter" idx="12"/>
          </p:nvPr>
        </p:nvSpPr>
        <p:spPr bwMode="auto">
          <a:noFill/>
          <a:ln>
            <a:miter lim="800000"/>
            <a:headEnd/>
            <a:tailEnd/>
          </a:ln>
        </p:spPr>
        <p:txBody>
          <a:bodyPr/>
          <a:lstStyle/>
          <a:p>
            <a:pPr fontAlgn="base">
              <a:spcBef>
                <a:spcPct val="0"/>
              </a:spcBef>
              <a:spcAft>
                <a:spcPct val="0"/>
              </a:spcAft>
            </a:pPr>
            <a:fld id="{416653ED-A418-4494-A05E-B5DBE7A0EABE}" type="slidenum">
              <a:rPr lang="en-US"/>
              <a:pPr fontAlgn="base">
                <a:spcBef>
                  <a:spcPct val="0"/>
                </a:spcBef>
                <a:spcAft>
                  <a:spcPct val="0"/>
                </a:spcAft>
              </a:pPr>
              <a:t>46</a:t>
            </a:fld>
            <a:endParaRPr lang="en-US"/>
          </a:p>
        </p:txBody>
      </p:sp>
      <p:sp>
        <p:nvSpPr>
          <p:cNvPr id="4" name="Oval 3"/>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Start</a:t>
            </a:r>
          </a:p>
          <a:p>
            <a:pPr algn="ctr" fontAlgn="auto">
              <a:spcBef>
                <a:spcPts val="0"/>
              </a:spcBef>
              <a:spcAft>
                <a:spcPts val="0"/>
              </a:spcAft>
              <a:defRPr/>
            </a:pPr>
            <a:r>
              <a:rPr lang="en-US" dirty="0"/>
              <a:t>vertex</a:t>
            </a:r>
            <a:endParaRPr lang="en-US" dirty="0"/>
          </a:p>
        </p:txBody>
      </p:sp>
      <p:sp>
        <p:nvSpPr>
          <p:cNvPr id="5" name="TextBox 4"/>
          <p:cNvSpPr txBox="1">
            <a:spLocks noChangeArrowheads="1"/>
          </p:cNvSpPr>
          <p:nvPr/>
        </p:nvSpPr>
        <p:spPr bwMode="auto">
          <a:xfrm>
            <a:off x="2895600" y="3581400"/>
            <a:ext cx="3097213" cy="369888"/>
          </a:xfrm>
          <a:prstGeom prst="rect">
            <a:avLst/>
          </a:prstGeom>
          <a:noFill/>
          <a:ln w="9525">
            <a:noFill/>
            <a:miter lim="800000"/>
            <a:headEnd/>
            <a:tailEnd/>
          </a:ln>
        </p:spPr>
        <p:txBody>
          <a:bodyPr wrap="none">
            <a:spAutoFit/>
          </a:bodyPr>
          <a:lstStyle/>
          <a:p>
            <a:r>
              <a:rPr lang="en-US">
                <a:latin typeface="Verdana" pitchFamily="34" charset="0"/>
              </a:rPr>
              <a:t>Leaving using this bridge</a:t>
            </a:r>
          </a:p>
        </p:txBody>
      </p:sp>
      <p:grpSp>
        <p:nvGrpSpPr>
          <p:cNvPr id="6" name="Group 5"/>
          <p:cNvGrpSpPr>
            <a:grpSpLocks/>
          </p:cNvGrpSpPr>
          <p:nvPr/>
        </p:nvGrpSpPr>
        <p:grpSpPr bwMode="auto">
          <a:xfrm>
            <a:off x="4876800" y="2286000"/>
            <a:ext cx="2701925" cy="369888"/>
            <a:chOff x="4876800" y="2286000"/>
            <a:chExt cx="2701713" cy="369332"/>
          </a:xfrm>
        </p:grpSpPr>
        <p:cxnSp>
          <p:nvCxnSpPr>
            <p:cNvPr id="7" name="Straight Arrow Connector 6"/>
            <p:cNvCxnSpPr/>
            <p:nvPr/>
          </p:nvCxnSpPr>
          <p:spPr>
            <a:xfrm rot="10800000" flipV="1">
              <a:off x="4876800" y="2590342"/>
              <a:ext cx="1828657"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548" name="TextBox 7"/>
            <p:cNvSpPr txBox="1">
              <a:spLocks noChangeArrowheads="1"/>
            </p:cNvSpPr>
            <p:nvPr/>
          </p:nvSpPr>
          <p:spPr bwMode="auto">
            <a:xfrm>
              <a:off x="5105400" y="2286000"/>
              <a:ext cx="2473113" cy="369332"/>
            </a:xfrm>
            <a:prstGeom prst="rect">
              <a:avLst/>
            </a:prstGeom>
            <a:noFill/>
            <a:ln w="9525">
              <a:noFill/>
              <a:miter lim="800000"/>
              <a:headEnd/>
              <a:tailEnd/>
            </a:ln>
          </p:spPr>
          <p:txBody>
            <a:bodyPr wrap="none">
              <a:spAutoFit/>
            </a:bodyPr>
            <a:lstStyle/>
            <a:p>
              <a:r>
                <a:rPr lang="en-US">
                  <a:latin typeface="Verdana" pitchFamily="34" charset="0"/>
                </a:rPr>
                <a:t>Come back to leave</a:t>
              </a:r>
            </a:p>
          </p:txBody>
        </p:sp>
      </p:grpSp>
      <p:grpSp>
        <p:nvGrpSpPr>
          <p:cNvPr id="9" name="Group 8"/>
          <p:cNvGrpSpPr>
            <a:grpSpLocks/>
          </p:cNvGrpSpPr>
          <p:nvPr/>
        </p:nvGrpSpPr>
        <p:grpSpPr bwMode="auto">
          <a:xfrm>
            <a:off x="1295400" y="2362200"/>
            <a:ext cx="2209800" cy="369888"/>
            <a:chOff x="5105400" y="2286000"/>
            <a:chExt cx="2438401" cy="369332"/>
          </a:xfrm>
        </p:grpSpPr>
        <p:cxnSp>
          <p:nvCxnSpPr>
            <p:cNvPr id="10" name="Straight Arrow Connector 9"/>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546" name="TextBox 10"/>
            <p:cNvSpPr txBox="1">
              <a:spLocks noChangeArrowheads="1"/>
            </p:cNvSpPr>
            <p:nvPr/>
          </p:nvSpPr>
          <p:spPr bwMode="auto">
            <a:xfrm>
              <a:off x="5105400" y="2286000"/>
              <a:ext cx="858889" cy="369332"/>
            </a:xfrm>
            <a:prstGeom prst="rect">
              <a:avLst/>
            </a:prstGeom>
            <a:noFill/>
            <a:ln w="9525">
              <a:noFill/>
              <a:miter lim="800000"/>
              <a:headEnd/>
              <a:tailEnd/>
            </a:ln>
          </p:spPr>
          <p:txBody>
            <a:bodyPr wrap="none">
              <a:spAutoFit/>
            </a:bodyPr>
            <a:lstStyle/>
            <a:p>
              <a:r>
                <a:rPr lang="en-US">
                  <a:latin typeface="Verdana" pitchFamily="34" charset="0"/>
                </a:rPr>
                <a:t>Leave</a:t>
              </a:r>
            </a:p>
          </p:txBody>
        </p:sp>
      </p:grpSp>
      <p:cxnSp>
        <p:nvCxnSpPr>
          <p:cNvPr id="15" name="Straight Arrow Connector 14"/>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Euler Path – End Vertex</a:t>
            </a:r>
            <a:endParaRPr lang="en-US" dirty="0"/>
          </a:p>
        </p:txBody>
      </p:sp>
      <p:sp>
        <p:nvSpPr>
          <p:cNvPr id="3" name="Content Placeholder 2"/>
          <p:cNvSpPr>
            <a:spLocks noGrp="1"/>
          </p:cNvSpPr>
          <p:nvPr>
            <p:ph idx="1"/>
          </p:nvPr>
        </p:nvSpPr>
        <p:spPr>
          <a:xfrm>
            <a:off x="503238" y="530225"/>
            <a:ext cx="8183562" cy="4575175"/>
          </a:xfrm>
        </p:spPr>
        <p:txBody>
          <a:bodyPr/>
          <a:lstStyle/>
          <a:p>
            <a:r>
              <a:rPr lang="en-US" smtClean="0">
                <a:ea typeface="ＭＳ Ｐゴシック"/>
                <a:cs typeface="ＭＳ Ｐゴシック"/>
              </a:rPr>
              <a:t>The end vertex must have an odd degree</a:t>
            </a: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endParaRPr lang="en-US" smtClean="0">
              <a:ea typeface="ＭＳ Ｐゴシック"/>
              <a:cs typeface="ＭＳ Ｐゴシック"/>
            </a:endParaRPr>
          </a:p>
        </p:txBody>
      </p:sp>
      <p:sp>
        <p:nvSpPr>
          <p:cNvPr id="66563" name="Slide Number Placeholder 13"/>
          <p:cNvSpPr>
            <a:spLocks noGrp="1"/>
          </p:cNvSpPr>
          <p:nvPr>
            <p:ph type="sldNum" sz="quarter" idx="12"/>
          </p:nvPr>
        </p:nvSpPr>
        <p:spPr bwMode="auto">
          <a:noFill/>
          <a:ln>
            <a:miter lim="800000"/>
            <a:headEnd/>
            <a:tailEnd/>
          </a:ln>
        </p:spPr>
        <p:txBody>
          <a:bodyPr/>
          <a:lstStyle/>
          <a:p>
            <a:pPr fontAlgn="base">
              <a:spcBef>
                <a:spcPct val="0"/>
              </a:spcBef>
              <a:spcAft>
                <a:spcPct val="0"/>
              </a:spcAft>
            </a:pPr>
            <a:fld id="{71307670-233A-467E-83F9-E4A0595FDDCE}" type="slidenum">
              <a:rPr lang="en-US"/>
              <a:pPr fontAlgn="base">
                <a:spcBef>
                  <a:spcPct val="0"/>
                </a:spcBef>
                <a:spcAft>
                  <a:spcPct val="0"/>
                </a:spcAft>
              </a:pPr>
              <a:t>47</a:t>
            </a:fld>
            <a:endParaRPr lang="en-US"/>
          </a:p>
        </p:txBody>
      </p:sp>
      <p:sp>
        <p:nvSpPr>
          <p:cNvPr id="4" name="Oval 3"/>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end</a:t>
            </a:r>
          </a:p>
          <a:p>
            <a:pPr algn="ctr" fontAlgn="auto">
              <a:spcBef>
                <a:spcPts val="0"/>
              </a:spcBef>
              <a:spcAft>
                <a:spcPts val="0"/>
              </a:spcAft>
              <a:defRPr/>
            </a:pPr>
            <a:r>
              <a:rPr lang="en-US" dirty="0"/>
              <a:t>vertex</a:t>
            </a:r>
            <a:endParaRPr lang="en-US" dirty="0"/>
          </a:p>
        </p:txBody>
      </p:sp>
      <p:grpSp>
        <p:nvGrpSpPr>
          <p:cNvPr id="6" name="Group 5"/>
          <p:cNvGrpSpPr>
            <a:grpSpLocks/>
          </p:cNvGrpSpPr>
          <p:nvPr/>
        </p:nvGrpSpPr>
        <p:grpSpPr bwMode="auto">
          <a:xfrm>
            <a:off x="4876800" y="2286000"/>
            <a:ext cx="2701925" cy="369888"/>
            <a:chOff x="4876800" y="2286000"/>
            <a:chExt cx="2701713" cy="369332"/>
          </a:xfrm>
        </p:grpSpPr>
        <p:cxnSp>
          <p:nvCxnSpPr>
            <p:cNvPr id="7" name="Straight Arrow Connector 6"/>
            <p:cNvCxnSpPr/>
            <p:nvPr/>
          </p:nvCxnSpPr>
          <p:spPr>
            <a:xfrm rot="10800000" flipV="1">
              <a:off x="4876800" y="2590342"/>
              <a:ext cx="1828657"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6573" name="TextBox 7"/>
            <p:cNvSpPr txBox="1">
              <a:spLocks noChangeArrowheads="1"/>
            </p:cNvSpPr>
            <p:nvPr/>
          </p:nvSpPr>
          <p:spPr bwMode="auto">
            <a:xfrm>
              <a:off x="5105400" y="2286000"/>
              <a:ext cx="2473113" cy="369332"/>
            </a:xfrm>
            <a:prstGeom prst="rect">
              <a:avLst/>
            </a:prstGeom>
            <a:noFill/>
            <a:ln w="9525">
              <a:noFill/>
              <a:miter lim="800000"/>
              <a:headEnd/>
              <a:tailEnd/>
            </a:ln>
          </p:spPr>
          <p:txBody>
            <a:bodyPr wrap="none">
              <a:spAutoFit/>
            </a:bodyPr>
            <a:lstStyle/>
            <a:p>
              <a:r>
                <a:rPr lang="en-US">
                  <a:latin typeface="Verdana" pitchFamily="34" charset="0"/>
                </a:rPr>
                <a:t>Come back to leave</a:t>
              </a:r>
            </a:p>
          </p:txBody>
        </p:sp>
      </p:grpSp>
      <p:grpSp>
        <p:nvGrpSpPr>
          <p:cNvPr id="9" name="Group 8"/>
          <p:cNvGrpSpPr>
            <a:grpSpLocks/>
          </p:cNvGrpSpPr>
          <p:nvPr/>
        </p:nvGrpSpPr>
        <p:grpSpPr bwMode="auto">
          <a:xfrm>
            <a:off x="1295400" y="2362200"/>
            <a:ext cx="2209800" cy="369888"/>
            <a:chOff x="5105400" y="2286000"/>
            <a:chExt cx="2438401" cy="369332"/>
          </a:xfrm>
        </p:grpSpPr>
        <p:cxnSp>
          <p:nvCxnSpPr>
            <p:cNvPr id="10" name="Straight Arrow Connector 9"/>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6571" name="TextBox 10"/>
            <p:cNvSpPr txBox="1">
              <a:spLocks noChangeArrowheads="1"/>
            </p:cNvSpPr>
            <p:nvPr/>
          </p:nvSpPr>
          <p:spPr bwMode="auto">
            <a:xfrm>
              <a:off x="5105400" y="2286000"/>
              <a:ext cx="858889" cy="369332"/>
            </a:xfrm>
            <a:prstGeom prst="rect">
              <a:avLst/>
            </a:prstGeom>
            <a:noFill/>
            <a:ln w="9525">
              <a:noFill/>
              <a:miter lim="800000"/>
              <a:headEnd/>
              <a:tailEnd/>
            </a:ln>
          </p:spPr>
          <p:txBody>
            <a:bodyPr wrap="none">
              <a:spAutoFit/>
            </a:bodyPr>
            <a:lstStyle/>
            <a:p>
              <a:r>
                <a:rPr lang="en-US">
                  <a:latin typeface="Verdana" pitchFamily="34" charset="0"/>
                </a:rPr>
                <a:t>Leave</a:t>
              </a:r>
            </a:p>
          </p:txBody>
        </p:sp>
      </p:grpSp>
      <p:grpSp>
        <p:nvGrpSpPr>
          <p:cNvPr id="12" name="Group 15"/>
          <p:cNvGrpSpPr>
            <a:grpSpLocks/>
          </p:cNvGrpSpPr>
          <p:nvPr/>
        </p:nvGrpSpPr>
        <p:grpSpPr bwMode="auto">
          <a:xfrm>
            <a:off x="1676400" y="3200400"/>
            <a:ext cx="2209800" cy="762000"/>
            <a:chOff x="1676400" y="3200400"/>
            <a:chExt cx="2209800" cy="762000"/>
          </a:xfrm>
        </p:grpSpPr>
        <p:sp>
          <p:nvSpPr>
            <p:cNvPr id="66568" name="TextBox 4"/>
            <p:cNvSpPr txBox="1">
              <a:spLocks noChangeArrowheads="1"/>
            </p:cNvSpPr>
            <p:nvPr/>
          </p:nvSpPr>
          <p:spPr bwMode="auto">
            <a:xfrm>
              <a:off x="1676400" y="3429000"/>
              <a:ext cx="1168910" cy="369332"/>
            </a:xfrm>
            <a:prstGeom prst="rect">
              <a:avLst/>
            </a:prstGeom>
            <a:noFill/>
            <a:ln w="9525">
              <a:noFill/>
              <a:miter lim="800000"/>
              <a:headEnd/>
              <a:tailEnd/>
            </a:ln>
          </p:spPr>
          <p:txBody>
            <a:bodyPr wrap="none">
              <a:spAutoFit/>
            </a:bodyPr>
            <a:lstStyle/>
            <a:p>
              <a:r>
                <a:rPr lang="en-US">
                  <a:latin typeface="Verdana" pitchFamily="34" charset="0"/>
                </a:rPr>
                <a:t>end tour</a:t>
              </a:r>
            </a:p>
          </p:txBody>
        </p:sp>
        <p:cxnSp>
          <p:nvCxnSpPr>
            <p:cNvPr id="15" name="Straight Arrow Connector 14"/>
            <p:cNvCxnSpPr/>
            <p:nvPr/>
          </p:nvCxnSpPr>
          <p:spPr>
            <a:xfrm flipV="1">
              <a:off x="2438400" y="3200400"/>
              <a:ext cx="1447800" cy="762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Other Vertices</a:t>
            </a:r>
            <a:endParaRPr lang="en-US" dirty="0"/>
          </a:p>
        </p:txBody>
      </p:sp>
      <p:sp>
        <p:nvSpPr>
          <p:cNvPr id="3" name="Content Placeholder 2"/>
          <p:cNvSpPr>
            <a:spLocks noGrp="1"/>
          </p:cNvSpPr>
          <p:nvPr>
            <p:ph idx="1"/>
          </p:nvPr>
        </p:nvSpPr>
        <p:spPr>
          <a:xfrm>
            <a:off x="503238" y="530225"/>
            <a:ext cx="8183562" cy="4575175"/>
          </a:xfrm>
        </p:spPr>
        <p:txBody>
          <a:bodyPr/>
          <a:lstStyle/>
          <a:p>
            <a:r>
              <a:rPr lang="en-US" smtClean="0">
                <a:ea typeface="ＭＳ Ｐゴシック"/>
                <a:cs typeface="ＭＳ Ｐゴシック"/>
              </a:rPr>
              <a:t>All other vertices must have an even degree</a:t>
            </a: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r>
              <a:rPr lang="en-US" smtClean="0">
                <a:ea typeface="ＭＳ Ｐゴシック"/>
                <a:cs typeface="ＭＳ Ｐゴシック"/>
              </a:rPr>
              <a:t>Every </a:t>
            </a:r>
            <a:r>
              <a:rPr lang="en-US" b="1" smtClean="0">
                <a:ea typeface="ＭＳ Ｐゴシック"/>
                <a:cs typeface="ＭＳ Ｐゴシック"/>
              </a:rPr>
              <a:t>in</a:t>
            </a:r>
            <a:r>
              <a:rPr lang="en-US" smtClean="0">
                <a:ea typeface="ＭＳ Ｐゴシック"/>
                <a:cs typeface="ＭＳ Ｐゴシック"/>
              </a:rPr>
              <a:t> must have a matching </a:t>
            </a:r>
            <a:r>
              <a:rPr lang="en-US" b="1" smtClean="0">
                <a:ea typeface="ＭＳ Ｐゴシック"/>
                <a:cs typeface="ＭＳ Ｐゴシック"/>
              </a:rPr>
              <a:t>out</a:t>
            </a:r>
            <a:r>
              <a:rPr lang="en-US" smtClean="0">
                <a:ea typeface="ＭＳ Ｐゴシック"/>
                <a:cs typeface="ＭＳ Ｐゴシック"/>
              </a:rPr>
              <a:t> on “new” bridges</a:t>
            </a:r>
          </a:p>
          <a:p>
            <a:endParaRPr lang="en-US" b="1" smtClean="0">
              <a:ea typeface="ＭＳ Ｐゴシック"/>
              <a:cs typeface="ＭＳ Ｐゴシック"/>
            </a:endParaRPr>
          </a:p>
          <a:p>
            <a:endParaRPr lang="en-US" b="1" smtClean="0">
              <a:ea typeface="ＭＳ Ｐゴシック"/>
              <a:cs typeface="ＭＳ Ｐゴシック"/>
            </a:endParaRPr>
          </a:p>
          <a:p>
            <a:endParaRPr lang="en-US" b="1" smtClean="0">
              <a:ea typeface="ＭＳ Ｐゴシック"/>
              <a:cs typeface="ＭＳ Ｐゴシック"/>
            </a:endParaRPr>
          </a:p>
          <a:p>
            <a:endParaRPr lang="en-US" smtClean="0">
              <a:ea typeface="ＭＳ Ｐゴシック"/>
              <a:cs typeface="ＭＳ Ｐゴシック"/>
            </a:endParaRPr>
          </a:p>
        </p:txBody>
      </p:sp>
      <p:sp>
        <p:nvSpPr>
          <p:cNvPr id="67587" name="Slide Number Placeholder 11"/>
          <p:cNvSpPr>
            <a:spLocks noGrp="1"/>
          </p:cNvSpPr>
          <p:nvPr>
            <p:ph type="sldNum" sz="quarter" idx="12"/>
          </p:nvPr>
        </p:nvSpPr>
        <p:spPr bwMode="auto">
          <a:noFill/>
          <a:ln>
            <a:miter lim="800000"/>
            <a:headEnd/>
            <a:tailEnd/>
          </a:ln>
        </p:spPr>
        <p:txBody>
          <a:bodyPr/>
          <a:lstStyle/>
          <a:p>
            <a:pPr fontAlgn="base">
              <a:spcBef>
                <a:spcPct val="0"/>
              </a:spcBef>
              <a:spcAft>
                <a:spcPct val="0"/>
              </a:spcAft>
            </a:pPr>
            <a:fld id="{AFE05A31-5884-4F53-B53E-E5CFE8214C71}" type="slidenum">
              <a:rPr lang="en-US"/>
              <a:pPr fontAlgn="base">
                <a:spcBef>
                  <a:spcPct val="0"/>
                </a:spcBef>
                <a:spcAft>
                  <a:spcPct val="0"/>
                </a:spcAft>
              </a:pPr>
              <a:t>48</a:t>
            </a:fld>
            <a:endParaRPr lang="en-US"/>
          </a:p>
        </p:txBody>
      </p:sp>
      <p:sp>
        <p:nvSpPr>
          <p:cNvPr id="4" name="Oval 3"/>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other</a:t>
            </a:r>
          </a:p>
          <a:p>
            <a:pPr algn="ctr" fontAlgn="auto">
              <a:spcBef>
                <a:spcPts val="0"/>
              </a:spcBef>
              <a:spcAft>
                <a:spcPts val="0"/>
              </a:spcAft>
              <a:defRPr/>
            </a:pPr>
            <a:r>
              <a:rPr lang="en-US" dirty="0"/>
              <a:t>vertex</a:t>
            </a:r>
            <a:endParaRPr lang="en-US" dirty="0"/>
          </a:p>
        </p:txBody>
      </p:sp>
      <p:grpSp>
        <p:nvGrpSpPr>
          <p:cNvPr id="5" name="Group 5"/>
          <p:cNvGrpSpPr>
            <a:grpSpLocks/>
          </p:cNvGrpSpPr>
          <p:nvPr/>
        </p:nvGrpSpPr>
        <p:grpSpPr bwMode="auto">
          <a:xfrm>
            <a:off x="4876800" y="2209800"/>
            <a:ext cx="1919288" cy="406400"/>
            <a:chOff x="4876800" y="2209800"/>
            <a:chExt cx="1918660" cy="407149"/>
          </a:xfrm>
        </p:grpSpPr>
        <p:cxnSp>
          <p:nvCxnSpPr>
            <p:cNvPr id="7" name="Straight Arrow Connector 6"/>
            <p:cNvCxnSpPr/>
            <p:nvPr/>
          </p:nvCxnSpPr>
          <p:spPr>
            <a:xfrm rot="10800000" flipV="1">
              <a:off x="4876800" y="2591502"/>
              <a:ext cx="1828202" cy="254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7594" name="TextBox 7"/>
            <p:cNvSpPr txBox="1">
              <a:spLocks noChangeArrowheads="1"/>
            </p:cNvSpPr>
            <p:nvPr/>
          </p:nvSpPr>
          <p:spPr bwMode="auto">
            <a:xfrm>
              <a:off x="6400800" y="2209800"/>
              <a:ext cx="394660" cy="369332"/>
            </a:xfrm>
            <a:prstGeom prst="rect">
              <a:avLst/>
            </a:prstGeom>
            <a:noFill/>
            <a:ln w="9525">
              <a:noFill/>
              <a:miter lim="800000"/>
              <a:headEnd/>
              <a:tailEnd/>
            </a:ln>
          </p:spPr>
          <p:txBody>
            <a:bodyPr wrap="none">
              <a:spAutoFit/>
            </a:bodyPr>
            <a:lstStyle/>
            <a:p>
              <a:r>
                <a:rPr lang="en-US">
                  <a:latin typeface="Verdana" pitchFamily="34" charset="0"/>
                </a:rPr>
                <a:t>in</a:t>
              </a:r>
            </a:p>
          </p:txBody>
        </p:sp>
      </p:grpSp>
      <p:grpSp>
        <p:nvGrpSpPr>
          <p:cNvPr id="6" name="Group 8"/>
          <p:cNvGrpSpPr>
            <a:grpSpLocks/>
          </p:cNvGrpSpPr>
          <p:nvPr/>
        </p:nvGrpSpPr>
        <p:grpSpPr bwMode="auto">
          <a:xfrm>
            <a:off x="1524000" y="2362200"/>
            <a:ext cx="1981200" cy="369888"/>
            <a:chOff x="5357648" y="2286000"/>
            <a:chExt cx="2186153" cy="369332"/>
          </a:xfrm>
        </p:grpSpPr>
        <p:cxnSp>
          <p:nvCxnSpPr>
            <p:cNvPr id="10" name="Straight Arrow Connector 9"/>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7592" name="TextBox 10"/>
            <p:cNvSpPr txBox="1">
              <a:spLocks noChangeArrowheads="1"/>
            </p:cNvSpPr>
            <p:nvPr/>
          </p:nvSpPr>
          <p:spPr bwMode="auto">
            <a:xfrm>
              <a:off x="5357648" y="2286000"/>
              <a:ext cx="619445" cy="369332"/>
            </a:xfrm>
            <a:prstGeom prst="rect">
              <a:avLst/>
            </a:prstGeom>
            <a:noFill/>
            <a:ln w="9525">
              <a:noFill/>
              <a:miter lim="800000"/>
              <a:headEnd/>
              <a:tailEnd/>
            </a:ln>
          </p:spPr>
          <p:txBody>
            <a:bodyPr wrap="none">
              <a:spAutoFit/>
            </a:bodyPr>
            <a:lstStyle/>
            <a:p>
              <a:r>
                <a:rPr lang="en-US">
                  <a:latin typeface="Verdana" pitchFamily="34" charset="0"/>
                </a:rPr>
                <a:t>out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smtClean="0"/>
              <a:t>Euler (non-cycle) Path Requirements</a:t>
            </a:r>
            <a:endParaRPr lang="en-US" dirty="0"/>
          </a:p>
        </p:txBody>
      </p:sp>
      <p:sp>
        <p:nvSpPr>
          <p:cNvPr id="68610"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Start and end vertices must have odd degrees</a:t>
            </a:r>
          </a:p>
          <a:p>
            <a:endParaRPr lang="en-US" smtClean="0">
              <a:ea typeface="ＭＳ Ｐゴシック"/>
              <a:cs typeface="ＭＳ Ｐゴシック"/>
            </a:endParaRPr>
          </a:p>
          <a:p>
            <a:r>
              <a:rPr lang="en-US" smtClean="0">
                <a:ea typeface="ＭＳ Ｐゴシック"/>
                <a:cs typeface="ＭＳ Ｐゴシック"/>
              </a:rPr>
              <a:t>Every other vertex must have an even degree</a:t>
            </a:r>
          </a:p>
          <a:p>
            <a:endParaRPr lang="en-US" smtClean="0">
              <a:ea typeface="ＭＳ Ｐゴシック"/>
              <a:cs typeface="ＭＳ Ｐゴシック"/>
            </a:endParaRPr>
          </a:p>
          <a:p>
            <a:r>
              <a:rPr lang="en-US" smtClean="0">
                <a:ea typeface="ＭＳ Ｐゴシック"/>
                <a:cs typeface="ＭＳ Ｐゴシック"/>
              </a:rPr>
              <a:t>There is no Euler Path for the Konigsberg graph</a:t>
            </a:r>
          </a:p>
        </p:txBody>
      </p:sp>
      <p:sp>
        <p:nvSpPr>
          <p:cNvPr id="686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1E7D8E2-974C-4126-A65E-37AF4D924A0C}" type="slidenum">
              <a:rPr lang="en-US"/>
              <a:pPr fontAlgn="base">
                <a:spcBef>
                  <a:spcPct val="0"/>
                </a:spcBef>
                <a:spcAft>
                  <a:spcPct val="0"/>
                </a:spcAft>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smtClean="0"/>
              <a:t>JT’s Extra: What Is  A Graph Used For?</a:t>
            </a:r>
            <a:endParaRPr lang="en-US" dirty="0"/>
          </a:p>
        </p:txBody>
      </p:sp>
      <p:sp>
        <p:nvSpPr>
          <p:cNvPr id="3"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To show relationships (people, objects, locations etc.)</a:t>
            </a:r>
          </a:p>
        </p:txBody>
      </p:sp>
      <p:sp>
        <p:nvSpPr>
          <p:cNvPr id="1945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640F6250-430B-41B4-BC56-FE199E177769}" type="slidenum">
              <a:rPr lang="en-US"/>
              <a:pPr fontAlgn="base">
                <a:spcBef>
                  <a:spcPct val="0"/>
                </a:spcBef>
                <a:spcAft>
                  <a:spcPct val="0"/>
                </a:spcAft>
              </a:pPr>
              <a:t>5</a:t>
            </a:fld>
            <a:endParaRPr lang="en-US"/>
          </a:p>
        </p:txBody>
      </p:sp>
      <p:grpSp>
        <p:nvGrpSpPr>
          <p:cNvPr id="5" name="Group 6"/>
          <p:cNvGrpSpPr>
            <a:grpSpLocks/>
          </p:cNvGrpSpPr>
          <p:nvPr/>
        </p:nvGrpSpPr>
        <p:grpSpPr bwMode="auto">
          <a:xfrm>
            <a:off x="1017588" y="1689100"/>
            <a:ext cx="3968750" cy="2386013"/>
            <a:chOff x="2873" y="1529"/>
            <a:chExt cx="2500" cy="1503"/>
          </a:xfrm>
        </p:grpSpPr>
        <p:sp>
          <p:nvSpPr>
            <p:cNvPr id="19461" name="Line 7"/>
            <p:cNvSpPr>
              <a:spLocks noChangeShapeType="1"/>
            </p:cNvSpPr>
            <p:nvPr/>
          </p:nvSpPr>
          <p:spPr bwMode="auto">
            <a:xfrm>
              <a:off x="3243" y="1979"/>
              <a:ext cx="1587" cy="0"/>
            </a:xfrm>
            <a:prstGeom prst="line">
              <a:avLst/>
            </a:prstGeom>
            <a:noFill/>
            <a:ln w="12700">
              <a:solidFill>
                <a:schemeClr val="tx1"/>
              </a:solidFill>
              <a:round/>
              <a:headEnd/>
              <a:tailEnd/>
            </a:ln>
          </p:spPr>
          <p:txBody>
            <a:bodyPr tIns="46038" rIns="92075" bIns="46038">
              <a:spAutoFit/>
            </a:bodyPr>
            <a:lstStyle/>
            <a:p>
              <a:endParaRPr lang="en-US"/>
            </a:p>
          </p:txBody>
        </p:sp>
        <p:sp>
          <p:nvSpPr>
            <p:cNvPr id="19462" name="Line 8"/>
            <p:cNvSpPr>
              <a:spLocks noChangeShapeType="1"/>
            </p:cNvSpPr>
            <p:nvPr/>
          </p:nvSpPr>
          <p:spPr bwMode="auto">
            <a:xfrm>
              <a:off x="3243" y="1979"/>
              <a:ext cx="0" cy="182"/>
            </a:xfrm>
            <a:prstGeom prst="line">
              <a:avLst/>
            </a:prstGeom>
            <a:noFill/>
            <a:ln w="12700">
              <a:solidFill>
                <a:schemeClr val="tx1"/>
              </a:solidFill>
              <a:round/>
              <a:headEnd/>
              <a:tailEnd/>
            </a:ln>
          </p:spPr>
          <p:txBody>
            <a:bodyPr tIns="46038" rIns="92075" bIns="46038">
              <a:spAutoFit/>
            </a:bodyPr>
            <a:lstStyle/>
            <a:p>
              <a:endParaRPr lang="en-US"/>
            </a:p>
          </p:txBody>
        </p:sp>
        <p:sp>
          <p:nvSpPr>
            <p:cNvPr id="19463" name="Line 9"/>
            <p:cNvSpPr>
              <a:spLocks noChangeShapeType="1"/>
            </p:cNvSpPr>
            <p:nvPr/>
          </p:nvSpPr>
          <p:spPr bwMode="auto">
            <a:xfrm>
              <a:off x="4830" y="1979"/>
              <a:ext cx="0" cy="182"/>
            </a:xfrm>
            <a:prstGeom prst="line">
              <a:avLst/>
            </a:prstGeom>
            <a:noFill/>
            <a:ln w="12700">
              <a:solidFill>
                <a:schemeClr val="tx1"/>
              </a:solidFill>
              <a:round/>
              <a:headEnd/>
              <a:tailEnd/>
            </a:ln>
          </p:spPr>
          <p:txBody>
            <a:bodyPr tIns="46038" rIns="92075" bIns="46038">
              <a:spAutoFit/>
            </a:bodyPr>
            <a:lstStyle/>
            <a:p>
              <a:endParaRPr lang="en-US"/>
            </a:p>
          </p:txBody>
        </p:sp>
        <p:sp>
          <p:nvSpPr>
            <p:cNvPr id="19464" name="Line 10"/>
            <p:cNvSpPr>
              <a:spLocks noChangeShapeType="1"/>
            </p:cNvSpPr>
            <p:nvPr/>
          </p:nvSpPr>
          <p:spPr bwMode="auto">
            <a:xfrm>
              <a:off x="4105" y="1752"/>
              <a:ext cx="0" cy="227"/>
            </a:xfrm>
            <a:prstGeom prst="line">
              <a:avLst/>
            </a:prstGeom>
            <a:noFill/>
            <a:ln w="12700">
              <a:solidFill>
                <a:schemeClr val="tx1"/>
              </a:solidFill>
              <a:round/>
              <a:headEnd/>
              <a:tailEnd/>
            </a:ln>
          </p:spPr>
          <p:txBody>
            <a:bodyPr tIns="46038" rIns="92075" bIns="46038">
              <a:spAutoFit/>
            </a:bodyPr>
            <a:lstStyle/>
            <a:p>
              <a:endParaRPr lang="en-US"/>
            </a:p>
          </p:txBody>
        </p:sp>
        <p:sp>
          <p:nvSpPr>
            <p:cNvPr id="19465" name="Line 11"/>
            <p:cNvSpPr>
              <a:spLocks noChangeShapeType="1"/>
            </p:cNvSpPr>
            <p:nvPr/>
          </p:nvSpPr>
          <p:spPr bwMode="auto">
            <a:xfrm>
              <a:off x="3016" y="2660"/>
              <a:ext cx="680" cy="0"/>
            </a:xfrm>
            <a:prstGeom prst="line">
              <a:avLst/>
            </a:prstGeom>
            <a:noFill/>
            <a:ln w="12700">
              <a:solidFill>
                <a:schemeClr val="tx1"/>
              </a:solidFill>
              <a:round/>
              <a:headEnd/>
              <a:tailEnd/>
            </a:ln>
          </p:spPr>
          <p:txBody>
            <a:bodyPr tIns="46038" rIns="92075" bIns="46038">
              <a:spAutoFit/>
            </a:bodyPr>
            <a:lstStyle/>
            <a:p>
              <a:endParaRPr lang="en-US"/>
            </a:p>
          </p:txBody>
        </p:sp>
        <p:sp>
          <p:nvSpPr>
            <p:cNvPr id="19466" name="Line 12"/>
            <p:cNvSpPr>
              <a:spLocks noChangeShapeType="1"/>
            </p:cNvSpPr>
            <p:nvPr/>
          </p:nvSpPr>
          <p:spPr bwMode="auto">
            <a:xfrm>
              <a:off x="3016"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19467" name="Line 13"/>
            <p:cNvSpPr>
              <a:spLocks noChangeShapeType="1"/>
            </p:cNvSpPr>
            <p:nvPr/>
          </p:nvSpPr>
          <p:spPr bwMode="auto">
            <a:xfrm>
              <a:off x="3696"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19468" name="Line 14"/>
            <p:cNvSpPr>
              <a:spLocks noChangeShapeType="1"/>
            </p:cNvSpPr>
            <p:nvPr/>
          </p:nvSpPr>
          <p:spPr bwMode="auto">
            <a:xfrm>
              <a:off x="3243" y="2341"/>
              <a:ext cx="0" cy="319"/>
            </a:xfrm>
            <a:prstGeom prst="line">
              <a:avLst/>
            </a:prstGeom>
            <a:noFill/>
            <a:ln w="12700">
              <a:solidFill>
                <a:schemeClr val="tx1"/>
              </a:solidFill>
              <a:round/>
              <a:headEnd/>
              <a:tailEnd/>
            </a:ln>
          </p:spPr>
          <p:txBody>
            <a:bodyPr tIns="46038" rIns="92075" bIns="46038">
              <a:spAutoFit/>
            </a:bodyPr>
            <a:lstStyle/>
            <a:p>
              <a:endParaRPr lang="en-US"/>
            </a:p>
          </p:txBody>
        </p:sp>
        <p:sp>
          <p:nvSpPr>
            <p:cNvPr id="19469" name="Line 15"/>
            <p:cNvSpPr>
              <a:spLocks noChangeShapeType="1"/>
            </p:cNvSpPr>
            <p:nvPr/>
          </p:nvSpPr>
          <p:spPr bwMode="auto">
            <a:xfrm>
              <a:off x="4422" y="2660"/>
              <a:ext cx="726" cy="0"/>
            </a:xfrm>
            <a:prstGeom prst="line">
              <a:avLst/>
            </a:prstGeom>
            <a:noFill/>
            <a:ln w="12700">
              <a:solidFill>
                <a:schemeClr val="tx1"/>
              </a:solidFill>
              <a:round/>
              <a:headEnd/>
              <a:tailEnd/>
            </a:ln>
          </p:spPr>
          <p:txBody>
            <a:bodyPr tIns="46038" rIns="92075" bIns="46038">
              <a:spAutoFit/>
            </a:bodyPr>
            <a:lstStyle/>
            <a:p>
              <a:endParaRPr lang="en-US"/>
            </a:p>
          </p:txBody>
        </p:sp>
        <p:sp>
          <p:nvSpPr>
            <p:cNvPr id="19470" name="Line 16"/>
            <p:cNvSpPr>
              <a:spLocks noChangeShapeType="1"/>
            </p:cNvSpPr>
            <p:nvPr/>
          </p:nvSpPr>
          <p:spPr bwMode="auto">
            <a:xfrm>
              <a:off x="4422"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19471" name="Line 17"/>
            <p:cNvSpPr>
              <a:spLocks noChangeShapeType="1"/>
            </p:cNvSpPr>
            <p:nvPr/>
          </p:nvSpPr>
          <p:spPr bwMode="auto">
            <a:xfrm>
              <a:off x="5148"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19472" name="Line 18"/>
            <p:cNvSpPr>
              <a:spLocks noChangeShapeType="1"/>
            </p:cNvSpPr>
            <p:nvPr/>
          </p:nvSpPr>
          <p:spPr bwMode="auto">
            <a:xfrm>
              <a:off x="4830" y="2387"/>
              <a:ext cx="1" cy="273"/>
            </a:xfrm>
            <a:prstGeom prst="line">
              <a:avLst/>
            </a:prstGeom>
            <a:noFill/>
            <a:ln w="12700">
              <a:solidFill>
                <a:schemeClr val="tx1"/>
              </a:solidFill>
              <a:round/>
              <a:headEnd/>
              <a:tailEnd/>
            </a:ln>
          </p:spPr>
          <p:txBody>
            <a:bodyPr tIns="46038" rIns="92075" bIns="46038">
              <a:spAutoFit/>
            </a:bodyPr>
            <a:lstStyle/>
            <a:p>
              <a:endParaRPr lang="en-US"/>
            </a:p>
          </p:txBody>
        </p:sp>
        <p:sp>
          <p:nvSpPr>
            <p:cNvPr id="19473" name="Rectangle 19"/>
            <p:cNvSpPr>
              <a:spLocks noChangeArrowheads="1"/>
            </p:cNvSpPr>
            <p:nvPr/>
          </p:nvSpPr>
          <p:spPr bwMode="auto">
            <a:xfrm>
              <a:off x="3921" y="1529"/>
              <a:ext cx="382"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Jane</a:t>
              </a:r>
            </a:p>
          </p:txBody>
        </p:sp>
        <p:sp>
          <p:nvSpPr>
            <p:cNvPr id="19474" name="Rectangle 20"/>
            <p:cNvSpPr>
              <a:spLocks noChangeArrowheads="1"/>
            </p:cNvSpPr>
            <p:nvPr/>
          </p:nvSpPr>
          <p:spPr bwMode="auto">
            <a:xfrm>
              <a:off x="3141" y="2164"/>
              <a:ext cx="313"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Jim</a:t>
              </a:r>
            </a:p>
          </p:txBody>
        </p:sp>
        <p:sp>
          <p:nvSpPr>
            <p:cNvPr id="19475" name="Rectangle 21"/>
            <p:cNvSpPr>
              <a:spLocks noChangeArrowheads="1"/>
            </p:cNvSpPr>
            <p:nvPr/>
          </p:nvSpPr>
          <p:spPr bwMode="auto">
            <a:xfrm>
              <a:off x="4637" y="2164"/>
              <a:ext cx="427"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Anne</a:t>
              </a:r>
            </a:p>
          </p:txBody>
        </p:sp>
        <p:sp>
          <p:nvSpPr>
            <p:cNvPr id="19476" name="Rectangle 22"/>
            <p:cNvSpPr>
              <a:spLocks noChangeArrowheads="1"/>
            </p:cNvSpPr>
            <p:nvPr/>
          </p:nvSpPr>
          <p:spPr bwMode="auto">
            <a:xfrm>
              <a:off x="2873" y="2799"/>
              <a:ext cx="313"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Joe</a:t>
              </a:r>
            </a:p>
          </p:txBody>
        </p:sp>
        <p:sp>
          <p:nvSpPr>
            <p:cNvPr id="19477" name="Rectangle 23"/>
            <p:cNvSpPr>
              <a:spLocks noChangeArrowheads="1"/>
            </p:cNvSpPr>
            <p:nvPr/>
          </p:nvSpPr>
          <p:spPr bwMode="auto">
            <a:xfrm>
              <a:off x="3495" y="2799"/>
              <a:ext cx="427"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Mark</a:t>
              </a:r>
            </a:p>
          </p:txBody>
        </p:sp>
        <p:sp>
          <p:nvSpPr>
            <p:cNvPr id="19478" name="Rectangle 24"/>
            <p:cNvSpPr>
              <a:spLocks noChangeArrowheads="1"/>
            </p:cNvSpPr>
            <p:nvPr/>
          </p:nvSpPr>
          <p:spPr bwMode="auto">
            <a:xfrm>
              <a:off x="4267" y="2799"/>
              <a:ext cx="408"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Mike</a:t>
              </a:r>
            </a:p>
          </p:txBody>
        </p:sp>
        <p:sp>
          <p:nvSpPr>
            <p:cNvPr id="19479" name="Rectangle 25"/>
            <p:cNvSpPr>
              <a:spLocks noChangeArrowheads="1"/>
            </p:cNvSpPr>
            <p:nvPr/>
          </p:nvSpPr>
          <p:spPr bwMode="auto">
            <a:xfrm>
              <a:off x="4946" y="2799"/>
              <a:ext cx="427"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Mary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No Euler Path for this Graph</a:t>
            </a:r>
            <a:endParaRPr lang="en-US" dirty="0"/>
          </a:p>
        </p:txBody>
      </p:sp>
      <p:sp>
        <p:nvSpPr>
          <p:cNvPr id="69634" name="Content Placeholder 3"/>
          <p:cNvSpPr>
            <a:spLocks noGrp="1"/>
          </p:cNvSpPr>
          <p:nvPr>
            <p:ph idx="1"/>
          </p:nvPr>
        </p:nvSpPr>
        <p:spPr>
          <a:xfrm>
            <a:off x="503238" y="530225"/>
            <a:ext cx="8183562" cy="4187825"/>
          </a:xfrm>
        </p:spPr>
        <p:txBody>
          <a:bodyPr/>
          <a:lstStyle/>
          <a:p>
            <a:endParaRPr lang="en-US" smtClean="0">
              <a:ea typeface="ＭＳ Ｐゴシック"/>
              <a:cs typeface="ＭＳ Ｐゴシック"/>
            </a:endParaRPr>
          </a:p>
        </p:txBody>
      </p:sp>
      <p:sp>
        <p:nvSpPr>
          <p:cNvPr id="69635" name="Slide Number Placeholder 20"/>
          <p:cNvSpPr>
            <a:spLocks noGrp="1"/>
          </p:cNvSpPr>
          <p:nvPr>
            <p:ph type="sldNum" sz="quarter" idx="12"/>
          </p:nvPr>
        </p:nvSpPr>
        <p:spPr bwMode="auto">
          <a:noFill/>
          <a:ln>
            <a:miter lim="800000"/>
            <a:headEnd/>
            <a:tailEnd/>
          </a:ln>
        </p:spPr>
        <p:txBody>
          <a:bodyPr/>
          <a:lstStyle/>
          <a:p>
            <a:pPr fontAlgn="base">
              <a:spcBef>
                <a:spcPct val="0"/>
              </a:spcBef>
              <a:spcAft>
                <a:spcPct val="0"/>
              </a:spcAft>
            </a:pPr>
            <a:fld id="{45804E9C-DD41-442D-9B08-AB043D5EDDDB}" type="slidenum">
              <a:rPr lang="en-US"/>
              <a:pPr fontAlgn="base">
                <a:spcBef>
                  <a:spcPct val="0"/>
                </a:spcBef>
                <a:spcAft>
                  <a:spcPct val="0"/>
                </a:spcAft>
              </a:pPr>
              <a:t>50</a:t>
            </a:fld>
            <a:endParaRPr lang="en-US"/>
          </a:p>
        </p:txBody>
      </p:sp>
      <p:grpSp>
        <p:nvGrpSpPr>
          <p:cNvPr id="69636" name="Group 4"/>
          <p:cNvGrpSpPr>
            <a:grpSpLocks/>
          </p:cNvGrpSpPr>
          <p:nvPr/>
        </p:nvGrpSpPr>
        <p:grpSpPr bwMode="auto">
          <a:xfrm>
            <a:off x="2286000" y="685800"/>
            <a:ext cx="3963988" cy="4191000"/>
            <a:chOff x="3122735" y="1066800"/>
            <a:chExt cx="3963865" cy="4191000"/>
          </a:xfrm>
        </p:grpSpPr>
        <p:sp>
          <p:nvSpPr>
            <p:cNvPr id="6" name="Freeform 5"/>
            <p:cNvSpPr/>
            <p:nvPr/>
          </p:nvSpPr>
          <p:spPr>
            <a:xfrm>
              <a:off x="3386252" y="1336675"/>
              <a:ext cx="649268"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
            <p:cNvSpPr/>
            <p:nvPr/>
          </p:nvSpPr>
          <p:spPr>
            <a:xfrm>
              <a:off x="4035520" y="1354138"/>
              <a:ext cx="738164"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3122735" y="3182938"/>
              <a:ext cx="561958"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3938685" y="3182938"/>
              <a:ext cx="544496"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0" name="Straight Connector 9"/>
            <p:cNvCxnSpPr>
              <a:stCxn id="19" idx="3"/>
              <a:endCxn id="18" idx="1"/>
            </p:cNvCxnSpPr>
            <p:nvPr/>
          </p:nvCxnSpPr>
          <p:spPr>
            <a:xfrm>
              <a:off x="4389521" y="1327150"/>
              <a:ext cx="2239893"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2"/>
              <a:endCxn id="18" idx="1"/>
            </p:cNvCxnSpPr>
            <p:nvPr/>
          </p:nvCxnSpPr>
          <p:spPr>
            <a:xfrm flipV="1">
              <a:off x="3938685" y="3003550"/>
              <a:ext cx="2690730"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7" idx="3"/>
              <a:endCxn id="18" idx="1"/>
            </p:cNvCxnSpPr>
            <p:nvPr/>
          </p:nvCxnSpPr>
          <p:spPr>
            <a:xfrm flipV="1">
              <a:off x="4021232" y="3003550"/>
              <a:ext cx="260818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962497" y="10668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553217" y="27432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3581509" y="28956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505311" y="47244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3657600" y="2971800"/>
              <a:ext cx="364202"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A</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18" name="TextBox 17"/>
            <p:cNvSpPr txBox="1"/>
            <p:nvPr/>
          </p:nvSpPr>
          <p:spPr>
            <a:xfrm>
              <a:off x="6629400" y="2819400"/>
              <a:ext cx="37702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D</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19" name="TextBox 18"/>
            <p:cNvSpPr txBox="1"/>
            <p:nvPr/>
          </p:nvSpPr>
          <p:spPr>
            <a:xfrm>
              <a:off x="4038600" y="1143000"/>
              <a:ext cx="351378"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C</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sp>
          <p:nvSpPr>
            <p:cNvPr id="20" name="TextBox 19"/>
            <p:cNvSpPr txBox="1"/>
            <p:nvPr/>
          </p:nvSpPr>
          <p:spPr>
            <a:xfrm>
              <a:off x="3581400" y="4800600"/>
              <a:ext cx="36099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rPr>
                <a:t>B</a:t>
              </a:r>
              <a:endPar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A Similar Problem</a:t>
            </a:r>
            <a:endParaRPr lang="en-US" dirty="0"/>
          </a:p>
        </p:txBody>
      </p:sp>
      <p:sp>
        <p:nvSpPr>
          <p:cNvPr id="70658"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Can you draw this shape with the rules:</a:t>
            </a:r>
          </a:p>
          <a:p>
            <a:pPr lvl="1"/>
            <a:r>
              <a:rPr lang="en-US" smtClean="0">
                <a:ea typeface="ＭＳ Ｐゴシック"/>
              </a:rPr>
              <a:t>Draw </a:t>
            </a:r>
            <a:r>
              <a:rPr lang="en-US" b="1" smtClean="0">
                <a:ea typeface="ＭＳ Ｐゴシック"/>
              </a:rPr>
              <a:t>continuously</a:t>
            </a:r>
            <a:r>
              <a:rPr lang="en-US" smtClean="0">
                <a:ea typeface="ＭＳ Ｐゴシック"/>
              </a:rPr>
              <a:t>, cannot lift pen from one position to another</a:t>
            </a:r>
          </a:p>
          <a:p>
            <a:pPr lvl="1"/>
            <a:r>
              <a:rPr lang="en-US" smtClean="0">
                <a:ea typeface="ＭＳ Ｐゴシック"/>
              </a:rPr>
              <a:t>Draw each line </a:t>
            </a:r>
            <a:r>
              <a:rPr lang="en-US" b="1" smtClean="0">
                <a:ea typeface="ＭＳ Ｐゴシック"/>
              </a:rPr>
              <a:t>once</a:t>
            </a:r>
            <a:r>
              <a:rPr lang="en-US" smtClean="0">
                <a:ea typeface="ＭＳ Ｐゴシック"/>
              </a:rPr>
              <a:t>, cannot let pen run on top of an already drawn line</a:t>
            </a:r>
          </a:p>
        </p:txBody>
      </p:sp>
      <p:sp>
        <p:nvSpPr>
          <p:cNvPr id="70659" name="Slide Number Placeholder 8"/>
          <p:cNvSpPr>
            <a:spLocks noGrp="1"/>
          </p:cNvSpPr>
          <p:nvPr>
            <p:ph type="sldNum" sz="quarter" idx="12"/>
          </p:nvPr>
        </p:nvSpPr>
        <p:spPr bwMode="auto">
          <a:noFill/>
          <a:ln>
            <a:miter lim="800000"/>
            <a:headEnd/>
            <a:tailEnd/>
          </a:ln>
        </p:spPr>
        <p:txBody>
          <a:bodyPr/>
          <a:lstStyle/>
          <a:p>
            <a:pPr fontAlgn="base">
              <a:spcBef>
                <a:spcPct val="0"/>
              </a:spcBef>
              <a:spcAft>
                <a:spcPct val="0"/>
              </a:spcAft>
            </a:pPr>
            <a:fld id="{4F7030AF-36EE-47A4-9C25-72285F2A179C}" type="slidenum">
              <a:rPr lang="en-US"/>
              <a:pPr fontAlgn="base">
                <a:spcBef>
                  <a:spcPct val="0"/>
                </a:spcBef>
                <a:spcAft>
                  <a:spcPct val="0"/>
                </a:spcAft>
              </a:pPr>
              <a:t>51</a:t>
            </a:fld>
            <a:endParaRPr lang="en-US"/>
          </a:p>
        </p:txBody>
      </p:sp>
      <p:sp>
        <p:nvSpPr>
          <p:cNvPr id="4" name="Rectangle 3"/>
          <p:cNvSpPr/>
          <p:nvPr/>
        </p:nvSpPr>
        <p:spPr>
          <a:xfrm>
            <a:off x="3505200" y="3657600"/>
            <a:ext cx="1295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a:off x="3505200" y="3048000"/>
            <a:ext cx="1295400" cy="6096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a:stCxn id="5" idx="4"/>
          </p:cNvCxnSpPr>
          <p:nvPr/>
        </p:nvCxnSpPr>
        <p:spPr>
          <a:xfrm rot="5400000">
            <a:off x="3429000" y="3733800"/>
            <a:ext cx="1447800"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2"/>
          </p:cNvCxnSpPr>
          <p:nvPr/>
        </p:nvCxnSpPr>
        <p:spPr>
          <a:xfrm rot="16200000" flipH="1">
            <a:off x="3429000" y="3733800"/>
            <a:ext cx="1447800"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Representation</a:t>
            </a:r>
            <a:endParaRPr lang="en-US" dirty="0"/>
          </a:p>
        </p:txBody>
      </p:sp>
      <p:sp>
        <p:nvSpPr>
          <p:cNvPr id="71682" name="Slide Number Placeholder 14"/>
          <p:cNvSpPr>
            <a:spLocks noGrp="1"/>
          </p:cNvSpPr>
          <p:nvPr>
            <p:ph type="sldNum" sz="quarter" idx="12"/>
          </p:nvPr>
        </p:nvSpPr>
        <p:spPr bwMode="auto">
          <a:noFill/>
          <a:ln>
            <a:miter lim="800000"/>
            <a:headEnd/>
            <a:tailEnd/>
          </a:ln>
        </p:spPr>
        <p:txBody>
          <a:bodyPr/>
          <a:lstStyle/>
          <a:p>
            <a:pPr fontAlgn="base">
              <a:spcBef>
                <a:spcPct val="0"/>
              </a:spcBef>
              <a:spcAft>
                <a:spcPct val="0"/>
              </a:spcAft>
            </a:pPr>
            <a:fld id="{5149BFBC-F77D-4107-BA3C-53B21964B807}" type="slidenum">
              <a:rPr lang="en-US"/>
              <a:pPr fontAlgn="base">
                <a:spcBef>
                  <a:spcPct val="0"/>
                </a:spcBef>
                <a:spcAft>
                  <a:spcPct val="0"/>
                </a:spcAft>
              </a:pPr>
              <a:t>52</a:t>
            </a:fld>
            <a:endParaRPr lang="en-US"/>
          </a:p>
        </p:txBody>
      </p:sp>
      <p:grpSp>
        <p:nvGrpSpPr>
          <p:cNvPr id="71683" name="Group 8"/>
          <p:cNvGrpSpPr>
            <a:grpSpLocks/>
          </p:cNvGrpSpPr>
          <p:nvPr/>
        </p:nvGrpSpPr>
        <p:grpSpPr bwMode="auto">
          <a:xfrm>
            <a:off x="2971800" y="1219200"/>
            <a:ext cx="2743200" cy="3581400"/>
            <a:chOff x="3505200" y="3048000"/>
            <a:chExt cx="1295400" cy="2057400"/>
          </a:xfrm>
        </p:grpSpPr>
        <p:sp>
          <p:nvSpPr>
            <p:cNvPr id="4" name="Rectangle 3"/>
            <p:cNvSpPr/>
            <p:nvPr/>
          </p:nvSpPr>
          <p:spPr>
            <a:xfrm>
              <a:off x="3505200" y="3657195"/>
              <a:ext cx="1295400" cy="1448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a:off x="3505200" y="3048000"/>
              <a:ext cx="1295400" cy="60919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a:stCxn id="5" idx="4"/>
            </p:cNvCxnSpPr>
            <p:nvPr/>
          </p:nvCxnSpPr>
          <p:spPr>
            <a:xfrm rot="5400000">
              <a:off x="3428797" y="3733597"/>
              <a:ext cx="1448205"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2"/>
            </p:cNvCxnSpPr>
            <p:nvPr/>
          </p:nvCxnSpPr>
          <p:spPr>
            <a:xfrm rot="16200000" flipH="1">
              <a:off x="3428797" y="3733597"/>
              <a:ext cx="1448205"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4191000" y="106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11" name="Oval 10"/>
          <p:cNvSpPr/>
          <p:nvPr/>
        </p:nvSpPr>
        <p:spPr>
          <a:xfrm>
            <a:off x="2819400" y="2133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12" name="Oval 11"/>
          <p:cNvSpPr/>
          <p:nvPr/>
        </p:nvSpPr>
        <p:spPr>
          <a:xfrm>
            <a:off x="5562600" y="2133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13" name="Oval 12"/>
          <p:cNvSpPr/>
          <p:nvPr/>
        </p:nvSpPr>
        <p:spPr>
          <a:xfrm>
            <a:off x="5562600" y="4572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4" name="Oval 13"/>
          <p:cNvSpPr/>
          <p:nvPr/>
        </p:nvSpPr>
        <p:spPr>
          <a:xfrm>
            <a:off x="2819400" y="4572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Graph Representation</a:t>
            </a:r>
            <a:endParaRPr lang="en-US" dirty="0"/>
          </a:p>
        </p:txBody>
      </p:sp>
      <p:sp>
        <p:nvSpPr>
          <p:cNvPr id="16" name="Content Placeholder 15"/>
          <p:cNvSpPr>
            <a:spLocks noGrp="1"/>
          </p:cNvSpPr>
          <p:nvPr>
            <p:ph idx="1"/>
          </p:nvPr>
        </p:nvSpPr>
        <p:spPr>
          <a:xfrm>
            <a:off x="503238" y="530225"/>
            <a:ext cx="8183562" cy="4187825"/>
          </a:xfrm>
        </p:spPr>
        <p:txBody>
          <a:bodyPr/>
          <a:lstStyle/>
          <a:p>
            <a:r>
              <a:rPr lang="en-US" smtClean="0">
                <a:ea typeface="ＭＳ Ｐゴシック"/>
                <a:cs typeface="ＭＳ Ｐゴシック"/>
              </a:rPr>
              <a:t>Is there a Euler Circuit</a:t>
            </a:r>
          </a:p>
          <a:p>
            <a:pPr lvl="1"/>
            <a:r>
              <a:rPr lang="en-US" smtClean="0">
                <a:ea typeface="ＭＳ Ｐゴシック"/>
              </a:rPr>
              <a:t>No (some vertices have odd degrees)</a:t>
            </a:r>
          </a:p>
          <a:p>
            <a:pPr lvl="1"/>
            <a:endParaRPr lang="en-US" smtClean="0">
              <a:ea typeface="ＭＳ Ｐゴシック"/>
            </a:endParaRPr>
          </a:p>
          <a:p>
            <a:r>
              <a:rPr lang="en-US" smtClean="0">
                <a:ea typeface="ＭＳ Ｐゴシック"/>
                <a:cs typeface="ＭＳ Ｐゴシック"/>
              </a:rPr>
              <a:t>Is there a Euler Path</a:t>
            </a:r>
          </a:p>
          <a:p>
            <a:pPr lvl="1"/>
            <a:r>
              <a:rPr lang="en-US" smtClean="0">
                <a:ea typeface="ＭＳ Ｐゴシック"/>
              </a:rPr>
              <a:t>Yes (exactly two vertices have odd degrees)</a:t>
            </a:r>
          </a:p>
          <a:p>
            <a:pPr lvl="1"/>
            <a:endParaRPr lang="en-US" smtClean="0">
              <a:ea typeface="ＭＳ Ｐゴシック"/>
            </a:endParaRPr>
          </a:p>
          <a:p>
            <a:r>
              <a:rPr lang="en-US" smtClean="0">
                <a:ea typeface="ＭＳ Ｐゴシック"/>
                <a:cs typeface="ＭＳ Ｐゴシック"/>
              </a:rPr>
              <a:t>Path must start at an odd-degree vertex and ends at another odd-degree one</a:t>
            </a:r>
          </a:p>
        </p:txBody>
      </p:sp>
      <p:sp>
        <p:nvSpPr>
          <p:cNvPr id="72707" name="Slide Number Placeholder 14"/>
          <p:cNvSpPr>
            <a:spLocks noGrp="1"/>
          </p:cNvSpPr>
          <p:nvPr>
            <p:ph type="sldNum" sz="quarter" idx="12"/>
          </p:nvPr>
        </p:nvSpPr>
        <p:spPr bwMode="auto">
          <a:noFill/>
          <a:ln>
            <a:miter lim="800000"/>
            <a:headEnd/>
            <a:tailEnd/>
          </a:ln>
        </p:spPr>
        <p:txBody>
          <a:bodyPr/>
          <a:lstStyle/>
          <a:p>
            <a:pPr fontAlgn="base">
              <a:spcBef>
                <a:spcPct val="0"/>
              </a:spcBef>
              <a:spcAft>
                <a:spcPct val="0"/>
              </a:spcAft>
            </a:pPr>
            <a:fld id="{B32F3FD2-02C3-4EAE-B38B-BE426963252A}" type="slidenum">
              <a:rPr lang="en-US"/>
              <a:pPr fontAlgn="base">
                <a:spcBef>
                  <a:spcPct val="0"/>
                </a:spcBef>
                <a:spcAft>
                  <a:spcPct val="0"/>
                </a:spcAft>
              </a:pPr>
              <a:t>53</a:t>
            </a:fld>
            <a:endParaRPr lang="en-US"/>
          </a:p>
        </p:txBody>
      </p:sp>
      <p:grpSp>
        <p:nvGrpSpPr>
          <p:cNvPr id="72708" name="Group 14"/>
          <p:cNvGrpSpPr>
            <a:grpSpLocks/>
          </p:cNvGrpSpPr>
          <p:nvPr/>
        </p:nvGrpSpPr>
        <p:grpSpPr bwMode="auto">
          <a:xfrm>
            <a:off x="6553200" y="3657600"/>
            <a:ext cx="1905000" cy="2667000"/>
            <a:chOff x="5257800" y="1066800"/>
            <a:chExt cx="3048000" cy="3810000"/>
          </a:xfrm>
        </p:grpSpPr>
        <p:grpSp>
          <p:nvGrpSpPr>
            <p:cNvPr id="72709" name="Group 8"/>
            <p:cNvGrpSpPr>
              <a:grpSpLocks/>
            </p:cNvGrpSpPr>
            <p:nvPr/>
          </p:nvGrpSpPr>
          <p:grpSpPr bwMode="auto">
            <a:xfrm>
              <a:off x="5410200" y="1219200"/>
              <a:ext cx="2743200" cy="3581400"/>
              <a:chOff x="3505200" y="3048000"/>
              <a:chExt cx="1295400" cy="2057400"/>
            </a:xfrm>
          </p:grpSpPr>
          <p:sp>
            <p:nvSpPr>
              <p:cNvPr id="4" name="Rectangle 3"/>
              <p:cNvSpPr/>
              <p:nvPr/>
            </p:nvSpPr>
            <p:spPr>
              <a:xfrm>
                <a:off x="3505200" y="3657456"/>
                <a:ext cx="1295400" cy="1447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5" name="Isosceles Triangle 4"/>
              <p:cNvSpPr/>
              <p:nvPr/>
            </p:nvSpPr>
            <p:spPr>
              <a:xfrm>
                <a:off x="3505200" y="3047740"/>
                <a:ext cx="1295400" cy="60971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cxnSp>
            <p:nvCxnSpPr>
              <p:cNvPr id="7" name="Straight Connector 6"/>
              <p:cNvCxnSpPr>
                <a:stCxn id="5" idx="4"/>
              </p:cNvCxnSpPr>
              <p:nvPr/>
            </p:nvCxnSpPr>
            <p:spPr>
              <a:xfrm rot="5400000">
                <a:off x="3429188" y="3733467"/>
                <a:ext cx="1447423"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2"/>
              </p:cNvCxnSpPr>
              <p:nvPr/>
            </p:nvCxnSpPr>
            <p:spPr>
              <a:xfrm rot="16200000" flipH="1">
                <a:off x="3429188" y="3733467"/>
                <a:ext cx="1447423"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6629400" y="1066800"/>
              <a:ext cx="304800" cy="303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A</a:t>
              </a:r>
              <a:endParaRPr lang="en-US" sz="1200" dirty="0"/>
            </a:p>
          </p:txBody>
        </p:sp>
        <p:sp>
          <p:nvSpPr>
            <p:cNvPr id="11" name="Oval 10"/>
            <p:cNvSpPr/>
            <p:nvPr/>
          </p:nvSpPr>
          <p:spPr>
            <a:xfrm>
              <a:off x="5257800" y="2132693"/>
              <a:ext cx="304800" cy="306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B</a:t>
              </a:r>
              <a:endParaRPr lang="en-US" sz="1200" dirty="0"/>
            </a:p>
          </p:txBody>
        </p:sp>
        <p:sp>
          <p:nvSpPr>
            <p:cNvPr id="12" name="Oval 11"/>
            <p:cNvSpPr/>
            <p:nvPr/>
          </p:nvSpPr>
          <p:spPr>
            <a:xfrm>
              <a:off x="8001000" y="2132693"/>
              <a:ext cx="304800" cy="306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C</a:t>
              </a:r>
              <a:endParaRPr lang="en-US" sz="1200" dirty="0"/>
            </a:p>
          </p:txBody>
        </p:sp>
        <p:sp>
          <p:nvSpPr>
            <p:cNvPr id="13" name="Oval 12"/>
            <p:cNvSpPr/>
            <p:nvPr/>
          </p:nvSpPr>
          <p:spPr>
            <a:xfrm>
              <a:off x="8001000" y="4572907"/>
              <a:ext cx="304800" cy="303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E</a:t>
              </a:r>
              <a:endParaRPr lang="en-US" sz="1200" dirty="0"/>
            </a:p>
          </p:txBody>
        </p:sp>
        <p:sp>
          <p:nvSpPr>
            <p:cNvPr id="14" name="Oval 13"/>
            <p:cNvSpPr/>
            <p:nvPr/>
          </p:nvSpPr>
          <p:spPr>
            <a:xfrm>
              <a:off x="5257800" y="4572907"/>
              <a:ext cx="304800" cy="303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D</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Euler Circuit Algorithm</a:t>
            </a:r>
            <a:endParaRPr lang="en-US" dirty="0"/>
          </a:p>
        </p:txBody>
      </p:sp>
      <p:sp>
        <p:nvSpPr>
          <p:cNvPr id="3" name="Content Placeholder 2"/>
          <p:cNvSpPr>
            <a:spLocks noGrp="1"/>
          </p:cNvSpPr>
          <p:nvPr>
            <p:ph idx="1"/>
          </p:nvPr>
        </p:nvSpPr>
        <p:spPr>
          <a:xfrm>
            <a:off x="503238" y="530225"/>
            <a:ext cx="8183562" cy="4187825"/>
          </a:xfrm>
        </p:spPr>
        <p:txBody>
          <a:bodyPr/>
          <a:lstStyle/>
          <a:p>
            <a:pPr>
              <a:buFont typeface="Wingdings 2" pitchFamily="18" charset="2"/>
              <a:buNone/>
              <a:defRPr/>
            </a:pPr>
            <a:r>
              <a:rPr lang="en-US" dirty="0" smtClean="0"/>
              <a:t>Given a graph G </a:t>
            </a:r>
            <a:r>
              <a:rPr lang="en-US" sz="2000" dirty="0" smtClean="0"/>
              <a:t>(all vertices have even degrees)</a:t>
            </a:r>
            <a:r>
              <a:rPr lang="en-US" dirty="0" smtClean="0"/>
              <a:t>:</a:t>
            </a:r>
          </a:p>
          <a:p>
            <a:pPr marL="514350" indent="-514350">
              <a:buFont typeface="+mj-lt"/>
              <a:buAutoNum type="arabicPeriod"/>
              <a:defRPr/>
            </a:pPr>
            <a:r>
              <a:rPr lang="en-US" dirty="0" smtClean="0"/>
              <a:t>Construct a circuit c, starting and ending at arbitrary vertex in G</a:t>
            </a:r>
          </a:p>
          <a:p>
            <a:pPr marL="514350" indent="-514350">
              <a:buFont typeface="+mj-lt"/>
              <a:buAutoNum type="arabicPeriod"/>
              <a:defRPr/>
            </a:pPr>
            <a:r>
              <a:rPr lang="en-US" dirty="0" smtClean="0"/>
              <a:t>Remove all the edges of c from G</a:t>
            </a:r>
          </a:p>
          <a:p>
            <a:pPr marL="514350" indent="-514350">
              <a:buFont typeface="+mj-lt"/>
              <a:buAutoNum type="arabicPeriod"/>
              <a:defRPr/>
            </a:pPr>
            <a:r>
              <a:rPr lang="en-US" dirty="0" smtClean="0"/>
              <a:t>Repeat until G has no edges:</a:t>
            </a:r>
          </a:p>
          <a:p>
            <a:pPr marL="796925" lvl="1" indent="-514350">
              <a:buFont typeface="+mj-lt"/>
              <a:buAutoNum type="alphaLcParenR"/>
              <a:defRPr/>
            </a:pPr>
            <a:r>
              <a:rPr lang="en-US" dirty="0" smtClean="0">
                <a:cs typeface="+mn-cs"/>
              </a:rPr>
              <a:t>Construct a circuit c’ in G that starts (ends) in a vertex v that is in c</a:t>
            </a:r>
          </a:p>
          <a:p>
            <a:pPr marL="796925" lvl="1" indent="-514350">
              <a:buFont typeface="+mj-lt"/>
              <a:buAutoNum type="alphaLcParenR"/>
              <a:defRPr/>
            </a:pPr>
            <a:r>
              <a:rPr lang="en-US" dirty="0" smtClean="0">
                <a:cs typeface="+mn-cs"/>
              </a:rPr>
              <a:t>Add c’ to c at v</a:t>
            </a:r>
          </a:p>
          <a:p>
            <a:pPr marL="796925" lvl="1" indent="-514350">
              <a:buFont typeface="+mj-lt"/>
              <a:buAutoNum type="alphaLcParenR"/>
              <a:defRPr/>
            </a:pPr>
            <a:r>
              <a:rPr lang="en-US" dirty="0" smtClean="0">
                <a:cs typeface="+mn-cs"/>
              </a:rPr>
              <a:t>Remove all the edges of c’ from G</a:t>
            </a:r>
            <a:endParaRPr lang="en-US" dirty="0">
              <a:cs typeface="+mn-cs"/>
            </a:endParaRPr>
          </a:p>
        </p:txBody>
      </p:sp>
      <p:sp>
        <p:nvSpPr>
          <p:cNvPr id="7373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F742343-DBB8-47B5-8A4D-3EF60272C985}" type="slidenum">
              <a:rPr lang="en-US"/>
              <a:pPr fontAlgn="base">
                <a:spcBef>
                  <a:spcPct val="0"/>
                </a:spcBef>
                <a:spcAft>
                  <a:spcPct val="0"/>
                </a:spcAft>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00400" y="1905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5" name="Oval 4"/>
          <p:cNvSpPr/>
          <p:nvPr/>
        </p:nvSpPr>
        <p:spPr>
          <a:xfrm>
            <a:off x="3200400" y="3657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6" name="Oval 5"/>
          <p:cNvSpPr/>
          <p:nvPr/>
        </p:nvSpPr>
        <p:spPr>
          <a:xfrm>
            <a:off x="4953000" y="1905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7" name="Oval 6"/>
          <p:cNvSpPr/>
          <p:nvPr/>
        </p:nvSpPr>
        <p:spPr>
          <a:xfrm>
            <a:off x="4953000" y="3657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8" name="Oval 7"/>
          <p:cNvSpPr/>
          <p:nvPr/>
        </p:nvSpPr>
        <p:spPr>
          <a:xfrm>
            <a:off x="6629400" y="3657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9" name="Oval 8"/>
          <p:cNvSpPr/>
          <p:nvPr/>
        </p:nvSpPr>
        <p:spPr>
          <a:xfrm>
            <a:off x="4953000" y="52578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0" name="Oval 9"/>
          <p:cNvSpPr/>
          <p:nvPr/>
        </p:nvSpPr>
        <p:spPr>
          <a:xfrm>
            <a:off x="1447800" y="1905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1" name="Oval 10"/>
          <p:cNvSpPr/>
          <p:nvPr/>
        </p:nvSpPr>
        <p:spPr>
          <a:xfrm>
            <a:off x="3200400" y="457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13" name="Straight Connector 12"/>
          <p:cNvCxnSpPr>
            <a:stCxn id="10" idx="7"/>
            <a:endCxn id="11" idx="3"/>
          </p:cNvCxnSpPr>
          <p:nvPr/>
        </p:nvCxnSpPr>
        <p:spPr>
          <a:xfrm rot="5400000" flipH="1" flipV="1">
            <a:off x="2224087" y="9175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4"/>
            <a:endCxn id="4" idx="0"/>
          </p:cNvCxnSpPr>
          <p:nvPr/>
        </p:nvCxnSpPr>
        <p:spPr>
          <a:xfrm rot="5400000">
            <a:off x="3200401" y="15240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a:endCxn id="10" idx="6"/>
          </p:cNvCxnSpPr>
          <p:nvPr/>
        </p:nvCxnSpPr>
        <p:spPr>
          <a:xfrm rot="10800000">
            <a:off x="2209800" y="22479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a:endCxn id="6" idx="2"/>
          </p:cNvCxnSpPr>
          <p:nvPr/>
        </p:nvCxnSpPr>
        <p:spPr>
          <a:xfrm>
            <a:off x="3962400" y="22479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4"/>
            <a:endCxn id="5" idx="0"/>
          </p:cNvCxnSpPr>
          <p:nvPr/>
        </p:nvCxnSpPr>
        <p:spPr>
          <a:xfrm rot="5400000">
            <a:off x="3048001" y="31242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6"/>
            <a:endCxn id="7" idx="2"/>
          </p:cNvCxnSpPr>
          <p:nvPr/>
        </p:nvCxnSpPr>
        <p:spPr>
          <a:xfrm>
            <a:off x="3962400" y="40005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4"/>
            <a:endCxn id="7" idx="0"/>
          </p:cNvCxnSpPr>
          <p:nvPr/>
        </p:nvCxnSpPr>
        <p:spPr>
          <a:xfrm rot="5400000">
            <a:off x="4800601" y="31242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4"/>
            <a:endCxn id="9" idx="0"/>
          </p:cNvCxnSpPr>
          <p:nvPr/>
        </p:nvCxnSpPr>
        <p:spPr>
          <a:xfrm rot="5400000">
            <a:off x="4876801" y="48006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6"/>
            <a:endCxn id="8" idx="2"/>
          </p:cNvCxnSpPr>
          <p:nvPr/>
        </p:nvCxnSpPr>
        <p:spPr>
          <a:xfrm>
            <a:off x="5715000" y="40005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6"/>
            <a:endCxn id="8" idx="4"/>
          </p:cNvCxnSpPr>
          <p:nvPr/>
        </p:nvCxnSpPr>
        <p:spPr>
          <a:xfrm flipV="1">
            <a:off x="5715000" y="43434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503238" y="530225"/>
            <a:ext cx="8183562" cy="536575"/>
          </a:xfrm>
        </p:spPr>
        <p:txBody>
          <a:bodyPr/>
          <a:lstStyle/>
          <a:p>
            <a:pPr marL="514350" indent="-514350">
              <a:buFont typeface="Verdana" pitchFamily="34" charset="0"/>
              <a:buAutoNum type="arabicPeriod"/>
            </a:pPr>
            <a:r>
              <a:rPr lang="en-US" sz="1600" smtClean="0">
                <a:ea typeface="ＭＳ Ｐゴシック"/>
                <a:cs typeface="ＭＳ Ｐゴシック"/>
              </a:rPr>
              <a:t>Construct a circuit c, starting and ending at arbitrary vertex in G</a:t>
            </a:r>
          </a:p>
        </p:txBody>
      </p:sp>
      <p:sp>
        <p:nvSpPr>
          <p:cNvPr id="75778"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97E455D5-1941-4C95-970A-3B7817C78774}" type="slidenum">
              <a:rPr lang="en-US"/>
              <a:pPr fontAlgn="base">
                <a:spcBef>
                  <a:spcPct val="0"/>
                </a:spcBef>
                <a:spcAft>
                  <a:spcPct val="0"/>
                </a:spcAft>
              </a:pPr>
              <a:t>56</a:t>
            </a:fld>
            <a:endParaRPr lang="en-US"/>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6"/>
            <a:endCxn id="8" idx="2"/>
          </p:cNvCxnSpPr>
          <p:nvPr/>
        </p:nvCxnSpPr>
        <p:spPr>
          <a:xfrm>
            <a:off x="48768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4"/>
            <a:endCxn id="7" idx="0"/>
          </p:cNvCxnSpPr>
          <p:nvPr/>
        </p:nvCxnSpPr>
        <p:spPr>
          <a:xfrm rot="5400000">
            <a:off x="3962401" y="36576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9" idx="2"/>
          </p:cNvCxnSpPr>
          <p:nvPr/>
        </p:nvCxnSpPr>
        <p:spPr>
          <a:xfrm>
            <a:off x="4876800" y="45339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4"/>
            <a:endCxn id="9" idx="0"/>
          </p:cNvCxnSpPr>
          <p:nvPr/>
        </p:nvCxnSpPr>
        <p:spPr>
          <a:xfrm rot="5400000">
            <a:off x="5715001" y="36576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457200" y="3962400"/>
            <a:ext cx="2855913" cy="646113"/>
          </a:xfrm>
          <a:prstGeom prst="rect">
            <a:avLst/>
          </a:prstGeom>
          <a:noFill/>
          <a:ln w="9525">
            <a:noFill/>
            <a:miter lim="800000"/>
            <a:headEnd/>
            <a:tailEnd/>
          </a:ln>
        </p:spPr>
        <p:txBody>
          <a:bodyPr wrap="none">
            <a:spAutoFit/>
          </a:bodyPr>
          <a:lstStyle/>
          <a:p>
            <a:r>
              <a:rPr lang="en-US">
                <a:latin typeface="Verdana" pitchFamily="34" charset="0"/>
              </a:rPr>
              <a:t>Note: other choices for</a:t>
            </a:r>
          </a:p>
          <a:p>
            <a:r>
              <a:rPr lang="en-US">
                <a:latin typeface="Verdana" pitchFamily="34" charset="0"/>
              </a:rPr>
              <a:t>c are possible</a:t>
            </a:r>
          </a:p>
        </p:txBody>
      </p:sp>
      <p:sp>
        <p:nvSpPr>
          <p:cNvPr id="25" name="TextBox 24"/>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1"/>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8"/>
                                        </p:tgtEl>
                                        <p:attrNameLst>
                                          <p:attrName>stroke.color</p:attrName>
                                        </p:attrNameLst>
                                      </p:cBhvr>
                                      <p:to>
                                        <a:schemeClr val="accent1"/>
                                      </p:to>
                                    </p:animClr>
                                    <p:set>
                                      <p:cBhvr>
                                        <p:cTn id="17" dur="2000" fill="hold"/>
                                        <p:tgtEl>
                                          <p:spTgt spid="18"/>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9"/>
                                        </p:tgtEl>
                                        <p:attrNameLst>
                                          <p:attrName>stroke.color</p:attrName>
                                        </p:attrNameLst>
                                      </p:cBhvr>
                                      <p:to>
                                        <a:schemeClr val="accent1"/>
                                      </p:to>
                                    </p:animClr>
                                    <p:set>
                                      <p:cBhvr>
                                        <p:cTn id="22" dur="2000" fill="hold"/>
                                        <p:tgtEl>
                                          <p:spTgt spid="19"/>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20"/>
                                        </p:tgtEl>
                                        <p:attrNameLst>
                                          <p:attrName>stroke.color</p:attrName>
                                        </p:attrNameLst>
                                      </p:cBhvr>
                                      <p:to>
                                        <a:schemeClr val="accent1"/>
                                      </p:to>
                                    </p:animClr>
                                    <p:set>
                                      <p:cBhvr>
                                        <p:cTn id="27" dur="2000" fill="hold"/>
                                        <p:tgtEl>
                                          <p:spTgt spid="20"/>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7"/>
                                        </p:tgtEl>
                                        <p:attrNameLst>
                                          <p:attrName>stroke.color</p:attrName>
                                        </p:attrNameLst>
                                      </p:cBhvr>
                                      <p:to>
                                        <a:schemeClr val="accent1"/>
                                      </p:to>
                                    </p:animClr>
                                    <p:set>
                                      <p:cBhvr>
                                        <p:cTn id="32" dur="2000" fill="hold"/>
                                        <p:tgtEl>
                                          <p:spTgt spid="17"/>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503238" y="530225"/>
            <a:ext cx="8183562" cy="536575"/>
          </a:xfrm>
        </p:spPr>
        <p:txBody>
          <a:bodyPr/>
          <a:lstStyle/>
          <a:p>
            <a:pPr marL="514350" indent="-514350">
              <a:buFont typeface="Verdana" pitchFamily="34" charset="0"/>
              <a:buAutoNum type="arabicPeriod" startAt="2"/>
            </a:pPr>
            <a:r>
              <a:rPr lang="en-US" sz="2400" smtClean="0">
                <a:ea typeface="ＭＳ Ｐゴシック"/>
                <a:cs typeface="ＭＳ Ｐゴシック"/>
              </a:rPr>
              <a:t>Remove all the edges of c from G</a:t>
            </a:r>
          </a:p>
        </p:txBody>
      </p:sp>
      <p:sp>
        <p:nvSpPr>
          <p:cNvPr id="76802"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43B3CBE-A594-46C6-82A1-E1EC25B42C9D}" type="slidenum">
              <a:rPr lang="en-US"/>
              <a:pPr fontAlgn="base">
                <a:spcBef>
                  <a:spcPct val="0"/>
                </a:spcBef>
                <a:spcAft>
                  <a:spcPct val="0"/>
                </a:spcAft>
              </a:pPr>
              <a:t>57</a:t>
            </a:fld>
            <a:endParaRPr lang="en-US"/>
          </a:p>
        </p:txBody>
      </p:sp>
      <p:sp>
        <p:nvSpPr>
          <p:cNvPr id="6" name="Oval 5"/>
          <p:cNvSpPr/>
          <p:nvPr/>
        </p:nvSpPr>
        <p:spPr>
          <a:xfrm>
            <a:off x="4114800" y="2438400"/>
            <a:ext cx="762000" cy="685800"/>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6"/>
            <a:endCxn id="8" idx="2"/>
          </p:cNvCxnSpPr>
          <p:nvPr/>
        </p:nvCxnSpPr>
        <p:spPr>
          <a:xfrm>
            <a:off x="4876800" y="27813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4"/>
            <a:endCxn id="7" idx="0"/>
          </p:cNvCxnSpPr>
          <p:nvPr/>
        </p:nvCxnSpPr>
        <p:spPr>
          <a:xfrm rot="5400000">
            <a:off x="3962401" y="3657600"/>
            <a:ext cx="10668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9" idx="2"/>
          </p:cNvCxnSpPr>
          <p:nvPr/>
        </p:nvCxnSpPr>
        <p:spPr>
          <a:xfrm>
            <a:off x="4876800" y="45339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4"/>
            <a:endCxn id="9" idx="0"/>
          </p:cNvCxnSpPr>
          <p:nvPr/>
        </p:nvCxnSpPr>
        <p:spPr>
          <a:xfrm rot="5400000">
            <a:off x="5715001" y="3657600"/>
            <a:ext cx="10668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6821" name="TextBox 24"/>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ppt_x"/>
                                          </p:val>
                                        </p:tav>
                                      </p:tavLst>
                                    </p:anim>
                                    <p:anim calcmode="lin" valueType="num">
                                      <p:cBhvr additive="base">
                                        <p:cTn id="13" dur="500"/>
                                        <p:tgtEl>
                                          <p:spTgt spid="19"/>
                                        </p:tgtEl>
                                        <p:attrNameLst>
                                          <p:attrName>ppt_y</p:attrName>
                                        </p:attrNameLst>
                                      </p:cBhvr>
                                      <p:tavLst>
                                        <p:tav tm="0">
                                          <p:val>
                                            <p:strVal val="ppt_y"/>
                                          </p:val>
                                        </p:tav>
                                        <p:tav tm="100000">
                                          <p:val>
                                            <p:strVal val="1+ppt_h/2"/>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503238" y="530225"/>
            <a:ext cx="8183562" cy="536575"/>
          </a:xfrm>
        </p:spPr>
        <p:txBody>
          <a:bodyPr/>
          <a:lstStyle/>
          <a:p>
            <a:pPr marL="514350" indent="-514350">
              <a:buFont typeface="Verdana" pitchFamily="34" charset="0"/>
              <a:buAutoNum type="arabicPeriod" startAt="3"/>
            </a:pPr>
            <a:r>
              <a:rPr lang="en-US" smtClean="0">
                <a:ea typeface="ＭＳ Ｐゴシック"/>
                <a:cs typeface="ＭＳ Ｐゴシック"/>
              </a:rPr>
              <a:t>Repeat until G has no edges:</a:t>
            </a:r>
          </a:p>
        </p:txBody>
      </p:sp>
      <p:sp>
        <p:nvSpPr>
          <p:cNvPr id="77826"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27375698-A690-42BA-ACCB-930AEB61FB5B}" type="slidenum">
              <a:rPr lang="en-US"/>
              <a:pPr fontAlgn="base">
                <a:spcBef>
                  <a:spcPct val="0"/>
                </a:spcBef>
                <a:spcAft>
                  <a:spcPct val="0"/>
                </a:spcAft>
              </a:pPr>
              <a:t>58</a:t>
            </a:fld>
            <a:endParaRPr lang="en-US"/>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7841" name="TextBox 23"/>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503238" y="530225"/>
            <a:ext cx="8183562" cy="536575"/>
          </a:xfrm>
        </p:spPr>
        <p:txBody>
          <a:bodyPr/>
          <a:lstStyle/>
          <a:p>
            <a:pPr marL="796925" lvl="1" indent="-514350">
              <a:buFont typeface="Verdana" pitchFamily="34" charset="0"/>
              <a:buAutoNum type="alphaLcParenR"/>
            </a:pPr>
            <a:r>
              <a:rPr lang="en-US" sz="2000" smtClean="0">
                <a:ea typeface="ＭＳ Ｐゴシック"/>
              </a:rPr>
              <a:t>Construct a circuit c’ in G that starts (ends) in a vertex v that is in c</a:t>
            </a:r>
          </a:p>
        </p:txBody>
      </p:sp>
      <p:sp>
        <p:nvSpPr>
          <p:cNvPr id="78850"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CD527DB-845B-45F0-9BA4-8D0A9E02D2ED}" type="slidenum">
              <a:rPr lang="en-US"/>
              <a:pPr fontAlgn="base">
                <a:spcBef>
                  <a:spcPct val="0"/>
                </a:spcBef>
                <a:spcAft>
                  <a:spcPct val="0"/>
                </a:spcAft>
              </a:pPr>
              <a:t>59</a:t>
            </a:fld>
            <a:endParaRPr lang="en-US"/>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865" name="TextBox 17"/>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
        <p:nvSpPr>
          <p:cNvPr id="19" name="TextBox 18"/>
          <p:cNvSpPr txBox="1">
            <a:spLocks noChangeArrowheads="1"/>
          </p:cNvSpPr>
          <p:nvPr/>
        </p:nvSpPr>
        <p:spPr bwMode="auto">
          <a:xfrm>
            <a:off x="5410200" y="1600200"/>
            <a:ext cx="1668463" cy="369888"/>
          </a:xfrm>
          <a:prstGeom prst="rect">
            <a:avLst/>
          </a:prstGeom>
          <a:noFill/>
          <a:ln w="9525">
            <a:noFill/>
            <a:miter lim="800000"/>
            <a:headEnd/>
            <a:tailEnd/>
          </a:ln>
        </p:spPr>
        <p:txBody>
          <a:bodyPr wrap="none">
            <a:spAutoFit/>
          </a:bodyPr>
          <a:lstStyle/>
          <a:p>
            <a:r>
              <a:rPr lang="en-US" b="1">
                <a:latin typeface="Verdana" pitchFamily="34" charset="0"/>
              </a:rPr>
              <a:t>c’: A, J, I,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1"/>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15"/>
                                        </p:tgtEl>
                                        <p:attrNameLst>
                                          <p:attrName>stroke.color</p:attrName>
                                        </p:attrNameLst>
                                      </p:cBhvr>
                                      <p:to>
                                        <a:schemeClr val="accent1"/>
                                      </p:to>
                                    </p:animClr>
                                    <p:set>
                                      <p:cBhvr>
                                        <p:cTn id="13" dur="2000" fill="hold"/>
                                        <p:tgtEl>
                                          <p:spTgt spid="15"/>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dir="cw">
                                      <p:cBhvr>
                                        <p:cTn id="17" dur="2000" fill="hold"/>
                                        <p:tgtEl>
                                          <p:spTgt spid="14"/>
                                        </p:tgtEl>
                                        <p:attrNameLst>
                                          <p:attrName>stroke.color</p:attrName>
                                        </p:attrNameLst>
                                      </p:cBhvr>
                                      <p:to>
                                        <a:schemeClr val="accent1"/>
                                      </p:to>
                                    </p:animClr>
                                    <p:set>
                                      <p:cBhvr>
                                        <p:cTn id="18" dur="2000" fill="hold"/>
                                        <p:tgtEl>
                                          <p:spTgt spid="14"/>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2000" fill="hold"/>
                                        <p:tgtEl>
                                          <p:spTgt spid="16"/>
                                        </p:tgtEl>
                                        <p:attrNameLst>
                                          <p:attrName>stroke.color</p:attrName>
                                        </p:attrNameLst>
                                      </p:cBhvr>
                                      <p:to>
                                        <a:schemeClr val="accent1"/>
                                      </p:to>
                                    </p:animClr>
                                    <p:set>
                                      <p:cBhvr>
                                        <p:cTn id="23" dur="2000" fill="hold"/>
                                        <p:tgtEl>
                                          <p:spTgt spid="16"/>
                                        </p:tgtEl>
                                        <p:attrNameLst>
                                          <p:attrName>stroke.on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a:t>JT’s Extra: What Is  A Graph Used For?</a:t>
            </a:r>
          </a:p>
        </p:txBody>
      </p:sp>
      <p:sp>
        <p:nvSpPr>
          <p:cNvPr id="20482" name="Content Placeholder 2"/>
          <p:cNvSpPr>
            <a:spLocks noGrp="1"/>
          </p:cNvSpPr>
          <p:nvPr>
            <p:ph idx="1"/>
          </p:nvPr>
        </p:nvSpPr>
        <p:spPr>
          <a:xfrm>
            <a:off x="503238" y="530225"/>
            <a:ext cx="8183562" cy="4187825"/>
          </a:xfrm>
        </p:spPr>
        <p:txBody>
          <a:bodyPr/>
          <a:lstStyle/>
          <a:p>
            <a:r>
              <a:rPr lang="en-US" sz="2400" smtClean="0">
                <a:ea typeface="ＭＳ Ｐゴシック"/>
                <a:cs typeface="ＭＳ Ｐゴシック"/>
              </a:rPr>
              <a:t>Visualizing connections e.g., “6 degrees of separation”</a:t>
            </a:r>
          </a:p>
          <a:p>
            <a:endParaRPr lang="en-US" smtClean="0">
              <a:ea typeface="ＭＳ Ｐゴシック"/>
              <a:cs typeface="ＭＳ Ｐゴシック"/>
            </a:endParaRPr>
          </a:p>
        </p:txBody>
      </p:sp>
      <p:sp>
        <p:nvSpPr>
          <p:cNvPr id="2048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70C74763-7DD8-440A-94B2-E11853FD34CE}" type="slidenum">
              <a:rPr lang="en-US"/>
              <a:pPr fontAlgn="base">
                <a:spcBef>
                  <a:spcPct val="0"/>
                </a:spcBef>
                <a:spcAft>
                  <a:spcPct val="0"/>
                </a:spcAft>
              </a:pPr>
              <a:t>6</a:t>
            </a:fld>
            <a:endParaRPr lang="en-US"/>
          </a:p>
        </p:txBody>
      </p:sp>
      <p:grpSp>
        <p:nvGrpSpPr>
          <p:cNvPr id="61" name="Group 67"/>
          <p:cNvGrpSpPr>
            <a:grpSpLocks/>
          </p:cNvGrpSpPr>
          <p:nvPr/>
        </p:nvGrpSpPr>
        <p:grpSpPr bwMode="auto">
          <a:xfrm>
            <a:off x="746125" y="1447800"/>
            <a:ext cx="4795838" cy="2705100"/>
            <a:chOff x="147" y="968"/>
            <a:chExt cx="5301" cy="3352"/>
          </a:xfrm>
        </p:grpSpPr>
        <p:sp>
          <p:nvSpPr>
            <p:cNvPr id="20485" name="Oval 6"/>
            <p:cNvSpPr>
              <a:spLocks noChangeArrowheads="1"/>
            </p:cNvSpPr>
            <p:nvPr/>
          </p:nvSpPr>
          <p:spPr bwMode="auto">
            <a:xfrm>
              <a:off x="504" y="2144"/>
              <a:ext cx="424" cy="464"/>
            </a:xfrm>
            <a:prstGeom prst="ellipse">
              <a:avLst/>
            </a:prstGeom>
            <a:solidFill>
              <a:srgbClr val="FF0000"/>
            </a:solidFill>
            <a:ln w="25400">
              <a:solidFill>
                <a:schemeClr val="tx1"/>
              </a:solidFill>
              <a:round/>
              <a:headEnd/>
              <a:tailEnd/>
            </a:ln>
          </p:spPr>
          <p:txBody>
            <a:bodyPr wrap="none" anchor="ctr"/>
            <a:lstStyle/>
            <a:p>
              <a:pPr algn="ctr"/>
              <a:r>
                <a:rPr lang="en-US" b="1">
                  <a:solidFill>
                    <a:srgbClr val="FFFFFF"/>
                  </a:solidFill>
                  <a:latin typeface="Verdana" pitchFamily="34" charset="0"/>
                </a:rPr>
                <a:t>A</a:t>
              </a:r>
            </a:p>
          </p:txBody>
        </p:sp>
        <p:sp>
          <p:nvSpPr>
            <p:cNvPr id="20486" name="Oval 9"/>
            <p:cNvSpPr>
              <a:spLocks noChangeArrowheads="1"/>
            </p:cNvSpPr>
            <p:nvPr/>
          </p:nvSpPr>
          <p:spPr bwMode="auto">
            <a:xfrm>
              <a:off x="5024" y="2176"/>
              <a:ext cx="424" cy="464"/>
            </a:xfrm>
            <a:prstGeom prst="ellipse">
              <a:avLst/>
            </a:prstGeom>
            <a:solidFill>
              <a:srgbClr val="FF0000"/>
            </a:solidFill>
            <a:ln w="25400">
              <a:solidFill>
                <a:schemeClr val="tx1"/>
              </a:solidFill>
              <a:round/>
              <a:headEnd/>
              <a:tailEnd/>
            </a:ln>
          </p:spPr>
          <p:txBody>
            <a:bodyPr wrap="none" anchor="ctr"/>
            <a:lstStyle/>
            <a:p>
              <a:pPr algn="ctr"/>
              <a:r>
                <a:rPr lang="en-US" b="1">
                  <a:solidFill>
                    <a:srgbClr val="FFFFFF"/>
                  </a:solidFill>
                  <a:latin typeface="Verdana" pitchFamily="34" charset="0"/>
                </a:rPr>
                <a:t>B</a:t>
              </a:r>
            </a:p>
          </p:txBody>
        </p:sp>
        <p:sp>
          <p:nvSpPr>
            <p:cNvPr id="20487" name="Oval 10"/>
            <p:cNvSpPr>
              <a:spLocks noChangeArrowheads="1"/>
            </p:cNvSpPr>
            <p:nvPr/>
          </p:nvSpPr>
          <p:spPr bwMode="auto">
            <a:xfrm>
              <a:off x="1296" y="2152"/>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1</a:t>
              </a:r>
            </a:p>
          </p:txBody>
        </p:sp>
        <p:sp>
          <p:nvSpPr>
            <p:cNvPr id="20488" name="Oval 11"/>
            <p:cNvSpPr>
              <a:spLocks noChangeArrowheads="1"/>
            </p:cNvSpPr>
            <p:nvPr/>
          </p:nvSpPr>
          <p:spPr bwMode="auto">
            <a:xfrm>
              <a:off x="2104" y="2152"/>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2</a:t>
              </a:r>
            </a:p>
          </p:txBody>
        </p:sp>
        <p:sp>
          <p:nvSpPr>
            <p:cNvPr id="20489" name="Oval 12"/>
            <p:cNvSpPr>
              <a:spLocks noChangeArrowheads="1"/>
            </p:cNvSpPr>
            <p:nvPr/>
          </p:nvSpPr>
          <p:spPr bwMode="auto">
            <a:xfrm>
              <a:off x="2848" y="2168"/>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3</a:t>
              </a:r>
            </a:p>
          </p:txBody>
        </p:sp>
        <p:sp>
          <p:nvSpPr>
            <p:cNvPr id="20490" name="Oval 13"/>
            <p:cNvSpPr>
              <a:spLocks noChangeArrowheads="1"/>
            </p:cNvSpPr>
            <p:nvPr/>
          </p:nvSpPr>
          <p:spPr bwMode="auto">
            <a:xfrm>
              <a:off x="3608" y="2184"/>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4</a:t>
              </a:r>
            </a:p>
          </p:txBody>
        </p:sp>
        <p:sp>
          <p:nvSpPr>
            <p:cNvPr id="20491" name="Oval 14"/>
            <p:cNvSpPr>
              <a:spLocks noChangeArrowheads="1"/>
            </p:cNvSpPr>
            <p:nvPr/>
          </p:nvSpPr>
          <p:spPr bwMode="auto">
            <a:xfrm>
              <a:off x="4320" y="2184"/>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5</a:t>
              </a:r>
            </a:p>
          </p:txBody>
        </p:sp>
        <p:cxnSp>
          <p:nvCxnSpPr>
            <p:cNvPr id="20492" name="AutoShape 15"/>
            <p:cNvCxnSpPr>
              <a:cxnSpLocks noChangeShapeType="1"/>
              <a:stCxn id="20485" idx="6"/>
              <a:endCxn id="20487" idx="2"/>
            </p:cNvCxnSpPr>
            <p:nvPr/>
          </p:nvCxnSpPr>
          <p:spPr bwMode="auto">
            <a:xfrm>
              <a:off x="936" y="2376"/>
              <a:ext cx="352" cy="8"/>
            </a:xfrm>
            <a:prstGeom prst="straightConnector1">
              <a:avLst/>
            </a:prstGeom>
            <a:noFill/>
            <a:ln w="25400">
              <a:solidFill>
                <a:schemeClr val="tx1"/>
              </a:solidFill>
              <a:round/>
              <a:headEnd/>
              <a:tailEnd/>
            </a:ln>
          </p:spPr>
        </p:cxnSp>
        <p:cxnSp>
          <p:nvCxnSpPr>
            <p:cNvPr id="20493" name="AutoShape 16"/>
            <p:cNvCxnSpPr>
              <a:cxnSpLocks noChangeShapeType="1"/>
              <a:stCxn id="20487" idx="6"/>
              <a:endCxn id="20488" idx="2"/>
            </p:cNvCxnSpPr>
            <p:nvPr/>
          </p:nvCxnSpPr>
          <p:spPr bwMode="auto">
            <a:xfrm>
              <a:off x="1728" y="2384"/>
              <a:ext cx="368" cy="0"/>
            </a:xfrm>
            <a:prstGeom prst="straightConnector1">
              <a:avLst/>
            </a:prstGeom>
            <a:noFill/>
            <a:ln w="25400">
              <a:solidFill>
                <a:schemeClr val="tx1"/>
              </a:solidFill>
              <a:round/>
              <a:headEnd/>
              <a:tailEnd/>
            </a:ln>
          </p:spPr>
        </p:cxnSp>
        <p:cxnSp>
          <p:nvCxnSpPr>
            <p:cNvPr id="20494" name="AutoShape 17"/>
            <p:cNvCxnSpPr>
              <a:cxnSpLocks noChangeShapeType="1"/>
              <a:stCxn id="20488" idx="6"/>
              <a:endCxn id="20489" idx="2"/>
            </p:cNvCxnSpPr>
            <p:nvPr/>
          </p:nvCxnSpPr>
          <p:spPr bwMode="auto">
            <a:xfrm>
              <a:off x="2536" y="2384"/>
              <a:ext cx="304" cy="16"/>
            </a:xfrm>
            <a:prstGeom prst="straightConnector1">
              <a:avLst/>
            </a:prstGeom>
            <a:noFill/>
            <a:ln w="25400">
              <a:solidFill>
                <a:schemeClr val="tx1"/>
              </a:solidFill>
              <a:round/>
              <a:headEnd/>
              <a:tailEnd/>
            </a:ln>
          </p:spPr>
        </p:cxnSp>
        <p:cxnSp>
          <p:nvCxnSpPr>
            <p:cNvPr id="20495" name="AutoShape 19"/>
            <p:cNvCxnSpPr>
              <a:cxnSpLocks noChangeShapeType="1"/>
            </p:cNvCxnSpPr>
            <p:nvPr/>
          </p:nvCxnSpPr>
          <p:spPr bwMode="auto">
            <a:xfrm flipV="1">
              <a:off x="3288" y="2400"/>
              <a:ext cx="288" cy="8"/>
            </a:xfrm>
            <a:prstGeom prst="straightConnector1">
              <a:avLst/>
            </a:prstGeom>
            <a:noFill/>
            <a:ln w="25400">
              <a:solidFill>
                <a:schemeClr val="tx1"/>
              </a:solidFill>
              <a:round/>
              <a:headEnd/>
              <a:tailEnd/>
            </a:ln>
          </p:spPr>
        </p:cxnSp>
        <p:cxnSp>
          <p:nvCxnSpPr>
            <p:cNvPr id="20496" name="AutoShape 20"/>
            <p:cNvCxnSpPr>
              <a:cxnSpLocks noChangeShapeType="1"/>
              <a:stCxn id="20490" idx="6"/>
              <a:endCxn id="20491" idx="2"/>
            </p:cNvCxnSpPr>
            <p:nvPr/>
          </p:nvCxnSpPr>
          <p:spPr bwMode="auto">
            <a:xfrm>
              <a:off x="4040" y="2416"/>
              <a:ext cx="272" cy="0"/>
            </a:xfrm>
            <a:prstGeom prst="straightConnector1">
              <a:avLst/>
            </a:prstGeom>
            <a:noFill/>
            <a:ln w="25400">
              <a:solidFill>
                <a:schemeClr val="tx1"/>
              </a:solidFill>
              <a:round/>
              <a:headEnd/>
              <a:tailEnd/>
            </a:ln>
          </p:spPr>
        </p:cxnSp>
        <p:cxnSp>
          <p:nvCxnSpPr>
            <p:cNvPr id="20497" name="AutoShape 21"/>
            <p:cNvCxnSpPr>
              <a:cxnSpLocks noChangeShapeType="1"/>
              <a:stCxn id="20491" idx="6"/>
              <a:endCxn id="20486" idx="2"/>
            </p:cNvCxnSpPr>
            <p:nvPr/>
          </p:nvCxnSpPr>
          <p:spPr bwMode="auto">
            <a:xfrm flipV="1">
              <a:off x="4752" y="2408"/>
              <a:ext cx="264" cy="8"/>
            </a:xfrm>
            <a:prstGeom prst="straightConnector1">
              <a:avLst/>
            </a:prstGeom>
            <a:noFill/>
            <a:ln w="25400">
              <a:solidFill>
                <a:schemeClr val="tx1"/>
              </a:solidFill>
              <a:round/>
              <a:headEnd/>
              <a:tailEnd/>
            </a:ln>
          </p:spPr>
        </p:cxnSp>
        <p:sp>
          <p:nvSpPr>
            <p:cNvPr id="20498" name="Text Box 22"/>
            <p:cNvSpPr txBox="1">
              <a:spLocks noChangeArrowheads="1"/>
            </p:cNvSpPr>
            <p:nvPr/>
          </p:nvSpPr>
          <p:spPr bwMode="auto">
            <a:xfrm>
              <a:off x="1008" y="2120"/>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1</a:t>
              </a:r>
            </a:p>
          </p:txBody>
        </p:sp>
        <p:sp>
          <p:nvSpPr>
            <p:cNvPr id="20499" name="Text Box 23"/>
            <p:cNvSpPr txBox="1">
              <a:spLocks noChangeArrowheads="1"/>
            </p:cNvSpPr>
            <p:nvPr/>
          </p:nvSpPr>
          <p:spPr bwMode="auto">
            <a:xfrm>
              <a:off x="1808" y="2144"/>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2</a:t>
              </a:r>
            </a:p>
          </p:txBody>
        </p:sp>
        <p:sp>
          <p:nvSpPr>
            <p:cNvPr id="20500" name="Text Box 24"/>
            <p:cNvSpPr txBox="1">
              <a:spLocks noChangeArrowheads="1"/>
            </p:cNvSpPr>
            <p:nvPr/>
          </p:nvSpPr>
          <p:spPr bwMode="auto">
            <a:xfrm>
              <a:off x="2600" y="2136"/>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3</a:t>
              </a:r>
            </a:p>
          </p:txBody>
        </p:sp>
        <p:sp>
          <p:nvSpPr>
            <p:cNvPr id="20501" name="Text Box 25"/>
            <p:cNvSpPr txBox="1">
              <a:spLocks noChangeArrowheads="1"/>
            </p:cNvSpPr>
            <p:nvPr/>
          </p:nvSpPr>
          <p:spPr bwMode="auto">
            <a:xfrm>
              <a:off x="3336" y="2176"/>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4</a:t>
              </a:r>
            </a:p>
          </p:txBody>
        </p:sp>
        <p:sp>
          <p:nvSpPr>
            <p:cNvPr id="20502" name="Text Box 26"/>
            <p:cNvSpPr txBox="1">
              <a:spLocks noChangeArrowheads="1"/>
            </p:cNvSpPr>
            <p:nvPr/>
          </p:nvSpPr>
          <p:spPr bwMode="auto">
            <a:xfrm>
              <a:off x="4080" y="2176"/>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5</a:t>
              </a:r>
            </a:p>
          </p:txBody>
        </p:sp>
        <p:sp>
          <p:nvSpPr>
            <p:cNvPr id="20503" name="Text Box 27"/>
            <p:cNvSpPr txBox="1">
              <a:spLocks noChangeArrowheads="1"/>
            </p:cNvSpPr>
            <p:nvPr/>
          </p:nvSpPr>
          <p:spPr bwMode="auto">
            <a:xfrm>
              <a:off x="4760" y="2168"/>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6</a:t>
              </a:r>
            </a:p>
          </p:txBody>
        </p:sp>
        <p:sp>
          <p:nvSpPr>
            <p:cNvPr id="20504" name="Oval 28"/>
            <p:cNvSpPr>
              <a:spLocks noChangeArrowheads="1"/>
            </p:cNvSpPr>
            <p:nvPr/>
          </p:nvSpPr>
          <p:spPr bwMode="auto">
            <a:xfrm>
              <a:off x="1152" y="1232"/>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05" name="AutoShape 29"/>
            <p:cNvCxnSpPr>
              <a:cxnSpLocks noChangeShapeType="1"/>
              <a:stCxn id="20504" idx="3"/>
              <a:endCxn id="20485" idx="0"/>
            </p:cNvCxnSpPr>
            <p:nvPr/>
          </p:nvCxnSpPr>
          <p:spPr bwMode="auto">
            <a:xfrm flipH="1">
              <a:off x="716" y="1581"/>
              <a:ext cx="497" cy="555"/>
            </a:xfrm>
            <a:prstGeom prst="straightConnector1">
              <a:avLst/>
            </a:prstGeom>
            <a:noFill/>
            <a:ln w="25400">
              <a:solidFill>
                <a:schemeClr val="tx1"/>
              </a:solidFill>
              <a:round/>
              <a:headEnd/>
              <a:tailEnd/>
            </a:ln>
          </p:spPr>
        </p:cxnSp>
        <p:cxnSp>
          <p:nvCxnSpPr>
            <p:cNvPr id="20506" name="AutoShape 32"/>
            <p:cNvCxnSpPr>
              <a:cxnSpLocks noChangeShapeType="1"/>
              <a:stCxn id="20504" idx="5"/>
              <a:endCxn id="20488" idx="0"/>
            </p:cNvCxnSpPr>
            <p:nvPr/>
          </p:nvCxnSpPr>
          <p:spPr bwMode="auto">
            <a:xfrm>
              <a:off x="1507" y="1581"/>
              <a:ext cx="809" cy="563"/>
            </a:xfrm>
            <a:prstGeom prst="straightConnector1">
              <a:avLst/>
            </a:prstGeom>
            <a:noFill/>
            <a:ln w="25400">
              <a:solidFill>
                <a:schemeClr val="tx1"/>
              </a:solidFill>
              <a:round/>
              <a:headEnd/>
              <a:tailEnd/>
            </a:ln>
          </p:spPr>
        </p:cxnSp>
        <p:sp>
          <p:nvSpPr>
            <p:cNvPr id="20507" name="Oval 33"/>
            <p:cNvSpPr>
              <a:spLocks noChangeArrowheads="1"/>
            </p:cNvSpPr>
            <p:nvPr/>
          </p:nvSpPr>
          <p:spPr bwMode="auto">
            <a:xfrm>
              <a:off x="2064" y="1240"/>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08" name="AutoShape 34"/>
            <p:cNvCxnSpPr>
              <a:cxnSpLocks noChangeShapeType="1"/>
              <a:stCxn id="20507" idx="3"/>
              <a:endCxn id="20487" idx="7"/>
            </p:cNvCxnSpPr>
            <p:nvPr/>
          </p:nvCxnSpPr>
          <p:spPr bwMode="auto">
            <a:xfrm flipH="1">
              <a:off x="1658" y="1589"/>
              <a:ext cx="467" cy="623"/>
            </a:xfrm>
            <a:prstGeom prst="straightConnector1">
              <a:avLst/>
            </a:prstGeom>
            <a:noFill/>
            <a:ln w="25400">
              <a:solidFill>
                <a:schemeClr val="tx1"/>
              </a:solidFill>
              <a:round/>
              <a:headEnd/>
              <a:tailEnd/>
            </a:ln>
          </p:spPr>
        </p:cxnSp>
        <p:cxnSp>
          <p:nvCxnSpPr>
            <p:cNvPr id="20509" name="AutoShape 35"/>
            <p:cNvCxnSpPr>
              <a:cxnSpLocks noChangeShapeType="1"/>
              <a:stCxn id="20507" idx="5"/>
              <a:endCxn id="20489" idx="1"/>
            </p:cNvCxnSpPr>
            <p:nvPr/>
          </p:nvCxnSpPr>
          <p:spPr bwMode="auto">
            <a:xfrm>
              <a:off x="2419" y="1589"/>
              <a:ext cx="491" cy="639"/>
            </a:xfrm>
            <a:prstGeom prst="straightConnector1">
              <a:avLst/>
            </a:prstGeom>
            <a:noFill/>
            <a:ln w="25400">
              <a:solidFill>
                <a:schemeClr val="tx1"/>
              </a:solidFill>
              <a:round/>
              <a:headEnd/>
              <a:tailEnd/>
            </a:ln>
          </p:spPr>
        </p:cxnSp>
        <p:sp>
          <p:nvSpPr>
            <p:cNvPr id="20510" name="Oval 36"/>
            <p:cNvSpPr>
              <a:spLocks noChangeArrowheads="1"/>
            </p:cNvSpPr>
            <p:nvPr/>
          </p:nvSpPr>
          <p:spPr bwMode="auto">
            <a:xfrm>
              <a:off x="3288" y="1336"/>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11" name="AutoShape 37"/>
            <p:cNvCxnSpPr>
              <a:cxnSpLocks noChangeShapeType="1"/>
              <a:stCxn id="20510" idx="2"/>
              <a:endCxn id="20507" idx="6"/>
            </p:cNvCxnSpPr>
            <p:nvPr/>
          </p:nvCxnSpPr>
          <p:spPr bwMode="auto">
            <a:xfrm flipH="1" flipV="1">
              <a:off x="2488" y="1440"/>
              <a:ext cx="792" cy="96"/>
            </a:xfrm>
            <a:prstGeom prst="straightConnector1">
              <a:avLst/>
            </a:prstGeom>
            <a:noFill/>
            <a:ln w="25400">
              <a:solidFill>
                <a:schemeClr val="tx1"/>
              </a:solidFill>
              <a:round/>
              <a:headEnd/>
              <a:tailEnd/>
            </a:ln>
          </p:spPr>
        </p:cxnSp>
        <p:sp>
          <p:nvSpPr>
            <p:cNvPr id="20512" name="Oval 39"/>
            <p:cNvSpPr>
              <a:spLocks noChangeArrowheads="1"/>
            </p:cNvSpPr>
            <p:nvPr/>
          </p:nvSpPr>
          <p:spPr bwMode="auto">
            <a:xfrm>
              <a:off x="2704" y="968"/>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13" name="AutoShape 40"/>
            <p:cNvCxnSpPr>
              <a:cxnSpLocks noChangeShapeType="1"/>
              <a:stCxn id="20507" idx="2"/>
              <a:endCxn id="20504" idx="6"/>
            </p:cNvCxnSpPr>
            <p:nvPr/>
          </p:nvCxnSpPr>
          <p:spPr bwMode="auto">
            <a:xfrm flipH="1" flipV="1">
              <a:off x="1576" y="1432"/>
              <a:ext cx="480" cy="8"/>
            </a:xfrm>
            <a:prstGeom prst="straightConnector1">
              <a:avLst/>
            </a:prstGeom>
            <a:noFill/>
            <a:ln w="25400">
              <a:solidFill>
                <a:schemeClr val="tx1"/>
              </a:solidFill>
              <a:round/>
              <a:headEnd/>
              <a:tailEnd/>
            </a:ln>
          </p:spPr>
        </p:cxnSp>
        <p:cxnSp>
          <p:nvCxnSpPr>
            <p:cNvPr id="20514" name="AutoShape 41"/>
            <p:cNvCxnSpPr>
              <a:cxnSpLocks noChangeShapeType="1"/>
              <a:stCxn id="20504" idx="4"/>
              <a:endCxn id="20487" idx="0"/>
            </p:cNvCxnSpPr>
            <p:nvPr/>
          </p:nvCxnSpPr>
          <p:spPr bwMode="auto">
            <a:xfrm>
              <a:off x="1360" y="1640"/>
              <a:ext cx="148" cy="504"/>
            </a:xfrm>
            <a:prstGeom prst="straightConnector1">
              <a:avLst/>
            </a:prstGeom>
            <a:noFill/>
            <a:ln w="25400">
              <a:solidFill>
                <a:schemeClr val="tx1"/>
              </a:solidFill>
              <a:round/>
              <a:headEnd/>
              <a:tailEnd/>
            </a:ln>
          </p:spPr>
        </p:cxnSp>
        <p:cxnSp>
          <p:nvCxnSpPr>
            <p:cNvPr id="20515" name="AutoShape 42"/>
            <p:cNvCxnSpPr>
              <a:cxnSpLocks noChangeShapeType="1"/>
              <a:stCxn id="20512" idx="2"/>
              <a:endCxn id="20507" idx="7"/>
            </p:cNvCxnSpPr>
            <p:nvPr/>
          </p:nvCxnSpPr>
          <p:spPr bwMode="auto">
            <a:xfrm flipH="1">
              <a:off x="2419" y="1168"/>
              <a:ext cx="277" cy="123"/>
            </a:xfrm>
            <a:prstGeom prst="straightConnector1">
              <a:avLst/>
            </a:prstGeom>
            <a:noFill/>
            <a:ln w="25400">
              <a:solidFill>
                <a:schemeClr val="tx1"/>
              </a:solidFill>
              <a:round/>
              <a:headEnd/>
              <a:tailEnd/>
            </a:ln>
          </p:spPr>
        </p:cxnSp>
        <p:sp>
          <p:nvSpPr>
            <p:cNvPr id="20516" name="Oval 43"/>
            <p:cNvSpPr>
              <a:spLocks noChangeArrowheads="1"/>
            </p:cNvSpPr>
            <p:nvPr/>
          </p:nvSpPr>
          <p:spPr bwMode="auto">
            <a:xfrm>
              <a:off x="4264" y="1080"/>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17" name="AutoShape 44"/>
            <p:cNvCxnSpPr>
              <a:cxnSpLocks noChangeShapeType="1"/>
              <a:stCxn id="20516" idx="3"/>
              <a:endCxn id="20490" idx="0"/>
            </p:cNvCxnSpPr>
            <p:nvPr/>
          </p:nvCxnSpPr>
          <p:spPr bwMode="auto">
            <a:xfrm flipH="1">
              <a:off x="3820" y="1429"/>
              <a:ext cx="505" cy="747"/>
            </a:xfrm>
            <a:prstGeom prst="straightConnector1">
              <a:avLst/>
            </a:prstGeom>
            <a:noFill/>
            <a:ln w="25400">
              <a:solidFill>
                <a:schemeClr val="tx1"/>
              </a:solidFill>
              <a:round/>
              <a:headEnd/>
              <a:tailEnd/>
            </a:ln>
          </p:spPr>
        </p:cxnSp>
        <p:cxnSp>
          <p:nvCxnSpPr>
            <p:cNvPr id="20518" name="AutoShape 45"/>
            <p:cNvCxnSpPr>
              <a:cxnSpLocks noChangeShapeType="1"/>
              <a:stCxn id="20516" idx="5"/>
              <a:endCxn id="20486" idx="1"/>
            </p:cNvCxnSpPr>
            <p:nvPr/>
          </p:nvCxnSpPr>
          <p:spPr bwMode="auto">
            <a:xfrm>
              <a:off x="4619" y="1429"/>
              <a:ext cx="467" cy="807"/>
            </a:xfrm>
            <a:prstGeom prst="straightConnector1">
              <a:avLst/>
            </a:prstGeom>
            <a:noFill/>
            <a:ln w="25400">
              <a:solidFill>
                <a:schemeClr val="tx1"/>
              </a:solidFill>
              <a:round/>
              <a:headEnd/>
              <a:tailEnd/>
            </a:ln>
          </p:spPr>
        </p:cxnSp>
        <p:sp>
          <p:nvSpPr>
            <p:cNvPr id="20519" name="Oval 46"/>
            <p:cNvSpPr>
              <a:spLocks noChangeArrowheads="1"/>
            </p:cNvSpPr>
            <p:nvPr/>
          </p:nvSpPr>
          <p:spPr bwMode="auto">
            <a:xfrm>
              <a:off x="864" y="2936"/>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20" name="AutoShape 47"/>
            <p:cNvCxnSpPr>
              <a:cxnSpLocks noChangeShapeType="1"/>
              <a:stCxn id="20519" idx="1"/>
              <a:endCxn id="20485" idx="4"/>
            </p:cNvCxnSpPr>
            <p:nvPr/>
          </p:nvCxnSpPr>
          <p:spPr bwMode="auto">
            <a:xfrm flipH="1" flipV="1">
              <a:off x="716" y="2616"/>
              <a:ext cx="209" cy="371"/>
            </a:xfrm>
            <a:prstGeom prst="straightConnector1">
              <a:avLst/>
            </a:prstGeom>
            <a:noFill/>
            <a:ln w="25400">
              <a:solidFill>
                <a:schemeClr val="tx1"/>
              </a:solidFill>
              <a:round/>
              <a:headEnd/>
              <a:tailEnd/>
            </a:ln>
          </p:spPr>
        </p:cxnSp>
        <p:cxnSp>
          <p:nvCxnSpPr>
            <p:cNvPr id="20521" name="AutoShape 48"/>
            <p:cNvCxnSpPr>
              <a:cxnSpLocks noChangeShapeType="1"/>
              <a:stCxn id="20519" idx="7"/>
              <a:endCxn id="20487" idx="4"/>
            </p:cNvCxnSpPr>
            <p:nvPr/>
          </p:nvCxnSpPr>
          <p:spPr bwMode="auto">
            <a:xfrm flipV="1">
              <a:off x="1219" y="2624"/>
              <a:ext cx="289" cy="363"/>
            </a:xfrm>
            <a:prstGeom prst="straightConnector1">
              <a:avLst/>
            </a:prstGeom>
            <a:noFill/>
            <a:ln w="25400">
              <a:solidFill>
                <a:schemeClr val="tx1"/>
              </a:solidFill>
              <a:round/>
              <a:headEnd/>
              <a:tailEnd/>
            </a:ln>
          </p:spPr>
        </p:cxnSp>
        <p:sp>
          <p:nvSpPr>
            <p:cNvPr id="20522" name="Oval 49"/>
            <p:cNvSpPr>
              <a:spLocks noChangeArrowheads="1"/>
            </p:cNvSpPr>
            <p:nvPr/>
          </p:nvSpPr>
          <p:spPr bwMode="auto">
            <a:xfrm>
              <a:off x="147" y="3797"/>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23" name="AutoShape 50"/>
            <p:cNvCxnSpPr>
              <a:cxnSpLocks noChangeShapeType="1"/>
              <a:stCxn id="20519" idx="5"/>
              <a:endCxn id="20525" idx="0"/>
            </p:cNvCxnSpPr>
            <p:nvPr/>
          </p:nvCxnSpPr>
          <p:spPr bwMode="auto">
            <a:xfrm>
              <a:off x="1219" y="3285"/>
              <a:ext cx="213" cy="627"/>
            </a:xfrm>
            <a:prstGeom prst="straightConnector1">
              <a:avLst/>
            </a:prstGeom>
            <a:noFill/>
            <a:ln w="25400">
              <a:solidFill>
                <a:schemeClr val="tx1"/>
              </a:solidFill>
              <a:round/>
              <a:headEnd/>
              <a:tailEnd/>
            </a:ln>
          </p:spPr>
        </p:cxnSp>
        <p:cxnSp>
          <p:nvCxnSpPr>
            <p:cNvPr id="20524" name="AutoShape 51"/>
            <p:cNvCxnSpPr>
              <a:cxnSpLocks noChangeShapeType="1"/>
              <a:stCxn id="20522" idx="7"/>
              <a:endCxn id="20519" idx="3"/>
            </p:cNvCxnSpPr>
            <p:nvPr/>
          </p:nvCxnSpPr>
          <p:spPr bwMode="auto">
            <a:xfrm flipV="1">
              <a:off x="502" y="3285"/>
              <a:ext cx="423" cy="563"/>
            </a:xfrm>
            <a:prstGeom prst="straightConnector1">
              <a:avLst/>
            </a:prstGeom>
            <a:noFill/>
            <a:ln w="25400">
              <a:solidFill>
                <a:schemeClr val="tx1"/>
              </a:solidFill>
              <a:round/>
              <a:headEnd/>
              <a:tailEnd/>
            </a:ln>
          </p:spPr>
        </p:cxnSp>
        <p:sp>
          <p:nvSpPr>
            <p:cNvPr id="20525" name="Oval 52"/>
            <p:cNvSpPr>
              <a:spLocks noChangeArrowheads="1"/>
            </p:cNvSpPr>
            <p:nvPr/>
          </p:nvSpPr>
          <p:spPr bwMode="auto">
            <a:xfrm>
              <a:off x="1224" y="3920"/>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26" name="AutoShape 53"/>
            <p:cNvCxnSpPr>
              <a:cxnSpLocks noChangeShapeType="1"/>
              <a:stCxn id="20525" idx="2"/>
              <a:endCxn id="20522" idx="6"/>
            </p:cNvCxnSpPr>
            <p:nvPr/>
          </p:nvCxnSpPr>
          <p:spPr bwMode="auto">
            <a:xfrm flipH="1" flipV="1">
              <a:off x="571" y="3997"/>
              <a:ext cx="645" cy="123"/>
            </a:xfrm>
            <a:prstGeom prst="straightConnector1">
              <a:avLst/>
            </a:prstGeom>
            <a:noFill/>
            <a:ln w="25400">
              <a:solidFill>
                <a:schemeClr val="tx1"/>
              </a:solidFill>
              <a:round/>
              <a:headEnd/>
              <a:tailEnd/>
            </a:ln>
          </p:spPr>
        </p:cxnSp>
        <p:cxnSp>
          <p:nvCxnSpPr>
            <p:cNvPr id="20527" name="AutoShape 54"/>
            <p:cNvCxnSpPr>
              <a:cxnSpLocks noChangeShapeType="1"/>
              <a:stCxn id="20525" idx="6"/>
              <a:endCxn id="20491" idx="3"/>
            </p:cNvCxnSpPr>
            <p:nvPr/>
          </p:nvCxnSpPr>
          <p:spPr bwMode="auto">
            <a:xfrm flipV="1">
              <a:off x="1648" y="2588"/>
              <a:ext cx="2734" cy="1532"/>
            </a:xfrm>
            <a:prstGeom prst="straightConnector1">
              <a:avLst/>
            </a:prstGeom>
            <a:noFill/>
            <a:ln w="25400">
              <a:solidFill>
                <a:schemeClr val="tx1"/>
              </a:solidFill>
              <a:round/>
              <a:headEnd/>
              <a:tailEnd/>
            </a:ln>
          </p:spPr>
        </p:cxnSp>
        <p:sp>
          <p:nvSpPr>
            <p:cNvPr id="20528" name="Oval 55"/>
            <p:cNvSpPr>
              <a:spLocks noChangeArrowheads="1"/>
            </p:cNvSpPr>
            <p:nvPr/>
          </p:nvSpPr>
          <p:spPr bwMode="auto">
            <a:xfrm>
              <a:off x="1832" y="3104"/>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29" name="AutoShape 56"/>
            <p:cNvCxnSpPr>
              <a:cxnSpLocks noChangeShapeType="1"/>
              <a:stCxn id="20528" idx="3"/>
              <a:endCxn id="20525" idx="7"/>
            </p:cNvCxnSpPr>
            <p:nvPr/>
          </p:nvCxnSpPr>
          <p:spPr bwMode="auto">
            <a:xfrm flipH="1">
              <a:off x="1579" y="3453"/>
              <a:ext cx="314" cy="518"/>
            </a:xfrm>
            <a:prstGeom prst="straightConnector1">
              <a:avLst/>
            </a:prstGeom>
            <a:noFill/>
            <a:ln w="25400">
              <a:solidFill>
                <a:schemeClr val="tx1"/>
              </a:solidFill>
              <a:round/>
              <a:headEnd/>
              <a:tailEnd/>
            </a:ln>
          </p:spPr>
        </p:cxnSp>
        <p:cxnSp>
          <p:nvCxnSpPr>
            <p:cNvPr id="20530" name="AutoShape 57"/>
            <p:cNvCxnSpPr>
              <a:cxnSpLocks noChangeShapeType="1"/>
              <a:stCxn id="20528" idx="7"/>
              <a:endCxn id="20490" idx="3"/>
            </p:cNvCxnSpPr>
            <p:nvPr/>
          </p:nvCxnSpPr>
          <p:spPr bwMode="auto">
            <a:xfrm flipV="1">
              <a:off x="2187" y="2588"/>
              <a:ext cx="1483" cy="567"/>
            </a:xfrm>
            <a:prstGeom prst="straightConnector1">
              <a:avLst/>
            </a:prstGeom>
            <a:noFill/>
            <a:ln w="25400">
              <a:solidFill>
                <a:schemeClr val="tx1"/>
              </a:solidFill>
              <a:round/>
              <a:headEnd/>
              <a:tailEnd/>
            </a:ln>
          </p:spPr>
        </p:cxnSp>
        <p:cxnSp>
          <p:nvCxnSpPr>
            <p:cNvPr id="20531" name="AutoShape 58"/>
            <p:cNvCxnSpPr>
              <a:cxnSpLocks noChangeShapeType="1"/>
              <a:stCxn id="20528" idx="0"/>
              <a:endCxn id="20488" idx="3"/>
            </p:cNvCxnSpPr>
            <p:nvPr/>
          </p:nvCxnSpPr>
          <p:spPr bwMode="auto">
            <a:xfrm flipV="1">
              <a:off x="2040" y="2556"/>
              <a:ext cx="126" cy="540"/>
            </a:xfrm>
            <a:prstGeom prst="straightConnector1">
              <a:avLst/>
            </a:prstGeom>
            <a:noFill/>
            <a:ln w="25400">
              <a:solidFill>
                <a:schemeClr val="tx1"/>
              </a:solidFill>
              <a:round/>
              <a:headEnd/>
              <a:tailEnd/>
            </a:ln>
          </p:spPr>
        </p:cxnSp>
        <p:cxnSp>
          <p:nvCxnSpPr>
            <p:cNvPr id="20532" name="AutoShape 59"/>
            <p:cNvCxnSpPr>
              <a:cxnSpLocks noChangeShapeType="1"/>
              <a:stCxn id="20528" idx="1"/>
              <a:endCxn id="20487" idx="5"/>
            </p:cNvCxnSpPr>
            <p:nvPr/>
          </p:nvCxnSpPr>
          <p:spPr bwMode="auto">
            <a:xfrm flipH="1" flipV="1">
              <a:off x="1658" y="2556"/>
              <a:ext cx="235" cy="599"/>
            </a:xfrm>
            <a:prstGeom prst="straightConnector1">
              <a:avLst/>
            </a:prstGeom>
            <a:noFill/>
            <a:ln w="25400">
              <a:solidFill>
                <a:schemeClr val="tx1"/>
              </a:solidFill>
              <a:round/>
              <a:headEnd/>
              <a:tailEnd/>
            </a:ln>
          </p:spPr>
        </p:cxnSp>
        <p:cxnSp>
          <p:nvCxnSpPr>
            <p:cNvPr id="20533" name="AutoShape 60"/>
            <p:cNvCxnSpPr>
              <a:cxnSpLocks noChangeShapeType="1"/>
              <a:stCxn id="20519" idx="2"/>
              <a:endCxn id="20504" idx="2"/>
            </p:cNvCxnSpPr>
            <p:nvPr/>
          </p:nvCxnSpPr>
          <p:spPr bwMode="auto">
            <a:xfrm rot="10800000" flipH="1">
              <a:off x="856" y="1432"/>
              <a:ext cx="288" cy="1704"/>
            </a:xfrm>
            <a:prstGeom prst="curvedConnector3">
              <a:avLst>
                <a:gd name="adj1" fmla="val -197222"/>
              </a:avLst>
            </a:prstGeom>
            <a:noFill/>
            <a:ln w="25400">
              <a:solidFill>
                <a:schemeClr val="tx1"/>
              </a:solidFill>
              <a:round/>
              <a:headEnd/>
              <a:tailEnd/>
            </a:ln>
          </p:spPr>
        </p:cxnSp>
        <p:cxnSp>
          <p:nvCxnSpPr>
            <p:cNvPr id="20534" name="AutoShape 61"/>
            <p:cNvCxnSpPr>
              <a:cxnSpLocks noChangeShapeType="1"/>
              <a:stCxn id="20525" idx="5"/>
              <a:endCxn id="20486" idx="5"/>
            </p:cNvCxnSpPr>
            <p:nvPr/>
          </p:nvCxnSpPr>
          <p:spPr bwMode="auto">
            <a:xfrm rot="5400000" flipH="1" flipV="1">
              <a:off x="2638" y="1521"/>
              <a:ext cx="1689" cy="3807"/>
            </a:xfrm>
            <a:prstGeom prst="curvedConnector3">
              <a:avLst>
                <a:gd name="adj1" fmla="val 6806"/>
              </a:avLst>
            </a:prstGeom>
            <a:noFill/>
            <a:ln w="25400">
              <a:solidFill>
                <a:schemeClr val="tx1"/>
              </a:solidFill>
              <a:round/>
              <a:headEnd/>
              <a:tailEnd/>
            </a:ln>
          </p:spPr>
        </p:cxnSp>
        <p:sp>
          <p:nvSpPr>
            <p:cNvPr id="20535" name="Oval 62"/>
            <p:cNvSpPr>
              <a:spLocks noChangeArrowheads="1"/>
            </p:cNvSpPr>
            <p:nvPr/>
          </p:nvSpPr>
          <p:spPr bwMode="auto">
            <a:xfrm>
              <a:off x="3568" y="3312"/>
              <a:ext cx="416" cy="400"/>
            </a:xfrm>
            <a:prstGeom prst="ellipse">
              <a:avLst/>
            </a:prstGeom>
            <a:noFill/>
            <a:ln w="25400">
              <a:solidFill>
                <a:schemeClr val="tx1"/>
              </a:solidFill>
              <a:round/>
              <a:headEnd/>
              <a:tailEnd/>
            </a:ln>
          </p:spPr>
          <p:txBody>
            <a:bodyPr wrap="none" anchor="ctr"/>
            <a:lstStyle/>
            <a:p>
              <a:endParaRPr lang="en-US">
                <a:latin typeface="Verdana" pitchFamily="34" charset="0"/>
              </a:endParaRPr>
            </a:p>
          </p:txBody>
        </p:sp>
        <p:cxnSp>
          <p:nvCxnSpPr>
            <p:cNvPr id="20536" name="AutoShape 63"/>
            <p:cNvCxnSpPr>
              <a:cxnSpLocks noChangeShapeType="1"/>
              <a:stCxn id="20528" idx="2"/>
            </p:cNvCxnSpPr>
            <p:nvPr/>
          </p:nvCxnSpPr>
          <p:spPr bwMode="auto">
            <a:xfrm flipH="1" flipV="1">
              <a:off x="1280" y="3160"/>
              <a:ext cx="544" cy="144"/>
            </a:xfrm>
            <a:prstGeom prst="straightConnector1">
              <a:avLst/>
            </a:prstGeom>
            <a:noFill/>
            <a:ln w="25400">
              <a:solidFill>
                <a:schemeClr val="tx1"/>
              </a:solidFill>
              <a:round/>
              <a:headEnd/>
              <a:tailEnd/>
            </a:ln>
          </p:spPr>
        </p:cxnSp>
        <p:cxnSp>
          <p:nvCxnSpPr>
            <p:cNvPr id="20537" name="AutoShape 64"/>
            <p:cNvCxnSpPr>
              <a:cxnSpLocks noChangeShapeType="1"/>
              <a:stCxn id="20535" idx="7"/>
              <a:endCxn id="20486" idx="3"/>
            </p:cNvCxnSpPr>
            <p:nvPr/>
          </p:nvCxnSpPr>
          <p:spPr bwMode="auto">
            <a:xfrm flipV="1">
              <a:off x="3923" y="2580"/>
              <a:ext cx="1163" cy="783"/>
            </a:xfrm>
            <a:prstGeom prst="straightConnector1">
              <a:avLst/>
            </a:prstGeom>
            <a:noFill/>
            <a:ln w="25400">
              <a:solidFill>
                <a:schemeClr val="tx1"/>
              </a:solidFill>
              <a:round/>
              <a:headEnd/>
              <a:tailEnd/>
            </a:ln>
          </p:spPr>
        </p:cxnSp>
        <p:cxnSp>
          <p:nvCxnSpPr>
            <p:cNvPr id="20538" name="AutoShape 65"/>
            <p:cNvCxnSpPr>
              <a:cxnSpLocks noChangeShapeType="1"/>
              <a:stCxn id="20535" idx="2"/>
              <a:endCxn id="20528" idx="6"/>
            </p:cNvCxnSpPr>
            <p:nvPr/>
          </p:nvCxnSpPr>
          <p:spPr bwMode="auto">
            <a:xfrm flipH="1" flipV="1">
              <a:off x="2256" y="3304"/>
              <a:ext cx="1304" cy="208"/>
            </a:xfrm>
            <a:prstGeom prst="straightConnector1">
              <a:avLst/>
            </a:prstGeom>
            <a:noFill/>
            <a:ln w="25400">
              <a:solidFill>
                <a:schemeClr val="tx1"/>
              </a:solidFill>
              <a:round/>
              <a:headEnd/>
              <a:tailEnd/>
            </a:ln>
          </p:spPr>
        </p:cxnSp>
        <p:cxnSp>
          <p:nvCxnSpPr>
            <p:cNvPr id="20539" name="AutoShape 66"/>
            <p:cNvCxnSpPr>
              <a:cxnSpLocks noChangeShapeType="1"/>
              <a:stCxn id="20510" idx="0"/>
              <a:endCxn id="20486" idx="0"/>
            </p:cNvCxnSpPr>
            <p:nvPr/>
          </p:nvCxnSpPr>
          <p:spPr bwMode="auto">
            <a:xfrm rot="5400000" flipV="1">
              <a:off x="3946" y="878"/>
              <a:ext cx="840" cy="1740"/>
            </a:xfrm>
            <a:prstGeom prst="curvedConnector3">
              <a:avLst>
                <a:gd name="adj1" fmla="val -39051"/>
              </a:avLst>
            </a:prstGeom>
            <a:noFill/>
            <a:ln w="25400">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a:xfrm>
            <a:off x="503238" y="530225"/>
            <a:ext cx="8183562" cy="536575"/>
          </a:xfrm>
        </p:spPr>
        <p:txBody>
          <a:bodyPr/>
          <a:lstStyle/>
          <a:p>
            <a:pPr marL="796925" lvl="1" indent="-514350">
              <a:buFont typeface="Verdana" pitchFamily="34" charset="0"/>
              <a:buAutoNum type="alphaLcParenR"/>
            </a:pPr>
            <a:r>
              <a:rPr lang="en-US" sz="2000" smtClean="0">
                <a:ea typeface="ＭＳ Ｐゴシック"/>
              </a:rPr>
              <a:t>Construct a circuit c’ in G that starts (ends) in a vertex v that is in c</a:t>
            </a:r>
          </a:p>
        </p:txBody>
      </p:sp>
      <p:sp>
        <p:nvSpPr>
          <p:cNvPr id="79874"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978FDD56-4C48-442A-A944-2E0D55481E51}" type="slidenum">
              <a:rPr lang="en-US"/>
              <a:pPr fontAlgn="base">
                <a:spcBef>
                  <a:spcPct val="0"/>
                </a:spcBef>
                <a:spcAft>
                  <a:spcPct val="0"/>
                </a:spcAft>
              </a:pPr>
              <a:t>60</a:t>
            </a:fld>
            <a:endParaRPr lang="en-US"/>
          </a:p>
        </p:txBody>
      </p:sp>
      <p:sp>
        <p:nvSpPr>
          <p:cNvPr id="6" name="Oval 5"/>
          <p:cNvSpPr/>
          <p:nvPr/>
        </p:nvSpPr>
        <p:spPr>
          <a:xfrm>
            <a:off x="4114800" y="2438400"/>
            <a:ext cx="762000" cy="685800"/>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9889" name="TextBox 17"/>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
        <p:nvSpPr>
          <p:cNvPr id="79890" name="TextBox 18"/>
          <p:cNvSpPr txBox="1">
            <a:spLocks noChangeArrowheads="1"/>
          </p:cNvSpPr>
          <p:nvPr/>
        </p:nvSpPr>
        <p:spPr bwMode="auto">
          <a:xfrm>
            <a:off x="5410200" y="1600200"/>
            <a:ext cx="1668463" cy="369888"/>
          </a:xfrm>
          <a:prstGeom prst="rect">
            <a:avLst/>
          </a:prstGeom>
          <a:noFill/>
          <a:ln w="9525">
            <a:noFill/>
            <a:miter lim="800000"/>
            <a:headEnd/>
            <a:tailEnd/>
          </a:ln>
        </p:spPr>
        <p:txBody>
          <a:bodyPr wrap="none">
            <a:spAutoFit/>
          </a:bodyPr>
          <a:lstStyle/>
          <a:p>
            <a:r>
              <a:rPr lang="en-US" b="1">
                <a:latin typeface="Verdana" pitchFamily="34" charset="0"/>
              </a:rPr>
              <a:t>c’: A, J, I, 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1"/>
          </p:nvPr>
        </p:nvSpPr>
        <p:spPr>
          <a:xfrm>
            <a:off x="503238" y="228600"/>
            <a:ext cx="8183562" cy="536575"/>
          </a:xfrm>
        </p:spPr>
        <p:txBody>
          <a:bodyPr/>
          <a:lstStyle/>
          <a:p>
            <a:pPr marL="796925" lvl="1" indent="-514350">
              <a:buFont typeface="Verdana" pitchFamily="34" charset="0"/>
              <a:buAutoNum type="alphaLcParenR"/>
            </a:pPr>
            <a:r>
              <a:rPr lang="en-US" sz="2000" smtClean="0">
                <a:ea typeface="ＭＳ Ｐゴシック"/>
              </a:rPr>
              <a:t>Add c’ to c at v</a:t>
            </a:r>
          </a:p>
          <a:p>
            <a:pPr marL="796925" lvl="1" indent="-514350">
              <a:buFont typeface="Verdana" pitchFamily="34" charset="0"/>
              <a:buAutoNum type="alphaLcParenR"/>
            </a:pPr>
            <a:r>
              <a:rPr lang="en-US" sz="2000" smtClean="0">
                <a:ea typeface="ＭＳ Ｐゴシック"/>
              </a:rPr>
              <a:t>Remove all the edges of c’ from G</a:t>
            </a:r>
          </a:p>
        </p:txBody>
      </p:sp>
      <p:sp>
        <p:nvSpPr>
          <p:cNvPr id="80898"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76D2A410-10F4-4152-97EC-99A0D7A5C473}" type="slidenum">
              <a:rPr lang="en-US"/>
              <a:pPr fontAlgn="base">
                <a:spcBef>
                  <a:spcPct val="0"/>
                </a:spcBef>
                <a:spcAft>
                  <a:spcPct val="0"/>
                </a:spcAft>
              </a:pPr>
              <a:t>61</a:t>
            </a:fld>
            <a:endParaRPr lang="en-US"/>
          </a:p>
        </p:txBody>
      </p:sp>
      <p:sp>
        <p:nvSpPr>
          <p:cNvPr id="6" name="Oval 5"/>
          <p:cNvSpPr/>
          <p:nvPr/>
        </p:nvSpPr>
        <p:spPr>
          <a:xfrm>
            <a:off x="4114800" y="2438400"/>
            <a:ext cx="762000" cy="685800"/>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0913" name="TextBox 17"/>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
        <p:nvSpPr>
          <p:cNvPr id="80914" name="TextBox 18"/>
          <p:cNvSpPr txBox="1">
            <a:spLocks noChangeArrowheads="1"/>
          </p:cNvSpPr>
          <p:nvPr/>
        </p:nvSpPr>
        <p:spPr bwMode="auto">
          <a:xfrm>
            <a:off x="5410200" y="1600200"/>
            <a:ext cx="1668463" cy="369888"/>
          </a:xfrm>
          <a:prstGeom prst="rect">
            <a:avLst/>
          </a:prstGeom>
          <a:noFill/>
          <a:ln w="9525">
            <a:noFill/>
            <a:miter lim="800000"/>
            <a:headEnd/>
            <a:tailEnd/>
          </a:ln>
        </p:spPr>
        <p:txBody>
          <a:bodyPr wrap="none">
            <a:spAutoFit/>
          </a:bodyPr>
          <a:lstStyle/>
          <a:p>
            <a:r>
              <a:rPr lang="en-US" b="1">
                <a:latin typeface="Verdana" pitchFamily="34" charset="0"/>
              </a:rPr>
              <a:t>c’: A, J, I, A</a:t>
            </a:r>
          </a:p>
        </p:txBody>
      </p:sp>
      <p:sp>
        <p:nvSpPr>
          <p:cNvPr id="20" name="TextBox 19"/>
          <p:cNvSpPr txBox="1">
            <a:spLocks noChangeArrowheads="1"/>
          </p:cNvSpPr>
          <p:nvPr/>
        </p:nvSpPr>
        <p:spPr bwMode="auto">
          <a:xfrm>
            <a:off x="838200" y="5638800"/>
            <a:ext cx="2954338" cy="369888"/>
          </a:xfrm>
          <a:prstGeom prst="rect">
            <a:avLst/>
          </a:prstGeom>
          <a:noFill/>
          <a:ln w="9525">
            <a:noFill/>
            <a:miter lim="800000"/>
            <a:headEnd/>
            <a:tailEnd/>
          </a:ln>
        </p:spPr>
        <p:txBody>
          <a:bodyPr wrap="none">
            <a:spAutoFit/>
          </a:bodyPr>
          <a:lstStyle/>
          <a:p>
            <a:r>
              <a:rPr lang="en-US" b="1">
                <a:latin typeface="Verdana" pitchFamily="34" charset="0"/>
              </a:rPr>
              <a:t>c: </a:t>
            </a:r>
            <a:r>
              <a:rPr lang="en-US" b="1">
                <a:solidFill>
                  <a:srgbClr val="FF0000"/>
                </a:solidFill>
                <a:latin typeface="Verdana" pitchFamily="34" charset="0"/>
              </a:rPr>
              <a:t>A, J, I, A</a:t>
            </a:r>
            <a:r>
              <a:rPr lang="en-US" b="1">
                <a:latin typeface="Verdana" pitchFamily="34" charset="0"/>
              </a:rPr>
              <a:t>, B, D, C,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idx="1"/>
          </p:nvPr>
        </p:nvSpPr>
        <p:spPr>
          <a:xfrm>
            <a:off x="503238" y="228600"/>
            <a:ext cx="8183562" cy="536575"/>
          </a:xfrm>
        </p:spPr>
        <p:txBody>
          <a:bodyPr/>
          <a:lstStyle/>
          <a:p>
            <a:pPr marL="796925" lvl="1" indent="-514350">
              <a:buFont typeface="Verdana" pitchFamily="34" charset="0"/>
              <a:buAutoNum type="alphaLcParenR"/>
            </a:pPr>
            <a:r>
              <a:rPr lang="en-US" sz="2000" smtClean="0">
                <a:ea typeface="ＭＳ Ｐゴシック"/>
              </a:rPr>
              <a:t>Add c’ to c at v</a:t>
            </a:r>
          </a:p>
          <a:p>
            <a:pPr marL="796925" lvl="1" indent="-514350">
              <a:buFont typeface="Verdana" pitchFamily="34" charset="0"/>
              <a:buAutoNum type="alphaLcParenR"/>
            </a:pPr>
            <a:r>
              <a:rPr lang="en-US" sz="2000" smtClean="0">
                <a:ea typeface="ＭＳ Ｐゴシック"/>
              </a:rPr>
              <a:t>Remove all the edges of c’ from G</a:t>
            </a:r>
          </a:p>
        </p:txBody>
      </p:sp>
      <p:sp>
        <p:nvSpPr>
          <p:cNvPr id="81922"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194A8B73-3BF5-4CB8-AAD5-27739B728CF6}" type="slidenum">
              <a:rPr lang="en-US"/>
              <a:pPr fontAlgn="base">
                <a:spcBef>
                  <a:spcPct val="0"/>
                </a:spcBef>
                <a:spcAft>
                  <a:spcPct val="0"/>
                </a:spcAft>
              </a:pPr>
              <a:t>62</a:t>
            </a:fld>
            <a:endParaRPr lang="en-US"/>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1934" name="TextBox 19"/>
          <p:cNvSpPr txBox="1">
            <a:spLocks noChangeArrowheads="1"/>
          </p:cNvSpPr>
          <p:nvPr/>
        </p:nvSpPr>
        <p:spPr bwMode="auto">
          <a:xfrm>
            <a:off x="609600" y="5181600"/>
            <a:ext cx="2954338" cy="369888"/>
          </a:xfrm>
          <a:prstGeom prst="rect">
            <a:avLst/>
          </a:prstGeom>
          <a:noFill/>
          <a:ln w="9525">
            <a:noFill/>
            <a:miter lim="800000"/>
            <a:headEnd/>
            <a:tailEnd/>
          </a:ln>
        </p:spPr>
        <p:txBody>
          <a:bodyPr wrap="none">
            <a:spAutoFit/>
          </a:bodyPr>
          <a:lstStyle/>
          <a:p>
            <a:r>
              <a:rPr lang="en-US" b="1">
                <a:latin typeface="Verdana" pitchFamily="34" charset="0"/>
              </a:rPr>
              <a:t>c: </a:t>
            </a:r>
            <a:r>
              <a:rPr lang="en-US" b="1">
                <a:solidFill>
                  <a:srgbClr val="FF0000"/>
                </a:solidFill>
                <a:latin typeface="Verdana" pitchFamily="34" charset="0"/>
              </a:rPr>
              <a:t>A, J, I, A</a:t>
            </a:r>
            <a:r>
              <a:rPr lang="en-US" b="1">
                <a:latin typeface="Verdana" pitchFamily="34" charset="0"/>
              </a:rPr>
              <a:t>, B, D, C, 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idx="1"/>
          </p:nvPr>
        </p:nvSpPr>
        <p:spPr>
          <a:xfrm>
            <a:off x="503238" y="228600"/>
            <a:ext cx="8183562" cy="536575"/>
          </a:xfrm>
        </p:spPr>
        <p:txBody>
          <a:bodyPr/>
          <a:lstStyle/>
          <a:p>
            <a:pPr marL="796925" lvl="1" indent="-514350">
              <a:buFont typeface="Verdana" pitchFamily="34" charset="0"/>
              <a:buNone/>
            </a:pPr>
            <a:r>
              <a:rPr lang="en-US" sz="2800" smtClean="0">
                <a:ea typeface="ＭＳ Ｐゴシック"/>
              </a:rPr>
              <a:t>Repeat a), b), and c)</a:t>
            </a:r>
          </a:p>
        </p:txBody>
      </p:sp>
      <p:sp>
        <p:nvSpPr>
          <p:cNvPr id="82946"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8556B5B-063B-4F18-80B6-0181BEC186A5}" type="slidenum">
              <a:rPr lang="en-US"/>
              <a:pPr fontAlgn="base">
                <a:spcBef>
                  <a:spcPct val="0"/>
                </a:spcBef>
                <a:spcAft>
                  <a:spcPct val="0"/>
                </a:spcAft>
              </a:pPr>
              <a:t>63</a:t>
            </a:fld>
            <a:endParaRPr lang="en-US"/>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609600" y="5181600"/>
            <a:ext cx="2954338" cy="369888"/>
          </a:xfrm>
          <a:prstGeom prst="rect">
            <a:avLst/>
          </a:prstGeom>
          <a:noFill/>
          <a:ln w="9525">
            <a:noFill/>
            <a:miter lim="800000"/>
            <a:headEnd/>
            <a:tailEnd/>
          </a:ln>
        </p:spPr>
        <p:txBody>
          <a:bodyPr wrap="none">
            <a:spAutoFit/>
          </a:bodyPr>
          <a:lstStyle/>
          <a:p>
            <a:r>
              <a:rPr lang="en-US" b="1">
                <a:latin typeface="Verdana" pitchFamily="34" charset="0"/>
              </a:rPr>
              <a:t>c: A, J, I, A, B, D, C, A</a:t>
            </a:r>
          </a:p>
        </p:txBody>
      </p:sp>
      <p:sp>
        <p:nvSpPr>
          <p:cNvPr id="82959" name="TextBox 15"/>
          <p:cNvSpPr txBox="1">
            <a:spLocks noChangeArrowheads="1"/>
          </p:cNvSpPr>
          <p:nvPr/>
        </p:nvSpPr>
        <p:spPr bwMode="auto">
          <a:xfrm>
            <a:off x="5562600" y="1600200"/>
            <a:ext cx="1747838" cy="369888"/>
          </a:xfrm>
          <a:prstGeom prst="rect">
            <a:avLst/>
          </a:prstGeom>
          <a:noFill/>
          <a:ln w="9525">
            <a:noFill/>
            <a:miter lim="800000"/>
            <a:headEnd/>
            <a:tailEnd/>
          </a:ln>
        </p:spPr>
        <p:txBody>
          <a:bodyPr wrap="none">
            <a:spAutoFit/>
          </a:bodyPr>
          <a:lstStyle/>
          <a:p>
            <a:r>
              <a:rPr lang="en-US" b="1">
                <a:latin typeface="Verdana" pitchFamily="34" charset="0"/>
              </a:rPr>
              <a:t>c’: D, F, E, D</a:t>
            </a:r>
          </a:p>
        </p:txBody>
      </p:sp>
      <p:sp>
        <p:nvSpPr>
          <p:cNvPr id="17" name="TextBox 16"/>
          <p:cNvSpPr txBox="1">
            <a:spLocks noChangeArrowheads="1"/>
          </p:cNvSpPr>
          <p:nvPr/>
        </p:nvSpPr>
        <p:spPr bwMode="auto">
          <a:xfrm>
            <a:off x="990600" y="5638800"/>
            <a:ext cx="2954338" cy="369888"/>
          </a:xfrm>
          <a:prstGeom prst="rect">
            <a:avLst/>
          </a:prstGeom>
          <a:noFill/>
          <a:ln w="9525">
            <a:noFill/>
            <a:miter lim="800000"/>
            <a:headEnd/>
            <a:tailEnd/>
          </a:ln>
        </p:spPr>
        <p:txBody>
          <a:bodyPr wrap="none">
            <a:spAutoFit/>
          </a:bodyPr>
          <a:lstStyle/>
          <a:p>
            <a:r>
              <a:rPr lang="en-US" b="1">
                <a:latin typeface="Verdana" pitchFamily="34" charset="0"/>
              </a:rPr>
              <a:t>c: A, J, I, A, B, </a:t>
            </a:r>
            <a:r>
              <a:rPr lang="en-US" b="1">
                <a:solidFill>
                  <a:srgbClr val="FF0000"/>
                </a:solidFill>
                <a:latin typeface="Verdana" pitchFamily="34" charset="0"/>
              </a:rPr>
              <a:t>D</a:t>
            </a:r>
            <a:r>
              <a:rPr lang="en-US" b="1">
                <a:latin typeface="Verdana" pitchFamily="34" charset="0"/>
              </a:rPr>
              <a:t>, C, A</a:t>
            </a:r>
            <a:endParaRPr lang="en-US" b="1">
              <a:solidFill>
                <a:srgbClr val="FF0000"/>
              </a:solidFill>
              <a:latin typeface="Verdana" pitchFamily="34" charset="0"/>
            </a:endParaRPr>
          </a:p>
        </p:txBody>
      </p:sp>
      <p:sp>
        <p:nvSpPr>
          <p:cNvPr id="18" name="TextBox 17"/>
          <p:cNvSpPr txBox="1">
            <a:spLocks noChangeArrowheads="1"/>
          </p:cNvSpPr>
          <p:nvPr/>
        </p:nvSpPr>
        <p:spPr bwMode="auto">
          <a:xfrm>
            <a:off x="228600" y="3581400"/>
            <a:ext cx="4419600" cy="646113"/>
          </a:xfrm>
          <a:prstGeom prst="rect">
            <a:avLst/>
          </a:prstGeom>
          <a:noFill/>
          <a:ln w="9525">
            <a:noFill/>
            <a:miter lim="800000"/>
            <a:headEnd/>
            <a:tailEnd/>
          </a:ln>
        </p:spPr>
        <p:txBody>
          <a:bodyPr>
            <a:spAutoFit/>
          </a:bodyPr>
          <a:lstStyle/>
          <a:p>
            <a:r>
              <a:rPr lang="en-US" b="1">
                <a:latin typeface="Verdana" pitchFamily="34" charset="0"/>
              </a:rPr>
              <a:t>An Euler circuit</a:t>
            </a:r>
          </a:p>
          <a:p>
            <a:r>
              <a:rPr lang="en-US" b="1">
                <a:latin typeface="Verdana" pitchFamily="34" charset="0"/>
              </a:rPr>
              <a:t>c: A, J, I, A, B, </a:t>
            </a:r>
            <a:r>
              <a:rPr lang="en-US" b="1">
                <a:solidFill>
                  <a:srgbClr val="FF0000"/>
                </a:solidFill>
                <a:latin typeface="Verdana" pitchFamily="34" charset="0"/>
              </a:rPr>
              <a:t>D, F, E, D</a:t>
            </a:r>
            <a:r>
              <a:rPr lang="en-US" b="1">
                <a:latin typeface="Verdana" pitchFamily="34" charset="0"/>
              </a:rPr>
              <a:t>, C, A</a:t>
            </a:r>
            <a:endParaRPr lang="en-US" b="1">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1"/>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21"/>
                                        </p:tgtEl>
                                        <p:attrNameLst>
                                          <p:attrName>stroke.color</p:attrName>
                                        </p:attrNameLst>
                                      </p:cBhvr>
                                      <p:to>
                                        <a:schemeClr val="accent1"/>
                                      </p:to>
                                    </p:animClr>
                                    <p:set>
                                      <p:cBhvr>
                                        <p:cTn id="13" dur="2000" fill="hold"/>
                                        <p:tgtEl>
                                          <p:spTgt spid="21"/>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dir="cw">
                                      <p:cBhvr>
                                        <p:cTn id="17" dur="2000" fill="hold"/>
                                        <p:tgtEl>
                                          <p:spTgt spid="23"/>
                                        </p:tgtEl>
                                        <p:attrNameLst>
                                          <p:attrName>stroke.color</p:attrName>
                                        </p:attrNameLst>
                                      </p:cBhvr>
                                      <p:to>
                                        <a:schemeClr val="accent1"/>
                                      </p:to>
                                    </p:animClr>
                                    <p:set>
                                      <p:cBhvr>
                                        <p:cTn id="18" dur="2000" fill="hold"/>
                                        <p:tgtEl>
                                          <p:spTgt spid="23"/>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2000" fill="hold"/>
                                        <p:tgtEl>
                                          <p:spTgt spid="22"/>
                                        </p:tgtEl>
                                        <p:attrNameLst>
                                          <p:attrName>stroke.color</p:attrName>
                                        </p:attrNameLst>
                                      </p:cBhvr>
                                      <p:to>
                                        <a:schemeClr val="accent1"/>
                                      </p:to>
                                    </p:animClr>
                                    <p:set>
                                      <p:cBhvr>
                                        <p:cTn id="23" dur="2000" fill="hold"/>
                                        <p:tgtEl>
                                          <p:spTgt spid="22"/>
                                        </p:tgtEl>
                                        <p:attrNameLst>
                                          <p:attrName>stroke.on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P spid="17" grpId="1"/>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idx="1"/>
          </p:nvPr>
        </p:nvSpPr>
        <p:spPr>
          <a:xfrm>
            <a:off x="503238" y="228600"/>
            <a:ext cx="8183562" cy="536575"/>
          </a:xfrm>
        </p:spPr>
        <p:txBody>
          <a:bodyPr/>
          <a:lstStyle/>
          <a:p>
            <a:pPr marL="796925" lvl="1" indent="-514350">
              <a:buFont typeface="Verdana" pitchFamily="34" charset="0"/>
              <a:buNone/>
            </a:pPr>
            <a:r>
              <a:rPr lang="en-US" sz="2800" smtClean="0">
                <a:ea typeface="ＭＳ Ｐゴシック"/>
              </a:rPr>
              <a:t>The graph has no more edges, stop</a:t>
            </a:r>
          </a:p>
        </p:txBody>
      </p:sp>
      <p:sp>
        <p:nvSpPr>
          <p:cNvPr id="83970"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3EF4CE8E-020D-45D0-84E4-6333D6D7315D}" type="slidenum">
              <a:rPr lang="en-US"/>
              <a:pPr fontAlgn="base">
                <a:spcBef>
                  <a:spcPct val="0"/>
                </a:spcBef>
                <a:spcAft>
                  <a:spcPct val="0"/>
                </a:spcAft>
              </a:pPr>
              <a:t>64</a:t>
            </a:fld>
            <a:endParaRPr lang="en-US"/>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endParaRPr lang="en-US" dirty="0"/>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endParaRPr lang="en-US" dirty="0"/>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endParaRPr lang="en-US" dirty="0"/>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sp>
        <p:nvSpPr>
          <p:cNvPr id="19" name="TextBox 18"/>
          <p:cNvSpPr txBox="1">
            <a:spLocks noChangeArrowheads="1"/>
          </p:cNvSpPr>
          <p:nvPr/>
        </p:nvSpPr>
        <p:spPr bwMode="auto">
          <a:xfrm>
            <a:off x="228600" y="3581400"/>
            <a:ext cx="4419600" cy="646113"/>
          </a:xfrm>
          <a:prstGeom prst="rect">
            <a:avLst/>
          </a:prstGeom>
          <a:noFill/>
          <a:ln w="9525">
            <a:noFill/>
            <a:miter lim="800000"/>
            <a:headEnd/>
            <a:tailEnd/>
          </a:ln>
        </p:spPr>
        <p:txBody>
          <a:bodyPr>
            <a:spAutoFit/>
          </a:bodyPr>
          <a:lstStyle/>
          <a:p>
            <a:r>
              <a:rPr lang="en-US" b="1">
                <a:latin typeface="Verdana" pitchFamily="34" charset="0"/>
              </a:rPr>
              <a:t>An Euler circuit</a:t>
            </a:r>
          </a:p>
          <a:p>
            <a:r>
              <a:rPr lang="en-US" b="1">
                <a:latin typeface="Verdana" pitchFamily="34" charset="0"/>
              </a:rPr>
              <a:t>c: A, J, I, A, B, </a:t>
            </a:r>
            <a:r>
              <a:rPr lang="en-US" b="1">
                <a:solidFill>
                  <a:srgbClr val="FF0000"/>
                </a:solidFill>
                <a:latin typeface="Verdana" pitchFamily="34" charset="0"/>
              </a:rPr>
              <a:t>D, F, E, D</a:t>
            </a:r>
            <a:r>
              <a:rPr lang="en-US" b="1">
                <a:latin typeface="Verdana" pitchFamily="34" charset="0"/>
              </a:rPr>
              <a:t>, C, A</a:t>
            </a:r>
            <a:endParaRPr lang="en-US" b="1">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smtClean="0"/>
              <a:t>JT’s Extra: Practical Applications (Graphs)</a:t>
            </a:r>
            <a:endParaRPr lang="en-US" dirty="0"/>
          </a:p>
        </p:txBody>
      </p:sp>
      <p:sp>
        <p:nvSpPr>
          <p:cNvPr id="22530"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They can be used anytime that the relationships between some entities must be visualized.</a:t>
            </a:r>
          </a:p>
          <a:p>
            <a:r>
              <a:rPr lang="en-US" smtClean="0">
                <a:ea typeface="ＭＳ Ｐゴシック"/>
                <a:cs typeface="ＭＳ Ｐゴシック"/>
              </a:rPr>
              <a:t>Examples:</a:t>
            </a:r>
          </a:p>
          <a:p>
            <a:pPr lvl="1"/>
            <a:r>
              <a:rPr lang="en-US" smtClean="0">
                <a:ea typeface="ＭＳ Ｐゴシック"/>
              </a:rPr>
              <a:t>A few from will be used in the following slides: </a:t>
            </a:r>
          </a:p>
          <a:p>
            <a:pPr lvl="2"/>
            <a:r>
              <a:rPr lang="en-US" smtClean="0">
                <a:ea typeface="ＭＳ Ｐゴシック"/>
                <a:hlinkClick r:id="rId2"/>
              </a:rPr>
              <a:t>http://www.graph-magics.com/practic_use.php</a:t>
            </a:r>
            <a:endParaRPr lang="en-US" smtClean="0">
              <a:ea typeface="ＭＳ Ｐゴシック"/>
            </a:endParaRPr>
          </a:p>
          <a:p>
            <a:pPr lvl="1"/>
            <a:endParaRPr lang="en-US" smtClean="0">
              <a:ea typeface="ＭＳ Ｐゴシック"/>
            </a:endParaRPr>
          </a:p>
        </p:txBody>
      </p:sp>
      <p:sp>
        <p:nvSpPr>
          <p:cNvPr id="2253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AE2B32B9-152A-4DA4-84EF-4BF77035DA8D}" type="slidenum">
              <a:rPr lang="en-US"/>
              <a:pPr fontAlgn="base">
                <a:spcBef>
                  <a:spcPct val="0"/>
                </a:spcBef>
                <a:spcAft>
                  <a:spcPct val="0"/>
                </a:spcAft>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smtClean="0"/>
              <a:t>JT’s Extra Example: JT’s Vacation</a:t>
            </a:r>
            <a:r>
              <a:rPr lang="en-US" baseline="30000" dirty="0" smtClean="0"/>
              <a:t>1</a:t>
            </a:r>
            <a:endParaRPr lang="en-US" baseline="30000" dirty="0"/>
          </a:p>
        </p:txBody>
      </p:sp>
      <p:sp>
        <p:nvSpPr>
          <p:cNvPr id="23554"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BDEBECED-32D0-4462-A4F0-62949C4C9BA8}" type="slidenum">
              <a:rPr lang="en-US"/>
              <a:pPr fontAlgn="base">
                <a:spcBef>
                  <a:spcPct val="0"/>
                </a:spcBef>
                <a:spcAft>
                  <a:spcPct val="0"/>
                </a:spcAft>
              </a:pPr>
              <a:t>8</a:t>
            </a:fld>
            <a:endParaRPr lang="en-US"/>
          </a:p>
        </p:txBody>
      </p:sp>
      <p:sp>
        <p:nvSpPr>
          <p:cNvPr id="5" name="Oval 4"/>
          <p:cNvSpPr/>
          <p:nvPr/>
        </p:nvSpPr>
        <p:spPr>
          <a:xfrm>
            <a:off x="5287963" y="2606675"/>
            <a:ext cx="1981200" cy="838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Hotel :</a:t>
            </a:r>
            <a:r>
              <a:rPr lang="en-US" b="1" dirty="0" err="1">
                <a:solidFill>
                  <a:schemeClr val="tx1"/>
                </a:solidFill>
              </a:rPr>
              <a:t>Amman</a:t>
            </a:r>
            <a:r>
              <a:rPr lang="en-US" b="1" dirty="0" err="1"/>
              <a:t>l</a:t>
            </a:r>
            <a:endParaRPr lang="en-US" b="1" dirty="0"/>
          </a:p>
        </p:txBody>
      </p:sp>
      <p:sp>
        <p:nvSpPr>
          <p:cNvPr id="7" name="Oval 6"/>
          <p:cNvSpPr/>
          <p:nvPr/>
        </p:nvSpPr>
        <p:spPr>
          <a:xfrm>
            <a:off x="609600" y="11430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Jerusalem</a:t>
            </a:r>
            <a:endParaRPr lang="en-US" dirty="0"/>
          </a:p>
        </p:txBody>
      </p:sp>
      <p:sp>
        <p:nvSpPr>
          <p:cNvPr id="8" name="Oval 7"/>
          <p:cNvSpPr/>
          <p:nvPr/>
        </p:nvSpPr>
        <p:spPr>
          <a:xfrm>
            <a:off x="3581400" y="4572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Jerash</a:t>
            </a:r>
            <a:endParaRPr lang="en-US" dirty="0"/>
          </a:p>
        </p:txBody>
      </p:sp>
      <p:sp>
        <p:nvSpPr>
          <p:cNvPr id="9" name="Oval 8"/>
          <p:cNvSpPr/>
          <p:nvPr/>
        </p:nvSpPr>
        <p:spPr>
          <a:xfrm>
            <a:off x="762000" y="32004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Mount Nebo</a:t>
            </a:r>
            <a:endParaRPr lang="en-US" dirty="0"/>
          </a:p>
        </p:txBody>
      </p:sp>
      <p:sp>
        <p:nvSpPr>
          <p:cNvPr id="10" name="Oval 9"/>
          <p:cNvSpPr/>
          <p:nvPr/>
        </p:nvSpPr>
        <p:spPr>
          <a:xfrm>
            <a:off x="1066800" y="47244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Wadi</a:t>
            </a:r>
            <a:r>
              <a:rPr lang="en-US" dirty="0">
                <a:solidFill>
                  <a:schemeClr val="tx1"/>
                </a:solidFill>
              </a:rPr>
              <a:t> Rum</a:t>
            </a:r>
            <a:endParaRPr lang="en-US" dirty="0"/>
          </a:p>
        </p:txBody>
      </p:sp>
      <p:cxnSp>
        <p:nvCxnSpPr>
          <p:cNvPr id="15" name="Straight Connector 14"/>
          <p:cNvCxnSpPr>
            <a:stCxn id="5" idx="0"/>
            <a:endCxn id="8" idx="4"/>
          </p:cNvCxnSpPr>
          <p:nvPr/>
        </p:nvCxnSpPr>
        <p:spPr>
          <a:xfrm flipH="1" flipV="1">
            <a:off x="4572000" y="1295400"/>
            <a:ext cx="1706563" cy="1311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a:endCxn id="7" idx="4"/>
          </p:cNvCxnSpPr>
          <p:nvPr/>
        </p:nvCxnSpPr>
        <p:spPr>
          <a:xfrm flipH="1" flipV="1">
            <a:off x="1600200" y="1981200"/>
            <a:ext cx="3687763" cy="1044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9" idx="6"/>
          </p:cNvCxnSpPr>
          <p:nvPr/>
        </p:nvCxnSpPr>
        <p:spPr>
          <a:xfrm flipH="1">
            <a:off x="2743200" y="3025775"/>
            <a:ext cx="2544763"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4"/>
            <a:endCxn id="10" idx="6"/>
          </p:cNvCxnSpPr>
          <p:nvPr/>
        </p:nvCxnSpPr>
        <p:spPr>
          <a:xfrm flipH="1">
            <a:off x="3048000" y="3444875"/>
            <a:ext cx="3230563" cy="169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64" name="TextBox 27"/>
          <p:cNvSpPr txBox="1">
            <a:spLocks noChangeArrowheads="1"/>
          </p:cNvSpPr>
          <p:nvPr/>
        </p:nvSpPr>
        <p:spPr bwMode="auto">
          <a:xfrm>
            <a:off x="5630863" y="1627188"/>
            <a:ext cx="1295400" cy="646112"/>
          </a:xfrm>
          <a:prstGeom prst="rect">
            <a:avLst/>
          </a:prstGeom>
          <a:noFill/>
          <a:ln w="9525">
            <a:noFill/>
            <a:miter lim="800000"/>
            <a:headEnd/>
            <a:tailEnd/>
          </a:ln>
        </p:spPr>
        <p:txBody>
          <a:bodyPr>
            <a:spAutoFit/>
          </a:bodyPr>
          <a:lstStyle/>
          <a:p>
            <a:r>
              <a:rPr lang="en-US">
                <a:latin typeface="Verdana" pitchFamily="34" charset="0"/>
              </a:rPr>
              <a:t>$100/8 hours</a:t>
            </a:r>
          </a:p>
        </p:txBody>
      </p:sp>
      <p:sp>
        <p:nvSpPr>
          <p:cNvPr id="23565" name="TextBox 28"/>
          <p:cNvSpPr txBox="1">
            <a:spLocks noChangeArrowheads="1"/>
          </p:cNvSpPr>
          <p:nvPr/>
        </p:nvSpPr>
        <p:spPr bwMode="auto">
          <a:xfrm>
            <a:off x="2286000" y="2700338"/>
            <a:ext cx="1295400" cy="646112"/>
          </a:xfrm>
          <a:prstGeom prst="rect">
            <a:avLst/>
          </a:prstGeom>
          <a:noFill/>
          <a:ln w="9525">
            <a:noFill/>
            <a:miter lim="800000"/>
            <a:headEnd/>
            <a:tailEnd/>
          </a:ln>
        </p:spPr>
        <p:txBody>
          <a:bodyPr>
            <a:spAutoFit/>
          </a:bodyPr>
          <a:lstStyle/>
          <a:p>
            <a:r>
              <a:rPr lang="en-US">
                <a:latin typeface="Verdana" pitchFamily="34" charset="0"/>
              </a:rPr>
              <a:t>$75/6 hours</a:t>
            </a:r>
          </a:p>
        </p:txBody>
      </p:sp>
      <p:sp>
        <p:nvSpPr>
          <p:cNvPr id="23566" name="TextBox 29"/>
          <p:cNvSpPr txBox="1">
            <a:spLocks noChangeArrowheads="1"/>
          </p:cNvSpPr>
          <p:nvPr/>
        </p:nvSpPr>
        <p:spPr bwMode="auto">
          <a:xfrm>
            <a:off x="3216275" y="1868488"/>
            <a:ext cx="1295400" cy="646112"/>
          </a:xfrm>
          <a:prstGeom prst="rect">
            <a:avLst/>
          </a:prstGeom>
          <a:noFill/>
          <a:ln w="9525">
            <a:noFill/>
            <a:miter lim="800000"/>
            <a:headEnd/>
            <a:tailEnd/>
          </a:ln>
        </p:spPr>
        <p:txBody>
          <a:bodyPr>
            <a:spAutoFit/>
          </a:bodyPr>
          <a:lstStyle/>
          <a:p>
            <a:r>
              <a:rPr lang="en-US">
                <a:latin typeface="Verdana" pitchFamily="34" charset="0"/>
              </a:rPr>
              <a:t>$400/12 hours</a:t>
            </a:r>
          </a:p>
        </p:txBody>
      </p:sp>
      <p:sp>
        <p:nvSpPr>
          <p:cNvPr id="23567" name="TextBox 30"/>
          <p:cNvSpPr txBox="1">
            <a:spLocks noChangeArrowheads="1"/>
          </p:cNvSpPr>
          <p:nvPr/>
        </p:nvSpPr>
        <p:spPr bwMode="auto">
          <a:xfrm>
            <a:off x="3627438" y="3810000"/>
            <a:ext cx="1295400" cy="646113"/>
          </a:xfrm>
          <a:prstGeom prst="rect">
            <a:avLst/>
          </a:prstGeom>
          <a:noFill/>
          <a:ln w="9525">
            <a:noFill/>
            <a:miter lim="800000"/>
            <a:headEnd/>
            <a:tailEnd/>
          </a:ln>
        </p:spPr>
        <p:txBody>
          <a:bodyPr>
            <a:spAutoFit/>
          </a:bodyPr>
          <a:lstStyle/>
          <a:p>
            <a:r>
              <a:rPr lang="en-US">
                <a:latin typeface="Verdana" pitchFamily="34" charset="0"/>
              </a:rPr>
              <a:t>$225/10 hours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JT’s Extra: Other Examples</a:t>
            </a:r>
            <a:r>
              <a:rPr lang="en-US" baseline="30000" dirty="0" smtClean="0"/>
              <a:t>1</a:t>
            </a:r>
            <a:endParaRPr lang="en-US" baseline="30000" dirty="0"/>
          </a:p>
        </p:txBody>
      </p:sp>
      <p:sp>
        <p:nvSpPr>
          <p:cNvPr id="25602" name="Content Placeholder 2"/>
          <p:cNvSpPr>
            <a:spLocks noGrp="1"/>
          </p:cNvSpPr>
          <p:nvPr>
            <p:ph idx="1"/>
          </p:nvPr>
        </p:nvSpPr>
        <p:spPr>
          <a:xfrm>
            <a:off x="503238" y="530225"/>
            <a:ext cx="8183562" cy="4187825"/>
          </a:xfrm>
        </p:spPr>
        <p:txBody>
          <a:bodyPr/>
          <a:lstStyle/>
          <a:p>
            <a:r>
              <a:rPr lang="en-US" smtClean="0">
                <a:ea typeface="ＭＳ Ｐゴシック"/>
                <a:cs typeface="ＭＳ Ｐゴシック"/>
              </a:rPr>
              <a:t>Logistics: </a:t>
            </a:r>
          </a:p>
          <a:p>
            <a:pPr lvl="1"/>
            <a:r>
              <a:rPr lang="en-US" smtClean="0">
                <a:ea typeface="ＭＳ Ｐゴシック"/>
              </a:rPr>
              <a:t>Making sure that you deliver your items to every street within a part of the city. You want to cover every street but at the same time minimize travel time.</a:t>
            </a:r>
          </a:p>
          <a:p>
            <a:pPr lvl="1"/>
            <a:r>
              <a:rPr lang="en-US" smtClean="0">
                <a:ea typeface="ＭＳ Ｐゴシック"/>
              </a:rPr>
              <a:t>Telecommuincations: Find the cheapest way to connect communication stations (TV, telephone, computer network) so that a station is connected to any other (directly, or through intermediate stations).</a:t>
            </a:r>
          </a:p>
        </p:txBody>
      </p:sp>
      <p:sp>
        <p:nvSpPr>
          <p:cNvPr id="2560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6DC1D35-84EE-432B-813B-680DC6A7BFE0}" type="slidenum">
              <a:rPr lang="en-US"/>
              <a:pPr fontAlgn="base">
                <a:spcBef>
                  <a:spcPct val="0"/>
                </a:spcBef>
                <a:spcAft>
                  <a:spcPct val="0"/>
                </a:spcAft>
              </a:pPr>
              <a:t>9</a:t>
            </a:fld>
            <a:endParaRPr lang="en-US"/>
          </a:p>
        </p:txBody>
      </p:sp>
      <p:sp>
        <p:nvSpPr>
          <p:cNvPr id="25604" name="TextBox 4"/>
          <p:cNvSpPr txBox="1">
            <a:spLocks noChangeArrowheads="1"/>
          </p:cNvSpPr>
          <p:nvPr/>
        </p:nvSpPr>
        <p:spPr bwMode="auto">
          <a:xfrm>
            <a:off x="533400" y="6019800"/>
            <a:ext cx="7239000" cy="338138"/>
          </a:xfrm>
          <a:prstGeom prst="rect">
            <a:avLst/>
          </a:prstGeom>
          <a:noFill/>
          <a:ln w="9525">
            <a:noFill/>
            <a:miter lim="800000"/>
            <a:headEnd/>
            <a:tailEnd/>
          </a:ln>
        </p:spPr>
        <p:txBody>
          <a:bodyPr>
            <a:spAutoFit/>
          </a:bodyPr>
          <a:lstStyle/>
          <a:p>
            <a:pPr marL="122238" lvl="2"/>
            <a:r>
              <a:rPr lang="en-US" sz="1600">
                <a:latin typeface="Verdana" pitchFamily="34" charset="0"/>
              </a:rPr>
              <a:t>1 </a:t>
            </a:r>
            <a:r>
              <a:rPr lang="en-US" sz="1600">
                <a:latin typeface="Verdana" pitchFamily="34" charset="0"/>
                <a:hlinkClick r:id="rId2"/>
              </a:rPr>
              <a:t>http://www.graph-magics.com/practic_use.php</a:t>
            </a:r>
            <a:endParaRPr lang="en-US" sz="1600">
              <a:latin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peeking</Template>
  <TotalTime>1016</TotalTime>
  <Words>1848</Words>
  <Application>Microsoft Office PowerPoint</Application>
  <PresentationFormat>On-screen Show (4:3)</PresentationFormat>
  <Paragraphs>646</Paragraphs>
  <Slides>64</Slides>
  <Notes>4</Notes>
  <HiddenSlides>1</HiddenSlides>
  <MMClips>0</MMClips>
  <ScaleCrop>false</ScaleCrop>
  <HeadingPairs>
    <vt:vector size="6" baseType="variant">
      <vt:variant>
        <vt:lpstr>Fonts Used</vt:lpstr>
      </vt:variant>
      <vt:variant>
        <vt:i4>6</vt:i4>
      </vt:variant>
      <vt:variant>
        <vt:lpstr>Design Template</vt:lpstr>
      </vt:variant>
      <vt:variant>
        <vt:i4>6</vt:i4>
      </vt:variant>
      <vt:variant>
        <vt:lpstr>Slide Titles</vt:lpstr>
      </vt:variant>
      <vt:variant>
        <vt:i4>64</vt:i4>
      </vt:variant>
    </vt:vector>
  </HeadingPairs>
  <TitlesOfParts>
    <vt:vector size="76" baseType="lpstr">
      <vt:lpstr>Verdana</vt:lpstr>
      <vt:lpstr>Arial</vt:lpstr>
      <vt:lpstr>ＭＳ Ｐゴシック</vt:lpstr>
      <vt:lpstr>Wingdings 2</vt:lpstr>
      <vt:lpstr>Calibri</vt:lpstr>
      <vt:lpstr>Times New Roman</vt:lpstr>
      <vt:lpstr>Aspect</vt:lpstr>
      <vt:lpstr>Aspect</vt:lpstr>
      <vt:lpstr>Aspect</vt:lpstr>
      <vt:lpstr>Aspect</vt:lpstr>
      <vt:lpstr>Aspect</vt:lpstr>
      <vt:lpstr>Aspect</vt:lpstr>
      <vt:lpstr>Graphs</vt:lpstr>
      <vt:lpstr>Reading Assignment</vt:lpstr>
      <vt:lpstr>Graphs</vt:lpstr>
      <vt:lpstr>Objectives</vt:lpstr>
      <vt:lpstr>JT’s Extra: What Is  A Graph Used For?</vt:lpstr>
      <vt:lpstr>JT’s Extra: What Is  A Graph Used For?</vt:lpstr>
      <vt:lpstr>JT’s Extra: Practical Applications (Graphs)</vt:lpstr>
      <vt:lpstr>JT’s Extra Example: JT’s Vacation1</vt:lpstr>
      <vt:lpstr>JT’s Extra: Other Examples1</vt:lpstr>
      <vt:lpstr>JT’s Extra: Other Examples1 (2)</vt:lpstr>
      <vt:lpstr>Graphs</vt:lpstr>
      <vt:lpstr>Definition</vt:lpstr>
      <vt:lpstr>An undirected graph</vt:lpstr>
      <vt:lpstr>A directed graph</vt:lpstr>
      <vt:lpstr>A labeled undirected graph</vt:lpstr>
      <vt:lpstr>Graph Terminology</vt:lpstr>
      <vt:lpstr>Graph Terminology</vt:lpstr>
      <vt:lpstr>JT’s Extra: Path Example</vt:lpstr>
      <vt:lpstr>Graph Terminology</vt:lpstr>
      <vt:lpstr>Graph Terminology</vt:lpstr>
      <vt:lpstr>The Web as a Directed Graph</vt:lpstr>
      <vt:lpstr>The WWW Is A Graph</vt:lpstr>
      <vt:lpstr>The WWW Is A Graph (2)</vt:lpstr>
      <vt:lpstr>JT’s Extra: Applying Graphs To Web Design</vt:lpstr>
      <vt:lpstr>Graph Representation</vt:lpstr>
      <vt:lpstr>Graph Representation</vt:lpstr>
      <vt:lpstr>Multigraphs</vt:lpstr>
      <vt:lpstr>JT’s Extra: Application Multigraphs</vt:lpstr>
      <vt:lpstr>Euler Paths</vt:lpstr>
      <vt:lpstr>Objectives</vt:lpstr>
      <vt:lpstr>Konigsberg</vt:lpstr>
      <vt:lpstr>Konigsberg Layout</vt:lpstr>
      <vt:lpstr>Seven Bridges</vt:lpstr>
      <vt:lpstr>Konigsberg’s Walk</vt:lpstr>
      <vt:lpstr>Leonhard Euler</vt:lpstr>
      <vt:lpstr>Konigsberg Multigraph</vt:lpstr>
      <vt:lpstr>Konigsberg multigraph</vt:lpstr>
      <vt:lpstr>Konigsberg multigraph</vt:lpstr>
      <vt:lpstr>Konigsberg multigraph</vt:lpstr>
      <vt:lpstr>Euler’s Response</vt:lpstr>
      <vt:lpstr>Euler’s Response</vt:lpstr>
      <vt:lpstr>Even-Degree Vertex</vt:lpstr>
      <vt:lpstr>Odd-Degree Vertex</vt:lpstr>
      <vt:lpstr>The Starting/Ending Vertex</vt:lpstr>
      <vt:lpstr>An Easier Problem</vt:lpstr>
      <vt:lpstr>Euler Path – Start Vertex</vt:lpstr>
      <vt:lpstr>Euler Path – End Vertex</vt:lpstr>
      <vt:lpstr>Other Vertices</vt:lpstr>
      <vt:lpstr>Euler (non-cycle) Path Requirements</vt:lpstr>
      <vt:lpstr>No Euler Path for this Graph</vt:lpstr>
      <vt:lpstr>A Similar Problem</vt:lpstr>
      <vt:lpstr>Graph Representation</vt:lpstr>
      <vt:lpstr>Graph Representation</vt:lpstr>
      <vt:lpstr>Euler Circuit Algorithm</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dc:title>
  <dc:creator>kawash</dc:creator>
  <cp:lastModifiedBy>JAMES TAM</cp:lastModifiedBy>
  <cp:revision>140</cp:revision>
  <dcterms:created xsi:type="dcterms:W3CDTF">2006-08-16T00:00:00Z</dcterms:created>
  <dcterms:modified xsi:type="dcterms:W3CDTF">2012-09-24T03:41:28Z</dcterms:modified>
</cp:coreProperties>
</file>