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308" r:id="rId2"/>
    <p:sldId id="378" r:id="rId3"/>
    <p:sldId id="382" r:id="rId4"/>
    <p:sldId id="386" r:id="rId5"/>
    <p:sldId id="291" r:id="rId6"/>
    <p:sldId id="391" r:id="rId7"/>
    <p:sldId id="390" r:id="rId8"/>
    <p:sldId id="392" r:id="rId9"/>
    <p:sldId id="355" r:id="rId10"/>
    <p:sldId id="356" r:id="rId11"/>
    <p:sldId id="359" r:id="rId12"/>
    <p:sldId id="379" r:id="rId13"/>
    <p:sldId id="380" r:id="rId14"/>
    <p:sldId id="387" r:id="rId15"/>
    <p:sldId id="383" r:id="rId16"/>
    <p:sldId id="388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6" r:id="rId29"/>
    <p:sldId id="372" r:id="rId30"/>
    <p:sldId id="373" r:id="rId31"/>
    <p:sldId id="374" r:id="rId32"/>
    <p:sldId id="37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70634A-28F8-4871-A610-6CF824044202}" type="datetimeFigureOut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21AC14-491A-4F65-885A-D76521CB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pic>
        <p:nvPicPr>
          <p:cNvPr id="8" name="Picture 10" descr="image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14716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1219E-C5E8-4CE5-9D41-27E2A523C1B4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42E5A60C-2412-4B2C-8681-4A3B89871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4479-22B8-4F41-AB19-C1B469EDA95B}" type="datetime1">
              <a:rPr lang="en-US"/>
              <a:pPr>
                <a:defRPr/>
              </a:pPr>
              <a:t>9/19/2012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5C34-5C7A-4322-97E5-3433D7D43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E832-B8D5-4325-8234-16AE34ABF122}" type="datetime1">
              <a:rPr lang="en-US"/>
              <a:pPr>
                <a:defRPr/>
              </a:pPr>
              <a:t>9/19/2012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3595-87D8-4254-A90C-9DEFF6E89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57C5-4C33-48AB-9388-869CCAEB8608}" type="datetime1">
              <a:rPr lang="en-US"/>
              <a:pPr>
                <a:defRPr/>
              </a:pPr>
              <a:t>9/19/2012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9BE9-B7FB-4044-A58D-FB2EBA55D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5272-9AF6-4D42-B866-5A0651768962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C7E9-076C-48FE-BCAC-3CAA54DF0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5411-BD7B-498F-8961-6845E1C0F236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319FB-C1EC-42D2-8BE4-29207AC55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573B-60BC-447D-9F58-BD0A289D9129}" type="datetime1">
              <a:rPr lang="en-US"/>
              <a:pPr>
                <a:defRPr/>
              </a:pPr>
              <a:t>9/19/2012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7C37-5A48-4E22-8C20-579AC72F0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AF1D-A92B-45BB-AD06-E9A5668E488C}" type="datetime1">
              <a:rPr lang="en-US"/>
              <a:pPr>
                <a:defRPr/>
              </a:pPr>
              <a:t>9/19/2012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2BC4-C849-4AC7-AD8C-CC052D53D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A69B-5B98-4C8C-B64E-E7F8C728B9B3}" type="datetime1">
              <a:rPr lang="en-US"/>
              <a:pPr>
                <a:defRPr/>
              </a:pPr>
              <a:t>9/19/2012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692C-F4E7-4019-A2DF-BF45F16F5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C15C-B3AF-40B6-BA42-55C345187AB9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4650-D90D-4B22-831D-DD31F4DD2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6193-6234-4133-B1B0-5A04E7C1117B}" type="datetime1">
              <a:rPr lang="en-US"/>
              <a:pPr>
                <a:defRPr/>
              </a:pPr>
              <a:t>9/19/2012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BFF5A-746E-4BB1-BC33-418343B3C7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E4CE-C3FB-4A74-9AFA-32F38430B018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76E1-8FBE-4977-984E-8326E1723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B0498FB1-82AA-4AED-BF42-E330B1425679}" type="datetime1">
              <a:rPr lang="en-US"/>
              <a:pPr>
                <a:defRPr/>
              </a:pPr>
              <a:t>9/19/2012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39A36239-E0FD-4B6C-9602-8D09BE3D8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pic>
        <p:nvPicPr>
          <p:cNvPr id="1034" name="Picture 11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2/26/Abu_Abdullah_Muhammad_bin_Musa_al-Khwarizmi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Elementary Set Theory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Symmetric Relations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Whenever (a,b) ∈ R, implies that (b,a) A ∈ R, the relation is called </a:t>
            </a:r>
            <a:r>
              <a:rPr lang="en-US" i="1" smtClean="0">
                <a:ea typeface="ＭＳ Ｐゴシック"/>
                <a:cs typeface="ＭＳ Ｐゴシック"/>
              </a:rPr>
              <a:t>symmetric</a:t>
            </a:r>
          </a:p>
        </p:txBody>
      </p:sp>
      <p:sp>
        <p:nvSpPr>
          <p:cNvPr id="21507" name="Slide Number Placeholder 2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D4814-A64C-47F9-842D-1D1F097A4A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9200" y="1828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Debra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4038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Ali</a:t>
            </a:r>
          </a:p>
        </p:txBody>
      </p:sp>
      <p:cxnSp>
        <p:nvCxnSpPr>
          <p:cNvPr id="6" name="Straight Arrow Connector 5"/>
          <p:cNvCxnSpPr>
            <a:stCxn id="4" idx="4"/>
            <a:endCxn id="5" idx="0"/>
          </p:cNvCxnSpPr>
          <p:nvPr/>
        </p:nvCxnSpPr>
        <p:spPr>
          <a:xfrm rot="5400000">
            <a:off x="1066801" y="3390900"/>
            <a:ext cx="1295400" cy="3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62400" y="1828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John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4038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Alicia</a:t>
            </a:r>
          </a:p>
        </p:txBody>
      </p:sp>
      <p:sp>
        <p:nvSpPr>
          <p:cNvPr id="9" name="Oval 8"/>
          <p:cNvSpPr/>
          <p:nvPr/>
        </p:nvSpPr>
        <p:spPr>
          <a:xfrm>
            <a:off x="3962400" y="4038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Sarah</a:t>
            </a:r>
          </a:p>
        </p:txBody>
      </p:sp>
      <p:cxnSp>
        <p:nvCxnSpPr>
          <p:cNvPr id="10" name="Straight Arrow Connector 9"/>
          <p:cNvCxnSpPr>
            <a:stCxn id="7" idx="4"/>
            <a:endCxn id="9" idx="0"/>
          </p:cNvCxnSpPr>
          <p:nvPr/>
        </p:nvCxnSpPr>
        <p:spPr>
          <a:xfrm rot="5400000">
            <a:off x="3810001" y="3390900"/>
            <a:ext cx="1295400" cy="3175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5"/>
            <a:endCxn id="8" idx="1"/>
          </p:cNvCxnSpPr>
          <p:nvPr/>
        </p:nvCxnSpPr>
        <p:spPr>
          <a:xfrm rot="16200000" flipH="1">
            <a:off x="5048251" y="2370137"/>
            <a:ext cx="1562100" cy="2041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13" idx="2"/>
          </p:cNvCxnSpPr>
          <p:nvPr/>
        </p:nvCxnSpPr>
        <p:spPr>
          <a:xfrm>
            <a:off x="4953000" y="22860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705600" y="1828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Mike</a:t>
            </a:r>
          </a:p>
        </p:txBody>
      </p:sp>
      <p:cxnSp>
        <p:nvCxnSpPr>
          <p:cNvPr id="14" name="Straight Arrow Connector 13"/>
          <p:cNvCxnSpPr>
            <a:stCxn id="5" idx="6"/>
            <a:endCxn id="9" idx="2"/>
          </p:cNvCxnSpPr>
          <p:nvPr/>
        </p:nvCxnSpPr>
        <p:spPr>
          <a:xfrm>
            <a:off x="2209800" y="44958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9" idx="1"/>
          </p:cNvCxnSpPr>
          <p:nvPr/>
        </p:nvCxnSpPr>
        <p:spPr>
          <a:xfrm rot="16200000" flipH="1">
            <a:off x="2305051" y="2370137"/>
            <a:ext cx="1562100" cy="2041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209800" y="2438400"/>
            <a:ext cx="2057400" cy="16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648200" y="2743200"/>
            <a:ext cx="2133600" cy="16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953000" y="21336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09800" y="47244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00894" y="3390106"/>
            <a:ext cx="12954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3620294" y="3390106"/>
            <a:ext cx="1295400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Symmetric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Has-the-same age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Has-the-same name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Children of a common parent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2A64CC-D94E-4326-ACCF-3071A71F39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function f from A to B 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Written </a:t>
            </a:r>
            <a:r>
              <a:rPr lang="en-US" i="1" smtClean="0">
                <a:ea typeface="ＭＳ Ｐゴシック"/>
                <a:cs typeface="ＭＳ Ｐゴシック"/>
              </a:rPr>
              <a:t>f: </a:t>
            </a:r>
            <a:r>
              <a:rPr lang="en-US" smtClean="0">
                <a:ea typeface="ＭＳ Ｐゴシック"/>
                <a:cs typeface="ＭＳ Ｐゴシック"/>
              </a:rPr>
              <a:t>A</a:t>
            </a:r>
            <a:r>
              <a:rPr lang="en-US" i="1" smtClean="0">
                <a:ea typeface="ＭＳ Ｐゴシック"/>
                <a:cs typeface="ＭＳ Ｐゴシック"/>
              </a:rPr>
              <a:t> </a:t>
            </a:r>
            <a:r>
              <a:rPr lang="en-US" i="1" smtClean="0">
                <a:ea typeface="ＭＳ Ｐゴシック"/>
                <a:cs typeface="ＭＳ Ｐゴシック"/>
                <a:sym typeface="Wingdings" pitchFamily="2" charset="2"/>
              </a:rPr>
              <a:t> </a:t>
            </a:r>
            <a:r>
              <a:rPr lang="en-US" smtClean="0">
                <a:ea typeface="ＭＳ Ｐゴシック"/>
                <a:cs typeface="ＭＳ Ｐゴシック"/>
                <a:sym typeface="Wingdings" pitchFamily="2" charset="2"/>
              </a:rPr>
              <a:t>B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Wingdings" pitchFamily="2" charset="2"/>
              </a:rPr>
              <a:t>Is a relation from A to B, such that: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Wingdings" pitchFamily="2" charset="2"/>
              </a:rPr>
              <a:t>There is exactly one pair (a,b)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 </a:t>
            </a:r>
            <a:r>
              <a:rPr lang="en-US" i="1" smtClean="0">
                <a:ea typeface="ＭＳ Ｐゴシック"/>
                <a:cs typeface="ＭＳ Ｐゴシック"/>
                <a:sym typeface="Symbol" pitchFamily="18" charset="2"/>
              </a:rPr>
              <a:t>f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 for each a  A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We write </a:t>
            </a:r>
            <a:r>
              <a:rPr lang="en-US" i="1" smtClean="0">
                <a:ea typeface="ＭＳ Ｐゴシック"/>
                <a:cs typeface="ＭＳ Ｐゴシック"/>
                <a:sym typeface="Symbol" pitchFamily="18" charset="2"/>
              </a:rPr>
              <a:t>f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(a) = b</a:t>
            </a:r>
          </a:p>
          <a:p>
            <a:pPr eaLnBrk="1" hangingPunct="1"/>
            <a:endParaRPr lang="en-US" i="1" smtClean="0">
              <a:ea typeface="ＭＳ Ｐゴシック"/>
              <a:cs typeface="ＭＳ Ｐゴシック"/>
              <a:sym typeface="Symbol" pitchFamily="18" charset="2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  <a:sym typeface="Symbol" pitchFamily="18" charset="2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7523-DE4E-4E22-A638-7E9BC6D013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A = {1,2,3}, B={yes,no}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{(</a:t>
            </a:r>
            <a:r>
              <a:rPr lang="en-US" smtClean="0">
                <a:solidFill>
                  <a:srgbClr val="0070C0"/>
                </a:solidFill>
                <a:ea typeface="ＭＳ Ｐゴシック"/>
                <a:cs typeface="ＭＳ Ｐゴシック"/>
                <a:sym typeface="Symbol" pitchFamily="18" charset="2"/>
              </a:rPr>
              <a:t>1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,yes), (</a:t>
            </a:r>
            <a:r>
              <a:rPr lang="en-US" smtClean="0">
                <a:solidFill>
                  <a:srgbClr val="0070C0"/>
                </a:solidFill>
                <a:ea typeface="ＭＳ Ｐゴシック"/>
                <a:cs typeface="ＭＳ Ｐゴシック"/>
                <a:sym typeface="Symbol" pitchFamily="18" charset="2"/>
              </a:rPr>
              <a:t>2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,yes), (</a:t>
            </a:r>
            <a:r>
              <a:rPr lang="en-US" smtClean="0">
                <a:solidFill>
                  <a:srgbClr val="0070C0"/>
                </a:solidFill>
                <a:ea typeface="ＭＳ Ｐゴシック"/>
                <a:cs typeface="ＭＳ Ｐゴシック"/>
                <a:sym typeface="Symbol" pitchFamily="18" charset="2"/>
              </a:rPr>
              <a:t>3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,no)} is a function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{(1,yes) (</a:t>
            </a: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2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,no), (</a:t>
            </a:r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2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,yes), (3,no)} is not a function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{(2,yes), (3,no)} is not a function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CDE0-2348-47C2-A25B-163EA1DB25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Functions “return values”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i="1" smtClean="0">
                <a:ea typeface="ＭＳ Ｐゴシック"/>
                <a:cs typeface="ＭＳ Ｐゴシック"/>
              </a:rPr>
              <a:t>f</a:t>
            </a:r>
            <a:r>
              <a:rPr lang="en-US" smtClean="0">
                <a:ea typeface="ＭＳ Ｐゴシック"/>
                <a:cs typeface="ＭＳ Ｐゴシック"/>
              </a:rPr>
              <a:t>(x) = 2x</a:t>
            </a:r>
          </a:p>
          <a:p>
            <a:pPr eaLnBrk="1" hangingPunct="1"/>
            <a:r>
              <a:rPr lang="en-US" i="1" smtClean="0">
                <a:ea typeface="ＭＳ Ｐゴシック"/>
                <a:cs typeface="ＭＳ Ｐゴシック"/>
              </a:rPr>
              <a:t>f</a:t>
            </a:r>
            <a:r>
              <a:rPr lang="en-US" smtClean="0">
                <a:ea typeface="ＭＳ Ｐゴシック"/>
                <a:cs typeface="ＭＳ Ｐゴシック"/>
              </a:rPr>
              <a:t>(1) returns 2</a:t>
            </a:r>
          </a:p>
          <a:p>
            <a:pPr eaLnBrk="1" hangingPunct="1"/>
            <a:r>
              <a:rPr lang="en-US" i="1" smtClean="0">
                <a:ea typeface="ＭＳ Ｐゴシック"/>
                <a:cs typeface="ＭＳ Ｐゴシック"/>
              </a:rPr>
              <a:t>f</a:t>
            </a:r>
            <a:r>
              <a:rPr lang="en-US" smtClean="0">
                <a:ea typeface="ＭＳ Ｐゴシック"/>
                <a:cs typeface="ＭＳ Ｐゴシック"/>
              </a:rPr>
              <a:t>(20) returns 40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7EE8E-6A99-4C76-8F88-FC6E0EDA28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0722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/>
                <a:cs typeface="ＭＳ Ｐゴシック"/>
              </a:rPr>
              <a:t>Computer recipes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5CAB8-3EE5-4185-B06B-20DCE52E30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dirty="0" smtClean="0"/>
              <a:t>At the end of this section,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Understand what algorithms are and how to specify them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Understand the importance of algorithms to computers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Understand what pseudo-code is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Develop and specify an example algorithm using pseudo-code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Differentiate between the correctness and efficiency of algorithms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Work out an example to assess the efficiency of algorithms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4E05D-DDC9-4B39-89C9-3C384A2F59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b="1" dirty="0" smtClean="0"/>
              <a:t>problem</a:t>
            </a:r>
            <a:r>
              <a:rPr lang="en-US" dirty="0" smtClean="0"/>
              <a:t> is a specification of the relationship between input and output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WHAT needs to be done, not HOW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Cooking problem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Input: ingredients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Output: cooked food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/>
              <a:t>Computational problems </a:t>
            </a:r>
            <a:r>
              <a:rPr lang="en-US" dirty="0" smtClean="0"/>
              <a:t>are the ones to be carried out by computers</a:t>
            </a: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5EF69-6099-4040-94C6-47C01BB861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The algorithm specifies how to solve the problem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How to convert the input to output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Cooking problem</a:t>
            </a:r>
          </a:p>
          <a:p>
            <a:pPr eaLnBrk="1" hangingPunct="1">
              <a:defRPr/>
            </a:pPr>
            <a:r>
              <a:rPr lang="en-US" dirty="0" smtClean="0"/>
              <a:t>Cooking recipe (“algorithm?”)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/>
              <a:t>Algorithms are specific to Computational problems</a:t>
            </a: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72421-7C90-4A65-8FF5-8394FA2930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Mohamed Bin Musa Al </a:t>
            </a:r>
            <a:r>
              <a:rPr lang="en-US" dirty="0" err="1" smtClean="0"/>
              <a:t>Khawarizmi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51816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780-850</a:t>
            </a:r>
          </a:p>
          <a:p>
            <a:pPr eaLnBrk="1" hangingPunct="1">
              <a:defRPr/>
            </a:pPr>
            <a:r>
              <a:rPr lang="en-US" dirty="0" smtClean="0"/>
              <a:t>Left behind the most important Math book</a:t>
            </a: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Kitab</a:t>
            </a:r>
            <a:r>
              <a:rPr lang="en-US" dirty="0" smtClean="0">
                <a:cs typeface="+mn-cs"/>
              </a:rPr>
              <a:t> Al </a:t>
            </a:r>
            <a:r>
              <a:rPr lang="en-US" dirty="0" err="1" smtClean="0">
                <a:cs typeface="+mn-cs"/>
              </a:rPr>
              <a:t>Jaber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Wal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Mokaballa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The book of Restoration and Comparison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Al </a:t>
            </a:r>
            <a:r>
              <a:rPr lang="en-US" dirty="0" err="1" smtClean="0">
                <a:cs typeface="+mn-cs"/>
              </a:rPr>
              <a:t>Jaber</a:t>
            </a:r>
            <a:r>
              <a:rPr lang="en-US" dirty="0" smtClean="0">
                <a:cs typeface="+mn-cs"/>
              </a:rPr>
              <a:t> (restoration) became Algebra</a:t>
            </a:r>
          </a:p>
          <a:p>
            <a:pPr eaLnBrk="1" hangingPunct="1">
              <a:defRPr/>
            </a:pPr>
            <a:r>
              <a:rPr lang="en-US" dirty="0" smtClean="0"/>
              <a:t>When his book was translated to Greek, it was called: Thus said </a:t>
            </a:r>
            <a:r>
              <a:rPr lang="en-US" dirty="0" err="1" smtClean="0"/>
              <a:t>Algorismi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With time, it became </a:t>
            </a:r>
            <a:r>
              <a:rPr lang="en-US" dirty="0" err="1" smtClean="0"/>
              <a:t>algorithmi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DC299-B085-43BD-A998-232A276EC8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pic>
        <p:nvPicPr>
          <p:cNvPr id="34820" name="Picture 2" descr="Image:Abu Abdullah Muhammad bin Musa al-Khwarizm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38200"/>
            <a:ext cx="3184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Mandatory: Chapter 2 – Sections 2.3 and 2.4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F3A37-D5A9-4133-B8BB-0D693BE2C1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‘Algorithm’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Was given to mathematical operations used by merchant’s to simplify their accounting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Today, it is used to mean: </a:t>
            </a:r>
            <a:r>
              <a:rPr lang="en-US" i="1" smtClean="0">
                <a:ea typeface="ＭＳ Ｐゴシック"/>
                <a:cs typeface="ＭＳ Ｐゴシック"/>
              </a:rPr>
              <a:t>computational</a:t>
            </a:r>
            <a:r>
              <a:rPr lang="en-US" smtClean="0">
                <a:ea typeface="ＭＳ Ｐゴシック"/>
                <a:cs typeface="ＭＳ Ｐゴシック"/>
              </a:rPr>
              <a:t> procedure that accepts </a:t>
            </a:r>
            <a:r>
              <a:rPr lang="en-US" b="1" smtClean="0">
                <a:ea typeface="ＭＳ Ｐゴシック"/>
                <a:cs typeface="ＭＳ Ｐゴシック"/>
              </a:rPr>
              <a:t>input</a:t>
            </a:r>
            <a:r>
              <a:rPr lang="en-US" smtClean="0">
                <a:ea typeface="ＭＳ Ｐゴシック"/>
                <a:cs typeface="ＭＳ Ｐゴシック"/>
              </a:rPr>
              <a:t>, processes it, and produces </a:t>
            </a:r>
            <a:r>
              <a:rPr lang="en-US" b="1" smtClean="0">
                <a:ea typeface="ＭＳ Ｐゴシック"/>
                <a:cs typeface="ＭＳ Ｐゴシック"/>
              </a:rPr>
              <a:t>output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F5154-3672-443C-BA31-8D342943BA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Modern ‘Algorithm’</a:t>
            </a:r>
            <a:endParaRPr lang="en-US" dirty="0"/>
          </a:p>
        </p:txBody>
      </p:sp>
      <p:sp>
        <p:nvSpPr>
          <p:cNvPr id="32770" name="Slide Number Placeholder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D9EA9-ABE7-46DD-B53A-BA48DC3A10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1905000"/>
            <a:ext cx="28194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Computational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Procedure</a:t>
            </a:r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>
            <a:off x="1676400" y="2819400"/>
            <a:ext cx="1524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2438400"/>
            <a:ext cx="776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input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19800" y="2819400"/>
            <a:ext cx="1524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7000" y="2438400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output</a:t>
            </a:r>
          </a:p>
        </p:txBody>
      </p:sp>
      <p:sp>
        <p:nvSpPr>
          <p:cNvPr id="11" name="Oval 10"/>
          <p:cNvSpPr/>
          <p:nvPr/>
        </p:nvSpPr>
        <p:spPr>
          <a:xfrm>
            <a:off x="3201988" y="1906588"/>
            <a:ext cx="28194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Computational?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‘</a:t>
            </a:r>
            <a:r>
              <a:rPr lang="en-US" b="1" i="1" dirty="0" smtClean="0"/>
              <a:t>algorithm</a:t>
            </a:r>
            <a:r>
              <a:rPr lang="en-US" dirty="0" smtClean="0"/>
              <a:t>’ for washing your hair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Wet your hair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Open the shampoo bottle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Pour 5ml of shampoo to your palm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Apply to hair and rub for 1 minute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Rinse hair with water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hangingPunct="1">
              <a:defRPr/>
            </a:pPr>
            <a:r>
              <a:rPr lang="en-US" dirty="0" smtClean="0"/>
              <a:t>Not really an algorithm, unless performed by a computer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80D32-448B-40A4-B770-058DC7D6D3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Specifying Algorithms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/>
            <a:r>
              <a:rPr lang="en-US" smtClean="0">
                <a:ea typeface="ＭＳ Ｐゴシック"/>
                <a:cs typeface="ＭＳ Ｐゴシック"/>
              </a:rPr>
              <a:t>Code (Computer program)</a:t>
            </a:r>
          </a:p>
          <a:p>
            <a:pPr marL="796925" lvl="1" indent="-514350" eaLnBrk="1" hangingPunct="1"/>
            <a:r>
              <a:rPr lang="en-US" smtClean="0">
                <a:ea typeface="ＭＳ Ｐゴシック"/>
              </a:rPr>
              <a:t>Python and Jython</a:t>
            </a:r>
          </a:p>
          <a:p>
            <a:pPr marL="796925" lvl="1" indent="-514350" eaLnBrk="1" hangingPunct="1"/>
            <a:r>
              <a:rPr lang="en-US" smtClean="0">
                <a:ea typeface="ＭＳ Ｐゴシック"/>
              </a:rPr>
              <a:t>Java </a:t>
            </a:r>
          </a:p>
          <a:p>
            <a:pPr marL="796925" lvl="1" indent="-514350" eaLnBrk="1" hangingPunct="1"/>
            <a:r>
              <a:rPr lang="en-US" smtClean="0">
                <a:ea typeface="ＭＳ Ｐゴシック"/>
              </a:rPr>
              <a:t>C++</a:t>
            </a:r>
          </a:p>
          <a:p>
            <a:pPr marL="514350" indent="-514350" eaLnBrk="1" hangingPunct="1"/>
            <a:r>
              <a:rPr lang="en-US" smtClean="0">
                <a:ea typeface="ＭＳ Ｐゴシック"/>
                <a:cs typeface="ＭＳ Ｐゴシック"/>
              </a:rPr>
              <a:t>Finite State Machine</a:t>
            </a:r>
          </a:p>
          <a:p>
            <a:pPr marL="514350" indent="-514350" eaLnBrk="1" hangingPunct="1"/>
            <a:r>
              <a:rPr lang="en-US" smtClean="0">
                <a:ea typeface="ＭＳ Ｐゴシック"/>
                <a:cs typeface="ＭＳ Ｐゴシック"/>
              </a:rPr>
              <a:t>Pseudo-code </a:t>
            </a:r>
          </a:p>
          <a:p>
            <a:pPr marL="796925" lvl="1" indent="-514350" eaLnBrk="1" hangingPunct="1"/>
            <a:r>
              <a:rPr lang="en-US" smtClean="0">
                <a:ea typeface="ＭＳ Ｐゴシック"/>
              </a:rPr>
              <a:t>English like code</a:t>
            </a:r>
          </a:p>
          <a:p>
            <a:pPr marL="514350" indent="-514350" eaLnBrk="1" hangingPunct="1"/>
            <a:r>
              <a:rPr lang="en-US" smtClean="0">
                <a:ea typeface="ＭＳ Ｐゴシック"/>
                <a:cs typeface="ＭＳ Ｐゴシック"/>
              </a:rPr>
              <a:t>Flow charts</a:t>
            </a:r>
          </a:p>
          <a:p>
            <a:pPr marL="796925" lvl="1" indent="-514350" eaLnBrk="1" hangingPunct="1"/>
            <a:r>
              <a:rPr lang="en-US" smtClean="0">
                <a:ea typeface="ＭＳ Ｐゴシック"/>
              </a:rPr>
              <a:t>Visual representation</a:t>
            </a:r>
          </a:p>
          <a:p>
            <a:pPr marL="796925" lvl="1" indent="-514350" eaLnBrk="1" hangingPunct="1"/>
            <a:endParaRPr lang="en-US" smtClean="0">
              <a:ea typeface="ＭＳ Ｐゴシック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570CE-D261-46C3-8D96-56783240A4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Given a set of objects (numbers)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How do we find the smallest member of the set?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Example input : {10, 46, 3, 100}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Output: 3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99C0C-07C8-495B-95AA-C84EAF938D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mtClean="0">
                <a:ea typeface="ＭＳ Ｐゴシック"/>
                <a:cs typeface="ＭＳ Ｐゴシック"/>
              </a:rPr>
              <a:t>Given input S, a set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Let the first element in S be </a:t>
            </a:r>
            <a:r>
              <a:rPr lang="en-US" i="1" smtClean="0">
                <a:ea typeface="ＭＳ Ｐゴシック"/>
                <a:cs typeface="ＭＳ Ｐゴシック"/>
              </a:rPr>
              <a:t>min-so-far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Check if the next element is less than </a:t>
            </a:r>
            <a:r>
              <a:rPr lang="en-US" i="1" smtClean="0">
                <a:ea typeface="ＭＳ Ｐゴシック"/>
                <a:cs typeface="ＭＳ Ｐゴシック"/>
              </a:rPr>
              <a:t>min-so-far</a:t>
            </a:r>
          </a:p>
          <a:p>
            <a:pPr marL="796925" lvl="1" indent="-514350" eaLnBrk="1" hangingPunct="1"/>
            <a:r>
              <a:rPr lang="en-US" smtClean="0">
                <a:ea typeface="ＭＳ Ｐゴシック"/>
              </a:rPr>
              <a:t>If so, make it the </a:t>
            </a:r>
            <a:r>
              <a:rPr lang="en-US" i="1" smtClean="0">
                <a:ea typeface="ＭＳ Ｐゴシック"/>
              </a:rPr>
              <a:t>min-so-far</a:t>
            </a:r>
          </a:p>
          <a:p>
            <a:pPr marL="796925" lvl="1" indent="-514350" eaLnBrk="1" hangingPunct="1"/>
            <a:r>
              <a:rPr lang="en-US" smtClean="0">
                <a:ea typeface="ＭＳ Ｐゴシック"/>
              </a:rPr>
              <a:t>If not ignore it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Repeat step 2 until all elements in S have been examined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The minimum is </a:t>
            </a:r>
            <a:r>
              <a:rPr lang="en-US" i="1" smtClean="0">
                <a:ea typeface="ＭＳ Ｐゴシック"/>
                <a:cs typeface="ＭＳ Ｐゴシック"/>
              </a:rPr>
              <a:t>min-so-far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CF525-AE4D-474B-BB51-D317B3FB7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Problems with the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What if the input set is empty?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What if the input set is a </a:t>
            </a:r>
            <a:r>
              <a:rPr lang="en-US" i="1" smtClean="0">
                <a:ea typeface="ＭＳ Ｐゴシック"/>
                <a:cs typeface="ＭＳ Ｐゴシック"/>
              </a:rPr>
              <a:t>singleton</a:t>
            </a:r>
            <a:r>
              <a:rPr lang="en-US" smtClean="0">
                <a:ea typeface="ＭＳ Ｐゴシック"/>
                <a:cs typeface="ＭＳ Ｐゴシック"/>
              </a:rPr>
              <a:t> (contains one element only)?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EBB30-D0BD-4EE4-8F54-FD05F6EA37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Min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Input: set 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Output: minimum element in 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If S is empty, stop, there is no min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Otherwise, let the first element be MSF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Repeat the following until all elements in S have been examined: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en-US" dirty="0" smtClean="0"/>
              <a:t>	check if the next element is less than MSF</a:t>
            </a:r>
          </a:p>
          <a:p>
            <a:pPr marL="797814" lvl="1" indent="-514350" eaLnBrk="1" hangingPunct="1">
              <a:defRPr/>
            </a:pPr>
            <a:r>
              <a:rPr lang="en-US" dirty="0" smtClean="0">
                <a:cs typeface="+mn-cs"/>
              </a:rPr>
              <a:t>If so, make it the MSF</a:t>
            </a:r>
          </a:p>
          <a:p>
            <a:pPr marL="797814" lvl="1" indent="-514350" eaLnBrk="1" hangingPunct="1">
              <a:defRPr/>
            </a:pPr>
            <a:r>
              <a:rPr lang="en-US" dirty="0" smtClean="0">
                <a:cs typeface="+mn-cs"/>
              </a:rPr>
              <a:t>If not ignore it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en-US" dirty="0" smtClean="0"/>
              <a:t>The minimum is MSF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endParaRPr lang="en-US" dirty="0" smtClean="0"/>
          </a:p>
          <a:p>
            <a:pPr marL="797814" lvl="1" indent="-514350"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92D7A-C447-409C-967C-2E71ABD9B4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Correctness vs.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Algorithms must be correct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Solve a problem, taking care of all special cases</a:t>
            </a:r>
          </a:p>
          <a:p>
            <a:pPr eaLnBrk="1" hangingPunct="1">
              <a:defRPr/>
            </a:pPr>
            <a:r>
              <a:rPr lang="en-US" dirty="0" smtClean="0"/>
              <a:t>Algorithms should be efficient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Take less time to compute solution (time-efficiency)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Use less space (space-efficiency)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Use less power (power-efficiency)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Use fewer message (message-efficiency)</a:t>
            </a:r>
          </a:p>
          <a:p>
            <a:pPr eaLnBrk="1" hangingPunct="1">
              <a:defRPr/>
            </a:pPr>
            <a:r>
              <a:rPr lang="en-US" dirty="0" smtClean="0"/>
              <a:t>Here, we only focus on time-efficiency</a:t>
            </a: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48C69-AD55-4D1C-A432-4C0A0C32C0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513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 merchant learnt that one of his 4096 golden coins is fake</a:t>
            </a:r>
          </a:p>
          <a:p>
            <a:pPr eaLnBrk="1" hangingPunct="1">
              <a:defRPr/>
            </a:pPr>
            <a:r>
              <a:rPr lang="en-US" dirty="0" smtClean="0"/>
              <a:t>All coins look exactly the same (including the fake one)</a:t>
            </a:r>
          </a:p>
          <a:p>
            <a:pPr eaLnBrk="1" hangingPunct="1">
              <a:defRPr/>
            </a:pPr>
            <a:r>
              <a:rPr lang="en-US" dirty="0" smtClean="0"/>
              <a:t>The only difference between a fake and a real coin is in the weight</a:t>
            </a:r>
          </a:p>
          <a:p>
            <a:pPr eaLnBrk="1" hangingPunct="1">
              <a:defRPr/>
            </a:pPr>
            <a:r>
              <a:rPr lang="en-US" dirty="0" smtClean="0"/>
              <a:t>A fake coin is lighter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Find an efficient algorithm to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 locate the fake coin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Hint: Can be done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in 12 comparisons</a:t>
            </a:r>
            <a:endParaRPr lang="en-US" dirty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F54DE-D2C3-4449-9965-C25DEB9634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pic>
        <p:nvPicPr>
          <p:cNvPr id="45060" name="Picture 4" descr="C:\Documents and Settings\kawash\Local Settings\Temporary Internet Files\Content.IE5\9VBBFIFY\MCj035400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43200"/>
            <a:ext cx="29797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kawash\Local Settings\Temporary Internet Files\Content.IE5\8P5JNNQ8\MMj0354391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0"/>
            <a:ext cx="16906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17410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/>
                <a:cs typeface="ＭＳ Ｐゴシック"/>
              </a:rPr>
              <a:t>Relating sets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3AB273-3380-48BA-9BD7-E821F2EB6C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partial tree</a:t>
            </a:r>
            <a:endParaRPr lang="en-US" dirty="0"/>
          </a:p>
        </p:txBody>
      </p:sp>
      <p:sp>
        <p:nvSpPr>
          <p:cNvPr id="41986" name="Slide Number Placeholder 3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B5485C-A6CA-4121-A18B-3791340F25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533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1981200" y="16764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6248400" y="16764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12" name="Straight Arrow Connector 11"/>
          <p:cNvCxnSpPr>
            <a:stCxn id="8" idx="4"/>
            <a:endCxn id="9" idx="0"/>
          </p:cNvCxnSpPr>
          <p:nvPr/>
        </p:nvCxnSpPr>
        <p:spPr>
          <a:xfrm rot="5400000">
            <a:off x="3219450" y="361950"/>
            <a:ext cx="457200" cy="2171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10" idx="0"/>
          </p:cNvCxnSpPr>
          <p:nvPr/>
        </p:nvCxnSpPr>
        <p:spPr>
          <a:xfrm rot="16200000" flipH="1">
            <a:off x="5372100" y="381000"/>
            <a:ext cx="457200" cy="213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14400" y="27432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3124200" y="27432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21" name="Straight Arrow Connector 20"/>
          <p:cNvCxnSpPr>
            <a:stCxn id="9" idx="4"/>
            <a:endCxn id="18" idx="0"/>
          </p:cNvCxnSpPr>
          <p:nvPr/>
        </p:nvCxnSpPr>
        <p:spPr>
          <a:xfrm rot="5400000">
            <a:off x="1657350" y="2038350"/>
            <a:ext cx="381000" cy="1028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9" idx="0"/>
          </p:cNvCxnSpPr>
          <p:nvPr/>
        </p:nvCxnSpPr>
        <p:spPr>
          <a:xfrm rot="16200000" flipH="1">
            <a:off x="2762250" y="1962150"/>
            <a:ext cx="381000" cy="1181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105400" y="27432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7239000" y="27432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31" name="Straight Arrow Connector 30"/>
          <p:cNvCxnSpPr>
            <a:stCxn id="10" idx="4"/>
            <a:endCxn id="29" idx="0"/>
          </p:cNvCxnSpPr>
          <p:nvPr/>
        </p:nvCxnSpPr>
        <p:spPr>
          <a:xfrm rot="5400000">
            <a:off x="5924550" y="2000250"/>
            <a:ext cx="381000" cy="1104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0" idx="0"/>
          </p:cNvCxnSpPr>
          <p:nvPr/>
        </p:nvCxnSpPr>
        <p:spPr>
          <a:xfrm rot="16200000" flipH="1">
            <a:off x="6991350" y="2038350"/>
            <a:ext cx="381000" cy="1028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57200" y="4038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1447800" y="4038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41" name="Straight Arrow Connector 40"/>
          <p:cNvCxnSpPr>
            <a:stCxn id="18" idx="4"/>
            <a:endCxn id="39" idx="0"/>
          </p:cNvCxnSpPr>
          <p:nvPr/>
        </p:nvCxnSpPr>
        <p:spPr>
          <a:xfrm rot="5400000">
            <a:off x="800100" y="3505200"/>
            <a:ext cx="609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4"/>
            <a:endCxn id="40" idx="0"/>
          </p:cNvCxnSpPr>
          <p:nvPr/>
        </p:nvCxnSpPr>
        <p:spPr>
          <a:xfrm rot="16200000" flipH="1">
            <a:off x="1295400" y="3467100"/>
            <a:ext cx="609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590800" y="4038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52" name="Oval 51"/>
          <p:cNvSpPr/>
          <p:nvPr/>
        </p:nvSpPr>
        <p:spPr>
          <a:xfrm>
            <a:off x="3581400" y="4038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53" name="Straight Arrow Connector 52"/>
          <p:cNvCxnSpPr>
            <a:stCxn id="19" idx="4"/>
            <a:endCxn id="51" idx="0"/>
          </p:cNvCxnSpPr>
          <p:nvPr/>
        </p:nvCxnSpPr>
        <p:spPr>
          <a:xfrm rot="5400000">
            <a:off x="2971800" y="3467100"/>
            <a:ext cx="609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4"/>
            <a:endCxn id="52" idx="0"/>
          </p:cNvCxnSpPr>
          <p:nvPr/>
        </p:nvCxnSpPr>
        <p:spPr>
          <a:xfrm rot="16200000" flipH="1">
            <a:off x="3467100" y="3505200"/>
            <a:ext cx="609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648200" y="4038600"/>
            <a:ext cx="8763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2" name="Oval 71"/>
          <p:cNvSpPr/>
          <p:nvPr/>
        </p:nvSpPr>
        <p:spPr>
          <a:xfrm>
            <a:off x="5638800" y="4038600"/>
            <a:ext cx="8763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73" name="Straight Arrow Connector 72"/>
          <p:cNvCxnSpPr>
            <a:stCxn id="29" idx="4"/>
            <a:endCxn id="71" idx="0"/>
          </p:cNvCxnSpPr>
          <p:nvPr/>
        </p:nvCxnSpPr>
        <p:spPr>
          <a:xfrm rot="5400000">
            <a:off x="5019675" y="3495675"/>
            <a:ext cx="609600" cy="476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4"/>
            <a:endCxn id="72" idx="0"/>
          </p:cNvCxnSpPr>
          <p:nvPr/>
        </p:nvCxnSpPr>
        <p:spPr>
          <a:xfrm rot="16200000" flipH="1">
            <a:off x="5514975" y="3476625"/>
            <a:ext cx="609600" cy="514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781800" y="4038600"/>
            <a:ext cx="8001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8" name="Oval 77"/>
          <p:cNvSpPr/>
          <p:nvPr/>
        </p:nvSpPr>
        <p:spPr>
          <a:xfrm>
            <a:off x="7772400" y="4038600"/>
            <a:ext cx="8001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79" name="Straight Arrow Connector 78"/>
          <p:cNvCxnSpPr>
            <a:stCxn id="30" idx="4"/>
            <a:endCxn id="77" idx="0"/>
          </p:cNvCxnSpPr>
          <p:nvPr/>
        </p:nvCxnSpPr>
        <p:spPr>
          <a:xfrm rot="5400000">
            <a:off x="7134225" y="3476625"/>
            <a:ext cx="609600" cy="514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0" idx="4"/>
            <a:endCxn id="78" idx="0"/>
          </p:cNvCxnSpPr>
          <p:nvPr/>
        </p:nvCxnSpPr>
        <p:spPr>
          <a:xfrm rot="16200000" flipH="1">
            <a:off x="7629525" y="3495675"/>
            <a:ext cx="609600" cy="476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40" grpId="0" animBg="1"/>
      <p:bldP spid="51" grpId="0" animBg="1"/>
      <p:bldP spid="52" grpId="0" animBg="1"/>
      <p:bldP spid="71" grpId="0" animBg="1"/>
      <p:bldP spid="72" grpId="0" animBg="1"/>
      <p:bldP spid="77" grpId="0" animBg="1"/>
      <p:bldP spid="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Efficient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513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If you compare each pair of coins, you may need 4096/2 = 2048  “operations”</a:t>
            </a:r>
          </a:p>
          <a:p>
            <a:pPr eaLnBrk="1" hangingPunct="1"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2048 against 2048,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1024 against 1024,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512 against 512,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256 against 256,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128 against 128,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64 against 64,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32 against 32,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16 against 16,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8 against 8,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4 against 4,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2 against 2,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1 against 1, pick the lighter </a:t>
            </a:r>
            <a:r>
              <a:rPr lang="en-US" sz="2400" b="1" dirty="0" smtClean="0"/>
              <a:t>coin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3276E-61F7-4BD8-89A5-0A57CF18C5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  <p:pic>
        <p:nvPicPr>
          <p:cNvPr id="47108" name="Picture 7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114800"/>
            <a:ext cx="253841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Logarithmic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It can be shown that the height of this binary tree is </a:t>
            </a:r>
            <a:r>
              <a:rPr lang="en-US" b="1" smtClean="0">
                <a:ea typeface="ＭＳ Ｐゴシック"/>
                <a:cs typeface="ＭＳ Ｐゴシック"/>
              </a:rPr>
              <a:t>log</a:t>
            </a:r>
            <a:r>
              <a:rPr lang="en-US" b="1" baseline="-25000" smtClean="0">
                <a:ea typeface="ＭＳ Ｐゴシック"/>
                <a:cs typeface="ＭＳ Ｐゴシック"/>
              </a:rPr>
              <a:t>2</a:t>
            </a:r>
            <a:r>
              <a:rPr lang="en-US" b="1" smtClean="0">
                <a:ea typeface="ＭＳ Ｐゴシック"/>
                <a:cs typeface="ＭＳ Ｐゴシック"/>
              </a:rPr>
              <a:t>n</a:t>
            </a:r>
            <a:r>
              <a:rPr lang="en-US" smtClean="0">
                <a:ea typeface="ＭＳ Ｐゴシック"/>
                <a:cs typeface="ＭＳ Ｐゴシック"/>
              </a:rPr>
              <a:t>, where n is the number of coins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b="1" smtClean="0">
                <a:ea typeface="ＭＳ Ｐゴシック"/>
                <a:cs typeface="ＭＳ Ｐゴシック"/>
              </a:rPr>
              <a:t>log</a:t>
            </a:r>
            <a:r>
              <a:rPr lang="en-US" b="1" baseline="-25000" smtClean="0">
                <a:ea typeface="ＭＳ Ｐゴシック"/>
                <a:cs typeface="ＭＳ Ｐゴシック"/>
              </a:rPr>
              <a:t>2</a:t>
            </a:r>
            <a:r>
              <a:rPr lang="en-US" b="1" smtClean="0">
                <a:ea typeface="ＭＳ Ｐゴシック"/>
                <a:cs typeface="ＭＳ Ｐゴシック"/>
              </a:rPr>
              <a:t>4096 = 12</a:t>
            </a:r>
          </a:p>
          <a:p>
            <a:pPr eaLnBrk="1" hangingPunct="1"/>
            <a:r>
              <a:rPr lang="en-US" b="1" smtClean="0">
                <a:ea typeface="ＭＳ Ｐゴシック"/>
                <a:cs typeface="ＭＳ Ｐゴシック"/>
              </a:rPr>
              <a:t>@#$$&amp;^&amp;)(&amp;*^$##$%^$#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5CE98-10B6-4037-A14E-6E79D01688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At the end of this section,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Define relations and represent them in two ways (sets and graphical)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Understand the property of symmetric relations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Identify which relation is a function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1CAA03-150C-4686-A98E-33FCE78446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>
                <a:ea typeface="ＭＳ Ｐゴシック"/>
                <a:cs typeface="ＭＳ Ｐゴシック"/>
              </a:rPr>
              <a:t>A relation from A to B is a subset of A x B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ea typeface="ＭＳ Ｐゴシック"/>
                <a:cs typeface="ＭＳ Ｐゴシック"/>
              </a:rPr>
              <a:t>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ea typeface="ＭＳ Ｐゴシック"/>
              </a:rPr>
              <a:t>Let A = {book, lion, plate}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ea typeface="ＭＳ Ｐゴシック"/>
              </a:rPr>
              <a:t>Let B = {colored, made-from-paper, has-bones, contains-glass}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ea typeface="ＭＳ Ｐゴシック"/>
              </a:rPr>
              <a:t>The association of objects A with properties B is a relation from A to 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ea typeface="ＭＳ Ｐゴシック"/>
              </a:rPr>
              <a:t>R = {(book, colored), (book, made-from-paper), (lion, has-bones), (plate, colored), (plate, made-from-paper), (plate, contains-glass)}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6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ea typeface="ＭＳ Ｐゴシック"/>
                <a:cs typeface="ＭＳ Ｐゴシック"/>
              </a:rPr>
              <a:t>In general, A relation on A</a:t>
            </a:r>
            <a:r>
              <a:rPr lang="en-US" sz="2600" baseline="-25000" smtClean="0">
                <a:ea typeface="ＭＳ Ｐゴシック"/>
                <a:cs typeface="ＭＳ Ｐゴシック"/>
              </a:rPr>
              <a:t>1</a:t>
            </a:r>
            <a:r>
              <a:rPr lang="en-US" sz="2600" smtClean="0">
                <a:ea typeface="ＭＳ Ｐゴシック"/>
                <a:cs typeface="ＭＳ Ｐゴシック"/>
              </a:rPr>
              <a:t> , A</a:t>
            </a:r>
            <a:r>
              <a:rPr lang="en-US" sz="2600" baseline="-25000" smtClean="0">
                <a:ea typeface="ＭＳ Ｐゴシック"/>
                <a:cs typeface="ＭＳ Ｐゴシック"/>
              </a:rPr>
              <a:t>2</a:t>
            </a:r>
            <a:r>
              <a:rPr lang="en-US" sz="2600" smtClean="0">
                <a:ea typeface="ＭＳ Ｐゴシック"/>
                <a:cs typeface="ＭＳ Ｐゴシック"/>
              </a:rPr>
              <a:t> , … , A</a:t>
            </a:r>
            <a:r>
              <a:rPr lang="en-US" sz="2600" baseline="-25000" smtClean="0">
                <a:ea typeface="ＭＳ Ｐゴシック"/>
                <a:cs typeface="ＭＳ Ｐゴシック"/>
              </a:rPr>
              <a:t>n</a:t>
            </a:r>
            <a:r>
              <a:rPr lang="en-US" sz="2600" smtClean="0">
                <a:ea typeface="ＭＳ Ｐゴシック"/>
                <a:cs typeface="ＭＳ Ｐゴシック"/>
              </a:rPr>
              <a:t> is a subset of A</a:t>
            </a:r>
            <a:r>
              <a:rPr lang="en-US" sz="2600" baseline="-25000" smtClean="0">
                <a:ea typeface="ＭＳ Ｐゴシック"/>
                <a:cs typeface="ＭＳ Ｐゴシック"/>
              </a:rPr>
              <a:t>1</a:t>
            </a:r>
            <a:r>
              <a:rPr lang="en-US" sz="2600" smtClean="0">
                <a:ea typeface="ＭＳ Ｐゴシック"/>
                <a:cs typeface="ＭＳ Ｐゴシック"/>
              </a:rPr>
              <a:t> x A</a:t>
            </a:r>
            <a:r>
              <a:rPr lang="en-US" sz="2600" baseline="-25000" smtClean="0">
                <a:ea typeface="ＭＳ Ｐゴシック"/>
                <a:cs typeface="ＭＳ Ｐゴシック"/>
              </a:rPr>
              <a:t>2</a:t>
            </a:r>
            <a:r>
              <a:rPr lang="en-US" sz="2600" smtClean="0">
                <a:ea typeface="ＭＳ Ｐゴシック"/>
                <a:cs typeface="ＭＳ Ｐゴシック"/>
              </a:rPr>
              <a:t> x … x A</a:t>
            </a:r>
            <a:r>
              <a:rPr lang="en-US" sz="2600" baseline="-25000" smtClean="0">
                <a:ea typeface="ＭＳ Ｐゴシック"/>
                <a:cs typeface="ＭＳ Ｐゴシック"/>
              </a:rPr>
              <a:t>n</a:t>
            </a:r>
            <a:r>
              <a:rPr lang="en-US" sz="2600" smtClean="0">
                <a:ea typeface="ＭＳ Ｐゴシック"/>
                <a:cs typeface="ＭＳ Ｐゴシック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6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endParaRPr lang="en-US" sz="2600" smtClean="0">
              <a:ea typeface="ＭＳ Ｐゴシック"/>
              <a:cs typeface="ＭＳ Ｐゴシック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D2100-4FFE-44AF-A5B1-0E8A477A3C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Relations And Pictures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Recall from the InfoViz slides (JT’s extra info on when to use images, what type etc.)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Graphical representations work well for showing how things are inter-related.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Consequently it may be easier to show relations between sets in the form of graph (image).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Relation Graph (Previous Example)</a:t>
            </a:r>
          </a:p>
        </p:txBody>
      </p:sp>
      <p:sp>
        <p:nvSpPr>
          <p:cNvPr id="21506" name="Oval 3"/>
          <p:cNvSpPr>
            <a:spLocks noChangeArrowheads="1"/>
          </p:cNvSpPr>
          <p:nvPr/>
        </p:nvSpPr>
        <p:spPr bwMode="auto">
          <a:xfrm>
            <a:off x="2120900" y="20066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colored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457200" y="25908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book</a:t>
            </a:r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1981200" y="3695700"/>
            <a:ext cx="2019300" cy="596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made-from-paper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4191000" y="7620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plate</a:t>
            </a:r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6692900" y="10160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paper</a:t>
            </a: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6718300" y="2006600"/>
            <a:ext cx="16764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contains-glass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4749800" y="21844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lion</a:t>
            </a: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1308100" y="2349500"/>
            <a:ext cx="8509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1054100" y="3086100"/>
            <a:ext cx="965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H="1">
            <a:off x="2908300" y="1130300"/>
            <a:ext cx="1358900" cy="95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5384800" y="2679700"/>
            <a:ext cx="2794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5130800" y="990600"/>
            <a:ext cx="157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5003800" y="1193800"/>
            <a:ext cx="1727200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5080000" y="3822700"/>
            <a:ext cx="12192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has-bones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/>
                <a:cs typeface="ＭＳ Ｐゴシック"/>
              </a:rPr>
              <a:t>Set Relations: Types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49561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Relations can be directed (one way) as the previous example and the example below.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Love graph: Problem! :’(</a:t>
            </a:r>
          </a:p>
          <a:p>
            <a:pPr lvl="1" eaLnBrk="1" hangingPunct="1"/>
            <a:endParaRPr lang="en-US" smtClean="0">
              <a:ea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Relations can also be symmetric (two way the same e.g., example below).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Love graph: Life is good! :D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219200" y="2438400"/>
            <a:ext cx="6858000" cy="381000"/>
            <a:chOff x="816" y="1584"/>
            <a:chExt cx="4320" cy="240"/>
          </a:xfrm>
        </p:grpSpPr>
        <p:sp>
          <p:nvSpPr>
            <p:cNvPr id="22542" name="Oval 5"/>
            <p:cNvSpPr>
              <a:spLocks noChangeArrowheads="1"/>
            </p:cNvSpPr>
            <p:nvPr/>
          </p:nvSpPr>
          <p:spPr bwMode="auto">
            <a:xfrm>
              <a:off x="3840" y="1584"/>
              <a:ext cx="1296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Somebody else</a:t>
              </a:r>
            </a:p>
          </p:txBody>
        </p:sp>
        <p:grpSp>
          <p:nvGrpSpPr>
            <p:cNvPr id="22543" name="Group 6"/>
            <p:cNvGrpSpPr>
              <a:grpSpLocks/>
            </p:cNvGrpSpPr>
            <p:nvPr/>
          </p:nvGrpSpPr>
          <p:grpSpPr bwMode="auto">
            <a:xfrm>
              <a:off x="816" y="1584"/>
              <a:ext cx="3024" cy="192"/>
              <a:chOff x="816" y="1584"/>
              <a:chExt cx="3024" cy="192"/>
            </a:xfrm>
          </p:grpSpPr>
          <p:sp>
            <p:nvSpPr>
              <p:cNvPr id="22544" name="Oval 7"/>
              <p:cNvSpPr>
                <a:spLocks noChangeArrowheads="1"/>
              </p:cNvSpPr>
              <p:nvPr/>
            </p:nvSpPr>
            <p:spPr bwMode="auto">
              <a:xfrm>
                <a:off x="816" y="1584"/>
                <a:ext cx="576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You</a:t>
                </a:r>
              </a:p>
            </p:txBody>
          </p:sp>
          <p:sp>
            <p:nvSpPr>
              <p:cNvPr id="22545" name="Oval 8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576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Her</a:t>
                </a:r>
              </a:p>
            </p:txBody>
          </p:sp>
          <p:sp>
            <p:nvSpPr>
              <p:cNvPr id="22546" name="Oval 9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576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Him</a:t>
                </a:r>
              </a:p>
            </p:txBody>
          </p:sp>
          <p:cxnSp>
            <p:nvCxnSpPr>
              <p:cNvPr id="22547" name="AutoShape 10"/>
              <p:cNvCxnSpPr>
                <a:cxnSpLocks noChangeShapeType="1"/>
                <a:stCxn id="22544" idx="6"/>
                <a:endCxn id="22545" idx="2"/>
              </p:cNvCxnSpPr>
              <p:nvPr/>
            </p:nvCxnSpPr>
            <p:spPr bwMode="auto">
              <a:xfrm>
                <a:off x="1392" y="1680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548" name="AutoShape 11"/>
              <p:cNvCxnSpPr>
                <a:cxnSpLocks noChangeShapeType="1"/>
                <a:stCxn id="22545" idx="6"/>
                <a:endCxn id="22546" idx="2"/>
              </p:cNvCxnSpPr>
              <p:nvPr/>
            </p:nvCxnSpPr>
            <p:spPr bwMode="auto">
              <a:xfrm>
                <a:off x="2304" y="1680"/>
                <a:ext cx="48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549" name="AutoShape 12"/>
              <p:cNvCxnSpPr>
                <a:cxnSpLocks noChangeShapeType="1"/>
                <a:stCxn id="22546" idx="6"/>
                <a:endCxn id="22542" idx="2"/>
              </p:cNvCxnSpPr>
              <p:nvPr/>
            </p:nvCxnSpPr>
            <p:spPr bwMode="auto">
              <a:xfrm>
                <a:off x="3360" y="1680"/>
                <a:ext cx="480" cy="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1219200" y="4648200"/>
            <a:ext cx="2819400" cy="381000"/>
            <a:chOff x="768" y="2928"/>
            <a:chExt cx="1776" cy="240"/>
          </a:xfrm>
        </p:grpSpPr>
        <p:sp>
          <p:nvSpPr>
            <p:cNvPr id="22538" name="Oval 14"/>
            <p:cNvSpPr>
              <a:spLocks noChangeArrowheads="1"/>
            </p:cNvSpPr>
            <p:nvPr/>
          </p:nvSpPr>
          <p:spPr bwMode="auto">
            <a:xfrm>
              <a:off x="768" y="2928"/>
              <a:ext cx="72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Her</a:t>
              </a:r>
            </a:p>
          </p:txBody>
        </p:sp>
        <p:sp>
          <p:nvSpPr>
            <p:cNvPr id="22539" name="Oval 15"/>
            <p:cNvSpPr>
              <a:spLocks noChangeArrowheads="1"/>
            </p:cNvSpPr>
            <p:nvPr/>
          </p:nvSpPr>
          <p:spPr bwMode="auto">
            <a:xfrm>
              <a:off x="1824" y="2928"/>
              <a:ext cx="72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Him</a:t>
              </a:r>
            </a:p>
          </p:txBody>
        </p:sp>
        <p:sp>
          <p:nvSpPr>
            <p:cNvPr id="22540" name="Line 16"/>
            <p:cNvSpPr>
              <a:spLocks noChangeShapeType="1"/>
            </p:cNvSpPr>
            <p:nvPr/>
          </p:nvSpPr>
          <p:spPr bwMode="auto">
            <a:xfrm>
              <a:off x="1440" y="29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7"/>
            <p:cNvSpPr>
              <a:spLocks noChangeShapeType="1"/>
            </p:cNvSpPr>
            <p:nvPr/>
          </p:nvSpPr>
          <p:spPr bwMode="auto">
            <a:xfrm flipH="1">
              <a:off x="1488" y="30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0" name="Group 18"/>
          <p:cNvGrpSpPr>
            <a:grpSpLocks/>
          </p:cNvGrpSpPr>
          <p:nvPr/>
        </p:nvGrpSpPr>
        <p:grpSpPr bwMode="auto">
          <a:xfrm>
            <a:off x="4419600" y="4648200"/>
            <a:ext cx="3505200" cy="381000"/>
            <a:chOff x="2784" y="2928"/>
            <a:chExt cx="2208" cy="240"/>
          </a:xfrm>
        </p:grpSpPr>
        <p:sp>
          <p:nvSpPr>
            <p:cNvPr id="22534" name="Oval 19"/>
            <p:cNvSpPr>
              <a:spLocks noChangeArrowheads="1"/>
            </p:cNvSpPr>
            <p:nvPr/>
          </p:nvSpPr>
          <p:spPr bwMode="auto">
            <a:xfrm>
              <a:off x="3216" y="2928"/>
              <a:ext cx="72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Her</a:t>
              </a:r>
            </a:p>
          </p:txBody>
        </p:sp>
        <p:sp>
          <p:nvSpPr>
            <p:cNvPr id="22535" name="Oval 20"/>
            <p:cNvSpPr>
              <a:spLocks noChangeArrowheads="1"/>
            </p:cNvSpPr>
            <p:nvPr/>
          </p:nvSpPr>
          <p:spPr bwMode="auto">
            <a:xfrm>
              <a:off x="4272" y="2928"/>
              <a:ext cx="72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Him</a:t>
              </a:r>
            </a:p>
          </p:txBody>
        </p:sp>
        <p:cxnSp>
          <p:nvCxnSpPr>
            <p:cNvPr id="22536" name="AutoShape 21"/>
            <p:cNvCxnSpPr>
              <a:cxnSpLocks noChangeShapeType="1"/>
              <a:stCxn id="22534" idx="6"/>
              <a:endCxn id="22535" idx="2"/>
            </p:cNvCxnSpPr>
            <p:nvPr/>
          </p:nvCxnSpPr>
          <p:spPr bwMode="auto">
            <a:xfrm>
              <a:off x="3936" y="3048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537" name="Text Box 22"/>
            <p:cNvSpPr txBox="1">
              <a:spLocks noChangeArrowheads="1"/>
            </p:cNvSpPr>
            <p:nvPr/>
          </p:nvSpPr>
          <p:spPr bwMode="auto">
            <a:xfrm>
              <a:off x="2784" y="292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“Likes” Relation Graph</a:t>
            </a:r>
            <a:endParaRPr lang="en-US" dirty="0"/>
          </a:p>
        </p:txBody>
      </p:sp>
      <p:sp>
        <p:nvSpPr>
          <p:cNvPr id="20482" name="Slide Number Placeholder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031EE-978A-40C2-A200-DAB0C80085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1447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Debra</a:t>
            </a:r>
          </a:p>
        </p:txBody>
      </p:sp>
      <p:sp>
        <p:nvSpPr>
          <p:cNvPr id="6" name="Oval 5"/>
          <p:cNvSpPr/>
          <p:nvPr/>
        </p:nvSpPr>
        <p:spPr>
          <a:xfrm>
            <a:off x="1371600" y="3657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Ali</a:t>
            </a:r>
          </a:p>
        </p:txBody>
      </p:sp>
      <p:cxnSp>
        <p:nvCxnSpPr>
          <p:cNvPr id="7" name="Straight Arrow Connector 6"/>
          <p:cNvCxnSpPr>
            <a:stCxn id="5" idx="4"/>
            <a:endCxn id="6" idx="0"/>
          </p:cNvCxnSpPr>
          <p:nvPr/>
        </p:nvCxnSpPr>
        <p:spPr>
          <a:xfrm rot="5400000">
            <a:off x="1219201" y="3009900"/>
            <a:ext cx="1295400" cy="3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14800" y="1447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John</a:t>
            </a:r>
          </a:p>
        </p:txBody>
      </p:sp>
      <p:sp>
        <p:nvSpPr>
          <p:cNvPr id="9" name="Oval 8"/>
          <p:cNvSpPr/>
          <p:nvPr/>
        </p:nvSpPr>
        <p:spPr>
          <a:xfrm>
            <a:off x="6858000" y="3657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Alicia</a:t>
            </a:r>
          </a:p>
        </p:txBody>
      </p:sp>
      <p:sp>
        <p:nvSpPr>
          <p:cNvPr id="10" name="Oval 9"/>
          <p:cNvSpPr/>
          <p:nvPr/>
        </p:nvSpPr>
        <p:spPr>
          <a:xfrm>
            <a:off x="4114800" y="3657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Sarah</a:t>
            </a:r>
          </a:p>
        </p:txBody>
      </p:sp>
      <p:cxnSp>
        <p:nvCxnSpPr>
          <p:cNvPr id="11" name="Straight Arrow Connector 10"/>
          <p:cNvCxnSpPr>
            <a:stCxn id="8" idx="4"/>
            <a:endCxn id="10" idx="0"/>
          </p:cNvCxnSpPr>
          <p:nvPr/>
        </p:nvCxnSpPr>
        <p:spPr>
          <a:xfrm rot="5400000">
            <a:off x="3962401" y="3009900"/>
            <a:ext cx="1295400" cy="3175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5"/>
            <a:endCxn id="9" idx="1"/>
          </p:cNvCxnSpPr>
          <p:nvPr/>
        </p:nvCxnSpPr>
        <p:spPr>
          <a:xfrm rot="16200000" flipH="1">
            <a:off x="5200651" y="1989137"/>
            <a:ext cx="1562100" cy="2041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62200" y="1751013"/>
            <a:ext cx="175260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58000" y="1447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Mike</a:t>
            </a:r>
          </a:p>
        </p:txBody>
      </p:sp>
      <p:cxnSp>
        <p:nvCxnSpPr>
          <p:cNvPr id="15" name="Straight Arrow Connector 14"/>
          <p:cNvCxnSpPr>
            <a:stCxn id="6" idx="6"/>
            <a:endCxn id="10" idx="2"/>
          </p:cNvCxnSpPr>
          <p:nvPr/>
        </p:nvCxnSpPr>
        <p:spPr>
          <a:xfrm>
            <a:off x="2362200" y="41148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8" idx="2"/>
          </p:cNvCxnSpPr>
          <p:nvPr/>
        </p:nvCxnSpPr>
        <p:spPr>
          <a:xfrm>
            <a:off x="2362200" y="19050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4" idx="3"/>
          </p:cNvCxnSpPr>
          <p:nvPr/>
        </p:nvCxnSpPr>
        <p:spPr>
          <a:xfrm flipV="1">
            <a:off x="5105400" y="2228850"/>
            <a:ext cx="1897063" cy="18859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800600" y="2362200"/>
            <a:ext cx="2133600" cy="16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1016</TotalTime>
  <Words>1062</Words>
  <Application>Microsoft Office PowerPoint</Application>
  <PresentationFormat>On-screen Show (4:3)</PresentationFormat>
  <Paragraphs>277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Verdana</vt:lpstr>
      <vt:lpstr>ＭＳ Ｐゴシック</vt:lpstr>
      <vt:lpstr>Wingdings 2</vt:lpstr>
      <vt:lpstr>Calibri</vt:lpstr>
      <vt:lpstr>Wingdings</vt:lpstr>
      <vt:lpstr>Symbol</vt:lpstr>
      <vt:lpstr>Aspect</vt:lpstr>
      <vt:lpstr>Aspect</vt:lpstr>
      <vt:lpstr>Aspect</vt:lpstr>
      <vt:lpstr>Aspect</vt:lpstr>
      <vt:lpstr>Aspect</vt:lpstr>
      <vt:lpstr>Aspect</vt:lpstr>
      <vt:lpstr>Elementary Set Theory</vt:lpstr>
      <vt:lpstr>Reading Assignment</vt:lpstr>
      <vt:lpstr>Relations</vt:lpstr>
      <vt:lpstr>Objectives</vt:lpstr>
      <vt:lpstr>Relations</vt:lpstr>
      <vt:lpstr>JT’s Extra: Relations And Pictures</vt:lpstr>
      <vt:lpstr>JT’s Extra: Relation Graph (Previous Example)</vt:lpstr>
      <vt:lpstr>Set Relations: Types</vt:lpstr>
      <vt:lpstr>“Likes” Relation Graph</vt:lpstr>
      <vt:lpstr>Symmetric Relations</vt:lpstr>
      <vt:lpstr>Symmetric Relations</vt:lpstr>
      <vt:lpstr>Functions</vt:lpstr>
      <vt:lpstr>Functions</vt:lpstr>
      <vt:lpstr>Functions</vt:lpstr>
      <vt:lpstr>Algorithms</vt:lpstr>
      <vt:lpstr>Objectives</vt:lpstr>
      <vt:lpstr>Problems</vt:lpstr>
      <vt:lpstr>Algorithms</vt:lpstr>
      <vt:lpstr>Mohamed Bin Musa Al Khawarizmi</vt:lpstr>
      <vt:lpstr> ‘Algorithm’</vt:lpstr>
      <vt:lpstr> Modern ‘Algorithm’</vt:lpstr>
      <vt:lpstr> Computational?</vt:lpstr>
      <vt:lpstr> Specifying Algorithms</vt:lpstr>
      <vt:lpstr>Min Algorithm</vt:lpstr>
      <vt:lpstr>Attempt</vt:lpstr>
      <vt:lpstr>Problems with the attempt</vt:lpstr>
      <vt:lpstr>The Min Algorithm</vt:lpstr>
      <vt:lpstr>Correctness vs. Efficiency</vt:lpstr>
      <vt:lpstr>Example</vt:lpstr>
      <vt:lpstr>A partial tree</vt:lpstr>
      <vt:lpstr>Efficient Algorithms</vt:lpstr>
      <vt:lpstr>Logarithmic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131</cp:revision>
  <dcterms:created xsi:type="dcterms:W3CDTF">2006-08-16T00:00:00Z</dcterms:created>
  <dcterms:modified xsi:type="dcterms:W3CDTF">2012-09-20T03:17:52Z</dcterms:modified>
</cp:coreProperties>
</file>