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68"/>
  </p:notesMasterIdLst>
  <p:sldIdLst>
    <p:sldId id="256" r:id="rId2"/>
    <p:sldId id="257" r:id="rId3"/>
    <p:sldId id="392" r:id="rId4"/>
    <p:sldId id="426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24" r:id="rId18"/>
    <p:sldId id="425" r:id="rId19"/>
    <p:sldId id="405" r:id="rId20"/>
    <p:sldId id="406" r:id="rId21"/>
    <p:sldId id="407" r:id="rId22"/>
    <p:sldId id="408" r:id="rId23"/>
    <p:sldId id="411" r:id="rId24"/>
    <p:sldId id="412" r:id="rId25"/>
    <p:sldId id="413" r:id="rId26"/>
    <p:sldId id="414" r:id="rId27"/>
    <p:sldId id="427" r:id="rId28"/>
    <p:sldId id="261" r:id="rId29"/>
    <p:sldId id="262" r:id="rId30"/>
    <p:sldId id="263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42" r:id="rId46"/>
    <p:sldId id="443" r:id="rId47"/>
    <p:sldId id="444" r:id="rId48"/>
    <p:sldId id="445" r:id="rId49"/>
    <p:sldId id="446" r:id="rId50"/>
    <p:sldId id="447" r:id="rId51"/>
    <p:sldId id="448" r:id="rId52"/>
    <p:sldId id="449" r:id="rId53"/>
    <p:sldId id="450" r:id="rId54"/>
    <p:sldId id="451" r:id="rId55"/>
    <p:sldId id="452" r:id="rId56"/>
    <p:sldId id="453" r:id="rId57"/>
    <p:sldId id="454" r:id="rId58"/>
    <p:sldId id="455" r:id="rId59"/>
    <p:sldId id="456" r:id="rId60"/>
    <p:sldId id="457" r:id="rId61"/>
    <p:sldId id="458" r:id="rId62"/>
    <p:sldId id="459" r:id="rId63"/>
    <p:sldId id="460" r:id="rId64"/>
    <p:sldId id="461" r:id="rId65"/>
    <p:sldId id="462" r:id="rId66"/>
    <p:sldId id="463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lal\Desktop\spreadsheet%20examples\us%20stat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lal\Desktop\spreadsheet%20examples\us%20sta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CA"/>
            </a:pPr>
            <a:r>
              <a:rPr lang="en-US"/>
              <a:t>State</a:t>
            </a:r>
            <a:r>
              <a:rPr lang="en-US" baseline="0"/>
              <a:t> Comparisons - Overall</a:t>
            </a:r>
            <a:endParaRPr lang="en-US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Data!$E$1</c:f>
              <c:strCache>
                <c:ptCount val="1"/>
                <c:pt idx="0">
                  <c:v>Objective Value</c:v>
                </c:pt>
              </c:strCache>
            </c:strRef>
          </c:tx>
          <c:invertIfNegative val="0"/>
          <c:cat>
            <c:strRef>
              <c:f>Data!$A$2:$A$16</c:f>
              <c:strCache>
                <c:ptCount val="15"/>
                <c:pt idx="0">
                  <c:v>Alabama</c:v>
                </c:pt>
                <c:pt idx="1">
                  <c:v>California</c:v>
                </c:pt>
                <c:pt idx="2">
                  <c:v>Connecticut</c:v>
                </c:pt>
                <c:pt idx="3">
                  <c:v>Georgia</c:v>
                </c:pt>
                <c:pt idx="4">
                  <c:v>llinois</c:v>
                </c:pt>
                <c:pt idx="5">
                  <c:v>Kansas</c:v>
                </c:pt>
                <c:pt idx="6">
                  <c:v>Louisiana</c:v>
                </c:pt>
                <c:pt idx="7">
                  <c:v>Maine</c:v>
                </c:pt>
                <c:pt idx="8">
                  <c:v>Maryland</c:v>
                </c:pt>
                <c:pt idx="9">
                  <c:v>Minnesota</c:v>
                </c:pt>
                <c:pt idx="10">
                  <c:v>Mississippi</c:v>
                </c:pt>
                <c:pt idx="11">
                  <c:v>Nebraska</c:v>
                </c:pt>
                <c:pt idx="12">
                  <c:v>New Hampshire</c:v>
                </c:pt>
                <c:pt idx="13">
                  <c:v>New York</c:v>
                </c:pt>
                <c:pt idx="14">
                  <c:v>South Dakota</c:v>
                </c:pt>
              </c:strCache>
            </c:strRef>
          </c:cat>
          <c:val>
            <c:numRef>
              <c:f>Data!$E$2:$E$16</c:f>
              <c:numCache>
                <c:formatCode>General</c:formatCode>
                <c:ptCount val="15"/>
                <c:pt idx="0">
                  <c:v>49.826000000000001</c:v>
                </c:pt>
                <c:pt idx="1">
                  <c:v>47.432000000000002</c:v>
                </c:pt>
                <c:pt idx="2">
                  <c:v>55.425000000000011</c:v>
                </c:pt>
                <c:pt idx="3">
                  <c:v>52.030000000000008</c:v>
                </c:pt>
                <c:pt idx="4">
                  <c:v>51.242000000000012</c:v>
                </c:pt>
                <c:pt idx="5">
                  <c:v>52.75</c:v>
                </c:pt>
                <c:pt idx="6">
                  <c:v>47.150000000000006</c:v>
                </c:pt>
                <c:pt idx="7">
                  <c:v>53.474000000000004</c:v>
                </c:pt>
                <c:pt idx="8">
                  <c:v>51.904000000000003</c:v>
                </c:pt>
                <c:pt idx="9">
                  <c:v>53.225000000000087</c:v>
                </c:pt>
                <c:pt idx="10">
                  <c:v>48.52600000000001</c:v>
                </c:pt>
                <c:pt idx="11">
                  <c:v>53.61</c:v>
                </c:pt>
                <c:pt idx="12">
                  <c:v>56.107000000000006</c:v>
                </c:pt>
                <c:pt idx="13">
                  <c:v>54.683000000000007</c:v>
                </c:pt>
                <c:pt idx="14">
                  <c:v>52.581000000000003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697216"/>
        <c:axId val="250698752"/>
      </c:barChart>
      <c:catAx>
        <c:axId val="25069721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250698752"/>
        <c:crosses val="autoZero"/>
        <c:auto val="1"/>
        <c:lblAlgn val="ctr"/>
        <c:lblOffset val="100"/>
        <c:noMultiLvlLbl val="0"/>
      </c:catAx>
      <c:valAx>
        <c:axId val="25069875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US"/>
                  <a:t>Objective Value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250697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CA"/>
            </a:pPr>
            <a:r>
              <a:rPr lang="en-US"/>
              <a:t>Comparisons of top</a:t>
            </a:r>
            <a:r>
              <a:rPr lang="en-US" baseline="0"/>
              <a:t> 3 States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Data!$A$4</c:f>
              <c:strCache>
                <c:ptCount val="1"/>
                <c:pt idx="0">
                  <c:v>Connecticut</c:v>
                </c:pt>
              </c:strCache>
            </c:strRef>
          </c:tx>
          <c:invertIfNegative val="0"/>
          <c:cat>
            <c:strRef>
              <c:f>Data!$B$1:$D$1</c:f>
              <c:strCache>
                <c:ptCount val="3"/>
                <c:pt idx="0">
                  <c:v>Avg high temperature</c:v>
                </c:pt>
                <c:pt idx="1">
                  <c:v>HomicideRate</c:v>
                </c:pt>
                <c:pt idx="2">
                  <c:v>Time to Ottawa</c:v>
                </c:pt>
              </c:strCache>
            </c:strRef>
          </c:cat>
          <c:val>
            <c:numRef>
              <c:f>Data!$B$4:$D$4</c:f>
              <c:numCache>
                <c:formatCode>General</c:formatCode>
                <c:ptCount val="3"/>
                <c:pt idx="0">
                  <c:v>29.33000000000003</c:v>
                </c:pt>
                <c:pt idx="1">
                  <c:v>3.9</c:v>
                </c:pt>
                <c:pt idx="2">
                  <c:v>7.1199999999999966</c:v>
                </c:pt>
              </c:numCache>
            </c:numRef>
          </c:val>
        </c:ser>
        <c:ser>
          <c:idx val="1"/>
          <c:order val="1"/>
          <c:tx>
            <c:strRef>
              <c:f>Data!$A$14</c:f>
              <c:strCache>
                <c:ptCount val="1"/>
                <c:pt idx="0">
                  <c:v>New Hampshire</c:v>
                </c:pt>
              </c:strCache>
            </c:strRef>
          </c:tx>
          <c:invertIfNegative val="0"/>
          <c:cat>
            <c:strRef>
              <c:f>Data!$B$1:$D$1</c:f>
              <c:strCache>
                <c:ptCount val="3"/>
                <c:pt idx="0">
                  <c:v>Avg high temperature</c:v>
                </c:pt>
                <c:pt idx="1">
                  <c:v>HomicideRate</c:v>
                </c:pt>
                <c:pt idx="2">
                  <c:v>Time to Ottawa</c:v>
                </c:pt>
              </c:strCache>
            </c:strRef>
          </c:cat>
          <c:val>
            <c:numRef>
              <c:f>Data!$B$14:$D$14</c:f>
              <c:numCache>
                <c:formatCode>General</c:formatCode>
                <c:ptCount val="3"/>
                <c:pt idx="0">
                  <c:v>28.110000000000031</c:v>
                </c:pt>
                <c:pt idx="1">
                  <c:v>2.2000000000000002</c:v>
                </c:pt>
                <c:pt idx="2">
                  <c:v>6.13</c:v>
                </c:pt>
              </c:numCache>
            </c:numRef>
          </c:val>
        </c:ser>
        <c:ser>
          <c:idx val="2"/>
          <c:order val="2"/>
          <c:tx>
            <c:strRef>
              <c:f>Data!$A$15</c:f>
              <c:strCache>
                <c:ptCount val="1"/>
                <c:pt idx="0">
                  <c:v>New York</c:v>
                </c:pt>
              </c:strCache>
            </c:strRef>
          </c:tx>
          <c:invertIfNegative val="0"/>
          <c:cat>
            <c:strRef>
              <c:f>Data!$B$1:$D$1</c:f>
              <c:strCache>
                <c:ptCount val="3"/>
                <c:pt idx="0">
                  <c:v>Avg high temperature</c:v>
                </c:pt>
                <c:pt idx="1">
                  <c:v>HomicideRate</c:v>
                </c:pt>
                <c:pt idx="2">
                  <c:v>Time to Ottawa</c:v>
                </c:pt>
              </c:strCache>
            </c:strRef>
          </c:cat>
          <c:val>
            <c:numRef>
              <c:f>Data!$B$15:$D$15</c:f>
              <c:numCache>
                <c:formatCode>General</c:formatCode>
                <c:ptCount val="3"/>
                <c:pt idx="0">
                  <c:v>29.610000000000031</c:v>
                </c:pt>
                <c:pt idx="1">
                  <c:v>6.3</c:v>
                </c:pt>
                <c:pt idx="2">
                  <c:v>5.25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840576"/>
        <c:axId val="250842112"/>
      </c:barChart>
      <c:catAx>
        <c:axId val="2508405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250842112"/>
        <c:crosses val="autoZero"/>
        <c:auto val="1"/>
        <c:lblAlgn val="ctr"/>
        <c:lblOffset val="100"/>
        <c:noMultiLvlLbl val="0"/>
      </c:catAx>
      <c:valAx>
        <c:axId val="250842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CA"/>
                </a:pPr>
                <a:r>
                  <a:rPr lang="en-US"/>
                  <a:t>Value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2508405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en-CA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92196-5A6F-4779-9A81-3D26297ADFD8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2EB21-CE5B-4682-A3B8-83DAFC4DF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EB21-CE5B-4682-A3B8-83DAFC4DFBE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9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EB21-CE5B-4682-A3B8-83DAFC4DFBE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93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Never stops according to the algorithm, no stop case</a:t>
            </a:r>
          </a:p>
          <a:p>
            <a:r>
              <a:rPr lang="en-US" smtClean="0">
                <a:latin typeface="Arial" pitchFamily="34" charset="0"/>
              </a:rPr>
              <a:t>If </a:t>
            </a:r>
            <a:r>
              <a:rPr lang="en-US" b="1" smtClean="0">
                <a:latin typeface="Arial" pitchFamily="34" charset="0"/>
              </a:rPr>
              <a:t>FS = W</a:t>
            </a:r>
            <a:r>
              <a:rPr lang="en-US" smtClean="0">
                <a:latin typeface="Arial" pitchFamily="34" charset="0"/>
              </a:rPr>
              <a:t>, then </a:t>
            </a:r>
            <a:r>
              <a:rPr lang="en-US" b="1" smtClean="0">
                <a:latin typeface="Arial" pitchFamily="34" charset="0"/>
              </a:rPr>
              <a:t>L</a:t>
            </a:r>
          </a:p>
          <a:p>
            <a:endParaRPr lang="en-US" smtClean="0">
              <a:latin typeface="Arial" pitchFamily="34" charset="0"/>
            </a:endParaRP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Works now because under search mode:</a:t>
            </a:r>
          </a:p>
          <a:p>
            <a:r>
              <a:rPr lang="en-US" smtClean="0">
                <a:latin typeface="Arial" pitchFamily="34" charset="0"/>
              </a:rPr>
              <a:t>If </a:t>
            </a:r>
            <a:r>
              <a:rPr lang="en-US" b="1" smtClean="0">
                <a:latin typeface="Arial" pitchFamily="34" charset="0"/>
              </a:rPr>
              <a:t>FS = S</a:t>
            </a:r>
            <a:r>
              <a:rPr lang="en-US" smtClean="0">
                <a:latin typeface="Arial" pitchFamily="34" charset="0"/>
              </a:rPr>
              <a:t>, then </a:t>
            </a:r>
            <a:r>
              <a:rPr lang="en-US" b="1" smtClean="0">
                <a:latin typeface="Arial" pitchFamily="34" charset="0"/>
              </a:rPr>
              <a:t>F</a:t>
            </a:r>
          </a:p>
          <a:p>
            <a:pPr lvl="1"/>
            <a:r>
              <a:rPr lang="en-US" smtClean="0">
                <a:latin typeface="Arial" pitchFamily="34" charset="0"/>
              </a:rPr>
              <a:t>Right sensor senses a space, take a step forward</a:t>
            </a:r>
          </a:p>
          <a:p>
            <a:endParaRPr lang="en-US" smtClean="0">
              <a:latin typeface="Arial" pitchFamily="34" charset="0"/>
            </a:endParaRP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886200" y="6248400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© </a:t>
            </a:r>
            <a:r>
              <a:rPr lang="en-US" sz="1200" dirty="0" err="1"/>
              <a:t>Jalal</a:t>
            </a:r>
            <a:r>
              <a:rPr lang="en-US" sz="1200" dirty="0"/>
              <a:t> Kawash </a:t>
            </a:r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99400-2176-4BAB-A505-F4039FB6B369}" type="datetime1">
              <a:rPr lang="en-US" smtClean="0"/>
              <a:pPr>
                <a:defRPr/>
              </a:pPr>
              <a:t>9/6/2012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609600" y="3849290"/>
            <a:ext cx="1481549" cy="194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D4ED-B4F5-4B8B-A159-6F48011939E8}" type="datetime1">
              <a:rPr lang="en-US" smtClean="0"/>
              <a:pPr>
                <a:defRPr/>
              </a:pPr>
              <a:t>9/6/2012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B22AA-1053-40F8-AB79-15E3064BF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460C6-5E60-424E-B9AF-AB980097DA99}" type="datetime1">
              <a:rPr lang="en-US" smtClean="0"/>
              <a:pPr>
                <a:defRPr/>
              </a:pPr>
              <a:t>9/6/2012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C7114-ACD2-437F-9D46-2C8E51004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82651-7C89-485A-8C73-B38BEC240FA4}" type="datetime1">
              <a:rPr lang="en-US" smtClean="0"/>
              <a:pPr>
                <a:defRPr/>
              </a:pPr>
              <a:t>9/6/2012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5BA2-C096-4C72-8142-25FB12C1C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0BEE-A32D-4813-BE1A-FECC3FAE82FC}" type="datetime1">
              <a:rPr lang="en-US" smtClean="0"/>
              <a:pPr>
                <a:defRPr/>
              </a:pPr>
              <a:t>9/6/2012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1676400" y="5334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2667000" y="9144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3657600" y="13716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4648200" y="19050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FA7A-CC9F-40E3-8987-229C838001A0}" type="datetime1">
              <a:rPr lang="en-US" smtClean="0"/>
              <a:pPr>
                <a:defRPr/>
              </a:pPr>
              <a:t>9/6/2012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F6C2-D698-4187-9F03-193903533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AB65-7CB5-4639-8CD0-175964B01A12}" type="datetime1">
              <a:rPr lang="en-US" smtClean="0"/>
              <a:pPr>
                <a:defRPr/>
              </a:pPr>
              <a:t>9/6/2012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0322-886C-4D52-92C4-49A8FF99C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E201D-E863-4936-ADAB-85EAD8594FE2}" type="datetime1">
              <a:rPr lang="en-US" smtClean="0"/>
              <a:pPr>
                <a:defRPr/>
              </a:pPr>
              <a:t>9/6/2012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2A08-724B-4C4C-944B-69EF2A5F6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F6D8A-421E-4681-A540-6644FF3C8CC4}" type="datetime1">
              <a:rPr lang="en-US" smtClean="0"/>
              <a:pPr>
                <a:defRPr/>
              </a:pPr>
              <a:t>9/6/2012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A378-3C60-41A4-824A-06CDD1752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806D-7BE6-4C45-90DE-7BB55C61DECF}" type="datetime1">
              <a:rPr lang="en-US" smtClean="0"/>
              <a:pPr>
                <a:defRPr/>
              </a:pPr>
              <a:t>9/6/2012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7CCDA-1188-4C20-AC33-6BD681A9A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28C6-1232-4A83-8314-84338834AC72}" type="datetime1">
              <a:rPr lang="en-US" smtClean="0"/>
              <a:pPr>
                <a:defRPr/>
              </a:pPr>
              <a:t>9/6/2012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2B77A-B0A3-4125-96FC-BF2505F8C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32411521-9ADE-4559-ACD6-CA8290E4CF53}" type="datetime1">
              <a:rPr lang="en-US" smtClean="0"/>
              <a:pPr>
                <a:defRPr/>
              </a:pPr>
              <a:t>9/6/2012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B669FFAF-C3FF-42F6-BB31-DAD19794B3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962400" y="6248400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© </a:t>
            </a:r>
            <a:r>
              <a:rPr lang="en-US" sz="1200" dirty="0" err="1"/>
              <a:t>Jalal</a:t>
            </a:r>
            <a:r>
              <a:rPr lang="en-US" sz="1200" dirty="0"/>
              <a:t> Kawash </a:t>
            </a:r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/>
              <a:t>Peeking into Computer Science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13" cstate="print"/>
          <a:srcRect l="52775" t="11579" r="8125" b="2105"/>
          <a:stretch>
            <a:fillRect/>
          </a:stretch>
        </p:blipFill>
        <p:spPr bwMode="auto">
          <a:xfrm>
            <a:off x="76200" y="5562600"/>
            <a:ext cx="46508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16" r:id="rId2"/>
    <p:sldLayoutId id="2147484124" r:id="rId3"/>
    <p:sldLayoutId id="2147484117" r:id="rId4"/>
    <p:sldLayoutId id="2147484118" r:id="rId5"/>
    <p:sldLayoutId id="2147484119" r:id="rId6"/>
    <p:sldLayoutId id="2147484125" r:id="rId7"/>
    <p:sldLayoutId id="2147484120" r:id="rId8"/>
    <p:sldLayoutId id="2147484126" r:id="rId9"/>
    <p:sldLayoutId id="2147484121" r:id="rId10"/>
    <p:sldLayoutId id="214748412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ages.cpsc.ucalgary.ca/~tamj/2007/203W/assignments/reference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go2.wordpress.com/?id=725X1342&amp;site=adorablay.wordpress.com&amp;url=http://adorablay.files.wordpress.com/2007/02/big_headed_tiny_dog_chasing_tail_lg_nwm.gif&amp;sref=http://adorablay.wordpress.com/category/pets/page/4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marL="63500" eaLnBrk="1" hangingPunct="1">
              <a:spcBef>
                <a:spcPct val="0"/>
              </a:spcBef>
            </a:pPr>
            <a:r>
              <a:rPr lang="en-US" smtClean="0">
                <a:solidFill>
                  <a:srgbClr val="79766F"/>
                </a:solidFill>
              </a:rPr>
              <a:t/>
            </a:r>
            <a:br>
              <a:rPr lang="en-US" smtClean="0">
                <a:solidFill>
                  <a:srgbClr val="79766F"/>
                </a:solidFill>
              </a:rPr>
            </a:br>
            <a:r>
              <a:rPr lang="en-US" smtClean="0">
                <a:solidFill>
                  <a:srgbClr val="79766F"/>
                </a:solidFill>
              </a:rPr>
              <a:t>Peeking into Computer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E12C9-6B1D-4E81-A9B8-7223E671DB1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– 1. Make a formal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Intro section should give the user a clear idea of how the sheet ties with the real world</a:t>
            </a:r>
          </a:p>
          <a:p>
            <a:pPr marL="514350" indent="-514350"/>
            <a:r>
              <a:rPr lang="en-US" dirty="0" smtClean="0"/>
              <a:t>Intro devices:</a:t>
            </a:r>
          </a:p>
          <a:p>
            <a:pPr marL="797814" lvl="1" indent="-514350"/>
            <a:r>
              <a:rPr lang="en-US" dirty="0" smtClean="0"/>
              <a:t>Include a title that passes critical info</a:t>
            </a:r>
          </a:p>
          <a:p>
            <a:pPr marL="797814" lvl="1" indent="-514350"/>
            <a:r>
              <a:rPr lang="en-US" dirty="0" smtClean="0"/>
              <a:t>Declare the purpose</a:t>
            </a:r>
          </a:p>
          <a:p>
            <a:pPr marL="797814" lvl="1" indent="-514350"/>
            <a:r>
              <a:rPr lang="en-US" dirty="0" smtClean="0"/>
              <a:t>Give directions on how to use the model</a:t>
            </a:r>
          </a:p>
          <a:p>
            <a:pPr marL="797814" lvl="1" indent="-514350"/>
            <a:r>
              <a:rPr lang="en-US" dirty="0" smtClean="0"/>
              <a:t>Include references</a:t>
            </a:r>
          </a:p>
          <a:p>
            <a:pPr marL="797814" lvl="1" indent="-514350"/>
            <a:r>
              <a:rPr lang="en-US" dirty="0" smtClean="0"/>
              <a:t>Include a table of contents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Intro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21579" r="19375" b="12105"/>
          <a:stretch>
            <a:fillRect/>
          </a:stretch>
        </p:blipFill>
        <p:spPr bwMode="auto">
          <a:xfrm>
            <a:off x="457200" y="609600"/>
            <a:ext cx="8229600" cy="401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– 2. Informative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Title must at least include:</a:t>
            </a:r>
          </a:p>
          <a:p>
            <a:pPr marL="797814" lvl="1" indent="-514350"/>
            <a:r>
              <a:rPr lang="en-US" dirty="0" smtClean="0"/>
              <a:t>Name of the model</a:t>
            </a:r>
          </a:p>
          <a:p>
            <a:pPr marL="797814" lvl="1" indent="-514350"/>
            <a:r>
              <a:rPr lang="en-US" dirty="0" smtClean="0"/>
              <a:t>Date</a:t>
            </a:r>
          </a:p>
          <a:p>
            <a:pPr marL="797814" lvl="1" indent="-514350"/>
            <a:r>
              <a:rPr lang="en-US" dirty="0" smtClean="0"/>
              <a:t>Name of creator</a:t>
            </a:r>
          </a:p>
          <a:p>
            <a:pPr marL="514350" indent="-514350"/>
            <a:r>
              <a:rPr lang="en-US" dirty="0" smtClean="0"/>
              <a:t>Properties of a title:</a:t>
            </a:r>
          </a:p>
          <a:p>
            <a:pPr marL="797814" lvl="1" indent="-514350"/>
            <a:r>
              <a:rPr lang="en-US" dirty="0" smtClean="0"/>
              <a:t>Short</a:t>
            </a:r>
          </a:p>
          <a:p>
            <a:pPr marL="797814" lvl="1" indent="-514350"/>
            <a:r>
              <a:rPr lang="en-US" dirty="0" smtClean="0"/>
              <a:t>Apt (to the point)</a:t>
            </a:r>
          </a:p>
          <a:p>
            <a:pPr marL="797814" lvl="1" indent="-514350"/>
            <a:r>
              <a:rPr lang="en-US" dirty="0" smtClean="0"/>
              <a:t>Memorable</a:t>
            </a:r>
          </a:p>
          <a:p>
            <a:pPr marL="797814" lvl="1" indent="-51435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– 3. Declare the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146048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Tell the spreadsheet user what the spread sheet is all about</a:t>
            </a:r>
          </a:p>
          <a:p>
            <a:pPr marL="514350" indent="-514350"/>
            <a:endParaRPr lang="en-US" dirty="0" smtClean="0"/>
          </a:p>
          <a:p>
            <a:pPr marL="797814" lvl="1" indent="-514350"/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42953" r="65660" b="39444"/>
          <a:stretch>
            <a:fillRect/>
          </a:stretch>
        </p:blipFill>
        <p:spPr bwMode="auto">
          <a:xfrm>
            <a:off x="533400" y="2057400"/>
            <a:ext cx="776151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 – 4. Give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Give clear step-by-step Instructions on how to use the spreadsheet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Especially important if the user needs to later make changes to the data or calculations</a:t>
            </a:r>
          </a:p>
          <a:p>
            <a:pPr marL="514350" indent="-514350"/>
            <a:r>
              <a:rPr lang="en-US" dirty="0" smtClean="0"/>
              <a:t>Not necessary for small examples (such as our US States example)</a:t>
            </a:r>
          </a:p>
          <a:p>
            <a:pPr marL="797814" lvl="1" indent="-51435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 – 5 &amp; 6. Refs and TOCs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Cite all resources used to create the spreadsheet if any</a:t>
            </a:r>
          </a:p>
          <a:p>
            <a:pPr marL="514350" indent="-514350"/>
            <a:r>
              <a:rPr lang="en-US" dirty="0" smtClean="0"/>
              <a:t>Use APA or other format for citation:</a:t>
            </a:r>
          </a:p>
          <a:p>
            <a:pPr marL="797814" lvl="1" indent="-514350"/>
            <a:r>
              <a:rPr lang="en-US" dirty="0" smtClean="0"/>
              <a:t>J. </a:t>
            </a:r>
            <a:r>
              <a:rPr lang="en-US" dirty="0" err="1" smtClean="0"/>
              <a:t>Nevison</a:t>
            </a:r>
            <a:r>
              <a:rPr lang="en-US" dirty="0" smtClean="0"/>
              <a:t>, </a:t>
            </a:r>
            <a:r>
              <a:rPr lang="en-US" i="1" dirty="0" smtClean="0"/>
              <a:t>The Elements of Spreadsheet Style, </a:t>
            </a:r>
            <a:r>
              <a:rPr lang="en-US" dirty="0" smtClean="0"/>
              <a:t>Prentice-Hall, 1987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97814" lvl="1" indent="-514350"/>
            <a:r>
              <a:rPr lang="en-US" sz="1000" dirty="0">
                <a:hlinkClick r:id="rId2"/>
              </a:rPr>
              <a:t>http://pages.cpsc.ucalgary.ca/~tamj/2007/203W/assignments/references.html</a:t>
            </a:r>
            <a:r>
              <a:rPr lang="en-US" sz="1000" dirty="0"/>
              <a:t> (if you have no </a:t>
            </a:r>
            <a:r>
              <a:rPr lang="en-US" sz="1000" dirty="0" smtClean="0"/>
              <a:t>clue as </a:t>
            </a:r>
            <a:r>
              <a:rPr lang="en-US" sz="1000" smtClean="0"/>
              <a:t>to what format to use)</a:t>
            </a:r>
            <a:endParaRPr lang="en-US" dirty="0" smtClean="0"/>
          </a:p>
          <a:p>
            <a:pPr marL="514350" indent="-514350"/>
            <a:r>
              <a:rPr lang="en-US" dirty="0" smtClean="0"/>
              <a:t>A Table of Contents (TOC) can be a good idea too</a:t>
            </a:r>
          </a:p>
          <a:p>
            <a:pPr marL="797814" lvl="1" indent="-51435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Intro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1000" r="35625" b="36000"/>
          <a:stretch>
            <a:fillRect/>
          </a:stretch>
        </p:blipFill>
        <p:spPr bwMode="auto">
          <a:xfrm>
            <a:off x="685800" y="762000"/>
            <a:ext cx="784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 raw and calculated data </a:t>
            </a:r>
          </a:p>
          <a:p>
            <a:endParaRPr lang="en-US" dirty="0" smtClean="0"/>
          </a:p>
          <a:p>
            <a:r>
              <a:rPr lang="en-US" dirty="0" smtClean="0"/>
              <a:t>This is the actual spread sheet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Raw Data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22105" r="51250" b="15383"/>
          <a:stretch>
            <a:fillRect/>
          </a:stretch>
        </p:blipFill>
        <p:spPr bwMode="auto">
          <a:xfrm>
            <a:off x="1066800" y="381000"/>
            <a:ext cx="6705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Model includes assumptions and calculations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/>
            <a:r>
              <a:rPr lang="en-US" dirty="0" smtClean="0"/>
              <a:t>Explain the model:</a:t>
            </a:r>
          </a:p>
          <a:p>
            <a:pPr marL="514350" indent="-514350"/>
            <a:r>
              <a:rPr lang="en-US" dirty="0" smtClean="0"/>
              <a:t>Should provide three levels of explanation:</a:t>
            </a:r>
          </a:p>
          <a:p>
            <a:pPr marL="797814" lvl="1" indent="-514350"/>
            <a:r>
              <a:rPr lang="en-US" dirty="0" smtClean="0"/>
              <a:t>Explain the values appearing in the model</a:t>
            </a:r>
          </a:p>
          <a:p>
            <a:pPr marL="797814" lvl="1" indent="-514350"/>
            <a:r>
              <a:rPr lang="en-US" dirty="0" smtClean="0"/>
              <a:t>Explain tricky formulas </a:t>
            </a:r>
          </a:p>
          <a:p>
            <a:pPr marL="797814" lvl="1" indent="-514350"/>
            <a:r>
              <a:rPr lang="en-US" dirty="0" smtClean="0"/>
              <a:t>A complete listing of all used formulas</a:t>
            </a:r>
          </a:p>
          <a:p>
            <a:pPr marL="797814" lvl="1" indent="-51435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/>
              <a:t>Mandatory: Chapter 1</a:t>
            </a:r>
          </a:p>
          <a:p>
            <a:r>
              <a:rPr lang="en-US" smtClean="0"/>
              <a:t>Optional: None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Model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2105" r="27500" b="30526"/>
          <a:stretch>
            <a:fillRect/>
          </a:stretch>
        </p:blipFill>
        <p:spPr bwMode="auto">
          <a:xfrm>
            <a:off x="152400" y="838200"/>
            <a:ext cx="883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Dictionary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Explains the meaning of your data</a:t>
            </a:r>
          </a:p>
          <a:p>
            <a:r>
              <a:rPr lang="en-US" dirty="0" smtClean="0"/>
              <a:t>Give each field:</a:t>
            </a:r>
          </a:p>
          <a:p>
            <a:pPr lvl="1"/>
            <a:r>
              <a:rPr lang="en-US" dirty="0" smtClean="0"/>
              <a:t>A type: categorization, raw data, column calculation, row calculation</a:t>
            </a:r>
          </a:p>
          <a:p>
            <a:pPr lvl="1"/>
            <a:r>
              <a:rPr lang="en-US" dirty="0" smtClean="0"/>
              <a:t>A data type: text, number, integer, percentage, etc…</a:t>
            </a:r>
          </a:p>
          <a:p>
            <a:pPr lvl="1"/>
            <a:r>
              <a:rPr lang="en-US" dirty="0" smtClean="0"/>
              <a:t>A sheet/cell reference: the sheet where the field is and where in the sheet (cell range)</a:t>
            </a:r>
          </a:p>
          <a:p>
            <a:pPr lvl="1"/>
            <a:r>
              <a:rPr lang="en-US" dirty="0" smtClean="0"/>
              <a:t>A description: brief narrative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Data Dictionary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2105" r="46875" b="45263"/>
          <a:stretch>
            <a:fillRect/>
          </a:stretch>
        </p:blipFill>
        <p:spPr bwMode="auto">
          <a:xfrm>
            <a:off x="457200" y="1143000"/>
            <a:ext cx="814848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Charts and conclusions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21053" r="65625" b="9473"/>
          <a:stretch>
            <a:fillRect/>
          </a:stretch>
        </p:blipFill>
        <p:spPr bwMode="auto">
          <a:xfrm>
            <a:off x="4038600" y="1219200"/>
            <a:ext cx="419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Dashboard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95400" y="1066800"/>
          <a:ext cx="6261389" cy="425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Dashboard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371600" y="1219200"/>
          <a:ext cx="6166139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(or Conclusion)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Analyze and comment on every chart</a:t>
            </a:r>
          </a:p>
          <a:p>
            <a:endParaRPr lang="en-CA" dirty="0" smtClean="0"/>
          </a:p>
          <a:p>
            <a:r>
              <a:rPr lang="en-CA" dirty="0" smtClean="0"/>
              <a:t>Include a conclusion/discussion section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Abstraction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power to simplify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dirty="0" smtClean="0"/>
              <a:t>Problems (and solutions) can be overwhelming</a:t>
            </a:r>
          </a:p>
          <a:p>
            <a:pPr lvl="1"/>
            <a:r>
              <a:rPr lang="en-US" dirty="0" smtClean="0"/>
              <a:t>Too much details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Abstraction: hiding irrelevant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Abstraction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/>
              <a:t>Library</a:t>
            </a:r>
          </a:p>
          <a:p>
            <a:r>
              <a:rPr lang="en-US" smtClean="0"/>
              <a:t>Very complex</a:t>
            </a:r>
          </a:p>
          <a:p>
            <a:endParaRPr lang="en-US" smtClean="0"/>
          </a:p>
          <a:p>
            <a:r>
              <a:rPr lang="en-US" smtClean="0"/>
              <a:t>To an end-user, it can be abstracted by the circulation desk</a:t>
            </a:r>
          </a:p>
          <a:p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Spreadsheet Design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Long-lasting spreadsheets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Abstraction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/>
              <a:t>Car</a:t>
            </a:r>
          </a:p>
          <a:p>
            <a:r>
              <a:rPr lang="en-US" smtClean="0"/>
              <a:t>Also very complex</a:t>
            </a:r>
          </a:p>
          <a:p>
            <a:endParaRPr lang="en-US" smtClean="0"/>
          </a:p>
          <a:p>
            <a:r>
              <a:rPr lang="en-US" smtClean="0"/>
              <a:t>To  driver, it can be abstracted by how to operate it</a:t>
            </a:r>
          </a:p>
          <a:p>
            <a:endParaRPr lang="en-US" smtClean="0"/>
          </a:p>
          <a:p>
            <a:r>
              <a:rPr lang="en-US" smtClean="0"/>
              <a:t>To a passenger, it is simply a commuting device</a:t>
            </a:r>
          </a:p>
          <a:p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JT: Robot example (minor modifications to the </a:t>
            </a:r>
            <a:r>
              <a:rPr lang="en-US" dirty="0" err="1" smtClean="0"/>
              <a:t>Kawash</a:t>
            </a:r>
            <a:r>
              <a:rPr lang="en-US" dirty="0" smtClean="0"/>
              <a:t> example)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181600"/>
            <a:ext cx="8183880" cy="1051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Another Problem: Robotic Movement</a:t>
            </a:r>
            <a:r>
              <a:rPr lang="en-US" sz="2800" baseline="30000" dirty="0" smtClean="0"/>
              <a:t>1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Develop an algorithm for a simple robot (similar in movement capabilities to a </a:t>
            </a:r>
            <a:r>
              <a:rPr lang="en-US" dirty="0" err="1" smtClean="0"/>
              <a:t>Roomba</a:t>
            </a:r>
            <a:r>
              <a:rPr lang="en-US" baseline="30000" dirty="0" err="1" smtClean="0"/>
              <a:t>TM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Movement:</a:t>
            </a:r>
          </a:p>
          <a:p>
            <a:pPr lvl="2"/>
            <a:r>
              <a:rPr lang="en-US" dirty="0" smtClean="0"/>
              <a:t>The robot can move forward one distance unit (a ‘square’).</a:t>
            </a:r>
          </a:p>
          <a:p>
            <a:pPr lvl="1"/>
            <a:r>
              <a:rPr lang="en-US" dirty="0" smtClean="0"/>
              <a:t>Rotation:</a:t>
            </a:r>
          </a:p>
          <a:p>
            <a:pPr lvl="2"/>
            <a:r>
              <a:rPr lang="en-US" dirty="0" smtClean="0"/>
              <a:t>If forward motion is not possible then the robot can rotate left or right by 90 degrees.</a:t>
            </a:r>
          </a:p>
          <a:p>
            <a:pPr lvl="1"/>
            <a:r>
              <a:rPr lang="en-US" dirty="0" smtClean="0"/>
              <a:t>Short range sensors:</a:t>
            </a:r>
          </a:p>
          <a:p>
            <a:pPr lvl="2"/>
            <a:r>
              <a:rPr lang="en-US" dirty="0" smtClean="0"/>
              <a:t>One is mounted forwards, the other is mounted on the right.</a:t>
            </a:r>
          </a:p>
          <a:p>
            <a:pPr lvl="2"/>
            <a:r>
              <a:rPr lang="en-US" dirty="0" smtClean="0"/>
              <a:t>The sensors check for obstacles in the next square.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0" y="6527800"/>
            <a:ext cx="4787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30000"/>
              <a:t>1 From “Peeking into Computer Science” and the lecture notes of  Jalal Kawash</a:t>
            </a:r>
          </a:p>
        </p:txBody>
      </p:sp>
    </p:spTree>
    <p:extLst>
      <p:ext uri="{BB962C8B-B14F-4D97-AF65-F5344CB8AC3E}">
        <p14:creationId xmlns:p14="http://schemas.microsoft.com/office/powerpoint/2010/main" val="12340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Specifying The Problem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does the robot need to do:</a:t>
            </a:r>
          </a:p>
          <a:p>
            <a:pPr lvl="1"/>
            <a:r>
              <a:rPr lang="en-US" smtClean="0"/>
              <a:t>Find a wall/obstacle.</a:t>
            </a:r>
          </a:p>
          <a:p>
            <a:pPr lvl="1"/>
            <a:r>
              <a:rPr lang="en-US" smtClean="0"/>
              <a:t>Hug the wall, indefinitely moving forward.</a:t>
            </a:r>
          </a:p>
          <a:p>
            <a:r>
              <a:rPr lang="en-US" smtClean="0"/>
              <a:t>Input: </a:t>
            </a:r>
          </a:p>
          <a:p>
            <a:pPr lvl="1"/>
            <a:r>
              <a:rPr lang="en-US" smtClean="0"/>
              <a:t>Whatever is detected by the sensors (front, right).</a:t>
            </a:r>
          </a:p>
          <a:p>
            <a:r>
              <a:rPr lang="en-US" smtClean="0"/>
              <a:t>Output: </a:t>
            </a:r>
          </a:p>
          <a:p>
            <a:pPr lvl="1"/>
            <a:r>
              <a:rPr lang="en-US" smtClean="0"/>
              <a:t>The robot’s movement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50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0"/>
            <a:ext cx="8183880" cy="1051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Contents Of The Robot’s World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Since the robot can either move onto a square that’s empty or avoid a square that is occupied, the world can be simplified into two cases:</a:t>
            </a:r>
          </a:p>
          <a:p>
            <a:pPr lvl="2"/>
            <a:r>
              <a:rPr lang="en-US" dirty="0" smtClean="0"/>
              <a:t>The destination square is empty: ‘space’.</a:t>
            </a:r>
          </a:p>
          <a:p>
            <a:pPr lvl="2"/>
            <a:r>
              <a:rPr lang="en-US" dirty="0" smtClean="0"/>
              <a:t>The destination square is not empty: ‘wall’ (contains a wall, furniture, person, pet etc.)</a:t>
            </a:r>
          </a:p>
          <a:p>
            <a:pPr lvl="3"/>
            <a:r>
              <a:rPr lang="en-US" dirty="0" smtClean="0"/>
              <a:t>Details about exactly why the destination isn’t empty isn’t important so simplify the problem.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946460"/>
              </p:ext>
            </p:extLst>
          </p:nvPr>
        </p:nvGraphicFramePr>
        <p:xfrm>
          <a:off x="1371600" y="3581400"/>
          <a:ext cx="7010402" cy="2362200"/>
        </p:xfrm>
        <a:graphic>
          <a:graphicData uri="http://schemas.openxmlformats.org/drawingml/2006/table">
            <a:tbl>
              <a:tblPr/>
              <a:tblGrid>
                <a:gridCol w="699583"/>
                <a:gridCol w="701405"/>
                <a:gridCol w="701404"/>
                <a:gridCol w="701405"/>
                <a:gridCol w="701404"/>
                <a:gridCol w="701405"/>
                <a:gridCol w="699583"/>
                <a:gridCol w="701404"/>
                <a:gridCol w="701405"/>
                <a:gridCol w="701404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pSp>
        <p:nvGrpSpPr>
          <p:cNvPr id="215146" name="Group 106"/>
          <p:cNvGrpSpPr>
            <a:grpSpLocks/>
          </p:cNvGrpSpPr>
          <p:nvPr/>
        </p:nvGrpSpPr>
        <p:grpSpPr bwMode="auto">
          <a:xfrm>
            <a:off x="2278934" y="4447185"/>
            <a:ext cx="186453" cy="280181"/>
            <a:chOff x="632" y="280"/>
            <a:chExt cx="1280" cy="1200"/>
          </a:xfrm>
        </p:grpSpPr>
        <p:sp>
          <p:nvSpPr>
            <p:cNvPr id="215147" name="Rectangle 107"/>
            <p:cNvSpPr>
              <a:spLocks noChangeArrowheads="1"/>
            </p:cNvSpPr>
            <p:nvPr/>
          </p:nvSpPr>
          <p:spPr bwMode="auto">
            <a:xfrm>
              <a:off x="632" y="672"/>
              <a:ext cx="912" cy="8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148" name="Group 108"/>
            <p:cNvGrpSpPr>
              <a:grpSpLocks/>
            </p:cNvGrpSpPr>
            <p:nvPr/>
          </p:nvGrpSpPr>
          <p:grpSpPr bwMode="auto">
            <a:xfrm>
              <a:off x="944" y="280"/>
              <a:ext cx="336" cy="384"/>
              <a:chOff x="288" y="1856"/>
              <a:chExt cx="336" cy="384"/>
            </a:xfrm>
          </p:grpSpPr>
          <p:sp>
            <p:nvSpPr>
              <p:cNvPr id="215149" name="Rectangle 109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50" name="Oval 110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51" name="Line 111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52" name="AutoShape 112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53" name="Group 113"/>
            <p:cNvGrpSpPr>
              <a:grpSpLocks/>
            </p:cNvGrpSpPr>
            <p:nvPr/>
          </p:nvGrpSpPr>
          <p:grpSpPr bwMode="auto">
            <a:xfrm rot="5400000">
              <a:off x="1552" y="904"/>
              <a:ext cx="336" cy="384"/>
              <a:chOff x="288" y="1856"/>
              <a:chExt cx="336" cy="384"/>
            </a:xfrm>
          </p:grpSpPr>
          <p:sp>
            <p:nvSpPr>
              <p:cNvPr id="215154" name="Rectangle 114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55" name="Oval 115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56" name="Line 116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57" name="AutoShape 117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158" name="Oval 118"/>
            <p:cNvSpPr>
              <a:spLocks noChangeArrowheads="1"/>
            </p:cNvSpPr>
            <p:nvPr/>
          </p:nvSpPr>
          <p:spPr bwMode="auto">
            <a:xfrm>
              <a:off x="816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9" name="Oval 119"/>
            <p:cNvSpPr>
              <a:spLocks noChangeArrowheads="1"/>
            </p:cNvSpPr>
            <p:nvPr/>
          </p:nvSpPr>
          <p:spPr bwMode="auto">
            <a:xfrm>
              <a:off x="1192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0" name="Rectangle 120"/>
            <p:cNvSpPr>
              <a:spLocks noChangeArrowheads="1"/>
            </p:cNvSpPr>
            <p:nvPr/>
          </p:nvSpPr>
          <p:spPr bwMode="auto">
            <a:xfrm>
              <a:off x="800" y="1152"/>
              <a:ext cx="568" cy="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31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Inputs/Outputs Based On The World</a:t>
            </a: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2857500" y="996950"/>
            <a:ext cx="1917700" cy="345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ROBOT</a:t>
            </a:r>
          </a:p>
        </p:txBody>
      </p:sp>
      <p:grpSp>
        <p:nvGrpSpPr>
          <p:cNvPr id="222219" name="Group 11"/>
          <p:cNvGrpSpPr>
            <a:grpSpLocks/>
          </p:cNvGrpSpPr>
          <p:nvPr/>
        </p:nvGrpSpPr>
        <p:grpSpPr bwMode="auto">
          <a:xfrm>
            <a:off x="381000" y="1428750"/>
            <a:ext cx="2451100" cy="444500"/>
            <a:chOff x="288" y="1760"/>
            <a:chExt cx="1544" cy="280"/>
          </a:xfrm>
        </p:grpSpPr>
        <p:sp>
          <p:nvSpPr>
            <p:cNvPr id="222213" name="Line 5"/>
            <p:cNvSpPr>
              <a:spLocks noChangeShapeType="1"/>
            </p:cNvSpPr>
            <p:nvPr/>
          </p:nvSpPr>
          <p:spPr bwMode="auto">
            <a:xfrm>
              <a:off x="288" y="2040"/>
              <a:ext cx="1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TextBox 7"/>
            <p:cNvSpPr txBox="1">
              <a:spLocks noChangeArrowheads="1"/>
            </p:cNvSpPr>
            <p:nvPr/>
          </p:nvSpPr>
          <p:spPr bwMode="auto">
            <a:xfrm>
              <a:off x="400" y="1760"/>
              <a:ext cx="13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ea typeface="MS PGothic" pitchFamily="34" charset="-128"/>
                </a:rPr>
                <a:t>FS = W or FS = S</a:t>
              </a:r>
            </a:p>
          </p:txBody>
        </p:sp>
      </p:grpSp>
      <p:grpSp>
        <p:nvGrpSpPr>
          <p:cNvPr id="222220" name="Group 12"/>
          <p:cNvGrpSpPr>
            <a:grpSpLocks/>
          </p:cNvGrpSpPr>
          <p:nvPr/>
        </p:nvGrpSpPr>
        <p:grpSpPr bwMode="auto">
          <a:xfrm>
            <a:off x="393700" y="3130550"/>
            <a:ext cx="2451100" cy="419100"/>
            <a:chOff x="296" y="2832"/>
            <a:chExt cx="1544" cy="264"/>
          </a:xfrm>
        </p:grpSpPr>
        <p:sp>
          <p:nvSpPr>
            <p:cNvPr id="222214" name="Line 6"/>
            <p:cNvSpPr>
              <a:spLocks noChangeShapeType="1"/>
            </p:cNvSpPr>
            <p:nvPr/>
          </p:nvSpPr>
          <p:spPr bwMode="auto">
            <a:xfrm>
              <a:off x="296" y="3096"/>
              <a:ext cx="1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TextBox 7"/>
            <p:cNvSpPr txBox="1">
              <a:spLocks noChangeArrowheads="1"/>
            </p:cNvSpPr>
            <p:nvPr/>
          </p:nvSpPr>
          <p:spPr bwMode="auto">
            <a:xfrm>
              <a:off x="376" y="2832"/>
              <a:ext cx="14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ea typeface="MS PGothic" pitchFamily="34" charset="-128"/>
                </a:rPr>
                <a:t>RS = W or RS = S</a:t>
              </a:r>
            </a:p>
          </p:txBody>
        </p:sp>
      </p:grpSp>
      <p:grpSp>
        <p:nvGrpSpPr>
          <p:cNvPr id="222222" name="Group 14"/>
          <p:cNvGrpSpPr>
            <a:grpSpLocks/>
          </p:cNvGrpSpPr>
          <p:nvPr/>
        </p:nvGrpSpPr>
        <p:grpSpPr bwMode="auto">
          <a:xfrm>
            <a:off x="4813300" y="2343150"/>
            <a:ext cx="3705225" cy="444500"/>
            <a:chOff x="3080" y="2336"/>
            <a:chExt cx="2334" cy="280"/>
          </a:xfrm>
        </p:grpSpPr>
        <p:sp>
          <p:nvSpPr>
            <p:cNvPr id="222217" name="Line 9"/>
            <p:cNvSpPr>
              <a:spLocks noChangeShapeType="1"/>
            </p:cNvSpPr>
            <p:nvPr/>
          </p:nvSpPr>
          <p:spPr bwMode="auto">
            <a:xfrm>
              <a:off x="3080" y="2616"/>
              <a:ext cx="2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088" y="2336"/>
              <a:ext cx="23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ea typeface="MS PGothic" pitchFamily="34" charset="-128"/>
                </a:rPr>
                <a:t>Forward, Rotate (R), Rotate (L)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64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Robot’s Orientation</a:t>
            </a:r>
          </a:p>
        </p:txBody>
      </p:sp>
      <p:sp>
        <p:nvSpPr>
          <p:cNvPr id="220165" name="AutoShape 5"/>
          <p:cNvSpPr>
            <a:spLocks noChangeArrowheads="1"/>
          </p:cNvSpPr>
          <p:nvPr/>
        </p:nvSpPr>
        <p:spPr bwMode="auto">
          <a:xfrm>
            <a:off x="4127500" y="774700"/>
            <a:ext cx="444500" cy="952500"/>
          </a:xfrm>
          <a:prstGeom prst="upArrow">
            <a:avLst>
              <a:gd name="adj1" fmla="val 50000"/>
              <a:gd name="adj2" fmla="val 53571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4114800" y="406400"/>
            <a:ext cx="520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UP</a:t>
            </a:r>
          </a:p>
        </p:txBody>
      </p:sp>
      <p:sp>
        <p:nvSpPr>
          <p:cNvPr id="220167" name="AutoShape 7"/>
          <p:cNvSpPr>
            <a:spLocks noChangeArrowheads="1"/>
          </p:cNvSpPr>
          <p:nvPr/>
        </p:nvSpPr>
        <p:spPr bwMode="auto">
          <a:xfrm rot="10800000">
            <a:off x="4025900" y="3886200"/>
            <a:ext cx="444500" cy="952500"/>
          </a:xfrm>
          <a:prstGeom prst="upArrow">
            <a:avLst>
              <a:gd name="adj1" fmla="val 50000"/>
              <a:gd name="adj2" fmla="val 53571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3759200" y="4813300"/>
            <a:ext cx="101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DOWN</a:t>
            </a:r>
          </a:p>
        </p:txBody>
      </p:sp>
      <p:sp>
        <p:nvSpPr>
          <p:cNvPr id="220169" name="AutoShape 9"/>
          <p:cNvSpPr>
            <a:spLocks noChangeArrowheads="1"/>
          </p:cNvSpPr>
          <p:nvPr/>
        </p:nvSpPr>
        <p:spPr bwMode="auto">
          <a:xfrm rot="16200000">
            <a:off x="2667000" y="2578100"/>
            <a:ext cx="444500" cy="952500"/>
          </a:xfrm>
          <a:prstGeom prst="upArrow">
            <a:avLst>
              <a:gd name="adj1" fmla="val 50000"/>
              <a:gd name="adj2" fmla="val 53571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20170" name="Text Box 10"/>
          <p:cNvSpPr txBox="1">
            <a:spLocks noChangeArrowheads="1"/>
          </p:cNvSpPr>
          <p:nvPr/>
        </p:nvSpPr>
        <p:spPr bwMode="auto">
          <a:xfrm>
            <a:off x="1638300" y="2870200"/>
            <a:ext cx="74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LEFT</a:t>
            </a:r>
          </a:p>
        </p:txBody>
      </p:sp>
      <p:sp>
        <p:nvSpPr>
          <p:cNvPr id="220171" name="AutoShape 11"/>
          <p:cNvSpPr>
            <a:spLocks noChangeArrowheads="1"/>
          </p:cNvSpPr>
          <p:nvPr/>
        </p:nvSpPr>
        <p:spPr bwMode="auto">
          <a:xfrm rot="5400000">
            <a:off x="5943600" y="2628900"/>
            <a:ext cx="444500" cy="952500"/>
          </a:xfrm>
          <a:prstGeom prst="upArrow">
            <a:avLst>
              <a:gd name="adj1" fmla="val 50000"/>
              <a:gd name="adj2" fmla="val 53571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20172" name="Text Box 12"/>
          <p:cNvSpPr txBox="1">
            <a:spLocks noChangeArrowheads="1"/>
          </p:cNvSpPr>
          <p:nvPr/>
        </p:nvSpPr>
        <p:spPr bwMode="auto">
          <a:xfrm>
            <a:off x="6667500" y="2946400"/>
            <a:ext cx="90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RIGHT</a:t>
            </a:r>
          </a:p>
        </p:txBody>
      </p:sp>
      <p:grpSp>
        <p:nvGrpSpPr>
          <p:cNvPr id="220173" name="Group 13"/>
          <p:cNvGrpSpPr>
            <a:grpSpLocks/>
          </p:cNvGrpSpPr>
          <p:nvPr/>
        </p:nvGrpSpPr>
        <p:grpSpPr bwMode="auto">
          <a:xfrm>
            <a:off x="3581400" y="1816100"/>
            <a:ext cx="2032000" cy="1905000"/>
            <a:chOff x="632" y="280"/>
            <a:chExt cx="1280" cy="1200"/>
          </a:xfrm>
        </p:grpSpPr>
        <p:sp>
          <p:nvSpPr>
            <p:cNvPr id="220174" name="Rectangle 14"/>
            <p:cNvSpPr>
              <a:spLocks noChangeArrowheads="1"/>
            </p:cNvSpPr>
            <p:nvPr/>
          </p:nvSpPr>
          <p:spPr bwMode="auto">
            <a:xfrm>
              <a:off x="632" y="672"/>
              <a:ext cx="912" cy="8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0175" name="Group 15"/>
            <p:cNvGrpSpPr>
              <a:grpSpLocks/>
            </p:cNvGrpSpPr>
            <p:nvPr/>
          </p:nvGrpSpPr>
          <p:grpSpPr bwMode="auto">
            <a:xfrm>
              <a:off x="944" y="280"/>
              <a:ext cx="336" cy="384"/>
              <a:chOff x="288" y="1856"/>
              <a:chExt cx="336" cy="384"/>
            </a:xfrm>
          </p:grpSpPr>
          <p:sp>
            <p:nvSpPr>
              <p:cNvPr id="220176" name="Rectangle 16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77" name="Oval 17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78" name="Line 18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79" name="AutoShape 19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0180" name="Group 20"/>
            <p:cNvGrpSpPr>
              <a:grpSpLocks/>
            </p:cNvGrpSpPr>
            <p:nvPr/>
          </p:nvGrpSpPr>
          <p:grpSpPr bwMode="auto">
            <a:xfrm rot="5400000">
              <a:off x="1552" y="904"/>
              <a:ext cx="336" cy="384"/>
              <a:chOff x="288" y="1856"/>
              <a:chExt cx="336" cy="384"/>
            </a:xfrm>
          </p:grpSpPr>
          <p:sp>
            <p:nvSpPr>
              <p:cNvPr id="220181" name="Rectangle 21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82" name="Oval 22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83" name="Line 23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84" name="AutoShape 24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0185" name="Oval 25"/>
            <p:cNvSpPr>
              <a:spLocks noChangeArrowheads="1"/>
            </p:cNvSpPr>
            <p:nvPr/>
          </p:nvSpPr>
          <p:spPr bwMode="auto">
            <a:xfrm>
              <a:off x="816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86" name="Oval 26"/>
            <p:cNvSpPr>
              <a:spLocks noChangeArrowheads="1"/>
            </p:cNvSpPr>
            <p:nvPr/>
          </p:nvSpPr>
          <p:spPr bwMode="auto">
            <a:xfrm>
              <a:off x="1192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87" name="Rectangle 27"/>
            <p:cNvSpPr>
              <a:spLocks noChangeArrowheads="1"/>
            </p:cNvSpPr>
            <p:nvPr/>
          </p:nvSpPr>
          <p:spPr bwMode="auto">
            <a:xfrm>
              <a:off x="800" y="1152"/>
              <a:ext cx="568" cy="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81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Robot: Moving Forward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29302"/>
              </p:ext>
            </p:extLst>
          </p:nvPr>
        </p:nvGraphicFramePr>
        <p:xfrm>
          <a:off x="2590800" y="576030"/>
          <a:ext cx="3962400" cy="4800600"/>
        </p:xfrm>
        <a:graphic>
          <a:graphicData uri="http://schemas.openxmlformats.org/drawingml/2006/table">
            <a:tbl>
              <a:tblPr/>
              <a:tblGrid>
                <a:gridCol w="1319213"/>
                <a:gridCol w="1322387"/>
                <a:gridCol w="1320800"/>
              </a:tblGrid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pSp>
        <p:nvGrpSpPr>
          <p:cNvPr id="219173" name="Group 37"/>
          <p:cNvGrpSpPr>
            <a:grpSpLocks/>
          </p:cNvGrpSpPr>
          <p:nvPr/>
        </p:nvGrpSpPr>
        <p:grpSpPr bwMode="auto">
          <a:xfrm>
            <a:off x="5613400" y="2201630"/>
            <a:ext cx="609600" cy="749300"/>
            <a:chOff x="632" y="280"/>
            <a:chExt cx="1280" cy="1200"/>
          </a:xfrm>
        </p:grpSpPr>
        <p:sp>
          <p:nvSpPr>
            <p:cNvPr id="219174" name="Rectangle 38"/>
            <p:cNvSpPr>
              <a:spLocks noChangeArrowheads="1"/>
            </p:cNvSpPr>
            <p:nvPr/>
          </p:nvSpPr>
          <p:spPr bwMode="auto">
            <a:xfrm>
              <a:off x="632" y="672"/>
              <a:ext cx="912" cy="8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9175" name="Group 39"/>
            <p:cNvGrpSpPr>
              <a:grpSpLocks/>
            </p:cNvGrpSpPr>
            <p:nvPr/>
          </p:nvGrpSpPr>
          <p:grpSpPr bwMode="auto">
            <a:xfrm>
              <a:off x="944" y="280"/>
              <a:ext cx="336" cy="384"/>
              <a:chOff x="288" y="1856"/>
              <a:chExt cx="336" cy="384"/>
            </a:xfrm>
          </p:grpSpPr>
          <p:sp>
            <p:nvSpPr>
              <p:cNvPr id="219176" name="Rectangle 40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177" name="Oval 41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178" name="Line 42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79" name="AutoShape 43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9180" name="Group 44"/>
            <p:cNvGrpSpPr>
              <a:grpSpLocks/>
            </p:cNvGrpSpPr>
            <p:nvPr/>
          </p:nvGrpSpPr>
          <p:grpSpPr bwMode="auto">
            <a:xfrm rot="5400000">
              <a:off x="1552" y="904"/>
              <a:ext cx="336" cy="384"/>
              <a:chOff x="288" y="1856"/>
              <a:chExt cx="336" cy="384"/>
            </a:xfrm>
          </p:grpSpPr>
          <p:sp>
            <p:nvSpPr>
              <p:cNvPr id="219181" name="Rectangle 45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182" name="Oval 46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183" name="Line 47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84" name="AutoShape 48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9185" name="Oval 49"/>
            <p:cNvSpPr>
              <a:spLocks noChangeArrowheads="1"/>
            </p:cNvSpPr>
            <p:nvPr/>
          </p:nvSpPr>
          <p:spPr bwMode="auto">
            <a:xfrm>
              <a:off x="816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86" name="Oval 50"/>
            <p:cNvSpPr>
              <a:spLocks noChangeArrowheads="1"/>
            </p:cNvSpPr>
            <p:nvPr/>
          </p:nvSpPr>
          <p:spPr bwMode="auto">
            <a:xfrm>
              <a:off x="1192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87" name="Rectangle 51"/>
            <p:cNvSpPr>
              <a:spLocks noChangeArrowheads="1"/>
            </p:cNvSpPr>
            <p:nvPr/>
          </p:nvSpPr>
          <p:spPr bwMode="auto">
            <a:xfrm>
              <a:off x="800" y="1152"/>
              <a:ext cx="568" cy="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9188" name="Group 52"/>
          <p:cNvGrpSpPr>
            <a:grpSpLocks/>
          </p:cNvGrpSpPr>
          <p:nvPr/>
        </p:nvGrpSpPr>
        <p:grpSpPr bwMode="auto">
          <a:xfrm>
            <a:off x="5613400" y="3001730"/>
            <a:ext cx="609600" cy="749300"/>
            <a:chOff x="632" y="280"/>
            <a:chExt cx="1280" cy="1200"/>
          </a:xfrm>
        </p:grpSpPr>
        <p:sp>
          <p:nvSpPr>
            <p:cNvPr id="219189" name="Rectangle 53"/>
            <p:cNvSpPr>
              <a:spLocks noChangeArrowheads="1"/>
            </p:cNvSpPr>
            <p:nvPr/>
          </p:nvSpPr>
          <p:spPr bwMode="auto">
            <a:xfrm>
              <a:off x="632" y="672"/>
              <a:ext cx="912" cy="8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9190" name="Group 54"/>
            <p:cNvGrpSpPr>
              <a:grpSpLocks/>
            </p:cNvGrpSpPr>
            <p:nvPr/>
          </p:nvGrpSpPr>
          <p:grpSpPr bwMode="auto">
            <a:xfrm>
              <a:off x="944" y="280"/>
              <a:ext cx="336" cy="384"/>
              <a:chOff x="288" y="1856"/>
              <a:chExt cx="336" cy="384"/>
            </a:xfrm>
          </p:grpSpPr>
          <p:sp>
            <p:nvSpPr>
              <p:cNvPr id="219191" name="Rectangle 55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192" name="Oval 56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193" name="Line 57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94" name="AutoShape 58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9195" name="Group 59"/>
            <p:cNvGrpSpPr>
              <a:grpSpLocks/>
            </p:cNvGrpSpPr>
            <p:nvPr/>
          </p:nvGrpSpPr>
          <p:grpSpPr bwMode="auto">
            <a:xfrm rot="5400000">
              <a:off x="1552" y="904"/>
              <a:ext cx="336" cy="384"/>
              <a:chOff x="288" y="1856"/>
              <a:chExt cx="336" cy="384"/>
            </a:xfrm>
          </p:grpSpPr>
          <p:sp>
            <p:nvSpPr>
              <p:cNvPr id="219196" name="Rectangle 60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197" name="Oval 61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198" name="Line 62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99" name="AutoShape 63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9200" name="Oval 64"/>
            <p:cNvSpPr>
              <a:spLocks noChangeArrowheads="1"/>
            </p:cNvSpPr>
            <p:nvPr/>
          </p:nvSpPr>
          <p:spPr bwMode="auto">
            <a:xfrm>
              <a:off x="816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201" name="Oval 65"/>
            <p:cNvSpPr>
              <a:spLocks noChangeArrowheads="1"/>
            </p:cNvSpPr>
            <p:nvPr/>
          </p:nvSpPr>
          <p:spPr bwMode="auto">
            <a:xfrm>
              <a:off x="1192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202" name="Rectangle 66"/>
            <p:cNvSpPr>
              <a:spLocks noChangeArrowheads="1"/>
            </p:cNvSpPr>
            <p:nvPr/>
          </p:nvSpPr>
          <p:spPr bwMode="auto">
            <a:xfrm>
              <a:off x="800" y="1152"/>
              <a:ext cx="568" cy="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9203" name="Group 67"/>
          <p:cNvGrpSpPr>
            <a:grpSpLocks/>
          </p:cNvGrpSpPr>
          <p:nvPr/>
        </p:nvGrpSpPr>
        <p:grpSpPr bwMode="auto">
          <a:xfrm>
            <a:off x="5626100" y="3776430"/>
            <a:ext cx="609600" cy="749300"/>
            <a:chOff x="632" y="280"/>
            <a:chExt cx="1280" cy="1200"/>
          </a:xfrm>
        </p:grpSpPr>
        <p:sp>
          <p:nvSpPr>
            <p:cNvPr id="219204" name="Rectangle 68"/>
            <p:cNvSpPr>
              <a:spLocks noChangeArrowheads="1"/>
            </p:cNvSpPr>
            <p:nvPr/>
          </p:nvSpPr>
          <p:spPr bwMode="auto">
            <a:xfrm>
              <a:off x="632" y="672"/>
              <a:ext cx="912" cy="8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9205" name="Group 69"/>
            <p:cNvGrpSpPr>
              <a:grpSpLocks/>
            </p:cNvGrpSpPr>
            <p:nvPr/>
          </p:nvGrpSpPr>
          <p:grpSpPr bwMode="auto">
            <a:xfrm>
              <a:off x="944" y="280"/>
              <a:ext cx="336" cy="384"/>
              <a:chOff x="288" y="1856"/>
              <a:chExt cx="336" cy="384"/>
            </a:xfrm>
          </p:grpSpPr>
          <p:sp>
            <p:nvSpPr>
              <p:cNvPr id="219206" name="Rectangle 70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07" name="Oval 71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08" name="Line 72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09" name="AutoShape 73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9210" name="Group 74"/>
            <p:cNvGrpSpPr>
              <a:grpSpLocks/>
            </p:cNvGrpSpPr>
            <p:nvPr/>
          </p:nvGrpSpPr>
          <p:grpSpPr bwMode="auto">
            <a:xfrm rot="5400000">
              <a:off x="1552" y="904"/>
              <a:ext cx="336" cy="384"/>
              <a:chOff x="288" y="1856"/>
              <a:chExt cx="336" cy="384"/>
            </a:xfrm>
          </p:grpSpPr>
          <p:sp>
            <p:nvSpPr>
              <p:cNvPr id="219211" name="Rectangle 75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12" name="Oval 76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13" name="Line 77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14" name="AutoShape 78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9215" name="Oval 79"/>
            <p:cNvSpPr>
              <a:spLocks noChangeArrowheads="1"/>
            </p:cNvSpPr>
            <p:nvPr/>
          </p:nvSpPr>
          <p:spPr bwMode="auto">
            <a:xfrm>
              <a:off x="816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216" name="Oval 80"/>
            <p:cNvSpPr>
              <a:spLocks noChangeArrowheads="1"/>
            </p:cNvSpPr>
            <p:nvPr/>
          </p:nvSpPr>
          <p:spPr bwMode="auto">
            <a:xfrm>
              <a:off x="1192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217" name="Rectangle 81"/>
            <p:cNvSpPr>
              <a:spLocks noChangeArrowheads="1"/>
            </p:cNvSpPr>
            <p:nvPr/>
          </p:nvSpPr>
          <p:spPr bwMode="auto">
            <a:xfrm>
              <a:off x="800" y="1152"/>
              <a:ext cx="568" cy="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68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5610" y="5063067"/>
            <a:ext cx="8183880" cy="1051560"/>
          </a:xfrm>
        </p:spPr>
        <p:txBody>
          <a:bodyPr/>
          <a:lstStyle/>
          <a:p>
            <a:r>
              <a:rPr lang="en-US" dirty="0" smtClean="0"/>
              <a:t>Robot: Rotations</a:t>
            </a:r>
          </a:p>
        </p:txBody>
      </p:sp>
      <p:sp>
        <p:nvSpPr>
          <p:cNvPr id="221191" name="AutoShape 7"/>
          <p:cNvSpPr>
            <a:spLocks noChangeArrowheads="1"/>
          </p:cNvSpPr>
          <p:nvPr/>
        </p:nvSpPr>
        <p:spPr bwMode="auto">
          <a:xfrm rot="10800000">
            <a:off x="1708150" y="1322917"/>
            <a:ext cx="1625600" cy="10922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2" name="AutoShape 8"/>
          <p:cNvSpPr>
            <a:spLocks noChangeArrowheads="1"/>
          </p:cNvSpPr>
          <p:nvPr/>
        </p:nvSpPr>
        <p:spPr bwMode="auto">
          <a:xfrm rot="10800000" flipH="1">
            <a:off x="5797550" y="1310217"/>
            <a:ext cx="1498600" cy="11938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1085850" y="967317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Left 90</a:t>
            </a:r>
            <a:r>
              <a:rPr lang="en-US" sz="1800" baseline="30000">
                <a:cs typeface="Arial" pitchFamily="34" charset="0"/>
              </a:rPr>
              <a:t>○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7054850" y="954617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Right 90</a:t>
            </a:r>
            <a:r>
              <a:rPr lang="en-US" sz="1800" baseline="30000">
                <a:cs typeface="Arial" pitchFamily="34" charset="0"/>
              </a:rPr>
              <a:t>○</a:t>
            </a:r>
          </a:p>
        </p:txBody>
      </p:sp>
      <p:grpSp>
        <p:nvGrpSpPr>
          <p:cNvPr id="221225" name="Group 41"/>
          <p:cNvGrpSpPr>
            <a:grpSpLocks/>
          </p:cNvGrpSpPr>
          <p:nvPr/>
        </p:nvGrpSpPr>
        <p:grpSpPr bwMode="auto">
          <a:xfrm>
            <a:off x="3676650" y="484717"/>
            <a:ext cx="2032000" cy="1905000"/>
            <a:chOff x="632" y="280"/>
            <a:chExt cx="1280" cy="1200"/>
          </a:xfrm>
        </p:grpSpPr>
        <p:sp>
          <p:nvSpPr>
            <p:cNvPr id="221195" name="Rectangle 11"/>
            <p:cNvSpPr>
              <a:spLocks noChangeArrowheads="1"/>
            </p:cNvSpPr>
            <p:nvPr/>
          </p:nvSpPr>
          <p:spPr bwMode="auto">
            <a:xfrm>
              <a:off x="632" y="672"/>
              <a:ext cx="912" cy="8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1202" name="Group 18"/>
            <p:cNvGrpSpPr>
              <a:grpSpLocks/>
            </p:cNvGrpSpPr>
            <p:nvPr/>
          </p:nvGrpSpPr>
          <p:grpSpPr bwMode="auto">
            <a:xfrm>
              <a:off x="944" y="280"/>
              <a:ext cx="336" cy="384"/>
              <a:chOff x="288" y="1856"/>
              <a:chExt cx="336" cy="384"/>
            </a:xfrm>
          </p:grpSpPr>
          <p:sp>
            <p:nvSpPr>
              <p:cNvPr id="221197" name="Rectangle 13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198" name="Oval 14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199" name="Line 15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01" name="AutoShape 17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1203" name="Group 19"/>
            <p:cNvGrpSpPr>
              <a:grpSpLocks/>
            </p:cNvGrpSpPr>
            <p:nvPr/>
          </p:nvGrpSpPr>
          <p:grpSpPr bwMode="auto">
            <a:xfrm rot="5400000">
              <a:off x="1552" y="904"/>
              <a:ext cx="336" cy="384"/>
              <a:chOff x="288" y="1856"/>
              <a:chExt cx="336" cy="384"/>
            </a:xfrm>
          </p:grpSpPr>
          <p:sp>
            <p:nvSpPr>
              <p:cNvPr id="221204" name="Rectangle 20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05" name="Oval 21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06" name="Line 22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07" name="AutoShape 23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1208" name="Oval 24"/>
            <p:cNvSpPr>
              <a:spLocks noChangeArrowheads="1"/>
            </p:cNvSpPr>
            <p:nvPr/>
          </p:nvSpPr>
          <p:spPr bwMode="auto">
            <a:xfrm>
              <a:off x="816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09" name="Oval 25"/>
            <p:cNvSpPr>
              <a:spLocks noChangeArrowheads="1"/>
            </p:cNvSpPr>
            <p:nvPr/>
          </p:nvSpPr>
          <p:spPr bwMode="auto">
            <a:xfrm>
              <a:off x="1192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24" name="Rectangle 40"/>
            <p:cNvSpPr>
              <a:spLocks noChangeArrowheads="1"/>
            </p:cNvSpPr>
            <p:nvPr/>
          </p:nvSpPr>
          <p:spPr bwMode="auto">
            <a:xfrm>
              <a:off x="800" y="1152"/>
              <a:ext cx="568" cy="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241" name="Group 57"/>
          <p:cNvGrpSpPr>
            <a:grpSpLocks/>
          </p:cNvGrpSpPr>
          <p:nvPr/>
        </p:nvGrpSpPr>
        <p:grpSpPr bwMode="auto">
          <a:xfrm rot="16200000">
            <a:off x="844550" y="2669117"/>
            <a:ext cx="2032000" cy="1905000"/>
            <a:chOff x="632" y="280"/>
            <a:chExt cx="1280" cy="1200"/>
          </a:xfrm>
        </p:grpSpPr>
        <p:sp>
          <p:nvSpPr>
            <p:cNvPr id="221242" name="Rectangle 58"/>
            <p:cNvSpPr>
              <a:spLocks noChangeArrowheads="1"/>
            </p:cNvSpPr>
            <p:nvPr/>
          </p:nvSpPr>
          <p:spPr bwMode="auto">
            <a:xfrm>
              <a:off x="632" y="672"/>
              <a:ext cx="912" cy="8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1243" name="Group 59"/>
            <p:cNvGrpSpPr>
              <a:grpSpLocks/>
            </p:cNvGrpSpPr>
            <p:nvPr/>
          </p:nvGrpSpPr>
          <p:grpSpPr bwMode="auto">
            <a:xfrm>
              <a:off x="944" y="280"/>
              <a:ext cx="336" cy="384"/>
              <a:chOff x="288" y="1856"/>
              <a:chExt cx="336" cy="384"/>
            </a:xfrm>
          </p:grpSpPr>
          <p:sp>
            <p:nvSpPr>
              <p:cNvPr id="221244" name="Rectangle 60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45" name="Oval 61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46" name="Line 62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47" name="AutoShape 63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1248" name="Group 64"/>
            <p:cNvGrpSpPr>
              <a:grpSpLocks/>
            </p:cNvGrpSpPr>
            <p:nvPr/>
          </p:nvGrpSpPr>
          <p:grpSpPr bwMode="auto">
            <a:xfrm rot="5400000">
              <a:off x="1552" y="904"/>
              <a:ext cx="336" cy="384"/>
              <a:chOff x="288" y="1856"/>
              <a:chExt cx="336" cy="384"/>
            </a:xfrm>
          </p:grpSpPr>
          <p:sp>
            <p:nvSpPr>
              <p:cNvPr id="221249" name="Rectangle 65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50" name="Oval 66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51" name="Line 67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52" name="AutoShape 68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1253" name="Oval 69"/>
            <p:cNvSpPr>
              <a:spLocks noChangeArrowheads="1"/>
            </p:cNvSpPr>
            <p:nvPr/>
          </p:nvSpPr>
          <p:spPr bwMode="auto">
            <a:xfrm>
              <a:off x="816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54" name="Oval 70"/>
            <p:cNvSpPr>
              <a:spLocks noChangeArrowheads="1"/>
            </p:cNvSpPr>
            <p:nvPr/>
          </p:nvSpPr>
          <p:spPr bwMode="auto">
            <a:xfrm>
              <a:off x="1192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55" name="Rectangle 71"/>
            <p:cNvSpPr>
              <a:spLocks noChangeArrowheads="1"/>
            </p:cNvSpPr>
            <p:nvPr/>
          </p:nvSpPr>
          <p:spPr bwMode="auto">
            <a:xfrm>
              <a:off x="800" y="1152"/>
              <a:ext cx="568" cy="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256" name="Group 72"/>
          <p:cNvGrpSpPr>
            <a:grpSpLocks/>
          </p:cNvGrpSpPr>
          <p:nvPr/>
        </p:nvGrpSpPr>
        <p:grpSpPr bwMode="auto">
          <a:xfrm rot="5400000">
            <a:off x="6076950" y="3304117"/>
            <a:ext cx="2032000" cy="1905000"/>
            <a:chOff x="632" y="280"/>
            <a:chExt cx="1280" cy="1200"/>
          </a:xfrm>
        </p:grpSpPr>
        <p:sp>
          <p:nvSpPr>
            <p:cNvPr id="221257" name="Rectangle 73"/>
            <p:cNvSpPr>
              <a:spLocks noChangeArrowheads="1"/>
            </p:cNvSpPr>
            <p:nvPr/>
          </p:nvSpPr>
          <p:spPr bwMode="auto">
            <a:xfrm>
              <a:off x="632" y="672"/>
              <a:ext cx="912" cy="8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1258" name="Group 74"/>
            <p:cNvGrpSpPr>
              <a:grpSpLocks/>
            </p:cNvGrpSpPr>
            <p:nvPr/>
          </p:nvGrpSpPr>
          <p:grpSpPr bwMode="auto">
            <a:xfrm>
              <a:off x="944" y="280"/>
              <a:ext cx="336" cy="384"/>
              <a:chOff x="288" y="1856"/>
              <a:chExt cx="336" cy="384"/>
            </a:xfrm>
          </p:grpSpPr>
          <p:sp>
            <p:nvSpPr>
              <p:cNvPr id="221259" name="Rectangle 75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60" name="Oval 76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61" name="Line 77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62" name="AutoShape 78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1263" name="Group 79"/>
            <p:cNvGrpSpPr>
              <a:grpSpLocks/>
            </p:cNvGrpSpPr>
            <p:nvPr/>
          </p:nvGrpSpPr>
          <p:grpSpPr bwMode="auto">
            <a:xfrm rot="5400000">
              <a:off x="1552" y="904"/>
              <a:ext cx="336" cy="384"/>
              <a:chOff x="288" y="1856"/>
              <a:chExt cx="336" cy="384"/>
            </a:xfrm>
          </p:grpSpPr>
          <p:sp>
            <p:nvSpPr>
              <p:cNvPr id="221264" name="Rectangle 80"/>
              <p:cNvSpPr>
                <a:spLocks noChangeArrowheads="1"/>
              </p:cNvSpPr>
              <p:nvPr/>
            </p:nvSpPr>
            <p:spPr bwMode="auto">
              <a:xfrm>
                <a:off x="416" y="2048"/>
                <a:ext cx="5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65" name="Oval 81"/>
              <p:cNvSpPr>
                <a:spLocks noChangeArrowheads="1"/>
              </p:cNvSpPr>
              <p:nvPr/>
            </p:nvSpPr>
            <p:spPr bwMode="auto">
              <a:xfrm>
                <a:off x="392" y="1856"/>
                <a:ext cx="12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66" name="Line 82"/>
              <p:cNvSpPr>
                <a:spLocks noChangeShapeType="1"/>
              </p:cNvSpPr>
              <p:nvPr/>
            </p:nvSpPr>
            <p:spPr bwMode="auto">
              <a:xfrm>
                <a:off x="448" y="1928"/>
                <a:ext cx="0" cy="208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67" name="AutoShape 83"/>
              <p:cNvSpPr>
                <a:spLocks noChangeArrowheads="1"/>
              </p:cNvSpPr>
              <p:nvPr/>
            </p:nvSpPr>
            <p:spPr bwMode="auto">
              <a:xfrm rot="16200000">
                <a:off x="356" y="1880"/>
                <a:ext cx="200" cy="33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1268" name="Oval 84"/>
            <p:cNvSpPr>
              <a:spLocks noChangeArrowheads="1"/>
            </p:cNvSpPr>
            <p:nvPr/>
          </p:nvSpPr>
          <p:spPr bwMode="auto">
            <a:xfrm>
              <a:off x="816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69" name="Oval 85"/>
            <p:cNvSpPr>
              <a:spLocks noChangeArrowheads="1"/>
            </p:cNvSpPr>
            <p:nvPr/>
          </p:nvSpPr>
          <p:spPr bwMode="auto">
            <a:xfrm>
              <a:off x="1192" y="840"/>
              <a:ext cx="184" cy="1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70" name="Rectangle 86"/>
            <p:cNvSpPr>
              <a:spLocks noChangeArrowheads="1"/>
            </p:cNvSpPr>
            <p:nvPr/>
          </p:nvSpPr>
          <p:spPr bwMode="auto">
            <a:xfrm>
              <a:off x="800" y="1152"/>
              <a:ext cx="568" cy="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48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Solution: The Generic Algorithm For Movement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Search for the wall</a:t>
            </a:r>
          </a:p>
          <a:p>
            <a:r>
              <a:rPr lang="en-US" dirty="0" smtClean="0"/>
              <a:t>Once found, keep it to the robot’s right</a:t>
            </a:r>
          </a:p>
          <a:p>
            <a:r>
              <a:rPr lang="en-US" dirty="0" smtClean="0"/>
              <a:t>Move forward</a:t>
            </a:r>
          </a:p>
          <a:p>
            <a:pPr lvl="1"/>
            <a:r>
              <a:rPr lang="en-US" dirty="0" smtClean="0"/>
              <a:t>Each move, make sure the wall is still to the robot’s right.</a:t>
            </a:r>
          </a:p>
          <a:p>
            <a:pPr lvl="1"/>
            <a:r>
              <a:rPr lang="en-US" dirty="0" smtClean="0"/>
              <a:t>(This means there should be a space in front and the wall to the right).</a:t>
            </a:r>
          </a:p>
          <a:p>
            <a:r>
              <a:rPr lang="en-US" dirty="0" smtClean="0"/>
              <a:t>Robot’s modes:</a:t>
            </a:r>
          </a:p>
          <a:p>
            <a:pPr lvl="1"/>
            <a:r>
              <a:rPr lang="en-US" dirty="0" smtClean="0"/>
              <a:t>Search for the wall</a:t>
            </a:r>
          </a:p>
          <a:p>
            <a:pPr lvl="1"/>
            <a:r>
              <a:rPr lang="en-US" dirty="0" smtClean="0"/>
              <a:t>Hug the wall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80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 the end of this section, the student will be able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Judge the design of a spreadsheet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Divide a spreadsheet into five sections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role of each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Algorithm: Search For The Wall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Repeat the following steps, until this phase is done (wall found, change to the wall hugging mode)</a:t>
            </a:r>
          </a:p>
          <a:p>
            <a:pPr marL="0" indent="0"/>
            <a:r>
              <a:rPr lang="en-US" smtClean="0"/>
              <a:t>If </a:t>
            </a:r>
            <a:r>
              <a:rPr lang="en-US" b="1" smtClean="0"/>
              <a:t>RS = W</a:t>
            </a:r>
            <a:r>
              <a:rPr lang="en-US" smtClean="0"/>
              <a:t>, then done this phase</a:t>
            </a:r>
          </a:p>
          <a:p>
            <a:pPr marL="388938" lvl="1"/>
            <a:r>
              <a:rPr lang="en-US" smtClean="0"/>
              <a:t>Right sensor detects a wall</a:t>
            </a:r>
          </a:p>
          <a:p>
            <a:pPr marL="0" indent="0"/>
            <a:r>
              <a:rPr lang="en-US" smtClean="0"/>
              <a:t>If </a:t>
            </a:r>
            <a:r>
              <a:rPr lang="en-US" b="1" smtClean="0"/>
              <a:t>FS = W</a:t>
            </a:r>
            <a:r>
              <a:rPr lang="en-US" smtClean="0"/>
              <a:t>, then </a:t>
            </a:r>
            <a:r>
              <a:rPr lang="en-US" b="1" smtClean="0"/>
              <a:t>L, </a:t>
            </a:r>
            <a:r>
              <a:rPr lang="en-US" smtClean="0"/>
              <a:t>done this phase</a:t>
            </a:r>
            <a:endParaRPr lang="en-US" b="1" smtClean="0"/>
          </a:p>
          <a:p>
            <a:pPr marL="388938" lvl="1"/>
            <a:r>
              <a:rPr lang="en-US" smtClean="0"/>
              <a:t>Front sensor detects a wall, rotate left</a:t>
            </a:r>
          </a:p>
          <a:p>
            <a:pPr marL="0" indent="0"/>
            <a:r>
              <a:rPr lang="en-US" smtClean="0"/>
              <a:t>If </a:t>
            </a:r>
            <a:r>
              <a:rPr lang="en-US" b="1" smtClean="0"/>
              <a:t>FS = S</a:t>
            </a:r>
            <a:r>
              <a:rPr lang="en-US" smtClean="0"/>
              <a:t>, then </a:t>
            </a:r>
            <a:r>
              <a:rPr lang="en-US" b="1" smtClean="0"/>
              <a:t>F</a:t>
            </a:r>
          </a:p>
          <a:p>
            <a:pPr marL="388938" lvl="1"/>
            <a:r>
              <a:rPr lang="en-US" smtClean="0"/>
              <a:t>Right sensor senses a space, take a step forward</a:t>
            </a:r>
          </a:p>
          <a:p>
            <a:pPr marL="0" indent="0"/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187868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Algorithm: Hug The Wall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Need to make sure that the wall is not “lost” during movement.</a:t>
            </a:r>
          </a:p>
          <a:p>
            <a:r>
              <a:rPr lang="en-US" smtClean="0"/>
              <a:t>Complexity: all cases must be considered.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32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1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0" y="2692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400" y="4381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8000" y="10160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89200" y="4381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0" y="44069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0800000">
            <a:off x="2755900" y="46101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73800" y="4686300"/>
            <a:ext cx="10652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Input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RS = W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FS = S</a:t>
            </a:r>
          </a:p>
        </p:txBody>
      </p:sp>
    </p:spTree>
    <p:extLst>
      <p:ext uri="{BB962C8B-B14F-4D97-AF65-F5344CB8AC3E}">
        <p14:creationId xmlns:p14="http://schemas.microsoft.com/office/powerpoint/2010/main" val="387100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1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0" y="2692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400" y="4381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8000" y="10160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89200" y="4381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0" y="44069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0800000">
            <a:off x="2844800" y="29464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35700" y="3149600"/>
            <a:ext cx="2716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Movement: forward</a:t>
            </a:r>
          </a:p>
        </p:txBody>
      </p:sp>
    </p:spTree>
    <p:extLst>
      <p:ext uri="{BB962C8B-B14F-4D97-AF65-F5344CB8AC3E}">
        <p14:creationId xmlns:p14="http://schemas.microsoft.com/office/powerpoint/2010/main" val="14874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9363" y="3022600"/>
            <a:ext cx="10366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Input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FS = W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27300" y="2832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8500" y="2832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27300" y="4508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8500" y="4508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356100" y="2832100"/>
            <a:ext cx="1828800" cy="1676400"/>
          </a:xfrm>
          <a:prstGeom prst="rect">
            <a:avLst/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6100" y="45085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27300" y="11557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8500" y="1155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356100" y="1155700"/>
            <a:ext cx="1828800" cy="1676400"/>
          </a:xfrm>
          <a:prstGeom prst="rect">
            <a:avLst/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0800000">
            <a:off x="2755900" y="30353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19348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9363" y="3022600"/>
            <a:ext cx="14811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Rotate: left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27300" y="2832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8500" y="2832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27300" y="4508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8500" y="4508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356100" y="2832100"/>
            <a:ext cx="1828800" cy="1676400"/>
          </a:xfrm>
          <a:prstGeom prst="rect">
            <a:avLst/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6100" y="45085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27300" y="11557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8500" y="1155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356100" y="1155700"/>
            <a:ext cx="1828800" cy="1676400"/>
          </a:xfrm>
          <a:prstGeom prst="rect">
            <a:avLst/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5400000">
            <a:off x="2755900" y="30353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77062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3</a:t>
            </a:r>
            <a:endParaRPr lang="en-CA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79800" y="3111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1000" y="31115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79800" y="47879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1000" y="47879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5308600" y="31115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5308600" y="47879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79800" y="1435100"/>
            <a:ext cx="1828800" cy="1676400"/>
          </a:xfrm>
          <a:prstGeom prst="rect">
            <a:avLst/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1000" y="143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5308600" y="143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0800000">
            <a:off x="3784600" y="33528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56463" y="3314700"/>
            <a:ext cx="10366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Input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FS = W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61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3</a:t>
            </a:r>
            <a:endParaRPr lang="en-CA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79800" y="3111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1000" y="31115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79800" y="47879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1000" y="47879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5308600" y="31115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5308600" y="47879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79800" y="1435100"/>
            <a:ext cx="1828800" cy="1676400"/>
          </a:xfrm>
          <a:prstGeom prst="rect">
            <a:avLst/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1000" y="143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5308600" y="143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5400000">
            <a:off x="3784600" y="33528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56463" y="3314700"/>
            <a:ext cx="14938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Rotate: Left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41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3</a:t>
            </a:r>
            <a:endParaRPr lang="en-CA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79800" y="3111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1000" y="31115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79800" y="47879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1000" y="47879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5308600" y="31115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5308600" y="47879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79800" y="1435100"/>
            <a:ext cx="1828800" cy="1676400"/>
          </a:xfrm>
          <a:prstGeom prst="rect">
            <a:avLst/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1000" y="143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5308600" y="143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5400000">
            <a:off x="3784600" y="33528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56463" y="3314700"/>
            <a:ext cx="10366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Input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FS = W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78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3</a:t>
            </a:r>
            <a:endParaRPr lang="en-CA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79800" y="31115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1000" y="31115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79800" y="47879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1000" y="47879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5308600" y="31115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5308600" y="47879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79800" y="1435100"/>
            <a:ext cx="1828800" cy="1676400"/>
          </a:xfrm>
          <a:prstGeom prst="rect">
            <a:avLst/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1000" y="143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5308600" y="143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>
            <a:off x="3784600" y="33528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56463" y="3314700"/>
            <a:ext cx="14938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Rotate: Left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020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character</a:t>
            </a:r>
          </a:p>
          <a:p>
            <a:r>
              <a:rPr lang="en-US" dirty="0" smtClean="0"/>
              <a:t>Easy to build</a:t>
            </a:r>
          </a:p>
          <a:p>
            <a:r>
              <a:rPr lang="en-US" dirty="0" smtClean="0"/>
              <a:t>Easy to read</a:t>
            </a:r>
          </a:p>
          <a:p>
            <a:r>
              <a:rPr lang="en-US" dirty="0" smtClean="0"/>
              <a:t>Easy to use</a:t>
            </a:r>
          </a:p>
          <a:p>
            <a:r>
              <a:rPr lang="en-US" dirty="0" smtClean="0"/>
              <a:t>Easy to change</a:t>
            </a:r>
          </a:p>
          <a:p>
            <a:r>
              <a:rPr lang="en-US" dirty="0" smtClean="0"/>
              <a:t>Error free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3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300" y="2692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0800000">
            <a:off x="2705100" y="29083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13500" y="2997200"/>
            <a:ext cx="180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Input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FS = W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3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Rectangle 4"/>
          <p:cNvSpPr/>
          <p:nvPr/>
        </p:nvSpPr>
        <p:spPr>
          <a:xfrm>
            <a:off x="2489200" y="1041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Rectangle 4"/>
          <p:cNvSpPr/>
          <p:nvPr/>
        </p:nvSpPr>
        <p:spPr>
          <a:xfrm>
            <a:off x="43307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4"/>
          <p:cNvSpPr/>
          <p:nvPr/>
        </p:nvSpPr>
        <p:spPr>
          <a:xfrm>
            <a:off x="4330700" y="270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8663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3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300" y="2692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5400000">
            <a:off x="2705100" y="29083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13500" y="2997200"/>
            <a:ext cx="180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Rotate left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3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Rectangle 4"/>
          <p:cNvSpPr/>
          <p:nvPr/>
        </p:nvSpPr>
        <p:spPr>
          <a:xfrm>
            <a:off x="2489200" y="1041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Rectangle 4"/>
          <p:cNvSpPr/>
          <p:nvPr/>
        </p:nvSpPr>
        <p:spPr>
          <a:xfrm>
            <a:off x="43307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4"/>
          <p:cNvSpPr/>
          <p:nvPr/>
        </p:nvSpPr>
        <p:spPr>
          <a:xfrm>
            <a:off x="4330700" y="270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6038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3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300" y="2692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5400000">
            <a:off x="2705100" y="29083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13500" y="2997200"/>
            <a:ext cx="180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Input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FS = W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3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Rectangle 4"/>
          <p:cNvSpPr/>
          <p:nvPr/>
        </p:nvSpPr>
        <p:spPr>
          <a:xfrm>
            <a:off x="2489200" y="1041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Rectangle 4"/>
          <p:cNvSpPr/>
          <p:nvPr/>
        </p:nvSpPr>
        <p:spPr>
          <a:xfrm>
            <a:off x="43307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4"/>
          <p:cNvSpPr/>
          <p:nvPr/>
        </p:nvSpPr>
        <p:spPr>
          <a:xfrm>
            <a:off x="4330700" y="270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9597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3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300" y="2692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>
            <a:off x="2781300" y="29083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13500" y="2997200"/>
            <a:ext cx="1339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Rotate left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3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Rectangle 4"/>
          <p:cNvSpPr/>
          <p:nvPr/>
        </p:nvSpPr>
        <p:spPr>
          <a:xfrm>
            <a:off x="2489200" y="1041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Rectangle 4"/>
          <p:cNvSpPr/>
          <p:nvPr/>
        </p:nvSpPr>
        <p:spPr>
          <a:xfrm>
            <a:off x="43307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4"/>
          <p:cNvSpPr/>
          <p:nvPr/>
        </p:nvSpPr>
        <p:spPr>
          <a:xfrm>
            <a:off x="4330700" y="270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6"/>
          <p:cNvSpPr/>
          <p:nvPr/>
        </p:nvSpPr>
        <p:spPr>
          <a:xfrm>
            <a:off x="622300" y="4406900"/>
            <a:ext cx="19050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6"/>
          <p:cNvSpPr/>
          <p:nvPr/>
        </p:nvSpPr>
        <p:spPr>
          <a:xfrm>
            <a:off x="2514600" y="4381500"/>
            <a:ext cx="1879600" cy="1701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6"/>
          <p:cNvSpPr/>
          <p:nvPr/>
        </p:nvSpPr>
        <p:spPr>
          <a:xfrm>
            <a:off x="4279900" y="4381500"/>
            <a:ext cx="1879600" cy="1701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678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3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300" y="2692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>
            <a:off x="2781300" y="29083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13500" y="2997200"/>
            <a:ext cx="10366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Input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FS = W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3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Rectangle 4"/>
          <p:cNvSpPr/>
          <p:nvPr/>
        </p:nvSpPr>
        <p:spPr>
          <a:xfrm>
            <a:off x="2489200" y="1041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Rectangle 4"/>
          <p:cNvSpPr/>
          <p:nvPr/>
        </p:nvSpPr>
        <p:spPr>
          <a:xfrm>
            <a:off x="43307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4"/>
          <p:cNvSpPr/>
          <p:nvPr/>
        </p:nvSpPr>
        <p:spPr>
          <a:xfrm>
            <a:off x="4330700" y="270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6"/>
          <p:cNvSpPr/>
          <p:nvPr/>
        </p:nvSpPr>
        <p:spPr>
          <a:xfrm>
            <a:off x="622300" y="4406900"/>
            <a:ext cx="19050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6"/>
          <p:cNvSpPr/>
          <p:nvPr/>
        </p:nvSpPr>
        <p:spPr>
          <a:xfrm>
            <a:off x="2514600" y="4381500"/>
            <a:ext cx="1879600" cy="1701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6"/>
          <p:cNvSpPr/>
          <p:nvPr/>
        </p:nvSpPr>
        <p:spPr>
          <a:xfrm>
            <a:off x="4279900" y="4381500"/>
            <a:ext cx="1879600" cy="1701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6095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3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300" y="2692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6200000">
            <a:off x="2781300" y="29083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13500" y="2997200"/>
            <a:ext cx="1339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Rotate left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3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Rectangle 4"/>
          <p:cNvSpPr/>
          <p:nvPr/>
        </p:nvSpPr>
        <p:spPr>
          <a:xfrm>
            <a:off x="2489200" y="10414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Rectangle 4"/>
          <p:cNvSpPr/>
          <p:nvPr/>
        </p:nvSpPr>
        <p:spPr>
          <a:xfrm>
            <a:off x="4330700" y="10287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4"/>
          <p:cNvSpPr/>
          <p:nvPr/>
        </p:nvSpPr>
        <p:spPr>
          <a:xfrm>
            <a:off x="4330700" y="2705100"/>
            <a:ext cx="18288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6"/>
          <p:cNvSpPr/>
          <p:nvPr/>
        </p:nvSpPr>
        <p:spPr>
          <a:xfrm>
            <a:off x="622300" y="4406900"/>
            <a:ext cx="19050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6"/>
          <p:cNvSpPr/>
          <p:nvPr/>
        </p:nvSpPr>
        <p:spPr>
          <a:xfrm>
            <a:off x="2514600" y="4381500"/>
            <a:ext cx="1879600" cy="1701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6"/>
          <p:cNvSpPr/>
          <p:nvPr/>
        </p:nvSpPr>
        <p:spPr>
          <a:xfrm>
            <a:off x="4279900" y="4381500"/>
            <a:ext cx="1879600" cy="1701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263188" name="Group 20"/>
          <p:cNvGrpSpPr>
            <a:grpSpLocks/>
          </p:cNvGrpSpPr>
          <p:nvPr/>
        </p:nvGrpSpPr>
        <p:grpSpPr bwMode="auto">
          <a:xfrm>
            <a:off x="6845300" y="4368800"/>
            <a:ext cx="2298700" cy="2136775"/>
            <a:chOff x="4312" y="2752"/>
            <a:chExt cx="1448" cy="1346"/>
          </a:xfrm>
        </p:grpSpPr>
        <p:pic>
          <p:nvPicPr>
            <p:cNvPr id="263186" name="Picture 18" descr="big_headed_tiny_dog_chasing_tail_lg_nwm.gif">
              <a:hlinkClick r:id="rId3" tooltip="big_headed_tiny_dog_chasing_tail_lg_nwm.gif"/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2752"/>
              <a:ext cx="1200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3187" name="Text Box 19"/>
            <p:cNvSpPr txBox="1">
              <a:spLocks noChangeArrowheads="1"/>
            </p:cNvSpPr>
            <p:nvPr/>
          </p:nvSpPr>
          <p:spPr bwMode="auto">
            <a:xfrm>
              <a:off x="4312" y="3944"/>
              <a:ext cx="14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/>
                <a:t>http://adorablay.wordpress.com/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614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300" y="2692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0800000">
            <a:off x="965200" y="28448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4600" y="2819400"/>
            <a:ext cx="10652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Input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FS = S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RS = W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3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89200" y="1041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307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30700" y="27051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2300" y="44069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76500" y="4406900"/>
            <a:ext cx="1854200" cy="16891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05300" y="4381500"/>
            <a:ext cx="1854200" cy="17145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741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300" y="2692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0800000">
            <a:off x="1016000" y="13208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4600" y="2819400"/>
            <a:ext cx="22717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Movement: Forward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3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89200" y="1041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307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30700" y="27051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2300" y="44069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76500" y="4406900"/>
            <a:ext cx="1854200" cy="16891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05300" y="4381500"/>
            <a:ext cx="1854200" cy="17145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826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300" y="2692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0800000">
            <a:off x="1016000" y="13208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4600" y="2819400"/>
            <a:ext cx="22717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Input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FS = S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RS = S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3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89200" y="1041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307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30700" y="27051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2300" y="44069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76500" y="4406900"/>
            <a:ext cx="1854200" cy="16891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05300" y="4381500"/>
            <a:ext cx="1854200" cy="17145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806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300" y="2692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6200000">
            <a:off x="1016000" y="13208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4600" y="2819400"/>
            <a:ext cx="2271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 (Step 1)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Rotate: right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3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89200" y="1041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307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30700" y="27051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2300" y="44069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76500" y="4406900"/>
            <a:ext cx="1854200" cy="16891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05300" y="4381500"/>
            <a:ext cx="1854200" cy="17145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83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Poor Spreadsheet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1746" t="26439" r="55714" b="54284"/>
          <a:stretch>
            <a:fillRect/>
          </a:stretch>
        </p:blipFill>
        <p:spPr bwMode="auto">
          <a:xfrm>
            <a:off x="381000" y="1447800"/>
            <a:ext cx="822536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300" y="2692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6200000">
            <a:off x="2768600" y="13081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4600" y="2819400"/>
            <a:ext cx="22717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 (Step 2):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Movement: forward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3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89200" y="1041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307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30700" y="27051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2300" y="44069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76500" y="4406900"/>
            <a:ext cx="1854200" cy="16891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05300" y="4381500"/>
            <a:ext cx="1854200" cy="17145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271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300" y="2692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6200000">
            <a:off x="2768600" y="13081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4600" y="2819400"/>
            <a:ext cx="22717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Input: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FS = S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RS = W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3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89200" y="1041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307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30700" y="27051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2300" y="44069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76500" y="4406900"/>
            <a:ext cx="1854200" cy="16891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05300" y="4381500"/>
            <a:ext cx="1854200" cy="17145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01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300" y="2692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6200000">
            <a:off x="4597400" y="12700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4600" y="2819400"/>
            <a:ext cx="22717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Output: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Movement: forward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3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89200" y="1041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307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30700" y="27051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2300" y="44069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76500" y="4406900"/>
            <a:ext cx="1854200" cy="16891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05300" y="4381500"/>
            <a:ext cx="1854200" cy="17145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70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300" y="2692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6200000">
            <a:off x="4597400" y="12700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4600" y="2819400"/>
            <a:ext cx="22717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Input: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FS = S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RS = S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3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89200" y="1041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307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30700" y="27051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2300" y="44069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76500" y="4406900"/>
            <a:ext cx="1854200" cy="16891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05300" y="4381500"/>
            <a:ext cx="1854200" cy="17145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403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300" y="2692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>
            <a:off x="4597400" y="12700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4600" y="2819400"/>
            <a:ext cx="22717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 (step 1):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Rotate: right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3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89200" y="1041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307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30700" y="27051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2300" y="44069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76500" y="4406900"/>
            <a:ext cx="1854200" cy="16891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05300" y="4381500"/>
            <a:ext cx="1854200" cy="17145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455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92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 The Wall: Case 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0400" y="27051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300" y="2692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89200" y="2705100"/>
            <a:ext cx="1828800" cy="16764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400" y="1028700"/>
            <a:ext cx="1828800" cy="1676400"/>
          </a:xfrm>
          <a:prstGeom prst="rect">
            <a:avLst/>
          </a:prstGeom>
          <a:solidFill>
            <a:srgbClr val="FFFFFF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>
            <a:off x="4521200" y="2933700"/>
            <a:ext cx="12192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n-US" sz="180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24600" y="2819400"/>
            <a:ext cx="22717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>
                <a:ea typeface="MS PGothic" pitchFamily="34" charset="-128"/>
              </a:rPr>
              <a:t>Output (step 2):</a:t>
            </a:r>
          </a:p>
          <a:p>
            <a:pPr eaLnBrk="1" hangingPunct="1"/>
            <a:r>
              <a:rPr lang="en-US" sz="2000">
                <a:ea typeface="MS PGothic" pitchFamily="34" charset="-128"/>
              </a:rPr>
              <a:t>Movement: foward</a:t>
            </a:r>
          </a:p>
          <a:p>
            <a:pPr eaLnBrk="1" hangingPunct="1"/>
            <a:endParaRPr lang="en-US" sz="2000"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3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89200" y="10414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30700" y="10287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30700" y="27051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2300" y="4406900"/>
            <a:ext cx="1828800" cy="16764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76500" y="4406900"/>
            <a:ext cx="1854200" cy="1689100"/>
          </a:xfrm>
          <a:prstGeom prst="rect">
            <a:avLst/>
          </a:prstGeom>
          <a:solidFill>
            <a:schemeClr val="tx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05300" y="4381500"/>
            <a:ext cx="1854200" cy="1714500"/>
          </a:xfrm>
          <a:prstGeom prst="rect">
            <a:avLst/>
          </a:prstGeom>
          <a:noFill/>
          <a:ln w="4254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969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Algorithm: Hug The Wall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None/>
            </a:pPr>
            <a:r>
              <a:rPr lang="en-US" smtClean="0"/>
              <a:t>Repeat the following steps:</a:t>
            </a:r>
          </a:p>
          <a:p>
            <a:pPr marL="457200" indent="-457200">
              <a:buFont typeface="Verdana" pitchFamily="34" charset="0"/>
              <a:buAutoNum type="arabicPeriod"/>
            </a:pPr>
            <a:r>
              <a:rPr lang="en-US" smtClean="0"/>
              <a:t>If </a:t>
            </a:r>
            <a:r>
              <a:rPr lang="en-US" b="1" smtClean="0"/>
              <a:t>RS = W </a:t>
            </a:r>
            <a:r>
              <a:rPr lang="en-US" smtClean="0"/>
              <a:t>and </a:t>
            </a:r>
            <a:r>
              <a:rPr lang="en-US" b="1" smtClean="0"/>
              <a:t>FS = S</a:t>
            </a:r>
            <a:r>
              <a:rPr lang="en-US" smtClean="0"/>
              <a:t>, then </a:t>
            </a:r>
            <a:r>
              <a:rPr lang="en-US" b="1" smtClean="0"/>
              <a:t>F</a:t>
            </a:r>
          </a:p>
          <a:p>
            <a:pPr marL="457200" indent="-457200">
              <a:buFont typeface="Verdana" pitchFamily="34" charset="0"/>
              <a:buAutoNum type="arabicPeriod"/>
            </a:pPr>
            <a:r>
              <a:rPr lang="en-US" smtClean="0"/>
              <a:t>If</a:t>
            </a:r>
            <a:r>
              <a:rPr lang="en-US" b="1" smtClean="0"/>
              <a:t> FS = W</a:t>
            </a:r>
            <a:r>
              <a:rPr lang="en-US" smtClean="0"/>
              <a:t>, then</a:t>
            </a:r>
            <a:r>
              <a:rPr lang="en-US" b="1" smtClean="0"/>
              <a:t> L</a:t>
            </a:r>
          </a:p>
          <a:p>
            <a:pPr marL="457200" indent="-457200">
              <a:buFont typeface="Verdana" pitchFamily="34" charset="0"/>
              <a:buAutoNum type="arabicPeriod"/>
            </a:pPr>
            <a:r>
              <a:rPr lang="en-US" smtClean="0"/>
              <a:t>If </a:t>
            </a:r>
            <a:r>
              <a:rPr lang="en-US" b="1" smtClean="0"/>
              <a:t>RS = S </a:t>
            </a:r>
            <a:r>
              <a:rPr lang="en-US" smtClean="0"/>
              <a:t>and </a:t>
            </a:r>
            <a:r>
              <a:rPr lang="en-US" b="1" smtClean="0"/>
              <a:t>FS = S</a:t>
            </a:r>
            <a:r>
              <a:rPr lang="en-US" smtClean="0"/>
              <a:t>, then </a:t>
            </a:r>
            <a:r>
              <a:rPr lang="en-US" b="1" smtClean="0"/>
              <a:t>R</a:t>
            </a:r>
            <a:r>
              <a:rPr lang="en-US" smtClean="0"/>
              <a:t> and </a:t>
            </a:r>
            <a:r>
              <a:rPr lang="en-US" b="1" smtClean="0"/>
              <a:t>F</a:t>
            </a:r>
          </a:p>
          <a:p>
            <a:pPr marL="457200" indent="-4572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14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of a Spreadsheet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Introduction:</a:t>
            </a:r>
          </a:p>
          <a:p>
            <a:pPr lvl="1"/>
            <a:r>
              <a:rPr lang="en-US" dirty="0" smtClean="0"/>
              <a:t>Introduction, title, description, and contents</a:t>
            </a:r>
          </a:p>
          <a:p>
            <a:r>
              <a:rPr lang="en-US" dirty="0" smtClean="0"/>
              <a:t>Model:</a:t>
            </a:r>
          </a:p>
          <a:p>
            <a:pPr lvl="1"/>
            <a:r>
              <a:rPr lang="en-US" dirty="0" smtClean="0"/>
              <a:t>Main form data</a:t>
            </a:r>
          </a:p>
          <a:p>
            <a:r>
              <a:rPr lang="en-US" dirty="0" smtClean="0"/>
              <a:t>Data Dictionary</a:t>
            </a:r>
          </a:p>
          <a:p>
            <a:pPr lvl="1"/>
            <a:r>
              <a:rPr lang="en-US" dirty="0" smtClean="0"/>
              <a:t>Explains columns and calculations</a:t>
            </a:r>
          </a:p>
          <a:p>
            <a:r>
              <a:rPr lang="en-US" dirty="0" smtClean="0"/>
              <a:t>Data:</a:t>
            </a:r>
          </a:p>
          <a:p>
            <a:pPr lvl="1"/>
            <a:r>
              <a:rPr lang="en-US" dirty="0" smtClean="0"/>
              <a:t>Data used in your sheet</a:t>
            </a:r>
          </a:p>
          <a:p>
            <a:r>
              <a:rPr lang="en-US" dirty="0" smtClean="0"/>
              <a:t>Dashboard</a:t>
            </a:r>
          </a:p>
          <a:p>
            <a:pPr lvl="1"/>
            <a:r>
              <a:rPr lang="en-US" dirty="0" smtClean="0"/>
              <a:t>Visual reports (charts)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183880" cy="1051560"/>
          </a:xfrm>
        </p:spPr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actual data forms are determined by the purpose of the spreadsheet</a:t>
            </a:r>
          </a:p>
          <a:p>
            <a:pPr lvl="1"/>
            <a:r>
              <a:rPr lang="en-US" dirty="0" smtClean="0"/>
              <a:t>What is the function of the sheet?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Sections should be in different ‘tabs’ (sheets)</a:t>
            </a:r>
          </a:p>
          <a:p>
            <a:pPr lvl="1"/>
            <a:r>
              <a:rPr lang="en-US" dirty="0" smtClean="0"/>
              <a:t>Especially for larger examples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625" t="67368" r="38750" b="29474"/>
          <a:stretch>
            <a:fillRect/>
          </a:stretch>
        </p:blipFill>
        <p:spPr bwMode="auto">
          <a:xfrm>
            <a:off x="152400" y="4038600"/>
            <a:ext cx="8610600" cy="45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Section – Design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a formal 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Title of the sheet must be informative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Declare the 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clear instructions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Reference critical ideas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Map the content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749</TotalTime>
  <Words>1455</Words>
  <Application>Microsoft Office PowerPoint</Application>
  <PresentationFormat>On-screen Show (4:3)</PresentationFormat>
  <Paragraphs>309</Paragraphs>
  <Slides>66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Aspect</vt:lpstr>
      <vt:lpstr>Introduction</vt:lpstr>
      <vt:lpstr>Reading Assignment</vt:lpstr>
      <vt:lpstr>Spreadsheet Design</vt:lpstr>
      <vt:lpstr>Objectives</vt:lpstr>
      <vt:lpstr>Spreadsheet Properties</vt:lpstr>
      <vt:lpstr>Example of Poor Spreadsheet</vt:lpstr>
      <vt:lpstr>Contents of a Spreadsheet</vt:lpstr>
      <vt:lpstr>Notes</vt:lpstr>
      <vt:lpstr>Intro Section – Design Tips</vt:lpstr>
      <vt:lpstr>Intro – 1. Make a formal intro</vt:lpstr>
      <vt:lpstr>Example Intro</vt:lpstr>
      <vt:lpstr>Intro – 2. Informative Title</vt:lpstr>
      <vt:lpstr>Intro – 3. Declare the Purpose</vt:lpstr>
      <vt:lpstr>Intro – 4. Give Instructions</vt:lpstr>
      <vt:lpstr>Intro – 5 &amp; 6. Refs and TOCs</vt:lpstr>
      <vt:lpstr>Example Intro</vt:lpstr>
      <vt:lpstr>Data</vt:lpstr>
      <vt:lpstr>Example Raw Data</vt:lpstr>
      <vt:lpstr>Model Section</vt:lpstr>
      <vt:lpstr>Example Model</vt:lpstr>
      <vt:lpstr>Data Dictionary</vt:lpstr>
      <vt:lpstr>Example Data Dictionary</vt:lpstr>
      <vt:lpstr>Dashboard</vt:lpstr>
      <vt:lpstr>Example Dashboard</vt:lpstr>
      <vt:lpstr>Example Dashboard</vt:lpstr>
      <vt:lpstr>Dashboard (or Conclusion)</vt:lpstr>
      <vt:lpstr>Abstraction</vt:lpstr>
      <vt:lpstr>Abstraction</vt:lpstr>
      <vt:lpstr>Abstraction Example</vt:lpstr>
      <vt:lpstr>Abstraction Example</vt:lpstr>
      <vt:lpstr>JT: Robot example (minor modifications to the Kawash example)</vt:lpstr>
      <vt:lpstr>Another Problem: Robotic Movement1</vt:lpstr>
      <vt:lpstr>Specifying The Problem</vt:lpstr>
      <vt:lpstr>The Contents Of The Robot’s World</vt:lpstr>
      <vt:lpstr>Inputs/Outputs Based On The World</vt:lpstr>
      <vt:lpstr>Robot’s Orientation</vt:lpstr>
      <vt:lpstr>Robot: Moving Forward</vt:lpstr>
      <vt:lpstr>Robot: Rotations</vt:lpstr>
      <vt:lpstr>Solution: The Generic Algorithm For Movement</vt:lpstr>
      <vt:lpstr>Algorithm: Search For The Wall</vt:lpstr>
      <vt:lpstr>Algorithm: Hug The Wall</vt:lpstr>
      <vt:lpstr>Hug The Wall: Case 1</vt:lpstr>
      <vt:lpstr>Hug The Wall: Case 1</vt:lpstr>
      <vt:lpstr>Hug The Wall: Case 2</vt:lpstr>
      <vt:lpstr>Hug The Wall: Case 2</vt:lpstr>
      <vt:lpstr>Hug The Wall: Case 3</vt:lpstr>
      <vt:lpstr>Hug The Wall: Case 3</vt:lpstr>
      <vt:lpstr>Hug The Wall: Case 3</vt:lpstr>
      <vt:lpstr>Hug The Wall: Case 3</vt:lpstr>
      <vt:lpstr>Hug The Wall: Case 3</vt:lpstr>
      <vt:lpstr>Hug The Wall: Case 3</vt:lpstr>
      <vt:lpstr>Hug The Wall: Case 3</vt:lpstr>
      <vt:lpstr>Hug The Wall: Case 3</vt:lpstr>
      <vt:lpstr>Hug The Wall: Case 3</vt:lpstr>
      <vt:lpstr>Hug The Wall: Case 3</vt:lpstr>
      <vt:lpstr>Hug The Wall: Case 4</vt:lpstr>
      <vt:lpstr>Hug The Wall: Case 4</vt:lpstr>
      <vt:lpstr>Hug The Wall: Case 4</vt:lpstr>
      <vt:lpstr>Hug The Wall: Case 4</vt:lpstr>
      <vt:lpstr>Hug The Wall: Case 4</vt:lpstr>
      <vt:lpstr>Hug The Wall: Case 4</vt:lpstr>
      <vt:lpstr>Hug The Wall: Case 4</vt:lpstr>
      <vt:lpstr>Hug The Wall: Case 4</vt:lpstr>
      <vt:lpstr>Hug The Wall: Case 4</vt:lpstr>
      <vt:lpstr>Hug The Wall: Case 4</vt:lpstr>
      <vt:lpstr>Algorithm: Hug The Wall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CPSC 203 L01 and L05</dc:title>
  <dc:creator>kawash</dc:creator>
  <cp:lastModifiedBy>sysman</cp:lastModifiedBy>
  <cp:revision>141</cp:revision>
  <dcterms:created xsi:type="dcterms:W3CDTF">2009-01-07T17:32:58Z</dcterms:created>
  <dcterms:modified xsi:type="dcterms:W3CDTF">2012-09-06T22:28:54Z</dcterms:modified>
</cp:coreProperties>
</file>