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502" r:id="rId2"/>
    <p:sldId id="481" r:id="rId3"/>
    <p:sldId id="425" r:id="rId4"/>
    <p:sldId id="493" r:id="rId5"/>
    <p:sldId id="495" r:id="rId6"/>
    <p:sldId id="490" r:id="rId7"/>
    <p:sldId id="506" r:id="rId8"/>
    <p:sldId id="497" r:id="rId9"/>
    <p:sldId id="505" r:id="rId10"/>
    <p:sldId id="485" r:id="rId11"/>
    <p:sldId id="500" r:id="rId12"/>
    <p:sldId id="498" r:id="rId13"/>
    <p:sldId id="499" r:id="rId14"/>
    <p:sldId id="478" r:id="rId15"/>
    <p:sldId id="501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FFFF"/>
    <a:srgbClr val="5F5F5F"/>
    <a:srgbClr val="FFCC00"/>
    <a:srgbClr val="FF9900"/>
    <a:srgbClr val="FFFFCC"/>
    <a:srgbClr val="B2B2B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2" autoAdjust="0"/>
    <p:restoredTop sz="94641" autoAdjust="0"/>
  </p:normalViewPr>
  <p:slideViewPr>
    <p:cSldViewPr snapToGrid="0">
      <p:cViewPr varScale="1">
        <p:scale>
          <a:sx n="67" d="100"/>
          <a:sy n="67" d="100"/>
        </p:scale>
        <p:origin x="-108" y="-306"/>
      </p:cViewPr>
      <p:guideLst>
        <p:guide orient="horz" pos="2064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26"/>
    </p:cViewPr>
  </p:sorterViewPr>
  <p:notesViewPr>
    <p:cSldViewPr snapToGrid="0">
      <p:cViewPr varScale="1">
        <p:scale>
          <a:sx n="86" d="100"/>
          <a:sy n="86" d="100"/>
        </p:scale>
        <p:origin x="-1902" y="-72"/>
      </p:cViewPr>
      <p:guideLst>
        <p:guide orient="horz" pos="2261"/>
        <p:guide pos="30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456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2700" y="-6350"/>
            <a:ext cx="31908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68" tIns="0" rIns="20068" bIns="0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000" b="0" i="1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-6350"/>
            <a:ext cx="31908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68" tIns="0" rIns="20068" bIns="0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000" b="0" i="1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0950" y="711200"/>
            <a:ext cx="4811713" cy="3608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564063"/>
            <a:ext cx="5426075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1" tIns="46825" rIns="95321" bIns="46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2700" y="9132888"/>
            <a:ext cx="31908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68" tIns="0" rIns="20068" bIns="0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000" b="0" i="1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32888"/>
            <a:ext cx="31908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68" tIns="0" rIns="20068" bIns="0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000" b="0" i="1">
                <a:latin typeface="Book Antiqua" pitchFamily="18" charset="0"/>
              </a:defRPr>
            </a:lvl1pPr>
          </a:lstStyle>
          <a:p>
            <a:pPr>
              <a:defRPr/>
            </a:pPr>
            <a:fld id="{50FF998A-8502-4616-A227-80B28A7E3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58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826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49263" algn="l" defTabSz="8826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898525" algn="l" defTabSz="8826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46200" algn="l" defTabSz="8826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795463" algn="l" defTabSz="8826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0EEE1CF-F88C-4C55-A28C-E45433D2169E}" type="slidenum">
              <a:rPr lang="en-US" sz="1000" b="0" smtClean="0">
                <a:latin typeface="Book Antiqua" pitchFamily="18" charset="0"/>
              </a:rPr>
              <a:pPr/>
              <a:t>1</a:t>
            </a:fld>
            <a:endParaRPr lang="en-US" sz="1000" b="0" smtClean="0">
              <a:latin typeface="Book Antiqua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9325" eaLnBrk="1" hangingPunct="1">
              <a:spcBef>
                <a:spcPct val="0"/>
              </a:spcBef>
            </a:pPr>
            <a:endParaRPr lang="en-CA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74CDCA8-E44F-48BA-9E2A-51FC67F668A9}" type="slidenum">
              <a:rPr lang="en-US" sz="1000" b="0" smtClean="0">
                <a:latin typeface="Book Antiqua" pitchFamily="18" charset="0"/>
              </a:rPr>
              <a:pPr/>
              <a:t>10</a:t>
            </a:fld>
            <a:endParaRPr lang="en-US" sz="1000" b="0" smtClean="0">
              <a:latin typeface="Book Antiqua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9325">
              <a:spcBef>
                <a:spcPct val="0"/>
              </a:spcBef>
            </a:pPr>
            <a:endParaRPr lang="en-CA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D26BC5B-3C48-4B66-A385-0716415E3BAD}" type="slidenum">
              <a:rPr lang="en-US" sz="1000" b="0" smtClean="0">
                <a:latin typeface="Book Antiqua" pitchFamily="18" charset="0"/>
              </a:rPr>
              <a:pPr/>
              <a:t>11</a:t>
            </a:fld>
            <a:endParaRPr lang="en-US" sz="1000" b="0" smtClean="0">
              <a:latin typeface="Book Antiqua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9325">
              <a:spcBef>
                <a:spcPct val="0"/>
              </a:spcBef>
            </a:pPr>
            <a:endParaRPr lang="en-CA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16EA544-8AD9-4BB1-B020-584CDDE3B8B3}" type="slidenum">
              <a:rPr lang="en-US" sz="1000" b="0" smtClean="0">
                <a:latin typeface="Book Antiqua" pitchFamily="18" charset="0"/>
              </a:rPr>
              <a:pPr/>
              <a:t>13</a:t>
            </a:fld>
            <a:endParaRPr lang="en-US" sz="1000" b="0" smtClean="0">
              <a:latin typeface="Book Antiqua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9325">
              <a:spcBef>
                <a:spcPct val="0"/>
              </a:spcBef>
            </a:pPr>
            <a:endParaRPr lang="en-CA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CDE6AA7-7F10-4588-A727-5B8467C086C6}" type="slidenum">
              <a:rPr lang="en-US" sz="1000" b="0" smtClean="0">
                <a:latin typeface="Book Antiqua" pitchFamily="18" charset="0"/>
              </a:rPr>
              <a:pPr/>
              <a:t>14</a:t>
            </a:fld>
            <a:endParaRPr lang="en-US" sz="1000" b="0" smtClean="0">
              <a:latin typeface="Book Antiqua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D997F32-E066-4836-A0EB-BB986B491B7C}" type="slidenum">
              <a:rPr lang="en-US" sz="1000" b="0" smtClean="0">
                <a:latin typeface="Book Antiqua" pitchFamily="18" charset="0"/>
              </a:rPr>
              <a:pPr/>
              <a:t>15</a:t>
            </a:fld>
            <a:endParaRPr lang="en-US" sz="1000" b="0" smtClean="0">
              <a:latin typeface="Book Antiqua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89C9CF8-23C4-4E37-AC0E-26F6B6354AB7}" type="slidenum">
              <a:rPr lang="en-US" sz="1000" b="0" smtClean="0">
                <a:latin typeface="Book Antiqua" pitchFamily="18" charset="0"/>
              </a:rPr>
              <a:pPr/>
              <a:t>2</a:t>
            </a:fld>
            <a:endParaRPr lang="en-US" sz="1000" b="0" smtClean="0">
              <a:latin typeface="Book Antiqua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9325">
              <a:spcBef>
                <a:spcPct val="0"/>
              </a:spcBef>
            </a:pPr>
            <a:endParaRPr lang="en-CA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9C1B82C-EE1B-44E6-8917-A3F0F02A4CFA}" type="slidenum">
              <a:rPr lang="en-US" sz="1000" b="0" smtClean="0">
                <a:latin typeface="Book Antiqua" pitchFamily="18" charset="0"/>
              </a:rPr>
              <a:pPr/>
              <a:t>3</a:t>
            </a:fld>
            <a:endParaRPr lang="en-US" sz="1000" b="0" smtClean="0">
              <a:latin typeface="Book Antiqua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4B745E6-66F4-4048-BEF7-F8C84D3EA5B8}" type="slidenum">
              <a:rPr lang="en-US" sz="1000" b="0" smtClean="0">
                <a:latin typeface="Book Antiqua" pitchFamily="18" charset="0"/>
              </a:rPr>
              <a:pPr/>
              <a:t>4</a:t>
            </a:fld>
            <a:endParaRPr lang="en-US" sz="1000" b="0" smtClean="0">
              <a:latin typeface="Book Antiqua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5CF8AD0-10F8-4AD6-BDD3-01FA0C3C501F}" type="slidenum">
              <a:rPr lang="en-US" sz="1000" b="0" smtClean="0">
                <a:latin typeface="Book Antiqua" pitchFamily="18" charset="0"/>
              </a:rPr>
              <a:pPr/>
              <a:t>5</a:t>
            </a:fld>
            <a:endParaRPr lang="en-US" sz="1000" b="0" smtClean="0">
              <a:latin typeface="Book Antiqua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0FA24D8-9DCE-41E6-9229-7F6ABD587B9B}" type="slidenum">
              <a:rPr lang="en-US" sz="1000" b="0" smtClean="0">
                <a:latin typeface="Book Antiqua" pitchFamily="18" charset="0"/>
              </a:rPr>
              <a:pPr/>
              <a:t>6</a:t>
            </a:fld>
            <a:endParaRPr lang="en-US" sz="1000" b="0" smtClean="0">
              <a:latin typeface="Book Antiqua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9325">
              <a:spcBef>
                <a:spcPct val="0"/>
              </a:spcBef>
            </a:pPr>
            <a:endParaRPr lang="en-CA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0FA24D8-9DCE-41E6-9229-7F6ABD587B9B}" type="slidenum">
              <a:rPr lang="en-US" sz="1000" b="0" smtClean="0">
                <a:latin typeface="Book Antiqua" pitchFamily="18" charset="0"/>
              </a:rPr>
              <a:pPr/>
              <a:t>7</a:t>
            </a:fld>
            <a:endParaRPr lang="en-US" sz="1000" b="0" smtClean="0">
              <a:latin typeface="Book Antiqua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9325">
              <a:spcBef>
                <a:spcPct val="0"/>
              </a:spcBef>
            </a:pPr>
            <a:endParaRPr lang="en-CA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D536CC0-7C08-4083-84FE-2F5B3BDA68DF}" type="slidenum">
              <a:rPr lang="en-US" sz="1000" b="0" smtClean="0">
                <a:latin typeface="Book Antiqua" pitchFamily="18" charset="0"/>
              </a:rPr>
              <a:pPr/>
              <a:t>8</a:t>
            </a:fld>
            <a:endParaRPr lang="en-US" sz="1000" b="0" smtClean="0">
              <a:latin typeface="Book Antiqua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9325">
              <a:spcBef>
                <a:spcPct val="0"/>
              </a:spcBef>
            </a:pPr>
            <a:endParaRPr lang="en-CA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8688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74CDCA8-E44F-48BA-9E2A-51FC67F668A9}" type="slidenum">
              <a:rPr lang="en-US" sz="1000" b="0" smtClean="0">
                <a:latin typeface="Book Antiqua" pitchFamily="18" charset="0"/>
              </a:rPr>
              <a:pPr/>
              <a:t>9</a:t>
            </a:fld>
            <a:endParaRPr lang="en-US" sz="1000" b="0" smtClean="0">
              <a:latin typeface="Book Antiqua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9325">
              <a:spcBef>
                <a:spcPct val="0"/>
              </a:spcBef>
            </a:pPr>
            <a:endParaRPr lang="en-CA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921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2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685800"/>
            <a:ext cx="2071688" cy="5767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67425" cy="5767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8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1700213"/>
            <a:ext cx="4065588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25" y="4152900"/>
            <a:ext cx="4065588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5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84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4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3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4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65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44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107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536575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>
          <a:solidFill>
            <a:srgbClr val="000066"/>
          </a:solidFill>
          <a:latin typeface="+mn-lt"/>
        </a:defRPr>
      </a:lvl2pPr>
      <a:lvl3pPr marL="1073150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o"/>
        <a:defRPr sz="1600">
          <a:solidFill>
            <a:srgbClr val="000066"/>
          </a:solidFill>
          <a:latin typeface="+mn-lt"/>
        </a:defRPr>
      </a:lvl3pPr>
      <a:lvl4pPr marL="1611313" indent="-358775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Times New Roman" pitchFamily="18" charset="0"/>
        <a:buChar char="–"/>
        <a:defRPr sz="1600">
          <a:solidFill>
            <a:srgbClr val="000066"/>
          </a:solidFill>
          <a:latin typeface="+mn-lt"/>
        </a:defRPr>
      </a:lvl4pPr>
      <a:lvl5pPr marL="2063750" indent="-2730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209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81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353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925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916567" y="908050"/>
            <a:ext cx="2467021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eaLnBrk="0" hangingPunct="0">
              <a:defRPr/>
            </a:pPr>
            <a:r>
              <a:rPr lang="en-US" sz="36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CPSC </a:t>
            </a:r>
            <a:r>
              <a:rPr lang="en-US" sz="3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781</a:t>
            </a:r>
            <a:endParaRPr lang="en-US" sz="3600" b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765675" y="13700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813175" y="19161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6302375" y="2462213"/>
            <a:ext cx="298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600" b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887663" y="1484313"/>
            <a:ext cx="5476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eaLnBrk="0" hangingPunct="0">
              <a:defRPr/>
            </a:pPr>
            <a:r>
              <a:rPr lang="en-US" sz="36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Ubiquitous Computing</a:t>
            </a:r>
          </a:p>
          <a:p>
            <a:pPr algn="r" eaLnBrk="0" hangingPunct="0">
              <a:defRPr/>
            </a:pPr>
            <a:r>
              <a:rPr lang="en-US" sz="2000" b="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Topic: </a:t>
            </a:r>
            <a:r>
              <a:rPr lang="en-US" sz="2000" b="0" i="1" dirty="0" err="1">
                <a:solidFill>
                  <a:srgbClr val="000000"/>
                </a:solidFill>
              </a:rPr>
              <a:t>Proxemic</a:t>
            </a:r>
            <a:r>
              <a:rPr lang="en-US" sz="2000" b="0" i="1" dirty="0">
                <a:solidFill>
                  <a:srgbClr val="000000"/>
                </a:solidFill>
              </a:rPr>
              <a:t> Interactions</a:t>
            </a:r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6505575" y="35544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3813175" y="41005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3813175" y="46466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2609850" y="3624263"/>
            <a:ext cx="2354263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79475"/>
            <a:r>
              <a:rPr lang="en-US" sz="500">
                <a:latin typeface="Courier New" pitchFamily="49" charset="0"/>
              </a:rPr>
              <a:t>#include &lt;stdio.h&gt;</a:t>
            </a:r>
          </a:p>
          <a:p>
            <a:pPr defTabSz="879475"/>
            <a:r>
              <a:rPr lang="en-US" sz="500">
                <a:latin typeface="Courier New" pitchFamily="49" charset="0"/>
              </a:rPr>
              <a:t>#include &lt;sys/types.h&gt;</a:t>
            </a:r>
          </a:p>
          <a:p>
            <a:pPr defTabSz="879475"/>
            <a:r>
              <a:rPr lang="en-US" sz="500">
                <a:latin typeface="Courier New" pitchFamily="49" charset="0"/>
              </a:rPr>
              <a:t>#include &lt;sys/socket.h&gt;</a:t>
            </a:r>
          </a:p>
          <a:p>
            <a:pPr defTabSz="879475"/>
            <a:r>
              <a:rPr lang="en-US" sz="500">
                <a:latin typeface="Courier New" pitchFamily="49" charset="0"/>
              </a:rPr>
              <a:t>#include &lt;netinet/in.h&gt;</a:t>
            </a:r>
          </a:p>
          <a:p>
            <a:pPr defTabSz="879475"/>
            <a:r>
              <a:rPr lang="en-US" sz="500">
                <a:latin typeface="Courier New" pitchFamily="49" charset="0"/>
              </a:rPr>
              <a:t>#define PORT 12997   /* The port number of the server */</a:t>
            </a:r>
          </a:p>
          <a:p>
            <a:pPr defTabSz="879475"/>
            <a:endParaRPr lang="en-US" sz="500">
              <a:latin typeface="Courier New" pitchFamily="49" charset="0"/>
            </a:endParaRPr>
          </a:p>
          <a:p>
            <a:pPr defTabSz="879475"/>
            <a:r>
              <a:rPr lang="en-US" sz="500">
                <a:latin typeface="Courier New" pitchFamily="49" charset="0"/>
              </a:rPr>
              <a:t>main()</a:t>
            </a:r>
          </a:p>
          <a:p>
            <a:pPr defTabSz="879475"/>
            <a:r>
              <a:rPr lang="en-US" sz="500">
                <a:latin typeface="Courier New" pitchFamily="49" charset="0"/>
              </a:rPr>
              <a:t>{</a:t>
            </a:r>
          </a:p>
          <a:p>
            <a:pPr defTabSz="879475"/>
            <a:r>
              <a:rPr lang="en-US" sz="500">
                <a:latin typeface="Courier New" pitchFamily="49" charset="0"/>
              </a:rPr>
              <a:t>      int	main_sock, new_sock, count;</a:t>
            </a:r>
          </a:p>
          <a:p>
            <a:pPr defTabSz="879475"/>
            <a:r>
              <a:rPr lang="en-US" sz="500">
                <a:latin typeface="Courier New" pitchFamily="49" charset="0"/>
              </a:rPr>
              <a:t>      struct	sockaddr_in server;</a:t>
            </a:r>
          </a:p>
          <a:p>
            <a:pPr defTabSz="879475"/>
            <a:endParaRPr lang="en-US" sz="500">
              <a:latin typeface="Courier New" pitchFamily="49" charset="0"/>
            </a:endParaRPr>
          </a:p>
          <a:p>
            <a:pPr defTabSz="879475"/>
            <a:r>
              <a:rPr lang="en-US" sz="500">
                <a:latin typeface="Courier New" pitchFamily="49" charset="0"/>
              </a:rPr>
              <a:t>      /* Create a socket */</a:t>
            </a:r>
          </a:p>
          <a:p>
            <a:pPr defTabSz="879475"/>
            <a:r>
              <a:rPr lang="en-US" sz="500">
                <a:latin typeface="Courier New" pitchFamily="49" charset="0"/>
              </a:rPr>
              <a:t>      if (( main_sock = socket(AF_INET, SOCK_STREAM, 0)) &lt; 0</a:t>
            </a:r>
          </a:p>
          <a:p>
            <a:pPr defTabSz="879475"/>
            <a:r>
              <a:rPr lang="en-US" sz="500">
                <a:latin typeface="Courier New" pitchFamily="49" charset="0"/>
              </a:rPr>
              <a:t>           problem("Socket problem");</a:t>
            </a:r>
          </a:p>
          <a:p>
            <a:pPr defTabSz="879475"/>
            <a:endParaRPr lang="en-US" sz="500">
              <a:latin typeface="Courier New" pitchFamily="49" charset="0"/>
            </a:endParaRPr>
          </a:p>
          <a:p>
            <a:pPr defTabSz="879475"/>
            <a:r>
              <a:rPr lang="en-US" sz="500">
                <a:latin typeface="Courier New" pitchFamily="49" charset="0"/>
              </a:rPr>
              <a:t>      /* Name the socket using wildcards */</a:t>
            </a:r>
          </a:p>
          <a:p>
            <a:pPr defTabSz="879475"/>
            <a:r>
              <a:rPr lang="en-US" sz="500">
                <a:latin typeface="Courier New" pitchFamily="49" charset="0"/>
              </a:rPr>
              <a:t>      bzero (&amp;server, sizeof (server));</a:t>
            </a:r>
          </a:p>
          <a:p>
            <a:pPr defTabSz="879475"/>
            <a:r>
              <a:rPr lang="en-US" sz="500">
                <a:latin typeface="Courier New" pitchFamily="49" charset="0"/>
              </a:rPr>
              <a:t>      server.sin_family = AF_INET;</a:t>
            </a:r>
          </a:p>
          <a:p>
            <a:pPr defTabSz="879475"/>
            <a:r>
              <a:rPr lang="en-US" sz="500">
                <a:latin typeface="Courier New" pitchFamily="49" charset="0"/>
              </a:rPr>
              <a:t>      server.sin_addr.s_addr = INADDR_ANY;</a:t>
            </a:r>
          </a:p>
          <a:p>
            <a:pPr defTabSz="879475"/>
            <a:r>
              <a:rPr lang="en-US" sz="500">
                <a:latin typeface="Courier New" pitchFamily="49" charset="0"/>
              </a:rPr>
              <a:t>      server.sin_port = htons(PORT);</a:t>
            </a:r>
          </a:p>
          <a:p>
            <a:pPr defTabSz="879475"/>
            <a:endParaRPr lang="en-US" sz="500">
              <a:latin typeface="Courier New" pitchFamily="49" charset="0"/>
            </a:endParaRPr>
          </a:p>
          <a:p>
            <a:pPr defTabSz="879475"/>
            <a:r>
              <a:rPr lang="en-US" sz="500">
                <a:latin typeface="Courier New" pitchFamily="49" charset="0"/>
              </a:rPr>
              <a:t>      /* Set the options of the socket */</a:t>
            </a:r>
          </a:p>
          <a:p>
            <a:pPr defTabSz="879475"/>
            <a:r>
              <a:rPr lang="en-US" sz="500">
                <a:latin typeface="Courier New" pitchFamily="49" charset="0"/>
              </a:rPr>
              <a:t>      count = 1;</a:t>
            </a:r>
          </a:p>
          <a:p>
            <a:pPr defTabSz="879475"/>
            <a:r>
              <a:rPr lang="en-US" sz="500">
                <a:latin typeface="Courier New" pitchFamily="49" charset="0"/>
              </a:rPr>
              <a:t>      if ((setsockopt(main_sock, SOL_SOCKET)</a:t>
            </a:r>
            <a:br>
              <a:rPr lang="en-US" sz="500">
                <a:latin typeface="Courier New" pitchFamily="49" charset="0"/>
              </a:rPr>
            </a:br>
            <a:r>
              <a:rPr lang="en-US" sz="500">
                <a:latin typeface="Courier New" pitchFamily="49" charset="0"/>
              </a:rPr>
              <a:t>           SO_REUSEADDR, </a:t>
            </a:r>
          </a:p>
          <a:p>
            <a:pPr defTabSz="879475"/>
            <a:r>
              <a:rPr lang="en-US" sz="500">
                <a:latin typeface="Courier New" pitchFamily="49" charset="0"/>
              </a:rPr>
              <a:t>            problem ("Bind problem.")</a:t>
            </a:r>
          </a:p>
          <a:p>
            <a:pPr defTabSz="879475"/>
            <a:r>
              <a:rPr lang="en-US" sz="500">
                <a:latin typeface="Courier New" pitchFamily="49" charset="0"/>
              </a:rPr>
              <a:t>      }</a:t>
            </a:r>
          </a:p>
          <a:p>
            <a:pPr defTabSz="879475"/>
            <a:r>
              <a:rPr lang="en-US" sz="500">
                <a:latin typeface="Courier New" pitchFamily="49" charset="0"/>
              </a:rPr>
              <a:t>		</a:t>
            </a:r>
          </a:p>
          <a:p>
            <a:pPr defTabSz="879475"/>
            <a:r>
              <a:rPr lang="en-US" sz="500">
                <a:latin typeface="Courier New" pitchFamily="49" charset="0"/>
              </a:rPr>
              <a:t>      /* Bind the socket to the address */</a:t>
            </a:r>
          </a:p>
          <a:p>
            <a:pPr defTabSz="879475"/>
            <a:r>
              <a:rPr lang="en-US" sz="500">
                <a:latin typeface="Courier New" pitchFamily="49" charset="0"/>
              </a:rPr>
              <a:t>      if (bind(main_sock, &amp;server, sizeof server) &lt; 0)</a:t>
            </a:r>
          </a:p>
          <a:p>
            <a:pPr defTabSz="879475"/>
            <a:r>
              <a:rPr lang="en-US" sz="500">
                <a:latin typeface="Courier New" pitchFamily="49" charset="0"/>
              </a:rPr>
              <a:t>           </a:t>
            </a:r>
          </a:p>
        </p:txBody>
      </p:sp>
      <p:pic>
        <p:nvPicPr>
          <p:cNvPr id="11275" name="Picture 3" descr="C:\Users\Saul\Documents\2010-July-Proximity\The Convers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2" t="39516" r="7864" b="6949"/>
          <a:stretch>
            <a:fillRect/>
          </a:stretch>
        </p:blipFill>
        <p:spPr bwMode="auto">
          <a:xfrm>
            <a:off x="560388" y="3678238"/>
            <a:ext cx="205105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3" descr="1_merge_scene_0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3673475"/>
            <a:ext cx="37211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you will be evaluated</a:t>
            </a:r>
          </a:p>
        </p:txBody>
      </p:sp>
      <p:sp>
        <p:nvSpPr>
          <p:cNvPr id="2048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31938" y="1439863"/>
            <a:ext cx="7177087" cy="4752975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/>
            </a:r>
            <a:br>
              <a:rPr lang="en-US" dirty="0" smtClean="0"/>
            </a:br>
            <a:endParaRPr lang="en-US" sz="800" dirty="0" smtClean="0"/>
          </a:p>
          <a:p>
            <a:pPr marL="0" indent="0" eaLnBrk="1" hangingPunct="1"/>
            <a:r>
              <a:rPr lang="en-US" dirty="0" smtClean="0"/>
              <a:t>Written / oral presentations – 20%</a:t>
            </a:r>
          </a:p>
          <a:p>
            <a:pPr lvl="1" eaLnBrk="1" hangingPunct="1"/>
            <a:r>
              <a:rPr lang="en-CA" dirty="0" smtClean="0"/>
              <a:t>formal topics (1 or 2)</a:t>
            </a:r>
            <a:endParaRPr lang="en-US" dirty="0" smtClean="0"/>
          </a:p>
          <a:p>
            <a:pPr lvl="1" eaLnBrk="1" hangingPunct="1"/>
            <a:r>
              <a:rPr lang="en-US" dirty="0" smtClean="0"/>
              <a:t>paper presentations</a:t>
            </a:r>
          </a:p>
          <a:p>
            <a:pPr lvl="1" eaLnBrk="1" hangingPunct="1">
              <a:defRPr/>
            </a:pPr>
            <a:r>
              <a:rPr lang="en-US" dirty="0"/>
              <a:t>class discussions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design critiques</a:t>
            </a:r>
            <a:endParaRPr lang="en-US" dirty="0"/>
          </a:p>
          <a:p>
            <a:pPr lvl="1" eaLnBrk="1" hangingPunct="1"/>
            <a:r>
              <a:rPr lang="en-US" dirty="0" smtClean="0"/>
              <a:t>blog entries</a:t>
            </a:r>
          </a:p>
          <a:p>
            <a:pPr lvl="1" eaLnBrk="1" hangingPunct="1"/>
            <a:r>
              <a:rPr lang="en-CA" dirty="0" smtClean="0"/>
              <a:t>participation</a:t>
            </a:r>
            <a:endParaRPr lang="en-US" dirty="0" smtClean="0"/>
          </a:p>
          <a:p>
            <a:pPr lvl="1" eaLnBrk="1" hangingPunct="1"/>
            <a:endParaRPr lang="en-US" sz="800" dirty="0" smtClean="0"/>
          </a:p>
        </p:txBody>
      </p:sp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995547"/>
            <a:ext cx="121761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you will be evaluated</a:t>
            </a:r>
          </a:p>
        </p:txBody>
      </p:sp>
      <p:sp>
        <p:nvSpPr>
          <p:cNvPr id="215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38288" y="1438929"/>
            <a:ext cx="7177087" cy="4752975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000" dirty="0" smtClean="0"/>
              <a:t>Project - 60%</a:t>
            </a:r>
          </a:p>
          <a:p>
            <a:pPr lvl="1" eaLnBrk="1" hangingPunct="1">
              <a:defRPr/>
            </a:pPr>
            <a:r>
              <a:rPr lang="en-US" sz="1600" dirty="0" smtClean="0"/>
              <a:t>propose and carry out a major project in this area</a:t>
            </a:r>
          </a:p>
          <a:p>
            <a:pPr lvl="1" eaLnBrk="1" hangingPunct="1">
              <a:defRPr/>
            </a:pPr>
            <a:r>
              <a:rPr lang="en-US" sz="1600" dirty="0" smtClean="0"/>
              <a:t>usually concerns applied technology development</a:t>
            </a:r>
          </a:p>
          <a:p>
            <a:pPr lvl="2" eaLnBrk="1" hangingPunct="1">
              <a:defRPr/>
            </a:pPr>
            <a:r>
              <a:rPr lang="en-US" sz="1400" dirty="0" smtClean="0"/>
              <a:t>realistic and of value</a:t>
            </a:r>
          </a:p>
          <a:p>
            <a:pPr lvl="2" eaLnBrk="1" hangingPunct="1">
              <a:defRPr/>
            </a:pPr>
            <a:r>
              <a:rPr lang="en-US" sz="1400" dirty="0" smtClean="0"/>
              <a:t>personally relevant e.g., related to thesis</a:t>
            </a:r>
          </a:p>
          <a:p>
            <a:pPr lvl="2" eaLnBrk="1" hangingPunct="1">
              <a:defRPr/>
            </a:pPr>
            <a:r>
              <a:rPr lang="en-US" sz="1400" dirty="0" smtClean="0"/>
              <a:t>innovative</a:t>
            </a:r>
          </a:p>
          <a:p>
            <a:pPr lvl="2" eaLnBrk="1" hangingPunct="1">
              <a:defRPr/>
            </a:pPr>
            <a:r>
              <a:rPr lang="en-US" sz="1400" dirty="0" smtClean="0"/>
              <a:t>publishable</a:t>
            </a:r>
            <a:br>
              <a:rPr lang="en-US" sz="1400" dirty="0" smtClean="0"/>
            </a:br>
            <a:endParaRPr lang="en-US" sz="1400" dirty="0" smtClean="0"/>
          </a:p>
          <a:p>
            <a:pPr eaLnBrk="1" hangingPunct="1">
              <a:defRPr/>
            </a:pPr>
            <a:r>
              <a:rPr lang="en-US" sz="2000" dirty="0" smtClean="0"/>
              <a:t>Deliverables</a:t>
            </a:r>
          </a:p>
          <a:p>
            <a:pPr lvl="1" eaLnBrk="1" hangingPunct="1">
              <a:defRPr/>
            </a:pPr>
            <a:r>
              <a:rPr lang="en-US" sz="1600" dirty="0" smtClean="0"/>
              <a:t>initial proposal </a:t>
            </a:r>
          </a:p>
          <a:p>
            <a:pPr lvl="1" eaLnBrk="1" hangingPunct="1">
              <a:defRPr/>
            </a:pPr>
            <a:r>
              <a:rPr lang="en-US" sz="1600" dirty="0" smtClean="0"/>
              <a:t>detailed proposal</a:t>
            </a:r>
          </a:p>
          <a:p>
            <a:pPr lvl="1" eaLnBrk="1" hangingPunct="1">
              <a:defRPr/>
            </a:pPr>
            <a:r>
              <a:rPr lang="en-CA" sz="1600" dirty="0" smtClean="0"/>
              <a:t>literature review</a:t>
            </a:r>
            <a:endParaRPr lang="en-US" sz="1600" dirty="0" smtClean="0"/>
          </a:p>
          <a:p>
            <a:pPr lvl="1" eaLnBrk="1" hangingPunct="1">
              <a:defRPr/>
            </a:pPr>
            <a:r>
              <a:rPr lang="en-US" sz="1600" dirty="0" smtClean="0"/>
              <a:t>periodic reporting / demonstrations of milestones </a:t>
            </a:r>
          </a:p>
          <a:p>
            <a:pPr lvl="1" eaLnBrk="1" hangingPunct="1">
              <a:defRPr/>
            </a:pPr>
            <a:r>
              <a:rPr lang="en-US" sz="1600" dirty="0" smtClean="0"/>
              <a:t>end of term:</a:t>
            </a:r>
          </a:p>
          <a:p>
            <a:pPr lvl="2" eaLnBrk="1" hangingPunct="1">
              <a:defRPr/>
            </a:pPr>
            <a:r>
              <a:rPr lang="en-US" sz="1400" dirty="0" smtClean="0"/>
              <a:t>conference-style presentation</a:t>
            </a:r>
          </a:p>
          <a:p>
            <a:pPr lvl="2" eaLnBrk="1" hangingPunct="1">
              <a:defRPr/>
            </a:pPr>
            <a:r>
              <a:rPr lang="en-US" sz="1400" dirty="0" smtClean="0"/>
              <a:t>paper (8-10 pages, ACM style) + 4-7 minute video</a:t>
            </a:r>
          </a:p>
          <a:p>
            <a:pPr lvl="2" eaLnBrk="1" hangingPunct="1">
              <a:defRPr/>
            </a:pPr>
            <a:r>
              <a:rPr lang="en-US" sz="1400" dirty="0" smtClean="0"/>
              <a:t>archive </a:t>
            </a:r>
            <a:br>
              <a:rPr lang="en-US" sz="1400" dirty="0" smtClean="0"/>
            </a:br>
            <a:endParaRPr lang="en-US" sz="500" dirty="0" smtClean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10668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programm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3"/>
          <a:stretch>
            <a:fillRect/>
          </a:stretch>
        </p:blipFill>
        <p:spPr>
          <a:xfrm>
            <a:off x="241300" y="765175"/>
            <a:ext cx="4389438" cy="5472113"/>
          </a:xfrm>
          <a:noFill/>
        </p:spPr>
      </p:pic>
      <p:pic>
        <p:nvPicPr>
          <p:cNvPr id="1196034" name="Picture 2" descr="researc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6" b="27261"/>
          <a:stretch>
            <a:fillRect/>
          </a:stretch>
        </p:blipFill>
        <p:spPr bwMode="auto">
          <a:xfrm>
            <a:off x="4787900" y="746125"/>
            <a:ext cx="4111625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 are a Researcher, not a Hacker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sz="2000" smtClean="0"/>
              <a:t>Learner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to learn, to know, to understand, to apply</a:t>
            </a:r>
            <a:br>
              <a:rPr lang="en-US" sz="1400" smtClean="0"/>
            </a:br>
            <a:endParaRPr lang="en-US" sz="140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2000" smtClean="0"/>
              <a:t>Professional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speaking, writing, presentations</a:t>
            </a:r>
            <a:br>
              <a:rPr lang="en-US" sz="1600" smtClean="0"/>
            </a:br>
            <a:endParaRPr lang="en-US" sz="160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2000" smtClean="0"/>
              <a:t>Contributor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participate in all ways, in depth </a:t>
            </a:r>
            <a:br>
              <a:rPr lang="en-US" sz="1600" smtClean="0"/>
            </a:br>
            <a:endParaRPr lang="en-US" sz="160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2000" smtClean="0"/>
              <a:t>Critique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question and challenge</a:t>
            </a:r>
          </a:p>
          <a:p>
            <a:pPr lvl="1" eaLnBrk="1" hangingPunct="1">
              <a:lnSpc>
                <a:spcPct val="80000"/>
              </a:lnSpc>
            </a:pPr>
            <a:endParaRPr lang="en-US" sz="160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2000" smtClean="0"/>
              <a:t>Computer Scientist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process, coding, competent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40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2000" smtClean="0"/>
              <a:t>Social Scientist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query, observe, analyze, understand</a:t>
            </a:r>
            <a:br>
              <a:rPr lang="en-US" sz="1400" smtClean="0"/>
            </a:br>
            <a:endParaRPr lang="en-US" sz="140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2000" smtClean="0"/>
              <a:t>Designer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Implications, insight and application</a:t>
            </a:r>
          </a:p>
          <a:p>
            <a:pPr lvl="1" eaLnBrk="1" hangingPunct="1">
              <a:lnSpc>
                <a:spcPct val="80000"/>
              </a:lnSpc>
            </a:pPr>
            <a:endParaRPr lang="en-US" sz="1600" smtClean="0"/>
          </a:p>
          <a:p>
            <a:pPr marL="0" indent="0" eaLnBrk="1" hangingPunct="1">
              <a:lnSpc>
                <a:spcPct val="80000"/>
              </a:lnSpc>
            </a:pPr>
            <a:endParaRPr lang="en-US" sz="2200" smtClean="0"/>
          </a:p>
        </p:txBody>
      </p:sp>
      <p:pic>
        <p:nvPicPr>
          <p:cNvPr id="23556" name="Picture 2" descr="arti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935538"/>
            <a:ext cx="1420812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program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3"/>
          <a:stretch>
            <a:fillRect/>
          </a:stretch>
        </p:blipFill>
        <p:spPr bwMode="auto">
          <a:xfrm>
            <a:off x="6154738" y="4935538"/>
            <a:ext cx="150971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Next Week</a:t>
            </a:r>
            <a:endParaRPr lang="en-CA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Readings </a:t>
            </a:r>
          </a:p>
          <a:p>
            <a:pPr lvl="1" eaLnBrk="1" hangingPunct="1">
              <a:defRPr/>
            </a:pPr>
            <a:r>
              <a:rPr lang="en-US" dirty="0" smtClean="0"/>
              <a:t>as assigned : see web site</a:t>
            </a:r>
            <a:endParaRPr lang="en-CA" dirty="0" smtClean="0"/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defRPr/>
            </a:pPr>
            <a:r>
              <a:rPr lang="en-CA" dirty="0" smtClean="0"/>
              <a:t>The blog</a:t>
            </a:r>
          </a:p>
          <a:p>
            <a:pPr lvl="1" eaLnBrk="1" hangingPunct="1">
              <a:defRPr/>
            </a:pPr>
            <a:r>
              <a:rPr lang="en-CA" dirty="0" smtClean="0"/>
              <a:t>Sign up to the blog</a:t>
            </a:r>
          </a:p>
          <a:p>
            <a:pPr lvl="1" eaLnBrk="1" hangingPunct="1">
              <a:defRPr/>
            </a:pPr>
            <a:r>
              <a:rPr lang="en-CA" dirty="0" smtClean="0"/>
              <a:t>Write a short summary of your thoughts about each paper</a:t>
            </a:r>
          </a:p>
          <a:p>
            <a:pPr lvl="1" eaLnBrk="1" hangingPunct="1">
              <a:defRPr/>
            </a:pPr>
            <a:r>
              <a:rPr lang="en-CA" dirty="0" smtClean="0"/>
              <a:t>Take, post and describe a digital photo showing:</a:t>
            </a:r>
          </a:p>
          <a:p>
            <a:pPr lvl="2" eaLnBrk="1" hangingPunct="1">
              <a:defRPr/>
            </a:pPr>
            <a:r>
              <a:rPr lang="en-CA" dirty="0" smtClean="0"/>
              <a:t>an existing (non-technical) example of </a:t>
            </a:r>
            <a:r>
              <a:rPr lang="en-CA" dirty="0" err="1" smtClean="0"/>
              <a:t>proxemic</a:t>
            </a:r>
            <a:r>
              <a:rPr lang="en-CA" dirty="0" smtClean="0"/>
              <a:t> interaction</a:t>
            </a:r>
          </a:p>
          <a:p>
            <a:pPr lvl="2" eaLnBrk="1" hangingPunct="1">
              <a:defRPr/>
            </a:pPr>
            <a:r>
              <a:rPr lang="en-CA" dirty="0" smtClean="0"/>
              <a:t>an idea of a </a:t>
            </a:r>
            <a:r>
              <a:rPr lang="en-CA" dirty="0" err="1" smtClean="0"/>
              <a:t>proxemic</a:t>
            </a:r>
            <a:r>
              <a:rPr lang="en-CA" dirty="0" smtClean="0"/>
              <a:t>-aware system (be creative!)</a:t>
            </a: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defRPr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Next Week</a:t>
            </a:r>
            <a:endParaRPr lang="en-CA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Presentation</a:t>
            </a:r>
          </a:p>
          <a:p>
            <a:pPr marL="193675" lvl="1" indent="0" eaLnBrk="1" hangingPunct="1"/>
            <a:r>
              <a:rPr lang="en-US" smtClean="0"/>
              <a:t> presentation topic suggestions 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/>
            <a:r>
              <a:rPr lang="en-US" smtClean="0"/>
              <a:t>Project</a:t>
            </a:r>
          </a:p>
          <a:p>
            <a:pPr marL="193675" lvl="1" indent="0" eaLnBrk="1" hangingPunct="1"/>
            <a:r>
              <a:rPr lang="en-US" smtClean="0"/>
              <a:t> proposal suggestions </a:t>
            </a:r>
          </a:p>
          <a:p>
            <a:pPr marL="0" indent="0"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Course contents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lvl="1" eaLnBrk="1" hangingPunct="1"/>
            <a:r>
              <a:rPr lang="en-US" dirty="0" smtClean="0"/>
              <a:t>in-depth course  in Ubiquitous Computing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case-study: leading edge research topic in </a:t>
            </a:r>
            <a:r>
              <a:rPr lang="en-US" dirty="0" err="1" smtClean="0"/>
              <a:t>Ubicomp</a:t>
            </a:r>
            <a:r>
              <a:rPr lang="en-US" dirty="0" smtClean="0"/>
              <a:t> </a:t>
            </a:r>
          </a:p>
          <a:p>
            <a:pPr lvl="2" eaLnBrk="1" hangingPunct="1"/>
            <a:r>
              <a:rPr lang="en-US" dirty="0" err="1" smtClean="0"/>
              <a:t>proxemic</a:t>
            </a:r>
            <a:r>
              <a:rPr lang="en-US" dirty="0" smtClean="0"/>
              <a:t> interactions </a:t>
            </a:r>
          </a:p>
          <a:p>
            <a:pPr lvl="2" eaLnBrk="1" hangingPunct="1">
              <a:buFontTx/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involves </a:t>
            </a:r>
          </a:p>
          <a:p>
            <a:pPr lvl="2" eaLnBrk="1" hangingPunct="1"/>
            <a:r>
              <a:rPr lang="en-US" dirty="0" smtClean="0"/>
              <a:t>significant research component </a:t>
            </a:r>
          </a:p>
          <a:p>
            <a:pPr lvl="2" eaLnBrk="1" hangingPunct="1"/>
            <a:r>
              <a:rPr lang="en-US" dirty="0" smtClean="0"/>
              <a:t>background knowledge / experience in HCI</a:t>
            </a:r>
          </a:p>
        </p:txBody>
      </p:sp>
      <p:pic>
        <p:nvPicPr>
          <p:cNvPr id="12292" name="Picture 15" descr="bs0060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92613"/>
            <a:ext cx="35052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contents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Core concepts</a:t>
            </a:r>
          </a:p>
          <a:p>
            <a:pPr lvl="1" eaLnBrk="1" hangingPunct="1">
              <a:defRPr/>
            </a:pPr>
            <a:r>
              <a:rPr lang="en-US" dirty="0" smtClean="0"/>
              <a:t>What is ubiquitous computing?</a:t>
            </a:r>
          </a:p>
          <a:p>
            <a:pPr lvl="1" eaLnBrk="1" hangingPunct="1">
              <a:defRPr/>
            </a:pPr>
            <a:r>
              <a:rPr lang="en-US" dirty="0" smtClean="0"/>
              <a:t>What is </a:t>
            </a:r>
            <a:r>
              <a:rPr lang="en-US" dirty="0" err="1" smtClean="0"/>
              <a:t>proxemic</a:t>
            </a:r>
            <a:r>
              <a:rPr lang="en-US" dirty="0" smtClean="0"/>
              <a:t> interactions? </a:t>
            </a:r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algn="just" eaLnBrk="1" hangingPunct="1">
              <a:defRPr/>
            </a:pPr>
            <a:endParaRPr lang="en-US" i="1" dirty="0" smtClean="0"/>
          </a:p>
          <a:p>
            <a:pPr algn="just" eaLnBrk="1" hangingPunct="1">
              <a:defRPr/>
            </a:pPr>
            <a:endParaRPr lang="en-US" i="1" dirty="0" smtClean="0"/>
          </a:p>
          <a:p>
            <a:pPr algn="just" eaLnBrk="1" hangingPunct="1">
              <a:defRPr/>
            </a:pPr>
            <a:endParaRPr lang="en-US" i="1" dirty="0" smtClean="0"/>
          </a:p>
          <a:p>
            <a:pPr algn="just" eaLnBrk="1" hangingPunct="1">
              <a:defRPr/>
            </a:pPr>
            <a:endParaRPr lang="en-US" i="1" dirty="0" smtClean="0"/>
          </a:p>
          <a:p>
            <a:pPr algn="just" eaLnBrk="1" hangingPunct="1">
              <a:defRPr/>
            </a:pPr>
            <a:r>
              <a:rPr lang="en-US" i="1" dirty="0" smtClean="0"/>
              <a:t>lectures, readings, discussions, mentoring…</a:t>
            </a:r>
          </a:p>
        </p:txBody>
      </p:sp>
      <p:pic>
        <p:nvPicPr>
          <p:cNvPr id="13316" name="Picture 7" descr="pe0647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1557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contents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Core concepts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Case studies</a:t>
            </a:r>
          </a:p>
          <a:p>
            <a:pPr lvl="1" eaLnBrk="1" hangingPunct="1"/>
            <a:r>
              <a:rPr lang="en-US" dirty="0" smtClean="0"/>
              <a:t>How can </a:t>
            </a:r>
            <a:r>
              <a:rPr lang="en-US" dirty="0" err="1" smtClean="0"/>
              <a:t>proxemic</a:t>
            </a:r>
            <a:r>
              <a:rPr lang="en-US" dirty="0" smtClean="0"/>
              <a:t> interactions be realized in various situations?</a:t>
            </a:r>
            <a:br>
              <a:rPr lang="en-US" dirty="0" smtClean="0"/>
            </a:br>
            <a:r>
              <a:rPr lang="en-US" dirty="0" smtClean="0"/>
              <a:t>Sources:</a:t>
            </a:r>
          </a:p>
          <a:p>
            <a:pPr lvl="2" eaLnBrk="1" hangingPunct="1"/>
            <a:r>
              <a:rPr lang="en-US" dirty="0" smtClean="0"/>
              <a:t>readings supplied to you</a:t>
            </a:r>
          </a:p>
          <a:p>
            <a:pPr lvl="2" eaLnBrk="1" hangingPunct="1"/>
            <a:r>
              <a:rPr lang="en-US" dirty="0" smtClean="0"/>
              <a:t>readings you discover</a:t>
            </a:r>
          </a:p>
          <a:p>
            <a:pPr lvl="2" eaLnBrk="1" hangingPunct="1"/>
            <a:r>
              <a:rPr lang="en-US" dirty="0" smtClean="0"/>
              <a:t>presentations by you and visitors</a:t>
            </a:r>
          </a:p>
          <a:p>
            <a:pPr lvl="2" eaLnBrk="1" hangingPunct="1"/>
            <a:r>
              <a:rPr lang="en-US" dirty="0" smtClean="0"/>
              <a:t>discussions / blog entries</a:t>
            </a:r>
          </a:p>
          <a:p>
            <a:pPr lvl="2" eaLnBrk="1" hangingPunct="1"/>
            <a:r>
              <a:rPr lang="en-US" dirty="0" smtClean="0"/>
              <a:t>your research projects</a:t>
            </a:r>
          </a:p>
        </p:txBody>
      </p:sp>
      <p:pic>
        <p:nvPicPr>
          <p:cNvPr id="16388" name="Picture 7" descr="pe0647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1557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contents	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Core concepts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Case studies</a:t>
            </a:r>
          </a:p>
          <a:p>
            <a:pPr lvl="1" eaLnBrk="1" hangingPunct="1"/>
            <a:r>
              <a:rPr lang="en-US" dirty="0" smtClean="0"/>
              <a:t>How can </a:t>
            </a:r>
            <a:r>
              <a:rPr lang="en-US" dirty="0" err="1" smtClean="0"/>
              <a:t>proxemic</a:t>
            </a:r>
            <a:r>
              <a:rPr lang="en-US" dirty="0" smtClean="0"/>
              <a:t> interactions be realized in various situations?</a:t>
            </a:r>
            <a:br>
              <a:rPr lang="en-US" dirty="0" smtClean="0"/>
            </a:br>
            <a:r>
              <a:rPr lang="en-US" dirty="0" smtClean="0"/>
              <a:t>Coverage:</a:t>
            </a:r>
          </a:p>
          <a:p>
            <a:pPr lvl="2" eaLnBrk="1" hangingPunct="1"/>
            <a:r>
              <a:rPr lang="en-US" dirty="0" smtClean="0"/>
              <a:t>social theory </a:t>
            </a:r>
          </a:p>
          <a:p>
            <a:pPr lvl="2" eaLnBrk="1" hangingPunct="1"/>
            <a:r>
              <a:rPr lang="en-US" dirty="0" smtClean="0"/>
              <a:t>technological infrastructures</a:t>
            </a:r>
          </a:p>
          <a:p>
            <a:pPr lvl="2" eaLnBrk="1" hangingPunct="1"/>
            <a:r>
              <a:rPr lang="en-US" dirty="0" smtClean="0"/>
              <a:t>toolkits</a:t>
            </a:r>
          </a:p>
          <a:p>
            <a:pPr lvl="2" eaLnBrk="1" hangingPunct="1"/>
            <a:r>
              <a:rPr lang="en-US" dirty="0" smtClean="0"/>
              <a:t>interaction techniques</a:t>
            </a:r>
          </a:p>
          <a:p>
            <a:pPr lvl="2" eaLnBrk="1" hangingPunct="1"/>
            <a:r>
              <a:rPr lang="en-US" dirty="0" smtClean="0"/>
              <a:t>application domains</a:t>
            </a:r>
          </a:p>
          <a:p>
            <a:pPr lvl="2" eaLnBrk="1" hangingPunct="1"/>
            <a:r>
              <a:rPr lang="en-US" dirty="0" smtClean="0"/>
              <a:t>ways it has been applied to design</a:t>
            </a:r>
            <a:br>
              <a:rPr lang="en-US" dirty="0" smtClean="0"/>
            </a:br>
            <a:r>
              <a:rPr lang="en-US" dirty="0" smtClean="0"/>
              <a:t>…</a:t>
            </a:r>
          </a:p>
        </p:txBody>
      </p:sp>
      <p:pic>
        <p:nvPicPr>
          <p:cNvPr id="17412" name="Picture 7" descr="pe0647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1557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Resources</a:t>
            </a:r>
          </a:p>
        </p:txBody>
      </p:sp>
      <p:sp>
        <p:nvSpPr>
          <p:cNvPr id="18436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course site</a:t>
            </a:r>
          </a:p>
          <a:p>
            <a:pPr lvl="1" eaLnBrk="1" hangingPunct="1"/>
            <a:r>
              <a:rPr lang="en-US" dirty="0" smtClean="0"/>
              <a:t>www.cpsc.ucalgary.ca/~saul/ </a:t>
            </a:r>
            <a:br>
              <a:rPr lang="en-US" dirty="0" smtClean="0"/>
            </a:br>
            <a:endParaRPr lang="en-US" dirty="0" smtClean="0"/>
          </a:p>
          <a:p>
            <a:pPr marL="0" indent="0" eaLnBrk="1" hangingPunct="1"/>
            <a:r>
              <a:rPr lang="en-US" dirty="0" smtClean="0"/>
              <a:t>lecture materials</a:t>
            </a:r>
          </a:p>
          <a:p>
            <a:pPr lvl="1" eaLnBrk="1" hangingPunct="1"/>
            <a:r>
              <a:rPr lang="en-US" dirty="0" smtClean="0"/>
              <a:t>slides and readings </a:t>
            </a:r>
          </a:p>
          <a:p>
            <a:pPr lvl="1" eaLnBrk="1" hangingPunct="1"/>
            <a:r>
              <a:rPr lang="en-US" dirty="0" smtClean="0"/>
              <a:t>see web site </a:t>
            </a:r>
            <a:br>
              <a:rPr lang="en-US" dirty="0" smtClean="0"/>
            </a:br>
            <a:endParaRPr lang="en-US" dirty="0" smtClean="0"/>
          </a:p>
          <a:p>
            <a:pPr marL="0" indent="0" eaLnBrk="1" hangingPunct="1"/>
            <a:r>
              <a:rPr lang="en-US" dirty="0" smtClean="0"/>
              <a:t>readings</a:t>
            </a:r>
          </a:p>
          <a:p>
            <a:pPr lvl="1" eaLnBrk="1" hangingPunct="1"/>
            <a:r>
              <a:rPr lang="en-US" dirty="0" smtClean="0"/>
              <a:t>see web site </a:t>
            </a:r>
            <a:br>
              <a:rPr lang="en-US" dirty="0" smtClean="0"/>
            </a:br>
            <a:endParaRPr lang="en-US" dirty="0" smtClean="0"/>
          </a:p>
          <a:p>
            <a:pPr marL="0" indent="0" eaLnBrk="1" hangingPunct="1"/>
            <a:r>
              <a:rPr lang="en-US" dirty="0" smtClean="0"/>
              <a:t>software</a:t>
            </a:r>
          </a:p>
          <a:p>
            <a:pPr lvl="1" eaLnBrk="1" hangingPunct="1"/>
            <a:r>
              <a:rPr lang="en-US" dirty="0" smtClean="0"/>
              <a:t>software cookbook</a:t>
            </a:r>
          </a:p>
          <a:p>
            <a:pPr lvl="1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video archive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0" y="282892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. </a:t>
            </a:r>
          </a:p>
        </p:txBody>
      </p:sp>
      <p:pic>
        <p:nvPicPr>
          <p:cNvPr id="1026" name="Picture 2" descr="C:\Users\saul\AppData\Local\Temp\SNAGHTML28561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12" y="658026"/>
            <a:ext cx="3835973" cy="599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rot="16200000" flipH="1">
            <a:off x="3303670" y="3548858"/>
            <a:ext cx="3686175" cy="1303338"/>
          </a:xfrm>
          <a:prstGeom prst="straightConnector1">
            <a:avLst/>
          </a:prstGeom>
          <a:ln>
            <a:solidFill>
              <a:srgbClr val="CC3300"/>
            </a:solidFill>
            <a:headEnd type="none" w="sm" len="sm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 flipV="1">
            <a:off x="2666288" y="5042019"/>
            <a:ext cx="3255948" cy="726395"/>
          </a:xfrm>
          <a:prstGeom prst="straightConnector1">
            <a:avLst/>
          </a:prstGeom>
          <a:ln>
            <a:solidFill>
              <a:srgbClr val="CC3300"/>
            </a:solidFill>
            <a:headEnd type="none" w="sm" len="sm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Resources</a:t>
            </a:r>
          </a:p>
        </p:txBody>
      </p:sp>
      <p:sp>
        <p:nvSpPr>
          <p:cNvPr id="18436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course site</a:t>
            </a:r>
          </a:p>
          <a:p>
            <a:pPr lvl="1" eaLnBrk="1" hangingPunct="1"/>
            <a:r>
              <a:rPr lang="en-US" dirty="0" smtClean="0"/>
              <a:t>www.cpsc.ucalgary.ca/~saul/ </a:t>
            </a:r>
            <a:br>
              <a:rPr lang="en-US" dirty="0" smtClean="0"/>
            </a:br>
            <a:endParaRPr lang="en-US" dirty="0" smtClean="0"/>
          </a:p>
          <a:p>
            <a:pPr marL="0" indent="0" eaLnBrk="1" hangingPunct="1"/>
            <a:r>
              <a:rPr lang="en-US" dirty="0" smtClean="0"/>
              <a:t>lecture materials</a:t>
            </a:r>
          </a:p>
          <a:p>
            <a:pPr lvl="1" eaLnBrk="1" hangingPunct="1"/>
            <a:r>
              <a:rPr lang="en-US" dirty="0" smtClean="0"/>
              <a:t>slides and readings </a:t>
            </a:r>
          </a:p>
          <a:p>
            <a:pPr lvl="1" eaLnBrk="1" hangingPunct="1"/>
            <a:r>
              <a:rPr lang="en-US" dirty="0" smtClean="0"/>
              <a:t>see web site </a:t>
            </a:r>
            <a:br>
              <a:rPr lang="en-US" dirty="0" smtClean="0"/>
            </a:br>
            <a:endParaRPr lang="en-US" dirty="0" smtClean="0"/>
          </a:p>
          <a:p>
            <a:pPr marL="0" indent="0" eaLnBrk="1" hangingPunct="1"/>
            <a:r>
              <a:rPr lang="en-US" dirty="0" smtClean="0"/>
              <a:t>readings</a:t>
            </a:r>
          </a:p>
          <a:p>
            <a:pPr lvl="1" eaLnBrk="1" hangingPunct="1"/>
            <a:r>
              <a:rPr lang="en-US" dirty="0" smtClean="0"/>
              <a:t>see web site </a:t>
            </a:r>
            <a:br>
              <a:rPr lang="en-US" dirty="0" smtClean="0"/>
            </a:br>
            <a:endParaRPr lang="en-US" dirty="0" smtClean="0"/>
          </a:p>
          <a:p>
            <a:pPr marL="0" indent="0" eaLnBrk="1" hangingPunct="1"/>
            <a:r>
              <a:rPr lang="en-US" dirty="0" smtClean="0"/>
              <a:t>software</a:t>
            </a:r>
          </a:p>
          <a:p>
            <a:pPr lvl="1" eaLnBrk="1" hangingPunct="1"/>
            <a:r>
              <a:rPr lang="en-US" dirty="0" smtClean="0"/>
              <a:t>software cookbook</a:t>
            </a:r>
          </a:p>
          <a:p>
            <a:pPr lvl="1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video archive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0" y="282892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332171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Blog</a:t>
            </a:r>
          </a:p>
        </p:txBody>
      </p:sp>
      <p:sp>
        <p:nvSpPr>
          <p:cNvPr id="1945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blog site</a:t>
            </a:r>
          </a:p>
          <a:p>
            <a:pPr lvl="1" eaLnBrk="1" hangingPunct="1"/>
            <a:r>
              <a:rPr lang="en-US" dirty="0" smtClean="0"/>
              <a:t>http://cpsc781.blogspot.com/ </a:t>
            </a:r>
            <a:br>
              <a:rPr lang="en-US" dirty="0" smtClean="0"/>
            </a:br>
            <a:endParaRPr lang="en-US" dirty="0" smtClean="0"/>
          </a:p>
          <a:p>
            <a:pPr marL="0" indent="0" eaLnBrk="1" hangingPunct="1"/>
            <a:r>
              <a:rPr lang="en-US" dirty="0" smtClean="0"/>
              <a:t>You can</a:t>
            </a:r>
          </a:p>
          <a:p>
            <a:pPr lvl="1" eaLnBrk="1" hangingPunct="1"/>
            <a:r>
              <a:rPr lang="en-US" dirty="0" smtClean="0"/>
              <a:t>read</a:t>
            </a:r>
          </a:p>
          <a:p>
            <a:pPr lvl="1" eaLnBrk="1" hangingPunct="1"/>
            <a:r>
              <a:rPr lang="en-US" dirty="0" smtClean="0"/>
              <a:t>post </a:t>
            </a:r>
          </a:p>
          <a:p>
            <a:pPr lvl="1" eaLnBrk="1" hangingPunct="1"/>
            <a:r>
              <a:rPr lang="en-US" dirty="0" smtClean="0"/>
              <a:t>comment</a:t>
            </a:r>
          </a:p>
          <a:p>
            <a:pPr lvl="1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Expected of all readings</a:t>
            </a:r>
          </a:p>
          <a:p>
            <a:pPr lvl="1" eaLnBrk="1" hangingPunct="1"/>
            <a:r>
              <a:rPr lang="en-US" dirty="0" smtClean="0"/>
              <a:t>thoughts of one or two issues</a:t>
            </a:r>
          </a:p>
          <a:p>
            <a:pPr lvl="1" eaLnBrk="1" hangingPunct="1"/>
            <a:r>
              <a:rPr lang="en-US" dirty="0" smtClean="0"/>
              <a:t>relate reading to </a:t>
            </a:r>
          </a:p>
          <a:p>
            <a:pPr lvl="2" eaLnBrk="1" hangingPunct="1"/>
            <a:r>
              <a:rPr lang="en-US" dirty="0" smtClean="0"/>
              <a:t>other papers </a:t>
            </a:r>
            <a:r>
              <a:rPr lang="en-US" i="1" dirty="0" smtClean="0"/>
              <a:t>or</a:t>
            </a:r>
          </a:p>
          <a:p>
            <a:pPr lvl="2" eaLnBrk="1" hangingPunct="1"/>
            <a:r>
              <a:rPr lang="en-US" dirty="0" smtClean="0"/>
              <a:t>everyday word</a:t>
            </a:r>
            <a:r>
              <a:rPr lang="en-US" i="1" dirty="0" smtClean="0"/>
              <a:t> or</a:t>
            </a:r>
          </a:p>
          <a:p>
            <a:pPr lvl="2" eaLnBrk="1" hangingPunct="1"/>
            <a:r>
              <a:rPr lang="en-US" dirty="0" smtClean="0"/>
              <a:t>personal experiences / research, </a:t>
            </a:r>
            <a:r>
              <a:rPr lang="en-US" dirty="0" err="1" smtClean="0"/>
              <a:t>etc</a:t>
            </a:r>
            <a:r>
              <a:rPr lang="en-US" dirty="0" smtClean="0"/>
              <a:t>,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2286000" y="282892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. </a:t>
            </a:r>
          </a:p>
        </p:txBody>
      </p:sp>
      <p:pic>
        <p:nvPicPr>
          <p:cNvPr id="2050" name="Picture 2" descr="C:\Users\saul\AppData\Local\Temp\SNAGHTML2964a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45" y="153824"/>
            <a:ext cx="4228055" cy="452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you will be evaluated</a:t>
            </a:r>
          </a:p>
        </p:txBody>
      </p:sp>
      <p:sp>
        <p:nvSpPr>
          <p:cNvPr id="2048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31938" y="1439863"/>
            <a:ext cx="7177087" cy="4752975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Assignments- 20%</a:t>
            </a:r>
          </a:p>
          <a:p>
            <a:pPr lvl="1" eaLnBrk="1" hangingPunct="1"/>
            <a:r>
              <a:rPr lang="en-US" dirty="0" smtClean="0"/>
              <a:t>Various exercises in learning/applying a technique</a:t>
            </a:r>
          </a:p>
          <a:p>
            <a:pPr lvl="1" eaLnBrk="1" hangingPunct="1"/>
            <a:r>
              <a:rPr lang="en-US" dirty="0" smtClean="0"/>
              <a:t>Monday: Proximity toolkit hello world</a:t>
            </a:r>
          </a:p>
          <a:p>
            <a:pPr lvl="1" eaLnBrk="1" hangingPunct="1"/>
            <a:r>
              <a:rPr lang="en-US" dirty="0" smtClean="0"/>
              <a:t>Others:</a:t>
            </a:r>
          </a:p>
          <a:p>
            <a:pPr lvl="2" eaLnBrk="1" hangingPunct="1"/>
            <a:r>
              <a:rPr lang="en-US" dirty="0" smtClean="0"/>
              <a:t>AR Toolkit, </a:t>
            </a:r>
            <a:r>
              <a:rPr lang="en-US" dirty="0" err="1" smtClean="0"/>
              <a:t>Phidgets</a:t>
            </a:r>
            <a:r>
              <a:rPr lang="en-US" dirty="0" smtClean="0"/>
              <a:t>, </a:t>
            </a:r>
            <a:r>
              <a:rPr lang="en-US" dirty="0" err="1" smtClean="0"/>
              <a:t>Arduino</a:t>
            </a:r>
            <a:r>
              <a:rPr lang="en-US" dirty="0" smtClean="0"/>
              <a:t>, </a:t>
            </a:r>
            <a:r>
              <a:rPr lang="en-US" dirty="0" err="1" smtClean="0"/>
              <a:t>OpenCV</a:t>
            </a:r>
            <a:r>
              <a:rPr lang="en-US" dirty="0" smtClean="0"/>
              <a:t>, Kinect, etc…</a:t>
            </a:r>
          </a:p>
          <a:p>
            <a:pPr lvl="2" eaLnBrk="1" hangingPunct="1"/>
            <a:r>
              <a:rPr lang="en-US" dirty="0" smtClean="0"/>
              <a:t>sketching exercises</a:t>
            </a:r>
          </a:p>
          <a:p>
            <a:pPr lvl="2" eaLnBrk="1" hangingPunct="1"/>
            <a:endParaRPr lang="en-US" dirty="0"/>
          </a:p>
          <a:p>
            <a:pPr marL="342900" lvl="1" indent="-342900" eaLnBrk="1" hangingPunct="1">
              <a:buClrTx/>
              <a:buNone/>
            </a:pPr>
            <a:endParaRPr lang="en-US" dirty="0" smtClean="0"/>
          </a:p>
          <a:p>
            <a:pPr marL="342900" lvl="1" indent="-342900" eaLnBrk="1" hangingPunct="1">
              <a:buClrTx/>
              <a:buNone/>
            </a:pPr>
            <a:endParaRPr lang="en-US" dirty="0"/>
          </a:p>
          <a:p>
            <a:pPr marL="342900" lvl="1" indent="-342900" eaLnBrk="1" hangingPunct="1">
              <a:buClrTx/>
              <a:buNone/>
            </a:pPr>
            <a:endParaRPr lang="en-US" dirty="0" smtClean="0"/>
          </a:p>
          <a:p>
            <a:pPr marL="342900" lvl="1" indent="-342900" eaLnBrk="1" hangingPunct="1">
              <a:buClrTx/>
              <a:buNone/>
            </a:pPr>
            <a:endParaRPr lang="en-US" dirty="0"/>
          </a:p>
          <a:p>
            <a:pPr marL="342900" lvl="1" indent="-342900" eaLnBrk="1" hangingPunct="1">
              <a:buClrTx/>
              <a:buNone/>
            </a:pPr>
            <a:r>
              <a:rPr lang="en-US" dirty="0" smtClean="0"/>
              <a:t>Assignments are on-going: ‘on </a:t>
            </a:r>
            <a:r>
              <a:rPr lang="en-US" dirty="0"/>
              <a:t>demand’ vs. </a:t>
            </a:r>
            <a:r>
              <a:rPr lang="en-US" dirty="0" smtClean="0"/>
              <a:t>scheduled</a:t>
            </a:r>
            <a:endParaRPr lang="en-US" dirty="0"/>
          </a:p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8" name="Picture 2" descr="C:\Users\saul\AppData\Local\Microsoft\Windows\Temporary Internet Files\Content.IE5\IA49B6KB\MC90044214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0" y="1589622"/>
            <a:ext cx="11811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748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idgets">
  <a:themeElements>
    <a:clrScheme name="">
      <a:dk1>
        <a:srgbClr val="000000"/>
      </a:dk1>
      <a:lt1>
        <a:srgbClr val="FFFFA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D4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hidge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hidge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idge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Notifications</Template>
  <TotalTime>5837</TotalTime>
  <Words>346</Words>
  <Application>Microsoft Office PowerPoint</Application>
  <PresentationFormat>On-screen Show (4:3)</PresentationFormat>
  <Paragraphs>207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phidgets</vt:lpstr>
      <vt:lpstr>PowerPoint Presentation</vt:lpstr>
      <vt:lpstr>Course contents</vt:lpstr>
      <vt:lpstr>Course contents </vt:lpstr>
      <vt:lpstr>Course contents </vt:lpstr>
      <vt:lpstr>Course contents </vt:lpstr>
      <vt:lpstr>Primary Resources</vt:lpstr>
      <vt:lpstr>Primary Resources</vt:lpstr>
      <vt:lpstr>The Blog</vt:lpstr>
      <vt:lpstr>How you will be evaluated</vt:lpstr>
      <vt:lpstr>How you will be evaluated</vt:lpstr>
      <vt:lpstr>How you will be evaluated</vt:lpstr>
      <vt:lpstr>PowerPoint Presentation</vt:lpstr>
      <vt:lpstr>You are a Researcher, not a Hacker</vt:lpstr>
      <vt:lpstr>For Next Week</vt:lpstr>
      <vt:lpstr>For Next Week</vt:lpstr>
    </vt:vector>
  </TitlesOfParts>
  <Company>University of Calgary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Saul Greenberg</dc:creator>
  <cp:lastModifiedBy>Saul Greenberg</cp:lastModifiedBy>
  <cp:revision>570</cp:revision>
  <cp:lastPrinted>1999-01-01T21:56:57Z</cp:lastPrinted>
  <dcterms:created xsi:type="dcterms:W3CDTF">1999-02-15T15:26:02Z</dcterms:created>
  <dcterms:modified xsi:type="dcterms:W3CDTF">2012-09-12T01:38:29Z</dcterms:modified>
</cp:coreProperties>
</file>