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62" r:id="rId3"/>
    <p:sldId id="257" r:id="rId4"/>
    <p:sldId id="278" r:id="rId5"/>
    <p:sldId id="264" r:id="rId6"/>
    <p:sldId id="263" r:id="rId7"/>
    <p:sldId id="258" r:id="rId8"/>
    <p:sldId id="267" r:id="rId9"/>
    <p:sldId id="277" r:id="rId10"/>
    <p:sldId id="268" r:id="rId11"/>
    <p:sldId id="269" r:id="rId12"/>
    <p:sldId id="259" r:id="rId13"/>
    <p:sldId id="274" r:id="rId14"/>
    <p:sldId id="276" r:id="rId15"/>
    <p:sldId id="275" r:id="rId16"/>
    <p:sldId id="270" r:id="rId17"/>
    <p:sldId id="260" r:id="rId18"/>
    <p:sldId id="272"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D2C2"/>
    <a:srgbClr val="F9EDE7"/>
    <a:srgbClr val="F6E4DA"/>
    <a:srgbClr val="ECC4AE"/>
    <a:srgbClr val="DD773F"/>
    <a:srgbClr val="E8D2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44" autoAdjust="0"/>
    <p:restoredTop sz="88271" autoAdjust="0"/>
  </p:normalViewPr>
  <p:slideViewPr>
    <p:cSldViewPr>
      <p:cViewPr>
        <p:scale>
          <a:sx n="90" d="100"/>
          <a:sy n="90" d="100"/>
        </p:scale>
        <p:origin x="-27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EC9C1A-4EAB-49FE-B277-77A06ACC4DB0}" type="datetimeFigureOut">
              <a:rPr lang="en-US" smtClean="0"/>
              <a:t>11/14/2010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E73BAA-C600-46CA-A77B-50AD7D60BB34}" type="slidenum">
              <a:rPr lang="en-US" smtClean="0"/>
              <a:t>‹#›</a:t>
            </a:fld>
            <a:endParaRPr lang="en-US"/>
          </a:p>
        </p:txBody>
      </p:sp>
    </p:spTree>
    <p:extLst>
      <p:ext uri="{BB962C8B-B14F-4D97-AF65-F5344CB8AC3E}">
        <p14:creationId xmlns:p14="http://schemas.microsoft.com/office/powerpoint/2010/main" val="1273289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Define Artifacts?</a:t>
            </a:r>
            <a:endParaRPr lang="en-US" dirty="0"/>
          </a:p>
        </p:txBody>
      </p:sp>
      <p:sp>
        <p:nvSpPr>
          <p:cNvPr id="4" name="Slide Number Placeholder 3"/>
          <p:cNvSpPr>
            <a:spLocks noGrp="1"/>
          </p:cNvSpPr>
          <p:nvPr>
            <p:ph type="sldNum" sz="quarter" idx="10"/>
          </p:nvPr>
        </p:nvSpPr>
        <p:spPr/>
        <p:txBody>
          <a:bodyPr/>
          <a:lstStyle/>
          <a:p>
            <a:fld id="{D9E73BAA-C600-46CA-A77B-50AD7D60BB34}" type="slidenum">
              <a:rPr lang="en-US" smtClean="0"/>
              <a:t>1</a:t>
            </a:fld>
            <a:endParaRPr lang="en-US"/>
          </a:p>
        </p:txBody>
      </p:sp>
    </p:spTree>
    <p:extLst>
      <p:ext uri="{BB962C8B-B14F-4D97-AF65-F5344CB8AC3E}">
        <p14:creationId xmlns:p14="http://schemas.microsoft.com/office/powerpoint/2010/main" val="17633455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a:t>
            </a:r>
          </a:p>
          <a:p>
            <a:r>
              <a:rPr lang="en-US" dirty="0" smtClean="0"/>
              <a:t>	</a:t>
            </a:r>
            <a:r>
              <a:rPr lang="en-US" dirty="0" smtClean="0"/>
              <a:t>Online</a:t>
            </a:r>
            <a:r>
              <a:rPr lang="en-US" baseline="0" dirty="0" smtClean="0"/>
              <a:t> community study. </a:t>
            </a:r>
          </a:p>
          <a:p>
            <a:r>
              <a:rPr lang="en-US" baseline="0" dirty="0" smtClean="0"/>
              <a:t>	</a:t>
            </a:r>
            <a:r>
              <a:rPr lang="en-US" baseline="0" dirty="0" err="1" smtClean="0"/>
              <a:t>mIRC</a:t>
            </a:r>
            <a:r>
              <a:rPr lang="en-US" baseline="0" dirty="0" smtClean="0"/>
              <a:t> : </a:t>
            </a:r>
            <a:r>
              <a:rPr lang="en-US" dirty="0" smtClean="0">
                <a:effectLst/>
              </a:rPr>
              <a:t>/me slaps "nick“ </a:t>
            </a:r>
            <a:br>
              <a:rPr lang="en-US" dirty="0" smtClean="0">
                <a:effectLst/>
              </a:rPr>
            </a:br>
            <a:r>
              <a:rPr lang="en-US" dirty="0" smtClean="0">
                <a:effectLst/>
              </a:rPr>
              <a:t>		</a:t>
            </a:r>
            <a:r>
              <a:rPr lang="en-US" dirty="0" err="1" smtClean="0">
                <a:effectLst/>
              </a:rPr>
              <a:t>Yourname</a:t>
            </a:r>
            <a:r>
              <a:rPr lang="en-US" dirty="0" smtClean="0">
                <a:effectLst/>
              </a:rPr>
              <a:t> slap's NICK around a bit with a large trout.</a:t>
            </a:r>
            <a:endParaRPr lang="en-US" dirty="0" smtClean="0"/>
          </a:p>
          <a:p>
            <a:endParaRPr lang="en-US" dirty="0"/>
          </a:p>
        </p:txBody>
      </p:sp>
      <p:sp>
        <p:nvSpPr>
          <p:cNvPr id="4" name="Slide Number Placeholder 3"/>
          <p:cNvSpPr>
            <a:spLocks noGrp="1"/>
          </p:cNvSpPr>
          <p:nvPr>
            <p:ph type="sldNum" sz="quarter" idx="10"/>
          </p:nvPr>
        </p:nvSpPr>
        <p:spPr/>
        <p:txBody>
          <a:bodyPr/>
          <a:lstStyle/>
          <a:p>
            <a:fld id="{D9E73BAA-C600-46CA-A77B-50AD7D60BB34}" type="slidenum">
              <a:rPr lang="en-US" smtClean="0"/>
              <a:t>14</a:t>
            </a:fld>
            <a:endParaRPr lang="en-US"/>
          </a:p>
        </p:txBody>
      </p:sp>
    </p:spTree>
    <p:extLst>
      <p:ext uri="{BB962C8B-B14F-4D97-AF65-F5344CB8AC3E}">
        <p14:creationId xmlns:p14="http://schemas.microsoft.com/office/powerpoint/2010/main" val="22611477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D9E73BAA-C600-46CA-A77B-50AD7D60BB34}" type="slidenum">
              <a:rPr lang="en-US" smtClean="0"/>
              <a:t>15</a:t>
            </a:fld>
            <a:endParaRPr lang="en-US"/>
          </a:p>
        </p:txBody>
      </p:sp>
    </p:spTree>
    <p:extLst>
      <p:ext uri="{BB962C8B-B14F-4D97-AF65-F5344CB8AC3E}">
        <p14:creationId xmlns:p14="http://schemas.microsoft.com/office/powerpoint/2010/main" val="34200025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Arrow keys: trying t</a:t>
            </a:r>
            <a:r>
              <a:rPr lang="en-US" baseline="0" dirty="0" smtClean="0"/>
              <a:t>o control flying</a:t>
            </a:r>
          </a:p>
          <a:p>
            <a:r>
              <a:rPr lang="en-US" baseline="0" dirty="0" smtClean="0"/>
              <a:t>Position: trying to place ourselves under the box</a:t>
            </a:r>
          </a:p>
          <a:p>
            <a:r>
              <a:rPr lang="en-US" baseline="0" dirty="0" smtClean="0"/>
              <a:t>Actions: Keeping Mario away from the flying dudes.</a:t>
            </a:r>
            <a:endParaRPr lang="en-US" dirty="0"/>
          </a:p>
        </p:txBody>
      </p:sp>
      <p:sp>
        <p:nvSpPr>
          <p:cNvPr id="4" name="Slide Number Placeholder 3"/>
          <p:cNvSpPr>
            <a:spLocks noGrp="1"/>
          </p:cNvSpPr>
          <p:nvPr>
            <p:ph type="sldNum" sz="quarter" idx="10"/>
          </p:nvPr>
        </p:nvSpPr>
        <p:spPr/>
        <p:txBody>
          <a:bodyPr/>
          <a:lstStyle/>
          <a:p>
            <a:fld id="{D9E73BAA-C600-46CA-A77B-50AD7D60BB34}" type="slidenum">
              <a:rPr lang="en-US" smtClean="0"/>
              <a:t>16</a:t>
            </a:fld>
            <a:endParaRPr lang="en-US"/>
          </a:p>
        </p:txBody>
      </p:sp>
    </p:spTree>
    <p:extLst>
      <p:ext uri="{BB962C8B-B14F-4D97-AF65-F5344CB8AC3E}">
        <p14:creationId xmlns:p14="http://schemas.microsoft.com/office/powerpoint/2010/main" val="32142969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a:t>
            </a:r>
            <a:endParaRPr lang="en-US" dirty="0"/>
          </a:p>
        </p:txBody>
      </p:sp>
      <p:sp>
        <p:nvSpPr>
          <p:cNvPr id="4" name="Slide Number Placeholder 3"/>
          <p:cNvSpPr>
            <a:spLocks noGrp="1"/>
          </p:cNvSpPr>
          <p:nvPr>
            <p:ph type="sldNum" sz="quarter" idx="10"/>
          </p:nvPr>
        </p:nvSpPr>
        <p:spPr/>
        <p:txBody>
          <a:bodyPr/>
          <a:lstStyle/>
          <a:p>
            <a:fld id="{D9E73BAA-C600-46CA-A77B-50AD7D60BB34}" type="slidenum">
              <a:rPr lang="en-US" smtClean="0"/>
              <a:t>17</a:t>
            </a:fld>
            <a:endParaRPr lang="en-US"/>
          </a:p>
        </p:txBody>
      </p:sp>
    </p:spTree>
    <p:extLst>
      <p:ext uri="{BB962C8B-B14F-4D97-AF65-F5344CB8AC3E}">
        <p14:creationId xmlns:p14="http://schemas.microsoft.com/office/powerpoint/2010/main" val="8316557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E73BAA-C600-46CA-A77B-50AD7D60BB34}" type="slidenum">
              <a:rPr lang="en-US" smtClean="0"/>
              <a:t>18</a:t>
            </a:fld>
            <a:endParaRPr lang="en-US"/>
          </a:p>
        </p:txBody>
      </p:sp>
    </p:spTree>
    <p:extLst>
      <p:ext uri="{BB962C8B-B14F-4D97-AF65-F5344CB8AC3E}">
        <p14:creationId xmlns:p14="http://schemas.microsoft.com/office/powerpoint/2010/main" val="741834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Taking the idea</a:t>
            </a:r>
            <a:r>
              <a:rPr lang="en-US" baseline="0" dirty="0" smtClean="0"/>
              <a:t> Embodied Interaction and applying it back through the concepts in the book.</a:t>
            </a:r>
            <a:endParaRPr lang="en-US" dirty="0"/>
          </a:p>
        </p:txBody>
      </p:sp>
      <p:sp>
        <p:nvSpPr>
          <p:cNvPr id="4" name="Slide Number Placeholder 3"/>
          <p:cNvSpPr>
            <a:spLocks noGrp="1"/>
          </p:cNvSpPr>
          <p:nvPr>
            <p:ph type="sldNum" sz="quarter" idx="10"/>
          </p:nvPr>
        </p:nvSpPr>
        <p:spPr/>
        <p:txBody>
          <a:bodyPr/>
          <a:lstStyle/>
          <a:p>
            <a:fld id="{D9E73BAA-C600-46CA-A77B-50AD7D60BB34}" type="slidenum">
              <a:rPr lang="en-US" smtClean="0"/>
              <a:t>2</a:t>
            </a:fld>
            <a:endParaRPr lang="en-US"/>
          </a:p>
        </p:txBody>
      </p:sp>
    </p:spTree>
    <p:extLst>
      <p:ext uri="{BB962C8B-B14F-4D97-AF65-F5344CB8AC3E}">
        <p14:creationId xmlns:p14="http://schemas.microsoft.com/office/powerpoint/2010/main" val="4253018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understand embodiment better, we</a:t>
            </a:r>
            <a:r>
              <a:rPr lang="en-US" baseline="0" dirty="0" smtClean="0"/>
              <a:t> will first look at two of the fields of computing that reflect its ideals.</a:t>
            </a:r>
            <a:endParaRPr lang="en-US" dirty="0"/>
          </a:p>
        </p:txBody>
      </p:sp>
      <p:sp>
        <p:nvSpPr>
          <p:cNvPr id="4" name="Slide Number Placeholder 3"/>
          <p:cNvSpPr>
            <a:spLocks noGrp="1"/>
          </p:cNvSpPr>
          <p:nvPr>
            <p:ph type="sldNum" sz="quarter" idx="10"/>
          </p:nvPr>
        </p:nvSpPr>
        <p:spPr/>
        <p:txBody>
          <a:bodyPr/>
          <a:lstStyle/>
          <a:p>
            <a:fld id="{D9E73BAA-C600-46CA-A77B-50AD7D60BB34}" type="slidenum">
              <a:rPr lang="en-US" smtClean="0"/>
              <a:t>3</a:t>
            </a:fld>
            <a:endParaRPr lang="en-US"/>
          </a:p>
        </p:txBody>
      </p:sp>
    </p:spTree>
    <p:extLst>
      <p:ext uri="{BB962C8B-B14F-4D97-AF65-F5344CB8AC3E}">
        <p14:creationId xmlns:p14="http://schemas.microsoft.com/office/powerpoint/2010/main" val="1412115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Illuminating Light and The Digital Desk</a:t>
            </a:r>
            <a:endParaRPr lang="en-US" dirty="0"/>
          </a:p>
        </p:txBody>
      </p:sp>
      <p:sp>
        <p:nvSpPr>
          <p:cNvPr id="4" name="Slide Number Placeholder 3"/>
          <p:cNvSpPr>
            <a:spLocks noGrp="1"/>
          </p:cNvSpPr>
          <p:nvPr>
            <p:ph type="sldNum" sz="quarter" idx="10"/>
          </p:nvPr>
        </p:nvSpPr>
        <p:spPr/>
        <p:txBody>
          <a:bodyPr/>
          <a:lstStyle/>
          <a:p>
            <a:fld id="{D9E73BAA-C600-46CA-A77B-50AD7D60BB34}" type="slidenum">
              <a:rPr lang="en-US" smtClean="0"/>
              <a:t>5</a:t>
            </a:fld>
            <a:endParaRPr lang="en-US"/>
          </a:p>
        </p:txBody>
      </p:sp>
    </p:spTree>
    <p:extLst>
      <p:ext uri="{BB962C8B-B14F-4D97-AF65-F5344CB8AC3E}">
        <p14:creationId xmlns:p14="http://schemas.microsoft.com/office/powerpoint/2010/main" val="801617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Philosophy</a:t>
            </a:r>
            <a:r>
              <a:rPr lang="en-US" baseline="0" dirty="0" smtClean="0"/>
              <a:t> next</a:t>
            </a:r>
            <a:endParaRPr lang="en-US" dirty="0" smtClean="0"/>
          </a:p>
          <a:p>
            <a:r>
              <a:rPr lang="en-US" dirty="0" smtClean="0"/>
              <a:t>Explain importance</a:t>
            </a:r>
            <a:r>
              <a:rPr lang="en-US" baseline="0" dirty="0" smtClean="0"/>
              <a:t> of flight strips in Hughes et al. 1995.</a:t>
            </a:r>
            <a:br>
              <a:rPr lang="en-US" baseline="0" dirty="0" smtClean="0"/>
            </a:br>
            <a:r>
              <a:rPr lang="en-US" baseline="0" dirty="0" smtClean="0"/>
              <a:t>	The subtle position of the strips indicates information</a:t>
            </a:r>
          </a:p>
          <a:p>
            <a:r>
              <a:rPr lang="en-US" baseline="0" dirty="0" smtClean="0"/>
              <a:t>	The crossing out of information on the strips is important</a:t>
            </a:r>
          </a:p>
          <a:p>
            <a:r>
              <a:rPr lang="en-US" baseline="0" dirty="0" smtClean="0"/>
              <a:t>	Positioning of strips indicates to other people the state of the air space</a:t>
            </a:r>
            <a:endParaRPr lang="en-US" dirty="0"/>
          </a:p>
        </p:txBody>
      </p:sp>
      <p:sp>
        <p:nvSpPr>
          <p:cNvPr id="4" name="Slide Number Placeholder 3"/>
          <p:cNvSpPr>
            <a:spLocks noGrp="1"/>
          </p:cNvSpPr>
          <p:nvPr>
            <p:ph type="sldNum" sz="quarter" idx="10"/>
          </p:nvPr>
        </p:nvSpPr>
        <p:spPr/>
        <p:txBody>
          <a:bodyPr/>
          <a:lstStyle/>
          <a:p>
            <a:fld id="{D9E73BAA-C600-46CA-A77B-50AD7D60BB34}" type="slidenum">
              <a:rPr lang="en-US" smtClean="0"/>
              <a:t>6</a:t>
            </a:fld>
            <a:endParaRPr lang="en-US"/>
          </a:p>
        </p:txBody>
      </p:sp>
    </p:spTree>
    <p:extLst>
      <p:ext uri="{BB962C8B-B14F-4D97-AF65-F5344CB8AC3E}">
        <p14:creationId xmlns:p14="http://schemas.microsoft.com/office/powerpoint/2010/main" val="3572317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Ready-to-hand – using the mouse to control the computer.</a:t>
            </a:r>
            <a:r>
              <a:rPr lang="en-US" baseline="0" dirty="0" smtClean="0"/>
              <a:t> I am acting through the mouse</a:t>
            </a:r>
          </a:p>
          <a:p>
            <a:r>
              <a:rPr lang="en-US" dirty="0" smtClean="0"/>
              <a:t>Present-at-hand – moving the mouse to the</a:t>
            </a:r>
            <a:r>
              <a:rPr lang="en-US" baseline="0" dirty="0" smtClean="0"/>
              <a:t> center of the </a:t>
            </a:r>
            <a:r>
              <a:rPr lang="en-US" baseline="0" dirty="0" err="1" smtClean="0"/>
              <a:t>mousepad</a:t>
            </a:r>
            <a:r>
              <a:rPr lang="en-US" baseline="0" dirty="0" smtClean="0"/>
              <a:t>. I am acting on the mouse</a:t>
            </a:r>
            <a:endParaRPr lang="en-US" dirty="0"/>
          </a:p>
        </p:txBody>
      </p:sp>
      <p:sp>
        <p:nvSpPr>
          <p:cNvPr id="4" name="Slide Number Placeholder 3"/>
          <p:cNvSpPr>
            <a:spLocks noGrp="1"/>
          </p:cNvSpPr>
          <p:nvPr>
            <p:ph type="sldNum" sz="quarter" idx="10"/>
          </p:nvPr>
        </p:nvSpPr>
        <p:spPr/>
        <p:txBody>
          <a:bodyPr/>
          <a:lstStyle/>
          <a:p>
            <a:fld id="{D9E73BAA-C600-46CA-A77B-50AD7D60BB34}" type="slidenum">
              <a:rPr lang="en-US" smtClean="0"/>
              <a:t>10</a:t>
            </a:fld>
            <a:endParaRPr lang="en-US"/>
          </a:p>
        </p:txBody>
      </p:sp>
    </p:spTree>
    <p:extLst>
      <p:ext uri="{BB962C8B-B14F-4D97-AF65-F5344CB8AC3E}">
        <p14:creationId xmlns:p14="http://schemas.microsoft.com/office/powerpoint/2010/main" val="3128818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t>Intersubjectivity</a:t>
            </a:r>
            <a:r>
              <a:rPr lang="en-US" baseline="0" dirty="0" smtClean="0"/>
              <a:t> - imparting of personal reasons onto another. (why are you in grad school example)</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Sociological problems are part of our experience of the world. Instead of being built</a:t>
            </a:r>
            <a:r>
              <a:rPr lang="en-US" baseline="0" dirty="0" smtClean="0"/>
              <a:t> into abstract laws that govern our behavior, they become built into the everyday problems we solve.</a:t>
            </a:r>
            <a:br>
              <a:rPr lang="en-US" baseline="0" dirty="0" smtClean="0"/>
            </a:br>
            <a:endParaRPr lang="en-US" dirty="0"/>
          </a:p>
        </p:txBody>
      </p:sp>
      <p:sp>
        <p:nvSpPr>
          <p:cNvPr id="4" name="Slide Number Placeholder 3"/>
          <p:cNvSpPr>
            <a:spLocks noGrp="1"/>
          </p:cNvSpPr>
          <p:nvPr>
            <p:ph type="sldNum" sz="quarter" idx="10"/>
          </p:nvPr>
        </p:nvSpPr>
        <p:spPr/>
        <p:txBody>
          <a:bodyPr/>
          <a:lstStyle/>
          <a:p>
            <a:fld id="{D9E73BAA-C600-46CA-A77B-50AD7D60BB34}" type="slidenum">
              <a:rPr lang="en-US" smtClean="0"/>
              <a:t>11</a:t>
            </a:fld>
            <a:endParaRPr lang="en-US"/>
          </a:p>
        </p:txBody>
      </p:sp>
    </p:spTree>
    <p:extLst>
      <p:ext uri="{BB962C8B-B14F-4D97-AF65-F5344CB8AC3E}">
        <p14:creationId xmlns:p14="http://schemas.microsoft.com/office/powerpoint/2010/main" val="5719841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Examples:</a:t>
            </a:r>
          </a:p>
          <a:p>
            <a:r>
              <a:rPr lang="en-US" dirty="0" smtClean="0"/>
              <a:t>	Ontology:	</a:t>
            </a:r>
          </a:p>
          <a:p>
            <a:endParaRPr lang="en-US" dirty="0" smtClean="0"/>
          </a:p>
          <a:p>
            <a:r>
              <a:rPr lang="en-US" dirty="0" smtClean="0"/>
              <a:t>	</a:t>
            </a:r>
          </a:p>
          <a:p>
            <a:r>
              <a:rPr lang="en-US" dirty="0" smtClean="0"/>
              <a:t>	</a:t>
            </a:r>
            <a:r>
              <a:rPr lang="en-US" dirty="0" err="1" smtClean="0"/>
              <a:t>Intersubjectivity</a:t>
            </a:r>
            <a:r>
              <a:rPr lang="en-US" dirty="0" smtClean="0"/>
              <a:t>:</a:t>
            </a:r>
          </a:p>
          <a:p>
            <a:r>
              <a:rPr lang="en-US" dirty="0" smtClean="0"/>
              <a:t>	Intentionality</a:t>
            </a:r>
            <a:endParaRPr lang="en-US" dirty="0"/>
          </a:p>
        </p:txBody>
      </p:sp>
      <p:sp>
        <p:nvSpPr>
          <p:cNvPr id="4" name="Slide Number Placeholder 3"/>
          <p:cNvSpPr>
            <a:spLocks noGrp="1"/>
          </p:cNvSpPr>
          <p:nvPr>
            <p:ph type="sldNum" sz="quarter" idx="10"/>
          </p:nvPr>
        </p:nvSpPr>
        <p:spPr/>
        <p:txBody>
          <a:bodyPr/>
          <a:lstStyle/>
          <a:p>
            <a:fld id="{D9E73BAA-C600-46CA-A77B-50AD7D60BB34}" type="slidenum">
              <a:rPr lang="en-US" smtClean="0"/>
              <a:t>12</a:t>
            </a:fld>
            <a:endParaRPr lang="en-US"/>
          </a:p>
        </p:txBody>
      </p:sp>
    </p:spTree>
    <p:extLst>
      <p:ext uri="{BB962C8B-B14F-4D97-AF65-F5344CB8AC3E}">
        <p14:creationId xmlns:p14="http://schemas.microsoft.com/office/powerpoint/2010/main" val="24785498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a:t>
            </a:r>
          </a:p>
          <a:p>
            <a:r>
              <a:rPr lang="en-US" dirty="0" smtClean="0"/>
              <a:t>	Filing</a:t>
            </a:r>
            <a:r>
              <a:rPr lang="en-US" baseline="0" dirty="0" smtClean="0"/>
              <a:t> system paradigm.</a:t>
            </a:r>
          </a:p>
          <a:p>
            <a:r>
              <a:rPr lang="en-US" baseline="0" dirty="0" smtClean="0"/>
              <a:t>		-Files in folders</a:t>
            </a:r>
          </a:p>
          <a:p>
            <a:r>
              <a:rPr lang="en-US" baseline="0" dirty="0" smtClean="0"/>
              <a:t>		-Folders can be stored in other folders</a:t>
            </a:r>
          </a:p>
          <a:p>
            <a:endParaRPr lang="en-US" baseline="0"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D9E73BAA-C600-46CA-A77B-50AD7D60BB34}" type="slidenum">
              <a:rPr lang="en-US" smtClean="0"/>
              <a:t>13</a:t>
            </a:fld>
            <a:endParaRPr lang="en-US"/>
          </a:p>
        </p:txBody>
      </p:sp>
    </p:spTree>
    <p:extLst>
      <p:ext uri="{BB962C8B-B14F-4D97-AF65-F5344CB8AC3E}">
        <p14:creationId xmlns:p14="http://schemas.microsoft.com/office/powerpoint/2010/main" val="635977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C737A4-6713-42C2-B3A9-025F10225037}" type="datetimeFigureOut">
              <a:rPr lang="en-US" smtClean="0"/>
              <a:t>11/14/2010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5B95CF-A265-4CF3-9E64-D8501F8C3EB4}" type="slidenum">
              <a:rPr lang="en-US" smtClean="0"/>
              <a:t>‹#›</a:t>
            </a:fld>
            <a:endParaRPr lang="en-US"/>
          </a:p>
        </p:txBody>
      </p:sp>
    </p:spTree>
    <p:extLst>
      <p:ext uri="{BB962C8B-B14F-4D97-AF65-F5344CB8AC3E}">
        <p14:creationId xmlns:p14="http://schemas.microsoft.com/office/powerpoint/2010/main" val="3344049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C737A4-6713-42C2-B3A9-025F10225037}" type="datetimeFigureOut">
              <a:rPr lang="en-US" smtClean="0"/>
              <a:t>11/14/2010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5B95CF-A265-4CF3-9E64-D8501F8C3EB4}" type="slidenum">
              <a:rPr lang="en-US" smtClean="0"/>
              <a:t>‹#›</a:t>
            </a:fld>
            <a:endParaRPr lang="en-US"/>
          </a:p>
        </p:txBody>
      </p:sp>
    </p:spTree>
    <p:extLst>
      <p:ext uri="{BB962C8B-B14F-4D97-AF65-F5344CB8AC3E}">
        <p14:creationId xmlns:p14="http://schemas.microsoft.com/office/powerpoint/2010/main" val="213474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C737A4-6713-42C2-B3A9-025F10225037}" type="datetimeFigureOut">
              <a:rPr lang="en-US" smtClean="0"/>
              <a:t>11/14/2010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5B95CF-A265-4CF3-9E64-D8501F8C3EB4}" type="slidenum">
              <a:rPr lang="en-US" smtClean="0"/>
              <a:t>‹#›</a:t>
            </a:fld>
            <a:endParaRPr lang="en-US"/>
          </a:p>
        </p:txBody>
      </p:sp>
    </p:spTree>
    <p:extLst>
      <p:ext uri="{BB962C8B-B14F-4D97-AF65-F5344CB8AC3E}">
        <p14:creationId xmlns:p14="http://schemas.microsoft.com/office/powerpoint/2010/main" val="1805355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C737A4-6713-42C2-B3A9-025F10225037}" type="datetimeFigureOut">
              <a:rPr lang="en-US" smtClean="0"/>
              <a:t>11/14/2010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5B95CF-A265-4CF3-9E64-D8501F8C3EB4}" type="slidenum">
              <a:rPr lang="en-US" smtClean="0"/>
              <a:t>‹#›</a:t>
            </a:fld>
            <a:endParaRPr lang="en-US"/>
          </a:p>
        </p:txBody>
      </p:sp>
    </p:spTree>
    <p:extLst>
      <p:ext uri="{BB962C8B-B14F-4D97-AF65-F5344CB8AC3E}">
        <p14:creationId xmlns:p14="http://schemas.microsoft.com/office/powerpoint/2010/main" val="1182317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C737A4-6713-42C2-B3A9-025F10225037}" type="datetimeFigureOut">
              <a:rPr lang="en-US" smtClean="0"/>
              <a:t>11/14/2010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5B95CF-A265-4CF3-9E64-D8501F8C3EB4}" type="slidenum">
              <a:rPr lang="en-US" smtClean="0"/>
              <a:t>‹#›</a:t>
            </a:fld>
            <a:endParaRPr lang="en-US"/>
          </a:p>
        </p:txBody>
      </p:sp>
    </p:spTree>
    <p:extLst>
      <p:ext uri="{BB962C8B-B14F-4D97-AF65-F5344CB8AC3E}">
        <p14:creationId xmlns:p14="http://schemas.microsoft.com/office/powerpoint/2010/main" val="375571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C737A4-6713-42C2-B3A9-025F10225037}" type="datetimeFigureOut">
              <a:rPr lang="en-US" smtClean="0"/>
              <a:t>11/14/2010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5B95CF-A265-4CF3-9E64-D8501F8C3EB4}" type="slidenum">
              <a:rPr lang="en-US" smtClean="0"/>
              <a:t>‹#›</a:t>
            </a:fld>
            <a:endParaRPr lang="en-US"/>
          </a:p>
        </p:txBody>
      </p:sp>
    </p:spTree>
    <p:extLst>
      <p:ext uri="{BB962C8B-B14F-4D97-AF65-F5344CB8AC3E}">
        <p14:creationId xmlns:p14="http://schemas.microsoft.com/office/powerpoint/2010/main" val="2952716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C737A4-6713-42C2-B3A9-025F10225037}" type="datetimeFigureOut">
              <a:rPr lang="en-US" smtClean="0"/>
              <a:t>11/14/2010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5B95CF-A265-4CF3-9E64-D8501F8C3EB4}" type="slidenum">
              <a:rPr lang="en-US" smtClean="0"/>
              <a:t>‹#›</a:t>
            </a:fld>
            <a:endParaRPr lang="en-US"/>
          </a:p>
        </p:txBody>
      </p:sp>
    </p:spTree>
    <p:extLst>
      <p:ext uri="{BB962C8B-B14F-4D97-AF65-F5344CB8AC3E}">
        <p14:creationId xmlns:p14="http://schemas.microsoft.com/office/powerpoint/2010/main" val="1611568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C737A4-6713-42C2-B3A9-025F10225037}" type="datetimeFigureOut">
              <a:rPr lang="en-US" smtClean="0"/>
              <a:t>11/14/2010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5B95CF-A265-4CF3-9E64-D8501F8C3EB4}" type="slidenum">
              <a:rPr lang="en-US" smtClean="0"/>
              <a:t>‹#›</a:t>
            </a:fld>
            <a:endParaRPr lang="en-US"/>
          </a:p>
        </p:txBody>
      </p:sp>
    </p:spTree>
    <p:extLst>
      <p:ext uri="{BB962C8B-B14F-4D97-AF65-F5344CB8AC3E}">
        <p14:creationId xmlns:p14="http://schemas.microsoft.com/office/powerpoint/2010/main" val="2460090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C737A4-6713-42C2-B3A9-025F10225037}" type="datetimeFigureOut">
              <a:rPr lang="en-US" smtClean="0"/>
              <a:t>11/14/2010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5B95CF-A265-4CF3-9E64-D8501F8C3EB4}" type="slidenum">
              <a:rPr lang="en-US" smtClean="0"/>
              <a:t>‹#›</a:t>
            </a:fld>
            <a:endParaRPr lang="en-US"/>
          </a:p>
        </p:txBody>
      </p:sp>
    </p:spTree>
    <p:extLst>
      <p:ext uri="{BB962C8B-B14F-4D97-AF65-F5344CB8AC3E}">
        <p14:creationId xmlns:p14="http://schemas.microsoft.com/office/powerpoint/2010/main" val="2535538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C737A4-6713-42C2-B3A9-025F10225037}" type="datetimeFigureOut">
              <a:rPr lang="en-US" smtClean="0"/>
              <a:t>11/14/2010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5B95CF-A265-4CF3-9E64-D8501F8C3EB4}" type="slidenum">
              <a:rPr lang="en-US" smtClean="0"/>
              <a:t>‹#›</a:t>
            </a:fld>
            <a:endParaRPr lang="en-US"/>
          </a:p>
        </p:txBody>
      </p:sp>
    </p:spTree>
    <p:extLst>
      <p:ext uri="{BB962C8B-B14F-4D97-AF65-F5344CB8AC3E}">
        <p14:creationId xmlns:p14="http://schemas.microsoft.com/office/powerpoint/2010/main" val="36491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C737A4-6713-42C2-B3A9-025F10225037}" type="datetimeFigureOut">
              <a:rPr lang="en-US" smtClean="0"/>
              <a:t>11/14/2010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5B95CF-A265-4CF3-9E64-D8501F8C3EB4}" type="slidenum">
              <a:rPr lang="en-US" smtClean="0"/>
              <a:t>‹#›</a:t>
            </a:fld>
            <a:endParaRPr lang="en-US"/>
          </a:p>
        </p:txBody>
      </p:sp>
    </p:spTree>
    <p:extLst>
      <p:ext uri="{BB962C8B-B14F-4D97-AF65-F5344CB8AC3E}">
        <p14:creationId xmlns:p14="http://schemas.microsoft.com/office/powerpoint/2010/main" val="3894007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0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C737A4-6713-42C2-B3A9-025F10225037}" type="datetimeFigureOut">
              <a:rPr lang="en-US" smtClean="0"/>
              <a:t>11/14/2010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5B95CF-A265-4CF3-9E64-D8501F8C3EB4}" type="slidenum">
              <a:rPr lang="en-US" smtClean="0"/>
              <a:t>‹#›</a:t>
            </a:fld>
            <a:endParaRPr lang="en-US"/>
          </a:p>
        </p:txBody>
      </p:sp>
    </p:spTree>
    <p:extLst>
      <p:ext uri="{BB962C8B-B14F-4D97-AF65-F5344CB8AC3E}">
        <p14:creationId xmlns:p14="http://schemas.microsoft.com/office/powerpoint/2010/main" val="4013221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Embodied Interaction</a:t>
            </a:r>
            <a:endParaRPr lang="en-US" dirty="0"/>
          </a:p>
        </p:txBody>
      </p:sp>
      <p:sp>
        <p:nvSpPr>
          <p:cNvPr id="3" name="Subtitle 2"/>
          <p:cNvSpPr>
            <a:spLocks noGrp="1"/>
          </p:cNvSpPr>
          <p:nvPr>
            <p:ph type="subTitle" idx="1"/>
          </p:nvPr>
        </p:nvSpPr>
        <p:spPr/>
        <p:txBody>
          <a:bodyPr/>
          <a:lstStyle/>
          <a:p>
            <a:r>
              <a:rPr lang="en-US" dirty="0" smtClean="0"/>
              <a:t>By Matthew Dunlap</a:t>
            </a:r>
            <a:endParaRPr lang="en-US" dirty="0"/>
          </a:p>
        </p:txBody>
      </p:sp>
    </p:spTree>
    <p:extLst>
      <p:ext uri="{BB962C8B-B14F-4D97-AF65-F5344CB8AC3E}">
        <p14:creationId xmlns:p14="http://schemas.microsoft.com/office/powerpoint/2010/main" val="27489588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Martin Heidegger</a:t>
            </a:r>
            <a:endParaRPr lang="en-US" dirty="0"/>
          </a:p>
        </p:txBody>
      </p:sp>
      <p:sp>
        <p:nvSpPr>
          <p:cNvPr id="3" name="Content Placeholder 2"/>
          <p:cNvSpPr>
            <a:spLocks noGrp="1"/>
          </p:cNvSpPr>
          <p:nvPr>
            <p:ph idx="1"/>
          </p:nvPr>
        </p:nvSpPr>
        <p:spPr>
          <a:xfrm>
            <a:off x="457200" y="1600200"/>
            <a:ext cx="8458200" cy="4525963"/>
          </a:xfrm>
        </p:spPr>
        <p:txBody>
          <a:bodyPr>
            <a:normAutofit/>
          </a:bodyPr>
          <a:lstStyle/>
          <a:p>
            <a:r>
              <a:rPr lang="en-US" sz="2800" dirty="0" smtClean="0"/>
              <a:t>Studied under Husserl</a:t>
            </a:r>
          </a:p>
          <a:p>
            <a:r>
              <a:rPr lang="en-US" sz="2800" dirty="0" smtClean="0"/>
              <a:t>Disagreed with Husserl’s Cartesian Dualism, the idea that there is a separation between the mind and the body/world.</a:t>
            </a:r>
          </a:p>
          <a:p>
            <a:pPr lvl="1"/>
            <a:r>
              <a:rPr lang="en-US" sz="2400" dirty="0" smtClean="0"/>
              <a:t>One must be in order to think</a:t>
            </a:r>
          </a:p>
          <a:p>
            <a:pPr lvl="1"/>
            <a:r>
              <a:rPr lang="en-US" sz="2400" dirty="0" smtClean="0"/>
              <a:t>Instead, we get our meaning from the world.</a:t>
            </a:r>
          </a:p>
          <a:p>
            <a:r>
              <a:rPr lang="en-US" sz="2800" dirty="0" err="1" smtClean="0"/>
              <a:t>Dasein</a:t>
            </a:r>
            <a:r>
              <a:rPr lang="en-US" sz="2800" dirty="0" smtClean="0"/>
              <a:t> – being-in-the-world. Essence of being human.</a:t>
            </a:r>
          </a:p>
          <a:p>
            <a:pPr lvl="1"/>
            <a:r>
              <a:rPr lang="en-US" sz="2400" dirty="0" err="1" smtClean="0"/>
              <a:t>Dasein</a:t>
            </a:r>
            <a:r>
              <a:rPr lang="en-US" sz="2400" dirty="0" smtClean="0"/>
              <a:t> acts on things in the world, but also acts through them.</a:t>
            </a:r>
          </a:p>
          <a:p>
            <a:pPr lvl="1"/>
            <a:r>
              <a:rPr lang="en-US" sz="2400" dirty="0" smtClean="0"/>
              <a:t>Ready-to-hand vs. present-at-hand</a:t>
            </a:r>
            <a:endParaRPr lang="en-US" sz="2000" dirty="0" smtClean="0"/>
          </a:p>
        </p:txBody>
      </p:sp>
    </p:spTree>
    <p:extLst>
      <p:ext uri="{BB962C8B-B14F-4D97-AF65-F5344CB8AC3E}">
        <p14:creationId xmlns:p14="http://schemas.microsoft.com/office/powerpoint/2010/main" val="15523460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Alfred </a:t>
            </a:r>
            <a:r>
              <a:rPr lang="en-US" dirty="0" err="1"/>
              <a:t>Schutz</a:t>
            </a:r>
            <a:endParaRPr lang="en-US" dirty="0"/>
          </a:p>
        </p:txBody>
      </p:sp>
      <p:sp>
        <p:nvSpPr>
          <p:cNvPr id="3" name="Content Placeholder 2"/>
          <p:cNvSpPr>
            <a:spLocks noGrp="1"/>
          </p:cNvSpPr>
          <p:nvPr>
            <p:ph idx="1"/>
          </p:nvPr>
        </p:nvSpPr>
        <p:spPr/>
        <p:txBody>
          <a:bodyPr>
            <a:normAutofit/>
          </a:bodyPr>
          <a:lstStyle/>
          <a:p>
            <a:r>
              <a:rPr lang="en-US" dirty="0" smtClean="0"/>
              <a:t>Applied phenomenology to the social world</a:t>
            </a:r>
          </a:p>
          <a:p>
            <a:r>
              <a:rPr lang="en-US" dirty="0" smtClean="0"/>
              <a:t>Dealt with </a:t>
            </a:r>
            <a:r>
              <a:rPr lang="en-US" dirty="0" err="1" smtClean="0"/>
              <a:t>intersubjectivity</a:t>
            </a:r>
            <a:r>
              <a:rPr lang="en-US" dirty="0" smtClean="0"/>
              <a:t>, the sharing of a common </a:t>
            </a:r>
            <a:r>
              <a:rPr lang="en-US" dirty="0" smtClean="0"/>
              <a:t>experience</a:t>
            </a:r>
            <a:endParaRPr lang="en-US" dirty="0" smtClean="0"/>
          </a:p>
          <a:p>
            <a:r>
              <a:rPr lang="en-US" dirty="0" smtClean="0"/>
              <a:t>To </a:t>
            </a:r>
            <a:r>
              <a:rPr lang="en-US" dirty="0" err="1" smtClean="0"/>
              <a:t>Schutz</a:t>
            </a:r>
            <a:r>
              <a:rPr lang="en-US" dirty="0" smtClean="0"/>
              <a:t>, we </a:t>
            </a:r>
            <a:r>
              <a:rPr lang="en-US" dirty="0" smtClean="0"/>
              <a:t>use our experience in the world when sharing experience with others.</a:t>
            </a:r>
          </a:p>
          <a:p>
            <a:r>
              <a:rPr lang="en-US" dirty="0" smtClean="0"/>
              <a:t>Brought </a:t>
            </a:r>
            <a:r>
              <a:rPr lang="en-US" dirty="0" smtClean="0"/>
              <a:t>sociological problems into the world. </a:t>
            </a:r>
            <a:endParaRPr lang="en-US" sz="2800" dirty="0"/>
          </a:p>
        </p:txBody>
      </p:sp>
    </p:spTree>
    <p:extLst>
      <p:ext uri="{BB962C8B-B14F-4D97-AF65-F5344CB8AC3E}">
        <p14:creationId xmlns:p14="http://schemas.microsoft.com/office/powerpoint/2010/main" val="27252996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8229600" cy="1143000"/>
          </a:xfrm>
        </p:spPr>
        <p:txBody>
          <a:bodyPr>
            <a:normAutofit/>
          </a:bodyPr>
          <a:lstStyle/>
          <a:p>
            <a:r>
              <a:rPr lang="en-US" dirty="0" smtClean="0"/>
              <a:t>Foundations </a:t>
            </a:r>
            <a:r>
              <a:rPr lang="en-US" dirty="0" smtClean="0"/>
              <a:t>for Embodied </a:t>
            </a:r>
            <a:r>
              <a:rPr lang="en-US" dirty="0" smtClean="0"/>
              <a:t>Systems</a:t>
            </a:r>
            <a:endParaRPr lang="en-US" dirty="0"/>
          </a:p>
        </p:txBody>
      </p:sp>
    </p:spTree>
    <p:extLst>
      <p:ext uri="{BB962C8B-B14F-4D97-AF65-F5344CB8AC3E}">
        <p14:creationId xmlns:p14="http://schemas.microsoft.com/office/powerpoint/2010/main" val="24658077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Ontology</a:t>
            </a:r>
            <a:endParaRPr lang="en-US" dirty="0"/>
          </a:p>
        </p:txBody>
      </p:sp>
      <p:sp>
        <p:nvSpPr>
          <p:cNvPr id="3" name="Content Placeholder 2"/>
          <p:cNvSpPr>
            <a:spLocks noGrp="1"/>
          </p:cNvSpPr>
          <p:nvPr>
            <p:ph idx="1"/>
          </p:nvPr>
        </p:nvSpPr>
        <p:spPr/>
        <p:txBody>
          <a:bodyPr/>
          <a:lstStyle/>
          <a:p>
            <a:r>
              <a:rPr lang="en-US" dirty="0" smtClean="0"/>
              <a:t>The study of being/reality.</a:t>
            </a:r>
          </a:p>
          <a:p>
            <a:r>
              <a:rPr lang="en-US" dirty="0" smtClean="0"/>
              <a:t>In Embodied Interaction:</a:t>
            </a:r>
          </a:p>
          <a:p>
            <a:pPr lvl="1"/>
            <a:r>
              <a:rPr lang="en-US" dirty="0" smtClean="0"/>
              <a:t>Understanding </a:t>
            </a:r>
            <a:r>
              <a:rPr lang="en-US" dirty="0"/>
              <a:t>the internal representation of a system and its entities</a:t>
            </a:r>
          </a:p>
          <a:p>
            <a:pPr lvl="1"/>
            <a:r>
              <a:rPr lang="en-US" dirty="0" smtClean="0"/>
              <a:t>Conveying this representation through the extension of affordances to digital systems.</a:t>
            </a:r>
          </a:p>
        </p:txBody>
      </p:sp>
    </p:spTree>
    <p:extLst>
      <p:ext uri="{BB962C8B-B14F-4D97-AF65-F5344CB8AC3E}">
        <p14:creationId xmlns:p14="http://schemas.microsoft.com/office/powerpoint/2010/main" val="25880695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Intersubjectivity</a:t>
            </a:r>
            <a:endParaRPr lang="en-US" dirty="0"/>
          </a:p>
        </p:txBody>
      </p:sp>
      <p:sp>
        <p:nvSpPr>
          <p:cNvPr id="3" name="Content Placeholder 2"/>
          <p:cNvSpPr>
            <a:spLocks noGrp="1"/>
          </p:cNvSpPr>
          <p:nvPr>
            <p:ph idx="1"/>
          </p:nvPr>
        </p:nvSpPr>
        <p:spPr/>
        <p:txBody>
          <a:bodyPr/>
          <a:lstStyle/>
          <a:p>
            <a:r>
              <a:rPr lang="en-US" dirty="0" smtClean="0"/>
              <a:t>How meaning arises from the community</a:t>
            </a:r>
            <a:endParaRPr lang="en-US" dirty="0"/>
          </a:p>
          <a:p>
            <a:r>
              <a:rPr lang="en-US" dirty="0" smtClean="0"/>
              <a:t>In Embodied Interaction:</a:t>
            </a:r>
          </a:p>
          <a:p>
            <a:pPr lvl="1"/>
            <a:r>
              <a:rPr lang="en-US" dirty="0" smtClean="0"/>
              <a:t>Allowing a system to be modified by a community to better suit its needs</a:t>
            </a:r>
          </a:p>
          <a:p>
            <a:pPr lvl="1"/>
            <a:r>
              <a:rPr lang="en-US" dirty="0" smtClean="0"/>
              <a:t>Customizing a system through the needs of a community</a:t>
            </a:r>
            <a:endParaRPr lang="en-US" dirty="0"/>
          </a:p>
        </p:txBody>
      </p:sp>
    </p:spTree>
    <p:extLst>
      <p:ext uri="{BB962C8B-B14F-4D97-AF65-F5344CB8AC3E}">
        <p14:creationId xmlns:p14="http://schemas.microsoft.com/office/powerpoint/2010/main" val="20818184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Intentionality</a:t>
            </a:r>
            <a:endParaRPr lang="en-US" dirty="0"/>
          </a:p>
        </p:txBody>
      </p:sp>
      <p:sp>
        <p:nvSpPr>
          <p:cNvPr id="3" name="Content Placeholder 2"/>
          <p:cNvSpPr>
            <a:spLocks noGrp="1"/>
          </p:cNvSpPr>
          <p:nvPr>
            <p:ph idx="1"/>
          </p:nvPr>
        </p:nvSpPr>
        <p:spPr>
          <a:xfrm>
            <a:off x="457200" y="1600200"/>
            <a:ext cx="8382000" cy="4525963"/>
          </a:xfrm>
        </p:spPr>
        <p:txBody>
          <a:bodyPr/>
          <a:lstStyle/>
          <a:p>
            <a:r>
              <a:rPr lang="en-US" dirty="0" smtClean="0"/>
              <a:t>The sharing of experience between individuals.</a:t>
            </a:r>
          </a:p>
          <a:p>
            <a:r>
              <a:rPr lang="en-US" dirty="0" smtClean="0"/>
              <a:t>In Embodied Interaction:</a:t>
            </a:r>
          </a:p>
          <a:p>
            <a:pPr lvl="1"/>
            <a:r>
              <a:rPr lang="en-US" dirty="0" smtClean="0"/>
              <a:t>How </a:t>
            </a:r>
            <a:r>
              <a:rPr lang="en-US" dirty="0"/>
              <a:t>do people share meaning?</a:t>
            </a:r>
          </a:p>
          <a:p>
            <a:pPr lvl="1"/>
            <a:r>
              <a:rPr lang="en-US" dirty="0"/>
              <a:t>How can the system understand the meaning conveyed through an action</a:t>
            </a:r>
            <a:r>
              <a:rPr lang="en-US" dirty="0" smtClean="0"/>
              <a:t>?</a:t>
            </a:r>
          </a:p>
          <a:p>
            <a:pPr lvl="1"/>
            <a:r>
              <a:rPr lang="en-US" dirty="0" smtClean="0"/>
              <a:t>How do we act through a system to effect the world?</a:t>
            </a:r>
            <a:endParaRPr lang="en-US" dirty="0"/>
          </a:p>
          <a:p>
            <a:endParaRPr lang="en-US" dirty="0"/>
          </a:p>
        </p:txBody>
      </p:sp>
    </p:spTree>
    <p:extLst>
      <p:ext uri="{BB962C8B-B14F-4D97-AF65-F5344CB8AC3E}">
        <p14:creationId xmlns:p14="http://schemas.microsoft.com/office/powerpoint/2010/main" val="4087873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248400" cy="1143000"/>
          </a:xfrm>
        </p:spPr>
        <p:txBody>
          <a:bodyPr/>
          <a:lstStyle/>
          <a:p>
            <a:r>
              <a:rPr lang="en-US" dirty="0" smtClean="0"/>
              <a:t>Coupling</a:t>
            </a:r>
            <a:endParaRPr lang="en-US" dirty="0"/>
          </a:p>
        </p:txBody>
      </p:sp>
      <p:sp>
        <p:nvSpPr>
          <p:cNvPr id="3" name="Content Placeholder 2"/>
          <p:cNvSpPr>
            <a:spLocks noGrp="1"/>
          </p:cNvSpPr>
          <p:nvPr>
            <p:ph idx="1"/>
          </p:nvPr>
        </p:nvSpPr>
        <p:spPr>
          <a:xfrm>
            <a:off x="457200" y="1371600"/>
            <a:ext cx="8229600" cy="4876800"/>
          </a:xfrm>
        </p:spPr>
        <p:txBody>
          <a:bodyPr>
            <a:normAutofit fontScale="92500"/>
          </a:bodyPr>
          <a:lstStyle/>
          <a:p>
            <a:r>
              <a:rPr lang="en-US" sz="2800" dirty="0" smtClean="0"/>
              <a:t>Intentional reference made</a:t>
            </a:r>
            <a:br>
              <a:rPr lang="en-US" sz="2800" dirty="0" smtClean="0"/>
            </a:br>
            <a:r>
              <a:rPr lang="en-US" sz="2800" dirty="0" smtClean="0"/>
              <a:t>effective</a:t>
            </a:r>
            <a:endParaRPr lang="en-US" sz="2800" dirty="0" smtClean="0"/>
          </a:p>
          <a:p>
            <a:r>
              <a:rPr lang="en-US" sz="2800" dirty="0" smtClean="0"/>
              <a:t>How </a:t>
            </a:r>
            <a:r>
              <a:rPr lang="en-US" sz="2800" dirty="0" smtClean="0"/>
              <a:t>we </a:t>
            </a:r>
            <a:r>
              <a:rPr lang="en-US" sz="2800" dirty="0" smtClean="0"/>
              <a:t>act </a:t>
            </a:r>
            <a:r>
              <a:rPr lang="en-US" sz="2800" dirty="0" smtClean="0"/>
              <a:t>through tools.</a:t>
            </a:r>
          </a:p>
          <a:p>
            <a:r>
              <a:rPr lang="en-US" sz="2800" dirty="0" smtClean="0"/>
              <a:t>Physical example: Using a fork </a:t>
            </a:r>
            <a:br>
              <a:rPr lang="en-US" sz="2800" dirty="0" smtClean="0"/>
            </a:br>
            <a:r>
              <a:rPr lang="en-US" sz="2800" dirty="0" smtClean="0"/>
              <a:t>to eat dinner. The fork becomes </a:t>
            </a:r>
            <a:br>
              <a:rPr lang="en-US" sz="2800" dirty="0" smtClean="0"/>
            </a:br>
            <a:r>
              <a:rPr lang="en-US" sz="2800" dirty="0" smtClean="0"/>
              <a:t>an extension of our intention.</a:t>
            </a:r>
          </a:p>
          <a:p>
            <a:r>
              <a:rPr lang="en-US" sz="2800" dirty="0" smtClean="0"/>
              <a:t>In software, we use abstractions in the same way.</a:t>
            </a:r>
          </a:p>
          <a:p>
            <a:r>
              <a:rPr lang="en-US" sz="2800" dirty="0" smtClean="0"/>
              <a:t>Physical/software example: using the arrow keys to control a character in a game. We change our attention between the buttons, the position of our character in the game, and our living of the characters actions.</a:t>
            </a:r>
            <a:endParaRPr lang="en-US" sz="2800"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76200"/>
            <a:ext cx="3409950" cy="290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68619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Principles</a:t>
            </a:r>
            <a:endParaRPr lang="en-US" dirty="0"/>
          </a:p>
        </p:txBody>
      </p:sp>
      <p:sp>
        <p:nvSpPr>
          <p:cNvPr id="3" name="Content Placeholder 2"/>
          <p:cNvSpPr>
            <a:spLocks noGrp="1"/>
          </p:cNvSpPr>
          <p:nvPr>
            <p:ph idx="1"/>
          </p:nvPr>
        </p:nvSpPr>
        <p:spPr>
          <a:xfrm>
            <a:off x="457200" y="1600200"/>
            <a:ext cx="8305800" cy="5029200"/>
          </a:xfrm>
        </p:spPr>
        <p:txBody>
          <a:bodyPr>
            <a:normAutofit/>
          </a:bodyPr>
          <a:lstStyle/>
          <a:p>
            <a:r>
              <a:rPr lang="en-US" sz="2800" b="1" dirty="0"/>
              <a:t>Computation is a </a:t>
            </a:r>
            <a:r>
              <a:rPr lang="en-US" sz="2800" b="1" dirty="0" smtClean="0"/>
              <a:t>medium: </a:t>
            </a:r>
            <a:br>
              <a:rPr lang="en-US" sz="2800" b="1" dirty="0" smtClean="0"/>
            </a:br>
            <a:r>
              <a:rPr lang="en-US" sz="2800" dirty="0" smtClean="0"/>
              <a:t>Computers </a:t>
            </a:r>
            <a:r>
              <a:rPr lang="en-US" sz="2800" dirty="0" smtClean="0"/>
              <a:t>act as </a:t>
            </a:r>
            <a:r>
              <a:rPr lang="en-US" sz="2800" dirty="0" smtClean="0"/>
              <a:t>an extensions of our own activities</a:t>
            </a:r>
            <a:endParaRPr lang="en-US" sz="2400" dirty="0" smtClean="0"/>
          </a:p>
          <a:p>
            <a:r>
              <a:rPr lang="en-US" sz="2800" b="1" dirty="0" smtClean="0"/>
              <a:t>Meaning arises on multiple levels: </a:t>
            </a:r>
            <a:br>
              <a:rPr lang="en-US" sz="2800" b="1" dirty="0" smtClean="0"/>
            </a:br>
            <a:r>
              <a:rPr lang="en-US" sz="2800" dirty="0" smtClean="0"/>
              <a:t>Systems and artifacts should be designed with a focus on the numerous meaning they can possess.</a:t>
            </a:r>
          </a:p>
          <a:p>
            <a:r>
              <a:rPr lang="en-US" sz="2800" b="1" dirty="0"/>
              <a:t>Users, not designers, manage </a:t>
            </a:r>
            <a:r>
              <a:rPr lang="en-US" sz="2800" b="1" dirty="0" smtClean="0"/>
              <a:t>meaning and coupling: </a:t>
            </a:r>
            <a:r>
              <a:rPr lang="en-US" sz="2800" dirty="0" smtClean="0"/>
              <a:t>The goal of designers should be towards suggesting meaning and coupling for artifacts, focusing on “ways for the user to understand the tool and understand how to apply it to each situation.</a:t>
            </a:r>
            <a:endParaRPr lang="en-US" sz="2800" dirty="0"/>
          </a:p>
        </p:txBody>
      </p:sp>
    </p:spTree>
    <p:extLst>
      <p:ext uri="{BB962C8B-B14F-4D97-AF65-F5344CB8AC3E}">
        <p14:creationId xmlns:p14="http://schemas.microsoft.com/office/powerpoint/2010/main" val="31517546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a:t>
            </a:r>
            <a:r>
              <a:rPr lang="en-US" dirty="0" smtClean="0"/>
              <a:t>Design </a:t>
            </a:r>
            <a:r>
              <a:rPr lang="en-US" dirty="0"/>
              <a:t>Principles</a:t>
            </a:r>
          </a:p>
        </p:txBody>
      </p:sp>
      <p:sp>
        <p:nvSpPr>
          <p:cNvPr id="3" name="Content Placeholder 2"/>
          <p:cNvSpPr>
            <a:spLocks noGrp="1"/>
          </p:cNvSpPr>
          <p:nvPr>
            <p:ph idx="1"/>
          </p:nvPr>
        </p:nvSpPr>
        <p:spPr>
          <a:xfrm>
            <a:off x="457200" y="1600200"/>
            <a:ext cx="8229600" cy="5105400"/>
          </a:xfrm>
        </p:spPr>
        <p:txBody>
          <a:bodyPr>
            <a:normAutofit/>
          </a:bodyPr>
          <a:lstStyle/>
          <a:p>
            <a:r>
              <a:rPr lang="en-US" sz="2800" b="1" dirty="0" smtClean="0"/>
              <a:t>Embodied technologies participate in the world they represent: </a:t>
            </a:r>
            <a:br>
              <a:rPr lang="en-US" sz="2800" b="1" dirty="0" smtClean="0"/>
            </a:br>
            <a:r>
              <a:rPr lang="en-US" sz="2800" dirty="0" smtClean="0"/>
              <a:t>The representation and the object exist in the same reality. </a:t>
            </a:r>
          </a:p>
          <a:p>
            <a:pPr lvl="1"/>
            <a:r>
              <a:rPr lang="en-US" sz="2400" dirty="0" smtClean="0"/>
              <a:t>Example: the representation of a file system effects the existence and use of the filing system.</a:t>
            </a:r>
          </a:p>
          <a:p>
            <a:r>
              <a:rPr lang="en-US" sz="2800" b="1" dirty="0" smtClean="0"/>
              <a:t>Embodied interaction turns action into meaning: </a:t>
            </a:r>
            <a:br>
              <a:rPr lang="en-US" sz="2800" b="1" dirty="0" smtClean="0"/>
            </a:br>
            <a:r>
              <a:rPr lang="en-US" sz="2800" dirty="0" smtClean="0"/>
              <a:t>Meaning is not in the system itself, but is expressed by how the user acts through the system.</a:t>
            </a:r>
            <a:endParaRPr lang="en-US" sz="2800" b="1" dirty="0" smtClean="0"/>
          </a:p>
          <a:p>
            <a:pPr lvl="1"/>
            <a:endParaRPr lang="en-US" sz="2400" dirty="0"/>
          </a:p>
        </p:txBody>
      </p:sp>
    </p:spTree>
    <p:extLst>
      <p:ext uri="{BB962C8B-B14F-4D97-AF65-F5344CB8AC3E}">
        <p14:creationId xmlns:p14="http://schemas.microsoft.com/office/powerpoint/2010/main" val="4956917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Embodied interaction is a highly useful way to look at system design.</a:t>
            </a:r>
          </a:p>
          <a:p>
            <a:r>
              <a:rPr lang="en-US" dirty="0" smtClean="0"/>
              <a:t>Emphasizes the user as a being who interacts in ways that contain meaning.</a:t>
            </a:r>
          </a:p>
          <a:p>
            <a:r>
              <a:rPr lang="en-US" dirty="0" smtClean="0"/>
              <a:t>Encourages the creation of systems that take the users environment and meaning into account.</a:t>
            </a:r>
            <a:endParaRPr lang="en-US" dirty="0"/>
          </a:p>
        </p:txBody>
      </p:sp>
    </p:spTree>
    <p:extLst>
      <p:ext uri="{BB962C8B-B14F-4D97-AF65-F5344CB8AC3E}">
        <p14:creationId xmlns:p14="http://schemas.microsoft.com/office/powerpoint/2010/main" val="2390060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In this presentation I will explore Paul </a:t>
            </a:r>
            <a:r>
              <a:rPr lang="en-US" dirty="0" err="1" smtClean="0"/>
              <a:t>Dourish’s</a:t>
            </a:r>
            <a:r>
              <a:rPr lang="en-US" dirty="0" smtClean="0"/>
              <a:t> idea of Embodied Interaction, looking into its:</a:t>
            </a:r>
          </a:p>
          <a:p>
            <a:pPr lvl="1"/>
            <a:r>
              <a:rPr lang="en-US" dirty="0"/>
              <a:t>Presence in Tangible and Social computing</a:t>
            </a:r>
          </a:p>
          <a:p>
            <a:pPr lvl="1"/>
            <a:r>
              <a:rPr lang="en-US" dirty="0" smtClean="0"/>
              <a:t>Philosophical Background</a:t>
            </a:r>
          </a:p>
          <a:p>
            <a:pPr lvl="1"/>
            <a:r>
              <a:rPr lang="en-US" dirty="0" smtClean="0"/>
              <a:t>The foundation it creates for HCI</a:t>
            </a:r>
          </a:p>
          <a:p>
            <a:pPr lvl="1"/>
            <a:r>
              <a:rPr lang="en-US" dirty="0" smtClean="0"/>
              <a:t>Its effect on HCI design</a:t>
            </a:r>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4258162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Embodied Interaction?</a:t>
            </a:r>
            <a:endParaRPr lang="en-US" dirty="0"/>
          </a:p>
        </p:txBody>
      </p:sp>
      <p:sp>
        <p:nvSpPr>
          <p:cNvPr id="3" name="Content Placeholder 2"/>
          <p:cNvSpPr>
            <a:spLocks noGrp="1"/>
          </p:cNvSpPr>
          <p:nvPr>
            <p:ph idx="1"/>
          </p:nvPr>
        </p:nvSpPr>
        <p:spPr/>
        <p:txBody>
          <a:bodyPr/>
          <a:lstStyle/>
          <a:p>
            <a:r>
              <a:rPr lang="en-US" dirty="0" smtClean="0"/>
              <a:t>“Embodied Interaction is the creation, manipulation, and sharing of meaning through engaged interaction with artifacts.”</a:t>
            </a:r>
          </a:p>
          <a:p>
            <a:r>
              <a:rPr lang="en-US" dirty="0" smtClean="0"/>
              <a:t>“Embodied Interaction </a:t>
            </a:r>
            <a:r>
              <a:rPr lang="en-US" dirty="0"/>
              <a:t>is based on the understanding that users create and communicate meaning through their interaction with the system (and with each other, through the system</a:t>
            </a:r>
            <a:r>
              <a:rPr lang="en-US" dirty="0" smtClean="0"/>
              <a:t>).”</a:t>
            </a:r>
            <a:endParaRPr lang="en-US" dirty="0"/>
          </a:p>
        </p:txBody>
      </p:sp>
    </p:spTree>
    <p:extLst>
      <p:ext uri="{BB962C8B-B14F-4D97-AF65-F5344CB8AC3E}">
        <p14:creationId xmlns:p14="http://schemas.microsoft.com/office/powerpoint/2010/main" val="10705115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dirty="0" smtClean="0"/>
          </a:p>
          <a:p>
            <a:pPr marL="0" indent="0" algn="ctr">
              <a:buNone/>
            </a:pPr>
            <a:r>
              <a:rPr lang="en-US" dirty="0" smtClean="0"/>
              <a:t>Embodied interaction is based upon the marriage of two computing concepts…</a:t>
            </a:r>
            <a:endParaRPr lang="en-US" dirty="0"/>
          </a:p>
        </p:txBody>
      </p:sp>
    </p:spTree>
    <p:extLst>
      <p:ext uri="{BB962C8B-B14F-4D97-AF65-F5344CB8AC3E}">
        <p14:creationId xmlns:p14="http://schemas.microsoft.com/office/powerpoint/2010/main" val="457428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Tangible </a:t>
            </a:r>
            <a:r>
              <a:rPr lang="en-US" dirty="0" smtClean="0"/>
              <a:t>Computing</a:t>
            </a:r>
            <a:endParaRPr lang="en-US" dirty="0"/>
          </a:p>
        </p:txBody>
      </p:sp>
      <p:sp>
        <p:nvSpPr>
          <p:cNvPr id="3" name="Content Placeholder 2"/>
          <p:cNvSpPr>
            <a:spLocks noGrp="1"/>
          </p:cNvSpPr>
          <p:nvPr>
            <p:ph idx="1"/>
          </p:nvPr>
        </p:nvSpPr>
        <p:spPr/>
        <p:txBody>
          <a:bodyPr>
            <a:normAutofit/>
          </a:bodyPr>
          <a:lstStyle/>
          <a:p>
            <a:r>
              <a:rPr lang="en-US" sz="2800" dirty="0" smtClean="0"/>
              <a:t>Allows interaction with digital information through the physical world.</a:t>
            </a:r>
          </a:p>
          <a:p>
            <a:r>
              <a:rPr lang="en-US" sz="2800" dirty="0" smtClean="0"/>
              <a:t>Interfaces like Illuminating Light and The Digital Desk</a:t>
            </a:r>
          </a:p>
          <a:p>
            <a:r>
              <a:rPr lang="en-US" sz="2800" dirty="0" smtClean="0"/>
              <a:t>Allows the user to “explore, adopt and adapt interactive technology… to create and communicate the meaning of the actions they perform.”</a:t>
            </a:r>
          </a:p>
          <a:p>
            <a:endParaRPr lang="en-US" sz="2800" dirty="0"/>
          </a:p>
        </p:txBody>
      </p:sp>
      <p:pic>
        <p:nvPicPr>
          <p:cNvPr id="1026" name="Picture 2" descr="C:\Users\p17\Desktop\illum lig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 y="4572000"/>
            <a:ext cx="3127782" cy="21526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p17\Desktop\Digital Desk.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91200" y="4572000"/>
            <a:ext cx="2971800" cy="21625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81833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a:t>
            </a:r>
            <a:r>
              <a:rPr lang="en-US" dirty="0" smtClean="0"/>
              <a:t>Computing</a:t>
            </a:r>
            <a:endParaRPr lang="en-US" dirty="0"/>
          </a:p>
        </p:txBody>
      </p:sp>
      <p:sp>
        <p:nvSpPr>
          <p:cNvPr id="3" name="Content Placeholder 2"/>
          <p:cNvSpPr>
            <a:spLocks noGrp="1"/>
          </p:cNvSpPr>
          <p:nvPr>
            <p:ph idx="1"/>
          </p:nvPr>
        </p:nvSpPr>
        <p:spPr>
          <a:xfrm>
            <a:off x="457200" y="1371600"/>
            <a:ext cx="6858000" cy="4525963"/>
          </a:xfrm>
        </p:spPr>
        <p:txBody>
          <a:bodyPr>
            <a:normAutofit/>
          </a:bodyPr>
          <a:lstStyle/>
          <a:p>
            <a:r>
              <a:rPr lang="en-US" sz="2800" dirty="0" smtClean="0"/>
              <a:t>Applies sociological methods to designing interactive systems.</a:t>
            </a:r>
          </a:p>
          <a:p>
            <a:r>
              <a:rPr lang="en-US" sz="2800" dirty="0"/>
              <a:t>Understands that systems are built upon abstraction, which hide implementation</a:t>
            </a:r>
            <a:r>
              <a:rPr lang="en-US" sz="2800" dirty="0" smtClean="0"/>
              <a:t>.</a:t>
            </a:r>
          </a:p>
          <a:p>
            <a:r>
              <a:rPr lang="en-US" sz="2800" dirty="0" smtClean="0"/>
              <a:t>Looks at the context and meaning behind the use of systems.</a:t>
            </a:r>
          </a:p>
          <a:p>
            <a:pPr marL="0" indent="0">
              <a:buNone/>
            </a:pPr>
            <a:endParaRPr lang="en-US" sz="2800" dirty="0"/>
          </a:p>
        </p:txBody>
      </p:sp>
      <p:pic>
        <p:nvPicPr>
          <p:cNvPr id="2050" name="Picture 2" descr="C:\Users\p17\Desktop\Installing_Flight_Strip_Printers_in_TCU.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32400" y="3886200"/>
            <a:ext cx="3759200" cy="2819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0524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Philosophical </a:t>
            </a:r>
            <a:r>
              <a:rPr lang="en-US" dirty="0"/>
              <a:t>Background: Embodiment</a:t>
            </a:r>
          </a:p>
        </p:txBody>
      </p:sp>
      <p:sp>
        <p:nvSpPr>
          <p:cNvPr id="3" name="Content Placeholder 2"/>
          <p:cNvSpPr>
            <a:spLocks noGrp="1"/>
          </p:cNvSpPr>
          <p:nvPr>
            <p:ph idx="1"/>
          </p:nvPr>
        </p:nvSpPr>
        <p:spPr/>
        <p:txBody>
          <a:bodyPr/>
          <a:lstStyle/>
          <a:p>
            <a:r>
              <a:rPr lang="en-US" dirty="0" smtClean="0"/>
              <a:t>“Embodied phenomena are those that by their very nature occur in real time and real space.” … what?</a:t>
            </a:r>
            <a:endParaRPr lang="en-US" dirty="0"/>
          </a:p>
          <a:p>
            <a:pPr lvl="1"/>
            <a:r>
              <a:rPr lang="en-US" dirty="0" smtClean="0"/>
              <a:t>Embodiment emphasizes that our interaction with the world around us occurs through our body.</a:t>
            </a:r>
          </a:p>
          <a:p>
            <a:pPr lvl="1"/>
            <a:r>
              <a:rPr lang="en-US" dirty="0" smtClean="0"/>
              <a:t>Is important to understanding a person’s experience in the world.</a:t>
            </a:r>
            <a:endParaRPr lang="en-US" dirty="0"/>
          </a:p>
          <a:p>
            <a:r>
              <a:rPr lang="en-US" dirty="0" smtClean="0"/>
              <a:t>Embodiment comes out of the philosophical tradition of Phenomenology.</a:t>
            </a:r>
          </a:p>
        </p:txBody>
      </p:sp>
    </p:spTree>
    <p:extLst>
      <p:ext uri="{BB962C8B-B14F-4D97-AF65-F5344CB8AC3E}">
        <p14:creationId xmlns:p14="http://schemas.microsoft.com/office/powerpoint/2010/main" val="25086288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Phenomenology</a:t>
            </a:r>
            <a:endParaRPr lang="en-US" dirty="0"/>
          </a:p>
        </p:txBody>
      </p:sp>
      <p:sp>
        <p:nvSpPr>
          <p:cNvPr id="3" name="Content Placeholder 2"/>
          <p:cNvSpPr>
            <a:spLocks noGrp="1"/>
          </p:cNvSpPr>
          <p:nvPr>
            <p:ph idx="1"/>
          </p:nvPr>
        </p:nvSpPr>
        <p:spPr/>
        <p:txBody>
          <a:bodyPr>
            <a:normAutofit/>
          </a:bodyPr>
          <a:lstStyle/>
          <a:p>
            <a:r>
              <a:rPr lang="en-US" sz="2800" dirty="0" smtClean="0"/>
              <a:t>Looks to human experience to solve questions of being and knowledge, seeing the mind and body as one. </a:t>
            </a:r>
            <a:endParaRPr lang="en-US" sz="2800" dirty="0" smtClean="0"/>
          </a:p>
          <a:p>
            <a:r>
              <a:rPr lang="en-US" sz="2800" dirty="0" smtClean="0"/>
              <a:t>This </a:t>
            </a:r>
            <a:r>
              <a:rPr lang="en-US" sz="2800" dirty="0" smtClean="0"/>
              <a:t>is opposed to previous philosophical traditions that separate the mind and the body.</a:t>
            </a:r>
          </a:p>
          <a:p>
            <a:endParaRPr lang="en-US" sz="2800" dirty="0"/>
          </a:p>
        </p:txBody>
      </p:sp>
    </p:spTree>
    <p:extLst>
      <p:ext uri="{BB962C8B-B14F-4D97-AF65-F5344CB8AC3E}">
        <p14:creationId xmlns:p14="http://schemas.microsoft.com/office/powerpoint/2010/main" val="39298301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Edmund Husserl </a:t>
            </a:r>
          </a:p>
        </p:txBody>
      </p:sp>
      <p:sp>
        <p:nvSpPr>
          <p:cNvPr id="3" name="Content Placeholder 2"/>
          <p:cNvSpPr>
            <a:spLocks noGrp="1"/>
          </p:cNvSpPr>
          <p:nvPr>
            <p:ph idx="1"/>
          </p:nvPr>
        </p:nvSpPr>
        <p:spPr/>
        <p:txBody>
          <a:bodyPr/>
          <a:lstStyle/>
          <a:p>
            <a:r>
              <a:rPr lang="en-US" dirty="0" smtClean="0"/>
              <a:t>Father </a:t>
            </a:r>
            <a:r>
              <a:rPr lang="en-US" dirty="0"/>
              <a:t>of phenomenology. </a:t>
            </a:r>
          </a:p>
          <a:p>
            <a:r>
              <a:rPr lang="en-US" dirty="0"/>
              <a:t>Built upon intentionality, which sees all consciousness as being about something. </a:t>
            </a:r>
          </a:p>
          <a:p>
            <a:r>
              <a:rPr lang="en-US" dirty="0"/>
              <a:t>Separated the objects that cause our experience from our consciousness of them. </a:t>
            </a:r>
          </a:p>
          <a:p>
            <a:r>
              <a:rPr lang="en-US" dirty="0"/>
              <a:t>Saw that experience is a study-able phenomenon.</a:t>
            </a:r>
          </a:p>
          <a:p>
            <a:pPr marL="0" indent="0">
              <a:buNone/>
            </a:pPr>
            <a:endParaRPr lang="en-US" dirty="0"/>
          </a:p>
        </p:txBody>
      </p:sp>
    </p:spTree>
    <p:extLst>
      <p:ext uri="{BB962C8B-B14F-4D97-AF65-F5344CB8AC3E}">
        <p14:creationId xmlns:p14="http://schemas.microsoft.com/office/powerpoint/2010/main" val="40924430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2954</TotalTime>
  <Words>805</Words>
  <Application>Microsoft Office PowerPoint</Application>
  <PresentationFormat>On-screen Show (4:3)</PresentationFormat>
  <Paragraphs>128</Paragraphs>
  <Slides>19</Slides>
  <Notes>14</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Embodied Interaction</vt:lpstr>
      <vt:lpstr>Overview</vt:lpstr>
      <vt:lpstr>What is Embodied Interaction?</vt:lpstr>
      <vt:lpstr>PowerPoint Presentation</vt:lpstr>
      <vt:lpstr>Tangible Computing</vt:lpstr>
      <vt:lpstr>Social Computing</vt:lpstr>
      <vt:lpstr>Philosophical Background: Embodiment</vt:lpstr>
      <vt:lpstr>Phenomenology</vt:lpstr>
      <vt:lpstr>Edmund Husserl </vt:lpstr>
      <vt:lpstr>Martin Heidegger</vt:lpstr>
      <vt:lpstr>Alfred Schutz</vt:lpstr>
      <vt:lpstr>Foundations for Embodied Systems</vt:lpstr>
      <vt:lpstr>Ontology</vt:lpstr>
      <vt:lpstr>Intersubjectivity</vt:lpstr>
      <vt:lpstr>Intentionality</vt:lpstr>
      <vt:lpstr>Coupling</vt:lpstr>
      <vt:lpstr>Design Principles</vt:lpstr>
      <vt:lpstr>More Design Principles</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p17</dc:creator>
  <cp:lastModifiedBy>p17</cp:lastModifiedBy>
  <cp:revision>57</cp:revision>
  <dcterms:created xsi:type="dcterms:W3CDTF">2010-11-09T03:28:38Z</dcterms:created>
  <dcterms:modified xsi:type="dcterms:W3CDTF">2010-11-15T02:39:07Z</dcterms:modified>
</cp:coreProperties>
</file>