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2" r:id="rId3"/>
    <p:sldId id="257" r:id="rId4"/>
    <p:sldId id="278" r:id="rId5"/>
    <p:sldId id="264" r:id="rId6"/>
    <p:sldId id="263" r:id="rId7"/>
    <p:sldId id="280" r:id="rId8"/>
    <p:sldId id="282" r:id="rId9"/>
    <p:sldId id="258" r:id="rId10"/>
    <p:sldId id="267" r:id="rId11"/>
    <p:sldId id="277" r:id="rId12"/>
    <p:sldId id="268" r:id="rId13"/>
    <p:sldId id="281" r:id="rId14"/>
    <p:sldId id="269" r:id="rId15"/>
    <p:sldId id="283" r:id="rId16"/>
    <p:sldId id="259" r:id="rId17"/>
    <p:sldId id="290" r:id="rId18"/>
    <p:sldId id="274" r:id="rId19"/>
    <p:sldId id="291" r:id="rId20"/>
    <p:sldId id="275" r:id="rId21"/>
    <p:sldId id="292" r:id="rId22"/>
    <p:sldId id="276" r:id="rId23"/>
    <p:sldId id="270" r:id="rId24"/>
    <p:sldId id="289" r:id="rId25"/>
    <p:sldId id="284" r:id="rId26"/>
    <p:sldId id="285" r:id="rId27"/>
    <p:sldId id="286" r:id="rId28"/>
    <p:sldId id="287" r:id="rId29"/>
    <p:sldId id="288" r:id="rId30"/>
    <p:sldId id="273" r:id="rId31"/>
    <p:sldId id="279"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2C2"/>
    <a:srgbClr val="F9EDE7"/>
    <a:srgbClr val="F6E4DA"/>
    <a:srgbClr val="ECC4AE"/>
    <a:srgbClr val="DD773F"/>
    <a:srgbClr val="E8D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4" autoAdjust="0"/>
    <p:restoredTop sz="74774" autoAdjust="0"/>
  </p:normalViewPr>
  <p:slideViewPr>
    <p:cSldViewPr>
      <p:cViewPr>
        <p:scale>
          <a:sx n="90" d="100"/>
          <a:sy n="90" d="100"/>
        </p:scale>
        <p:origin x="-384"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EC9C1A-4EAB-49FE-B277-77A06ACC4DB0}" type="datetimeFigureOut">
              <a:rPr lang="en-US" smtClean="0"/>
              <a:t>11/16/2010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73BAA-C600-46CA-A77B-50AD7D60BB34}" type="slidenum">
              <a:rPr lang="en-US" smtClean="0"/>
              <a:t>‹#›</a:t>
            </a:fld>
            <a:endParaRPr lang="en-US"/>
          </a:p>
        </p:txBody>
      </p:sp>
    </p:spTree>
    <p:extLst>
      <p:ext uri="{BB962C8B-B14F-4D97-AF65-F5344CB8AC3E}">
        <p14:creationId xmlns:p14="http://schemas.microsoft.com/office/powerpoint/2010/main" val="127328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Artifacts?</a:t>
            </a:r>
          </a:p>
          <a:p>
            <a:endParaRPr lang="en-US" dirty="0" smtClean="0"/>
          </a:p>
          <a:p>
            <a:endParaRPr lang="en-US" dirty="0" smtClean="0"/>
          </a:p>
          <a:p>
            <a:r>
              <a:rPr lang="en-US" smtClean="0"/>
              <a:t>Overview</a:t>
            </a:r>
            <a:r>
              <a:rPr lang="en-US" baseline="0" smtClean="0"/>
              <a:t> Next</a:t>
            </a:r>
            <a:endParaRPr lang="en-US" dirty="0"/>
          </a:p>
        </p:txBody>
      </p:sp>
      <p:sp>
        <p:nvSpPr>
          <p:cNvPr id="4" name="Slide Number Placeholder 3"/>
          <p:cNvSpPr>
            <a:spLocks noGrp="1"/>
          </p:cNvSpPr>
          <p:nvPr>
            <p:ph type="sldNum" sz="quarter" idx="10"/>
          </p:nvPr>
        </p:nvSpPr>
        <p:spPr/>
        <p:txBody>
          <a:bodyPr/>
          <a:lstStyle/>
          <a:p>
            <a:fld id="{D9E73BAA-C600-46CA-A77B-50AD7D60BB34}" type="slidenum">
              <a:rPr lang="en-US" smtClean="0"/>
              <a:t>1</a:t>
            </a:fld>
            <a:endParaRPr lang="en-US"/>
          </a:p>
        </p:txBody>
      </p:sp>
    </p:spTree>
    <p:extLst>
      <p:ext uri="{BB962C8B-B14F-4D97-AF65-F5344CB8AC3E}">
        <p14:creationId xmlns:p14="http://schemas.microsoft.com/office/powerpoint/2010/main" val="176334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Looks to human experience (phenomena) to solve questions of being and knowledge.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opposed to previous philosophical traditions that separate the mind and the body.</a:t>
            </a:r>
          </a:p>
          <a:p>
            <a:pPr algn="l"/>
            <a:endParaRPr lang="en-CA" dirty="0" smtClean="0"/>
          </a:p>
          <a:p>
            <a:pPr algn="l"/>
            <a:r>
              <a:rPr lang="en-CA" dirty="0" smtClean="0"/>
              <a:t>[Explain being and knowledge]</a:t>
            </a:r>
          </a:p>
          <a:p>
            <a:pPr algn="l"/>
            <a:r>
              <a:rPr lang="en-CA" dirty="0" smtClean="0"/>
              <a:t>[Explain</a:t>
            </a:r>
            <a:r>
              <a:rPr lang="en-CA" baseline="0" dirty="0" smtClean="0"/>
              <a:t> Cartesian Dualism]</a:t>
            </a:r>
          </a:p>
          <a:p>
            <a:pPr algn="l"/>
            <a:r>
              <a:rPr lang="en-CA" baseline="0" dirty="0" smtClean="0"/>
              <a:t>[Ask for questions]</a:t>
            </a:r>
          </a:p>
          <a:p>
            <a:pPr algn="l"/>
            <a:endParaRPr lang="en-CA" dirty="0" smtClean="0"/>
          </a:p>
          <a:p>
            <a:pPr algn="r"/>
            <a:endParaRPr lang="en-CA" dirty="0" smtClean="0"/>
          </a:p>
          <a:p>
            <a:pPr algn="r"/>
            <a:r>
              <a:rPr lang="en-CA" dirty="0" smtClean="0"/>
              <a:t>Husserl next</a:t>
            </a:r>
            <a:endParaRPr lang="en-CA" dirty="0"/>
          </a:p>
        </p:txBody>
      </p:sp>
      <p:sp>
        <p:nvSpPr>
          <p:cNvPr id="4" name="Slide Number Placeholder 3"/>
          <p:cNvSpPr>
            <a:spLocks noGrp="1"/>
          </p:cNvSpPr>
          <p:nvPr>
            <p:ph type="sldNum" sz="quarter" idx="10"/>
          </p:nvPr>
        </p:nvSpPr>
        <p:spPr/>
        <p:txBody>
          <a:bodyPr/>
          <a:lstStyle/>
          <a:p>
            <a:fld id="{D9E73BAA-C600-46CA-A77B-50AD7D60BB34}" type="slidenum">
              <a:rPr lang="en-US" smtClean="0"/>
              <a:t>10</a:t>
            </a:fld>
            <a:endParaRPr lang="en-US"/>
          </a:p>
        </p:txBody>
      </p:sp>
    </p:spTree>
    <p:extLst>
      <p:ext uri="{BB962C8B-B14F-4D97-AF65-F5344CB8AC3E}">
        <p14:creationId xmlns:p14="http://schemas.microsoft.com/office/powerpoint/2010/main" val="4253752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he is the father of phenomenology, it changed in many ways from when he birthed 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Phenomenology</a:t>
            </a:r>
            <a:r>
              <a:rPr lang="en-US" baseline="0" dirty="0" smtClean="0"/>
              <a:t> b</a:t>
            </a:r>
            <a:r>
              <a:rPr lang="en-US" dirty="0" smtClean="0"/>
              <a:t>uilt upon intentionality, which sees all consciousness as being about </a:t>
            </a:r>
            <a:r>
              <a:rPr lang="en-US" dirty="0" smtClean="0"/>
              <a:t>something.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a:t>
            </a:r>
            <a:r>
              <a:rPr lang="en-US" baseline="0" dirty="0" smtClean="0"/>
              <a:t> point] We experience the Phenomena of Saul when we see him, as well as when we imagine him or remember him.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Adhered to the Cartesian Dualistic approach.</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lgn="l"/>
            <a:endParaRPr lang="en-CA" dirty="0" smtClean="0"/>
          </a:p>
          <a:p>
            <a:pPr algn="r"/>
            <a:endParaRPr lang="en-CA" dirty="0" smtClean="0"/>
          </a:p>
          <a:p>
            <a:pPr algn="r"/>
            <a:r>
              <a:rPr lang="en-CA" dirty="0" smtClean="0"/>
              <a:t>Heidegger next</a:t>
            </a:r>
            <a:endParaRPr lang="en-CA" dirty="0"/>
          </a:p>
        </p:txBody>
      </p:sp>
      <p:sp>
        <p:nvSpPr>
          <p:cNvPr id="4" name="Slide Number Placeholder 3"/>
          <p:cNvSpPr>
            <a:spLocks noGrp="1"/>
          </p:cNvSpPr>
          <p:nvPr>
            <p:ph type="sldNum" sz="quarter" idx="10"/>
          </p:nvPr>
        </p:nvSpPr>
        <p:spPr/>
        <p:txBody>
          <a:bodyPr/>
          <a:lstStyle/>
          <a:p>
            <a:fld id="{D9E73BAA-C600-46CA-A77B-50AD7D60BB34}" type="slidenum">
              <a:rPr lang="en-US" smtClean="0"/>
              <a:t>11</a:t>
            </a:fld>
            <a:endParaRPr lang="en-US"/>
          </a:p>
        </p:txBody>
      </p:sp>
    </p:spTree>
    <p:extLst>
      <p:ext uri="{BB962C8B-B14F-4D97-AF65-F5344CB8AC3E}">
        <p14:creationId xmlns:p14="http://schemas.microsoft.com/office/powerpoint/2010/main" val="2019316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Student</a:t>
            </a:r>
            <a:r>
              <a:rPr lang="en-US" sz="1200" baseline="0" dirty="0" smtClean="0"/>
              <a:t> of </a:t>
            </a:r>
            <a:r>
              <a:rPr lang="en-US" sz="1200" dirty="0" smtClean="0"/>
              <a:t>Husserl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Notoriously</a:t>
            </a:r>
            <a:r>
              <a:rPr lang="en-US" sz="1200" baseline="0" dirty="0" smtClean="0"/>
              <a:t> confusing, even to 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Disagreed…: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Husserl focused</a:t>
            </a:r>
            <a:r>
              <a:rPr lang="en-US" sz="1200" baseline="0" dirty="0" smtClean="0"/>
              <a:t> on mental phenomena separated from the physical world.</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smtClean="0"/>
              <a:t>One must be in order to think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smtClean="0"/>
              <a:t>Instead</a:t>
            </a:r>
            <a:r>
              <a:rPr lang="en-CA" dirty="0" smtClean="0"/>
              <a:t>, we get our meaning from the world.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dirty="0" smtClean="0"/>
              <a:t>Changed</a:t>
            </a:r>
            <a:r>
              <a:rPr lang="en-CA" baseline="0" dirty="0" smtClean="0"/>
              <a:t> </a:t>
            </a:r>
            <a:r>
              <a:rPr lang="en-CA" baseline="0" dirty="0" smtClean="0"/>
              <a:t>phenomenology from a knowledge question to an existence question.</a:t>
            </a:r>
            <a:endParaRPr lang="en-US" dirty="0" smtClean="0"/>
          </a:p>
          <a:p>
            <a:endParaRPr lang="en-US" baseline="0" dirty="0" smtClean="0"/>
          </a:p>
          <a:p>
            <a:pPr algn="r"/>
            <a:r>
              <a:rPr lang="en-US" baseline="0" dirty="0" smtClean="0"/>
              <a:t>Schultz next</a:t>
            </a:r>
            <a:endParaRPr lang="en-US" dirty="0"/>
          </a:p>
        </p:txBody>
      </p:sp>
      <p:sp>
        <p:nvSpPr>
          <p:cNvPr id="4" name="Slide Number Placeholder 3"/>
          <p:cNvSpPr>
            <a:spLocks noGrp="1"/>
          </p:cNvSpPr>
          <p:nvPr>
            <p:ph type="sldNum" sz="quarter" idx="10"/>
          </p:nvPr>
        </p:nvSpPr>
        <p:spPr/>
        <p:txBody>
          <a:bodyPr/>
          <a:lstStyle/>
          <a:p>
            <a:fld id="{D9E73BAA-C600-46CA-A77B-50AD7D60BB34}" type="slidenum">
              <a:rPr lang="en-US" smtClean="0"/>
              <a:t>12</a:t>
            </a:fld>
            <a:endParaRPr lang="en-US"/>
          </a:p>
        </p:txBody>
      </p:sp>
    </p:spTree>
    <p:extLst>
      <p:ext uri="{BB962C8B-B14F-4D97-AF65-F5344CB8AC3E}">
        <p14:creationId xmlns:p14="http://schemas.microsoft.com/office/powerpoint/2010/main" val="31288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We</a:t>
            </a:r>
            <a:r>
              <a:rPr lang="en-US" sz="2400" baseline="0" dirty="0" smtClean="0"/>
              <a:t> encounter the world practically through our embodiment.</a:t>
            </a: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err="1" smtClean="0"/>
              <a:t>Dasein</a:t>
            </a:r>
            <a:r>
              <a:rPr lang="en-US" sz="2400" dirty="0" smtClean="0"/>
              <a:t> acts on things in the world, but also acts through them.</a:t>
            </a:r>
          </a:p>
          <a:p>
            <a:endParaRPr lang="en-US" dirty="0" smtClean="0"/>
          </a:p>
          <a:p>
            <a:r>
              <a:rPr lang="en-US" dirty="0" smtClean="0"/>
              <a:t>Ready-to-hand – using the mouse to control the computer.</a:t>
            </a:r>
            <a:r>
              <a:rPr lang="en-US" baseline="0" dirty="0" smtClean="0"/>
              <a:t> I am acting through the mouse</a:t>
            </a:r>
          </a:p>
          <a:p>
            <a:r>
              <a:rPr lang="en-US" dirty="0" smtClean="0"/>
              <a:t>Present-at-hand – moving the mouse to the</a:t>
            </a:r>
            <a:r>
              <a:rPr lang="en-US" baseline="0" dirty="0" smtClean="0"/>
              <a:t> center of the </a:t>
            </a:r>
            <a:r>
              <a:rPr lang="en-US" baseline="0" dirty="0" err="1" smtClean="0"/>
              <a:t>mousepad</a:t>
            </a:r>
            <a:r>
              <a:rPr lang="en-US" baseline="0" dirty="0" smtClean="0"/>
              <a:t>. I am acting on the mouse</a:t>
            </a:r>
          </a:p>
          <a:p>
            <a:endParaRPr lang="en-US" dirty="0"/>
          </a:p>
        </p:txBody>
      </p:sp>
      <p:sp>
        <p:nvSpPr>
          <p:cNvPr id="4" name="Slide Number Placeholder 3"/>
          <p:cNvSpPr>
            <a:spLocks noGrp="1"/>
          </p:cNvSpPr>
          <p:nvPr>
            <p:ph type="sldNum" sz="quarter" idx="10"/>
          </p:nvPr>
        </p:nvSpPr>
        <p:spPr/>
        <p:txBody>
          <a:bodyPr/>
          <a:lstStyle/>
          <a:p>
            <a:fld id="{D9E73BAA-C600-46CA-A77B-50AD7D60BB34}" type="slidenum">
              <a:rPr lang="en-US" smtClean="0"/>
              <a:t>13</a:t>
            </a:fld>
            <a:endParaRPr lang="en-US"/>
          </a:p>
        </p:txBody>
      </p:sp>
    </p:spTree>
    <p:extLst>
      <p:ext uri="{BB962C8B-B14F-4D97-AF65-F5344CB8AC3E}">
        <p14:creationId xmlns:p14="http://schemas.microsoft.com/office/powerpoint/2010/main" val="370754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Intersubjectivity</a:t>
            </a:r>
            <a:r>
              <a:rPr lang="en-US" baseline="0" dirty="0" smtClean="0"/>
              <a:t> - imparting of personal reasons onto another. (why are you in grad school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t>
            </a:r>
            <a:r>
              <a:rPr lang="en-US" dirty="0" err="1" smtClean="0"/>
              <a:t>Schutz</a:t>
            </a:r>
            <a:r>
              <a:rPr lang="en-US" dirty="0" smtClean="0"/>
              <a:t>, we use our experience in the world when sharing experience with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Old sociological view saw</a:t>
            </a:r>
            <a:r>
              <a:rPr lang="en-US" baseline="0" dirty="0" smtClean="0"/>
              <a:t> sociology as the study of the laws that govern people.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t>
            </a:r>
            <a:r>
              <a:rPr lang="en-US" dirty="0" err="1" smtClean="0"/>
              <a:t>Schutz</a:t>
            </a:r>
            <a:r>
              <a:rPr lang="en-US" dirty="0" smtClean="0"/>
              <a:t>,</a:t>
            </a:r>
            <a:r>
              <a:rPr lang="en-US" baseline="0" dirty="0" smtClean="0"/>
              <a:t> s</a:t>
            </a:r>
            <a:r>
              <a:rPr lang="en-US" dirty="0" smtClean="0"/>
              <a:t>ociological problems are part of our experience of the world. Instead of being built</a:t>
            </a:r>
            <a:r>
              <a:rPr lang="en-US" baseline="0" dirty="0" smtClean="0"/>
              <a:t> into abstract laws that govern our behavior, they become built into the everyday problems we solve.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touch on </a:t>
            </a:r>
            <a:r>
              <a:rPr lang="en-US" baseline="0" dirty="0" err="1" smtClean="0"/>
              <a:t>intersubjectivity</a:t>
            </a:r>
            <a:r>
              <a:rPr lang="en-US" baseline="0" dirty="0" smtClean="0"/>
              <a:t> later</a:t>
            </a:r>
            <a:br>
              <a:rPr lang="en-US" baseline="0" dirty="0" smtClean="0"/>
            </a:b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baseline="0" dirty="0" smtClean="0"/>
              <a:t>Phenomenology Summary next</a:t>
            </a:r>
          </a:p>
        </p:txBody>
      </p:sp>
      <p:sp>
        <p:nvSpPr>
          <p:cNvPr id="4" name="Slide Number Placeholder 3"/>
          <p:cNvSpPr>
            <a:spLocks noGrp="1"/>
          </p:cNvSpPr>
          <p:nvPr>
            <p:ph type="sldNum" sz="quarter" idx="10"/>
          </p:nvPr>
        </p:nvSpPr>
        <p:spPr/>
        <p:txBody>
          <a:bodyPr/>
          <a:lstStyle/>
          <a:p>
            <a:fld id="{D9E73BAA-C600-46CA-A77B-50AD7D60BB34}" type="slidenum">
              <a:rPr lang="en-US" smtClean="0"/>
              <a:t>14</a:t>
            </a:fld>
            <a:endParaRPr lang="en-US"/>
          </a:p>
        </p:txBody>
      </p:sp>
    </p:spTree>
    <p:extLst>
      <p:ext uri="{BB962C8B-B14F-4D97-AF65-F5344CB8AC3E}">
        <p14:creationId xmlns:p14="http://schemas.microsoft.com/office/powerpoint/2010/main" val="571984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Embodiment is central to these philosophical views.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Foundations</a:t>
            </a:r>
            <a:r>
              <a:rPr lang="en-US" baseline="0" dirty="0" smtClean="0"/>
              <a:t> for Embodied Systems next</a:t>
            </a:r>
            <a:endParaRPr lang="en-US" dirty="0" smtClean="0"/>
          </a:p>
          <a:p>
            <a:endParaRPr lang="en-CA" dirty="0"/>
          </a:p>
        </p:txBody>
      </p:sp>
      <p:sp>
        <p:nvSpPr>
          <p:cNvPr id="4" name="Slide Number Placeholder 3"/>
          <p:cNvSpPr>
            <a:spLocks noGrp="1"/>
          </p:cNvSpPr>
          <p:nvPr>
            <p:ph type="sldNum" sz="quarter" idx="10"/>
          </p:nvPr>
        </p:nvSpPr>
        <p:spPr/>
        <p:txBody>
          <a:bodyPr/>
          <a:lstStyle/>
          <a:p>
            <a:fld id="{D9E73BAA-C600-46CA-A77B-50AD7D60BB34}" type="slidenum">
              <a:rPr lang="en-US" smtClean="0"/>
              <a:t>15</a:t>
            </a:fld>
            <a:endParaRPr lang="en-US"/>
          </a:p>
        </p:txBody>
      </p:sp>
    </p:spTree>
    <p:extLst>
      <p:ext uri="{BB962C8B-B14F-4D97-AF65-F5344CB8AC3E}">
        <p14:creationId xmlns:p14="http://schemas.microsoft.com/office/powerpoint/2010/main" val="363909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smtClean="0"/>
          </a:p>
          <a:p>
            <a:pPr algn="r"/>
            <a:r>
              <a:rPr lang="en-US" dirty="0" smtClean="0"/>
              <a:t>Ontology </a:t>
            </a:r>
            <a:r>
              <a:rPr lang="en-US" dirty="0" smtClean="0"/>
              <a:t>next</a:t>
            </a:r>
            <a:endParaRPr lang="en-US" dirty="0"/>
          </a:p>
        </p:txBody>
      </p:sp>
      <p:sp>
        <p:nvSpPr>
          <p:cNvPr id="4" name="Slide Number Placeholder 3"/>
          <p:cNvSpPr>
            <a:spLocks noGrp="1"/>
          </p:cNvSpPr>
          <p:nvPr>
            <p:ph type="sldNum" sz="quarter" idx="10"/>
          </p:nvPr>
        </p:nvSpPr>
        <p:spPr/>
        <p:txBody>
          <a:bodyPr/>
          <a:lstStyle/>
          <a:p>
            <a:fld id="{D9E73BAA-C600-46CA-A77B-50AD7D60BB34}" type="slidenum">
              <a:rPr lang="en-US" smtClean="0"/>
              <a:t>16</a:t>
            </a:fld>
            <a:endParaRPr lang="en-US"/>
          </a:p>
        </p:txBody>
      </p:sp>
    </p:spTree>
    <p:extLst>
      <p:ext uri="{BB962C8B-B14F-4D97-AF65-F5344CB8AC3E}">
        <p14:creationId xmlns:p14="http://schemas.microsoft.com/office/powerpoint/2010/main" val="2478549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Categories</a:t>
            </a:r>
            <a:r>
              <a:rPr lang="en-US" baseline="0" dirty="0" smtClean="0"/>
              <a:t> of being meaning what differentiates one object from the next.</a:t>
            </a:r>
          </a:p>
          <a:p>
            <a:r>
              <a:rPr lang="en-US" baseline="0" dirty="0" smtClean="0"/>
              <a:t>In computer science, the ontology means the internal layout of a software system. The problem is that ontology is thought of as something that can be designed, but how a user will use and interpret a system cannot.</a:t>
            </a:r>
          </a:p>
        </p:txBody>
      </p:sp>
      <p:sp>
        <p:nvSpPr>
          <p:cNvPr id="4" name="Slide Number Placeholder 3"/>
          <p:cNvSpPr>
            <a:spLocks noGrp="1"/>
          </p:cNvSpPr>
          <p:nvPr>
            <p:ph type="sldNum" sz="quarter" idx="10"/>
          </p:nvPr>
        </p:nvSpPr>
        <p:spPr/>
        <p:txBody>
          <a:bodyPr/>
          <a:lstStyle/>
          <a:p>
            <a:fld id="{D9E73BAA-C600-46CA-A77B-50AD7D60BB34}" type="slidenum">
              <a:rPr lang="en-US" smtClean="0"/>
              <a:t>17</a:t>
            </a:fld>
            <a:endParaRPr lang="en-US"/>
          </a:p>
        </p:txBody>
      </p:sp>
    </p:spTree>
    <p:extLst>
      <p:ext uri="{BB962C8B-B14F-4D97-AF65-F5344CB8AC3E}">
        <p14:creationId xmlns:p14="http://schemas.microsoft.com/office/powerpoint/2010/main" val="2546954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r>
              <a:rPr lang="en-US" dirty="0" smtClean="0"/>
              <a:t>	Filing</a:t>
            </a:r>
            <a:r>
              <a:rPr lang="en-US" baseline="0" dirty="0" smtClean="0"/>
              <a:t> system paradigm.</a:t>
            </a:r>
          </a:p>
          <a:p>
            <a:r>
              <a:rPr lang="en-US" baseline="0" dirty="0" smtClean="0"/>
              <a:t>		-Files in folders</a:t>
            </a:r>
          </a:p>
          <a:p>
            <a:r>
              <a:rPr lang="en-US" baseline="0" dirty="0" smtClean="0"/>
              <a:t>		-Folders can be stored in other folders</a:t>
            </a:r>
          </a:p>
          <a:p>
            <a:endParaRPr lang="en-US" baseline="0" dirty="0" smtClean="0"/>
          </a:p>
          <a:p>
            <a:pPr algn="r"/>
            <a:r>
              <a:rPr lang="en-US" baseline="0" dirty="0" err="1" smtClean="0"/>
              <a:t>Intersubjectivity</a:t>
            </a:r>
            <a:r>
              <a:rPr lang="en-US" baseline="0" dirty="0" smtClean="0"/>
              <a:t> next</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9E73BAA-C600-46CA-A77B-50AD7D60BB34}" type="slidenum">
              <a:rPr lang="en-US" smtClean="0"/>
              <a:t>18</a:t>
            </a:fld>
            <a:endParaRPr lang="en-US"/>
          </a:p>
        </p:txBody>
      </p:sp>
    </p:spTree>
    <p:extLst>
      <p:ext uri="{BB962C8B-B14F-4D97-AF65-F5344CB8AC3E}">
        <p14:creationId xmlns:p14="http://schemas.microsoft.com/office/powerpoint/2010/main" val="63597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Meaning</a:t>
            </a:r>
            <a:r>
              <a:rPr lang="en-US" baseline="0" dirty="0" smtClean="0"/>
              <a:t> is in the world…</a:t>
            </a:r>
          </a:p>
        </p:txBody>
      </p:sp>
      <p:sp>
        <p:nvSpPr>
          <p:cNvPr id="4" name="Slide Number Placeholder 3"/>
          <p:cNvSpPr>
            <a:spLocks noGrp="1"/>
          </p:cNvSpPr>
          <p:nvPr>
            <p:ph type="sldNum" sz="quarter" idx="10"/>
          </p:nvPr>
        </p:nvSpPr>
        <p:spPr/>
        <p:txBody>
          <a:bodyPr/>
          <a:lstStyle/>
          <a:p>
            <a:fld id="{D9E73BAA-C600-46CA-A77B-50AD7D60BB34}" type="slidenum">
              <a:rPr lang="en-US" smtClean="0"/>
              <a:t>19</a:t>
            </a:fld>
            <a:endParaRPr lang="en-US"/>
          </a:p>
        </p:txBody>
      </p:sp>
    </p:spTree>
    <p:extLst>
      <p:ext uri="{BB962C8B-B14F-4D97-AF65-F5344CB8AC3E}">
        <p14:creationId xmlns:p14="http://schemas.microsoft.com/office/powerpoint/2010/main" val="155833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Embodied interaction is a shift in</a:t>
            </a:r>
            <a:r>
              <a:rPr lang="en-US" baseline="0" dirty="0" smtClean="0"/>
              <a:t> model in which we design interactive systems.</a:t>
            </a:r>
          </a:p>
          <a:p>
            <a:endParaRPr lang="en-US" baseline="0" dirty="0" smtClean="0"/>
          </a:p>
          <a:p>
            <a:r>
              <a:rPr lang="en-US" baseline="0" dirty="0" smtClean="0"/>
              <a:t>If you have any questions, ask at any time.</a:t>
            </a:r>
          </a:p>
          <a:p>
            <a:endParaRPr lang="en-US" baseline="0" dirty="0" smtClean="0"/>
          </a:p>
          <a:p>
            <a:endParaRPr lang="en-US" baseline="0" dirty="0" smtClean="0"/>
          </a:p>
          <a:p>
            <a:endParaRPr lang="en-US" baseline="0" dirty="0" smtClean="0"/>
          </a:p>
          <a:p>
            <a:endParaRPr lang="en-US" baseline="0" dirty="0" smtClean="0"/>
          </a:p>
          <a:p>
            <a:pPr algn="r"/>
            <a:r>
              <a:rPr lang="en-US" baseline="0" dirty="0" smtClean="0"/>
              <a:t>What is Embodied Interaction next.</a:t>
            </a:r>
            <a:endParaRPr lang="en-US" dirty="0"/>
          </a:p>
        </p:txBody>
      </p:sp>
      <p:sp>
        <p:nvSpPr>
          <p:cNvPr id="4" name="Slide Number Placeholder 3"/>
          <p:cNvSpPr>
            <a:spLocks noGrp="1"/>
          </p:cNvSpPr>
          <p:nvPr>
            <p:ph type="sldNum" sz="quarter" idx="10"/>
          </p:nvPr>
        </p:nvSpPr>
        <p:spPr/>
        <p:txBody>
          <a:bodyPr/>
          <a:lstStyle/>
          <a:p>
            <a:fld id="{D9E73BAA-C600-46CA-A77B-50AD7D60BB34}" type="slidenum">
              <a:rPr lang="en-US" smtClean="0"/>
              <a:t>2</a:t>
            </a:fld>
            <a:endParaRPr lang="en-US"/>
          </a:p>
        </p:txBody>
      </p:sp>
    </p:spTree>
    <p:extLst>
      <p:ext uri="{BB962C8B-B14F-4D97-AF65-F5344CB8AC3E}">
        <p14:creationId xmlns:p14="http://schemas.microsoft.com/office/powerpoint/2010/main" val="4253018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Not directly brought up by </a:t>
            </a:r>
            <a:r>
              <a:rPr lang="en-US" dirty="0" err="1" smtClean="0"/>
              <a:t>Dourish</a:t>
            </a:r>
            <a:r>
              <a:rPr lang="en-US" dirty="0" smtClean="0"/>
              <a:t>: How can the system understand the meaning conveyed through an action?</a:t>
            </a:r>
            <a:endParaRPr lang="en-US" b="0" dirty="0" smtClean="0"/>
          </a:p>
          <a:p>
            <a:pPr algn="l"/>
            <a:r>
              <a:rPr lang="en-US" b="0" dirty="0" smtClean="0"/>
              <a:t>Appropriation</a:t>
            </a:r>
            <a:r>
              <a:rPr lang="en-US" b="0" baseline="0" dirty="0" smtClean="0"/>
              <a:t> is important. Allowing the user to control a system as verbosely as possible allows for better communication.</a:t>
            </a:r>
            <a:endParaRPr lang="en-US" b="0" dirty="0" smtClean="0"/>
          </a:p>
          <a:p>
            <a:pPr algn="r"/>
            <a:endParaRPr lang="en-US" b="0" dirty="0" smtClean="0"/>
          </a:p>
          <a:p>
            <a:pPr algn="r"/>
            <a:r>
              <a:rPr lang="en-US" b="0" dirty="0" smtClean="0"/>
              <a:t>Coupling </a:t>
            </a:r>
            <a:r>
              <a:rPr lang="en-US" b="0" dirty="0" smtClean="0"/>
              <a:t>Next</a:t>
            </a:r>
            <a:endParaRPr lang="en-US" b="0" dirty="0"/>
          </a:p>
        </p:txBody>
      </p:sp>
      <p:sp>
        <p:nvSpPr>
          <p:cNvPr id="4" name="Slide Number Placeholder 3"/>
          <p:cNvSpPr>
            <a:spLocks noGrp="1"/>
          </p:cNvSpPr>
          <p:nvPr>
            <p:ph type="sldNum" sz="quarter" idx="10"/>
          </p:nvPr>
        </p:nvSpPr>
        <p:spPr/>
        <p:txBody>
          <a:bodyPr/>
          <a:lstStyle/>
          <a:p>
            <a:fld id="{D9E73BAA-C600-46CA-A77B-50AD7D60BB34}" type="slidenum">
              <a:rPr lang="en-US" smtClean="0"/>
              <a:t>20</a:t>
            </a:fld>
            <a:endParaRPr lang="en-US"/>
          </a:p>
        </p:txBody>
      </p:sp>
    </p:spTree>
    <p:extLst>
      <p:ext uri="{BB962C8B-B14F-4D97-AF65-F5344CB8AC3E}">
        <p14:creationId xmlns:p14="http://schemas.microsoft.com/office/powerpoint/2010/main" val="3420002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When I think about sleep, my</a:t>
            </a:r>
            <a:r>
              <a:rPr lang="en-US" baseline="0" dirty="0" smtClean="0"/>
              <a:t> intention of the thought it towards the act of closing my eyes and drifting off. There is meaning in this intention.</a:t>
            </a:r>
          </a:p>
          <a:p>
            <a:endParaRPr lang="en-US" baseline="0" dirty="0" smtClean="0"/>
          </a:p>
          <a:p>
            <a:r>
              <a:rPr lang="en-US" dirty="0" smtClean="0"/>
              <a:t>Original intentionality is the intentionality that occurs in our mind.</a:t>
            </a:r>
            <a:br>
              <a:rPr lang="en-US" dirty="0" smtClean="0"/>
            </a:br>
            <a:r>
              <a:rPr lang="en-US" dirty="0" smtClean="0"/>
              <a:t>Derived intentionality is the intentionality</a:t>
            </a:r>
            <a:r>
              <a:rPr lang="en-US" baseline="0" dirty="0" smtClean="0"/>
              <a:t> interpreted by others.</a:t>
            </a:r>
            <a:endParaRPr lang="en-US" dirty="0"/>
          </a:p>
        </p:txBody>
      </p:sp>
      <p:sp>
        <p:nvSpPr>
          <p:cNvPr id="4" name="Slide Number Placeholder 3"/>
          <p:cNvSpPr>
            <a:spLocks noGrp="1"/>
          </p:cNvSpPr>
          <p:nvPr>
            <p:ph type="sldNum" sz="quarter" idx="10"/>
          </p:nvPr>
        </p:nvSpPr>
        <p:spPr/>
        <p:txBody>
          <a:bodyPr/>
          <a:lstStyle/>
          <a:p>
            <a:fld id="{D9E73BAA-C600-46CA-A77B-50AD7D60BB34}" type="slidenum">
              <a:rPr lang="en-US" smtClean="0"/>
              <a:t>21</a:t>
            </a:fld>
            <a:endParaRPr lang="en-US"/>
          </a:p>
        </p:txBody>
      </p:sp>
    </p:spTree>
    <p:extLst>
      <p:ext uri="{BB962C8B-B14F-4D97-AF65-F5344CB8AC3E}">
        <p14:creationId xmlns:p14="http://schemas.microsoft.com/office/powerpoint/2010/main" val="3789567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Computation is an</a:t>
            </a:r>
            <a:r>
              <a:rPr lang="en-US" baseline="0" dirty="0" smtClean="0"/>
              <a:t> intentional phenomena and refers to things</a:t>
            </a:r>
            <a:endParaRPr lang="en-US" dirty="0" smtClean="0"/>
          </a:p>
          <a:p>
            <a:endParaRPr lang="en-US"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t>Intentionality next</a:t>
            </a:r>
          </a:p>
        </p:txBody>
      </p:sp>
      <p:sp>
        <p:nvSpPr>
          <p:cNvPr id="4" name="Slide Number Placeholder 3"/>
          <p:cNvSpPr>
            <a:spLocks noGrp="1"/>
          </p:cNvSpPr>
          <p:nvPr>
            <p:ph type="sldNum" sz="quarter" idx="10"/>
          </p:nvPr>
        </p:nvSpPr>
        <p:spPr/>
        <p:txBody>
          <a:bodyPr/>
          <a:lstStyle/>
          <a:p>
            <a:fld id="{D9E73BAA-C600-46CA-A77B-50AD7D60BB34}" type="slidenum">
              <a:rPr lang="en-US" smtClean="0"/>
              <a:t>22</a:t>
            </a:fld>
            <a:endParaRPr lang="en-US"/>
          </a:p>
        </p:txBody>
      </p:sp>
    </p:spTree>
    <p:extLst>
      <p:ext uri="{BB962C8B-B14F-4D97-AF65-F5344CB8AC3E}">
        <p14:creationId xmlns:p14="http://schemas.microsoft.com/office/powerpoint/2010/main" val="2261147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Tied to </a:t>
            </a:r>
            <a:r>
              <a:rPr lang="en-US" dirty="0" err="1" smtClean="0"/>
              <a:t>Heideggers</a:t>
            </a:r>
            <a:r>
              <a:rPr lang="en-US" baseline="0" dirty="0" smtClean="0"/>
              <a:t> </a:t>
            </a:r>
            <a:r>
              <a:rPr lang="en-US" sz="2400" dirty="0" smtClean="0"/>
              <a:t>Ready-to-hand vs. present-at-hand concept</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Physical example: Using a fork to eat dinner. The fork becomes an extension of our intention.</a:t>
            </a:r>
          </a:p>
          <a:p>
            <a:endParaRPr lang="en-US" dirty="0" smtClean="0"/>
          </a:p>
          <a:p>
            <a:endParaRPr lang="en-US" dirty="0" smtClean="0"/>
          </a:p>
          <a:p>
            <a:r>
              <a:rPr lang="en-US" dirty="0" smtClean="0"/>
              <a:t>Arrow </a:t>
            </a:r>
            <a:r>
              <a:rPr lang="en-US" dirty="0" smtClean="0"/>
              <a:t>keys: trying t</a:t>
            </a:r>
            <a:r>
              <a:rPr lang="en-US" baseline="0" dirty="0" smtClean="0"/>
              <a:t>o control flying</a:t>
            </a:r>
          </a:p>
          <a:p>
            <a:r>
              <a:rPr lang="en-US" baseline="0" dirty="0" smtClean="0"/>
              <a:t>Position: trying to place ourselves under the box</a:t>
            </a:r>
          </a:p>
          <a:p>
            <a:r>
              <a:rPr lang="en-US" baseline="0" dirty="0" smtClean="0"/>
              <a:t>Actions: Keeping Mario away from the flying dudes.</a:t>
            </a:r>
          </a:p>
          <a:p>
            <a:endParaRPr lang="en-US" baseline="0" dirty="0" smtClean="0"/>
          </a:p>
          <a:p>
            <a:pPr algn="r"/>
            <a:r>
              <a:rPr lang="en-US" dirty="0" smtClean="0"/>
              <a:t>Design Principles</a:t>
            </a:r>
            <a:r>
              <a:rPr lang="en-US" baseline="0" dirty="0" smtClean="0"/>
              <a:t> next</a:t>
            </a:r>
            <a:endParaRPr lang="en-US" dirty="0"/>
          </a:p>
        </p:txBody>
      </p:sp>
      <p:sp>
        <p:nvSpPr>
          <p:cNvPr id="4" name="Slide Number Placeholder 3"/>
          <p:cNvSpPr>
            <a:spLocks noGrp="1"/>
          </p:cNvSpPr>
          <p:nvPr>
            <p:ph type="sldNum" sz="quarter" idx="10"/>
          </p:nvPr>
        </p:nvSpPr>
        <p:spPr/>
        <p:txBody>
          <a:bodyPr/>
          <a:lstStyle/>
          <a:p>
            <a:fld id="{D9E73BAA-C600-46CA-A77B-50AD7D60BB34}" type="slidenum">
              <a:rPr lang="en-US" smtClean="0"/>
              <a:t>23</a:t>
            </a:fld>
            <a:endParaRPr lang="en-US"/>
          </a:p>
        </p:txBody>
      </p:sp>
    </p:spTree>
    <p:extLst>
      <p:ext uri="{BB962C8B-B14F-4D97-AF65-F5344CB8AC3E}">
        <p14:creationId xmlns:p14="http://schemas.microsoft.com/office/powerpoint/2010/main" val="3214296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US" dirty="0" smtClean="0"/>
              <a:t>Ontology next</a:t>
            </a:r>
            <a:endParaRPr lang="en-US" dirty="0"/>
          </a:p>
        </p:txBody>
      </p:sp>
      <p:sp>
        <p:nvSpPr>
          <p:cNvPr id="4" name="Slide Number Placeholder 3"/>
          <p:cNvSpPr>
            <a:spLocks noGrp="1"/>
          </p:cNvSpPr>
          <p:nvPr>
            <p:ph type="sldNum" sz="quarter" idx="10"/>
          </p:nvPr>
        </p:nvSpPr>
        <p:spPr/>
        <p:txBody>
          <a:bodyPr/>
          <a:lstStyle/>
          <a:p>
            <a:fld id="{D9E73BAA-C600-46CA-A77B-50AD7D60BB34}" type="slidenum">
              <a:rPr lang="en-US" smtClean="0"/>
              <a:t>24</a:t>
            </a:fld>
            <a:endParaRPr lang="en-US"/>
          </a:p>
        </p:txBody>
      </p:sp>
    </p:spTree>
    <p:extLst>
      <p:ext uri="{BB962C8B-B14F-4D97-AF65-F5344CB8AC3E}">
        <p14:creationId xmlns:p14="http://schemas.microsoft.com/office/powerpoint/2010/main" val="2478549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Example: the representation of a file system effects the existence and use of the filing system.</a:t>
            </a:r>
          </a:p>
          <a:p>
            <a:endParaRPr lang="en-CA" dirty="0"/>
          </a:p>
        </p:txBody>
      </p:sp>
      <p:sp>
        <p:nvSpPr>
          <p:cNvPr id="4" name="Slide Number Placeholder 3"/>
          <p:cNvSpPr>
            <a:spLocks noGrp="1"/>
          </p:cNvSpPr>
          <p:nvPr>
            <p:ph type="sldNum" sz="quarter" idx="10"/>
          </p:nvPr>
        </p:nvSpPr>
        <p:spPr/>
        <p:txBody>
          <a:bodyPr/>
          <a:lstStyle/>
          <a:p>
            <a:fld id="{D9E73BAA-C600-46CA-A77B-50AD7D60BB34}" type="slidenum">
              <a:rPr lang="en-US" smtClean="0"/>
              <a:t>28</a:t>
            </a:fld>
            <a:endParaRPr lang="en-US"/>
          </a:p>
        </p:txBody>
      </p:sp>
    </p:spTree>
    <p:extLst>
      <p:ext uri="{BB962C8B-B14F-4D97-AF65-F5344CB8AC3E}">
        <p14:creationId xmlns:p14="http://schemas.microsoft.com/office/powerpoint/2010/main" val="3124349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smtClean="0"/>
              <a:t>Criticism:</a:t>
            </a:r>
            <a:r>
              <a:rPr lang="en-CA" baseline="0" dirty="0" smtClean="0"/>
              <a:t> It would have been nice to see a bit more clarity in how to apply these design principles.</a:t>
            </a:r>
            <a:endParaRPr lang="en-CA" dirty="0" smtClean="0"/>
          </a:p>
          <a:p>
            <a:pPr algn="r"/>
            <a:endParaRPr lang="en-CA" dirty="0" smtClean="0"/>
          </a:p>
          <a:p>
            <a:pPr algn="r"/>
            <a:r>
              <a:rPr lang="en-CA" dirty="0" smtClean="0"/>
              <a:t>DONEEEEEEEEEEEEEE</a:t>
            </a:r>
            <a:endParaRPr lang="en-CA" dirty="0"/>
          </a:p>
        </p:txBody>
      </p:sp>
      <p:sp>
        <p:nvSpPr>
          <p:cNvPr id="4" name="Slide Number Placeholder 3"/>
          <p:cNvSpPr>
            <a:spLocks noGrp="1"/>
          </p:cNvSpPr>
          <p:nvPr>
            <p:ph type="sldNum" sz="quarter" idx="10"/>
          </p:nvPr>
        </p:nvSpPr>
        <p:spPr/>
        <p:txBody>
          <a:bodyPr/>
          <a:lstStyle/>
          <a:p>
            <a:fld id="{D9E73BAA-C600-46CA-A77B-50AD7D60BB34}" type="slidenum">
              <a:rPr lang="en-US" smtClean="0"/>
              <a:t>30</a:t>
            </a:fld>
            <a:endParaRPr lang="en-US"/>
          </a:p>
        </p:txBody>
      </p:sp>
    </p:spTree>
    <p:extLst>
      <p:ext uri="{BB962C8B-B14F-4D97-AF65-F5344CB8AC3E}">
        <p14:creationId xmlns:p14="http://schemas.microsoft.com/office/powerpoint/2010/main" val="1351326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Allows us to do complicated things simply.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Philosophy</a:t>
            </a:r>
            <a:r>
              <a:rPr lang="en-US" baseline="0" dirty="0" smtClean="0"/>
              <a:t> Background next</a:t>
            </a:r>
            <a:endParaRPr lang="en-US" dirty="0" smtClean="0"/>
          </a:p>
          <a:p>
            <a:endParaRPr lang="en-CA" dirty="0"/>
          </a:p>
        </p:txBody>
      </p:sp>
      <p:sp>
        <p:nvSpPr>
          <p:cNvPr id="4" name="Slide Number Placeholder 3"/>
          <p:cNvSpPr>
            <a:spLocks noGrp="1"/>
          </p:cNvSpPr>
          <p:nvPr>
            <p:ph type="sldNum" sz="quarter" idx="10"/>
          </p:nvPr>
        </p:nvSpPr>
        <p:spPr/>
        <p:txBody>
          <a:bodyPr/>
          <a:lstStyle/>
          <a:p>
            <a:fld id="{D9E73BAA-C600-46CA-A77B-50AD7D60BB34}" type="slidenum">
              <a:rPr lang="en-US" smtClean="0"/>
              <a:t>31</a:t>
            </a:fld>
            <a:endParaRPr lang="en-US"/>
          </a:p>
        </p:txBody>
      </p:sp>
    </p:spTree>
    <p:extLst>
      <p:ext uri="{BB962C8B-B14F-4D97-AF65-F5344CB8AC3E}">
        <p14:creationId xmlns:p14="http://schemas.microsoft.com/office/powerpoint/2010/main" val="3271228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Example:</a:t>
            </a:r>
          </a:p>
          <a:p>
            <a:r>
              <a:rPr lang="en-US" dirty="0" smtClean="0"/>
              <a:t>	Online</a:t>
            </a:r>
            <a:r>
              <a:rPr lang="en-US" baseline="0" dirty="0" smtClean="0"/>
              <a:t> community study. </a:t>
            </a:r>
          </a:p>
          <a:p>
            <a:r>
              <a:rPr lang="en-US" baseline="0" dirty="0" smtClean="0"/>
              <a:t>	</a:t>
            </a:r>
            <a:r>
              <a:rPr lang="en-US" baseline="0" dirty="0" err="1" smtClean="0"/>
              <a:t>mIRC</a:t>
            </a:r>
            <a:r>
              <a:rPr lang="en-US" baseline="0" dirty="0" smtClean="0"/>
              <a:t> : </a:t>
            </a:r>
            <a:r>
              <a:rPr lang="en-US" dirty="0" smtClean="0">
                <a:effectLst/>
              </a:rPr>
              <a:t>/me slaps "nick“ </a:t>
            </a:r>
            <a:br>
              <a:rPr lang="en-US" dirty="0" smtClean="0">
                <a:effectLst/>
              </a:rPr>
            </a:br>
            <a:r>
              <a:rPr lang="en-US" dirty="0" smtClean="0">
                <a:effectLst/>
              </a:rPr>
              <a:t>		</a:t>
            </a:r>
            <a:r>
              <a:rPr lang="en-US" dirty="0" err="1" smtClean="0">
                <a:effectLst/>
              </a:rPr>
              <a:t>Yourname</a:t>
            </a:r>
            <a:r>
              <a:rPr lang="en-US" dirty="0" smtClean="0">
                <a:effectLst/>
              </a:rPr>
              <a:t> slap's NICK around a bit with a large trout.</a:t>
            </a:r>
            <a:endParaRPr lang="en-US" dirty="0" smtClean="0"/>
          </a:p>
          <a:p>
            <a:endParaRPr lang="en-US" dirty="0"/>
          </a:p>
        </p:txBody>
      </p:sp>
      <p:sp>
        <p:nvSpPr>
          <p:cNvPr id="4" name="Slide Number Placeholder 3"/>
          <p:cNvSpPr>
            <a:spLocks noGrp="1"/>
          </p:cNvSpPr>
          <p:nvPr>
            <p:ph type="sldNum" sz="quarter" idx="10"/>
          </p:nvPr>
        </p:nvSpPr>
        <p:spPr/>
        <p:txBody>
          <a:bodyPr/>
          <a:lstStyle/>
          <a:p>
            <a:fld id="{D9E73BAA-C600-46CA-A77B-50AD7D60BB34}" type="slidenum">
              <a:rPr lang="en-US" smtClean="0"/>
              <a:t>32</a:t>
            </a:fld>
            <a:endParaRPr lang="en-US"/>
          </a:p>
        </p:txBody>
      </p:sp>
    </p:spTree>
    <p:extLst>
      <p:ext uri="{BB962C8B-B14F-4D97-AF65-F5344CB8AC3E}">
        <p14:creationId xmlns:p14="http://schemas.microsoft.com/office/powerpoint/2010/main" val="1674183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let your eyes glaze over</a:t>
            </a:r>
          </a:p>
          <a:p>
            <a:r>
              <a:rPr lang="en-US" dirty="0" smtClean="0"/>
              <a:t>Ok,</a:t>
            </a:r>
            <a:r>
              <a:rPr lang="en-US" baseline="0" dirty="0" smtClean="0"/>
              <a:t> so we’re done, right? Nah.</a:t>
            </a:r>
            <a:endParaRPr lang="en-US" dirty="0" smtClean="0"/>
          </a:p>
          <a:p>
            <a:endParaRPr lang="en-US" dirty="0" smtClean="0"/>
          </a:p>
          <a:p>
            <a:endParaRPr lang="en-US" dirty="0" smtClean="0"/>
          </a:p>
          <a:p>
            <a:pPr algn="r"/>
            <a:r>
              <a:rPr lang="en-US" dirty="0" smtClean="0"/>
              <a:t>Marriage of two concepts next</a:t>
            </a:r>
            <a:endParaRPr lang="en-US" dirty="0"/>
          </a:p>
        </p:txBody>
      </p:sp>
      <p:sp>
        <p:nvSpPr>
          <p:cNvPr id="4" name="Slide Number Placeholder 3"/>
          <p:cNvSpPr>
            <a:spLocks noGrp="1"/>
          </p:cNvSpPr>
          <p:nvPr>
            <p:ph type="sldNum" sz="quarter" idx="10"/>
          </p:nvPr>
        </p:nvSpPr>
        <p:spPr/>
        <p:txBody>
          <a:bodyPr/>
          <a:lstStyle/>
          <a:p>
            <a:fld id="{D9E73BAA-C600-46CA-A77B-50AD7D60BB34}" type="slidenum">
              <a:rPr lang="en-US" smtClean="0"/>
              <a:t>3</a:t>
            </a:fld>
            <a:endParaRPr lang="en-US"/>
          </a:p>
        </p:txBody>
      </p:sp>
    </p:spTree>
    <p:extLst>
      <p:ext uri="{BB962C8B-B14F-4D97-AF65-F5344CB8AC3E}">
        <p14:creationId xmlns:p14="http://schemas.microsoft.com/office/powerpoint/2010/main" val="141211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CA" dirty="0" smtClean="0"/>
          </a:p>
          <a:p>
            <a:endParaRPr lang="en-CA" dirty="0" smtClean="0"/>
          </a:p>
          <a:p>
            <a:pPr algn="r"/>
            <a:endParaRPr lang="en-CA" dirty="0" smtClean="0"/>
          </a:p>
          <a:p>
            <a:pPr algn="r"/>
            <a:endParaRPr lang="en-CA" dirty="0" smtClean="0"/>
          </a:p>
          <a:p>
            <a:pPr algn="r"/>
            <a:r>
              <a:rPr lang="en-CA" dirty="0" smtClean="0"/>
              <a:t>Tangible Computing next</a:t>
            </a:r>
            <a:endParaRPr lang="en-CA" dirty="0"/>
          </a:p>
        </p:txBody>
      </p:sp>
      <p:sp>
        <p:nvSpPr>
          <p:cNvPr id="4" name="Slide Number Placeholder 3"/>
          <p:cNvSpPr>
            <a:spLocks noGrp="1"/>
          </p:cNvSpPr>
          <p:nvPr>
            <p:ph type="sldNum" sz="quarter" idx="10"/>
          </p:nvPr>
        </p:nvSpPr>
        <p:spPr/>
        <p:txBody>
          <a:bodyPr/>
          <a:lstStyle/>
          <a:p>
            <a:fld id="{D9E73BAA-C600-46CA-A77B-50AD7D60BB34}" type="slidenum">
              <a:rPr lang="en-US" smtClean="0"/>
              <a:t>4</a:t>
            </a:fld>
            <a:endParaRPr lang="en-US"/>
          </a:p>
        </p:txBody>
      </p:sp>
    </p:spTree>
    <p:extLst>
      <p:ext uri="{BB962C8B-B14F-4D97-AF65-F5344CB8AC3E}">
        <p14:creationId xmlns:p14="http://schemas.microsoft.com/office/powerpoint/2010/main" val="379282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Pretty familiar</a:t>
            </a:r>
            <a:r>
              <a:rPr lang="en-US" sz="1200" baseline="0" dirty="0" smtClean="0"/>
              <a:t> to everyone here</a:t>
            </a:r>
            <a:endParaRPr lang="en-US" sz="1200" dirty="0" smtClean="0"/>
          </a:p>
          <a:p>
            <a:r>
              <a:rPr lang="en-US" sz="1200" dirty="0" smtClean="0"/>
              <a:t>Allows</a:t>
            </a:r>
            <a:r>
              <a:rPr lang="en-US" sz="1200" baseline="0" dirty="0" smtClean="0"/>
              <a:t> interaction with a system through objects with affordances.</a:t>
            </a:r>
          </a:p>
          <a:p>
            <a:r>
              <a:rPr lang="en-US" sz="1200" baseline="0" dirty="0" smtClean="0"/>
              <a:t>Moves our interaction away from a single point (cursor), and single focus (window).</a:t>
            </a:r>
          </a:p>
          <a:p>
            <a:r>
              <a:rPr lang="en-US" sz="1200" baseline="0" dirty="0" smtClean="0"/>
              <a:t>These affording objects can be created in such a way to encourage and explain these more com</a:t>
            </a:r>
            <a:endParaRPr lang="en-US" sz="1200" dirty="0" smtClean="0"/>
          </a:p>
          <a:p>
            <a:r>
              <a:rPr lang="en-US" sz="1200" dirty="0" smtClean="0"/>
              <a:t>Allows the user to “explore, adopt and adapt interactive technology… to create and communicate the meaning of the actions they perform.”</a:t>
            </a:r>
          </a:p>
          <a:p>
            <a:endParaRPr lang="en-US" sz="1200" dirty="0" smtClean="0"/>
          </a:p>
          <a:p>
            <a:endParaRPr lang="en-US" sz="1200" dirty="0" smtClean="0"/>
          </a:p>
          <a:p>
            <a:endParaRPr lang="en-US" sz="1200" dirty="0" smtClean="0"/>
          </a:p>
          <a:p>
            <a:endParaRPr lang="en-US" sz="1200" dirty="0" smtClean="0"/>
          </a:p>
          <a:p>
            <a:pPr algn="r"/>
            <a:r>
              <a:rPr lang="en-US" sz="1200" dirty="0" smtClean="0"/>
              <a:t>Social</a:t>
            </a:r>
            <a:r>
              <a:rPr lang="en-US" sz="1200" baseline="0" dirty="0" smtClean="0"/>
              <a:t> Computing next</a:t>
            </a:r>
            <a:endParaRPr lang="en-US" sz="1200" dirty="0" smtClean="0"/>
          </a:p>
        </p:txBody>
      </p:sp>
      <p:sp>
        <p:nvSpPr>
          <p:cNvPr id="4" name="Slide Number Placeholder 3"/>
          <p:cNvSpPr>
            <a:spLocks noGrp="1"/>
          </p:cNvSpPr>
          <p:nvPr>
            <p:ph type="sldNum" sz="quarter" idx="10"/>
          </p:nvPr>
        </p:nvSpPr>
        <p:spPr/>
        <p:txBody>
          <a:bodyPr/>
          <a:lstStyle/>
          <a:p>
            <a:fld id="{D9E73BAA-C600-46CA-A77B-50AD7D60BB34}" type="slidenum">
              <a:rPr lang="en-US" smtClean="0"/>
              <a:t>5</a:t>
            </a:fld>
            <a:endParaRPr lang="en-US"/>
          </a:p>
        </p:txBody>
      </p:sp>
    </p:spTree>
    <p:extLst>
      <p:ext uri="{BB962C8B-B14F-4D97-AF65-F5344CB8AC3E}">
        <p14:creationId xmlns:p14="http://schemas.microsoft.com/office/powerpoint/2010/main" val="80161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importance</a:t>
            </a:r>
            <a:r>
              <a:rPr lang="en-US" baseline="0" dirty="0" smtClean="0"/>
              <a:t> of flight strips in Hughes et al. 1995.</a:t>
            </a:r>
            <a:br>
              <a:rPr lang="en-US" baseline="0" dirty="0" smtClean="0"/>
            </a:br>
            <a:r>
              <a:rPr lang="en-US" baseline="0" dirty="0" smtClean="0"/>
              <a:t>	The subtle position of the strips indicates information</a:t>
            </a:r>
          </a:p>
          <a:p>
            <a:r>
              <a:rPr lang="en-US" baseline="0" dirty="0" smtClean="0"/>
              <a:t>	The crossing out of information on the strips is important</a:t>
            </a:r>
          </a:p>
          <a:p>
            <a:r>
              <a:rPr lang="en-US" baseline="0" dirty="0" smtClean="0"/>
              <a:t>	Positioning of strips indicates to other people the state of the air space</a:t>
            </a:r>
          </a:p>
          <a:p>
            <a:endParaRPr lang="en-US" baseline="0" dirty="0" smtClean="0"/>
          </a:p>
          <a:p>
            <a:endParaRPr lang="en-US" baseline="0" dirty="0" smtClean="0"/>
          </a:p>
          <a:p>
            <a:pPr algn="r"/>
            <a:r>
              <a:rPr lang="en-US" baseline="0" dirty="0" smtClean="0"/>
              <a:t>More Social Computing next</a:t>
            </a:r>
          </a:p>
        </p:txBody>
      </p:sp>
      <p:sp>
        <p:nvSpPr>
          <p:cNvPr id="4" name="Slide Number Placeholder 3"/>
          <p:cNvSpPr>
            <a:spLocks noGrp="1"/>
          </p:cNvSpPr>
          <p:nvPr>
            <p:ph type="sldNum" sz="quarter" idx="10"/>
          </p:nvPr>
        </p:nvSpPr>
        <p:spPr/>
        <p:txBody>
          <a:bodyPr/>
          <a:lstStyle/>
          <a:p>
            <a:fld id="{D9E73BAA-C600-46CA-A77B-50AD7D60BB34}" type="slidenum">
              <a:rPr lang="en-US" smtClean="0"/>
              <a:t>6</a:t>
            </a:fld>
            <a:endParaRPr lang="en-US"/>
          </a:p>
        </p:txBody>
      </p:sp>
    </p:spTree>
    <p:extLst>
      <p:ext uri="{BB962C8B-B14F-4D97-AF65-F5344CB8AC3E}">
        <p14:creationId xmlns:p14="http://schemas.microsoft.com/office/powerpoint/2010/main" val="357231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a:t>
            </a:r>
            <a:r>
              <a:rPr lang="en-US" baseline="0" dirty="0" smtClean="0"/>
              <a:t> action is embedded in the in it’s setting. How it takes place is based upon physical, social, cultural, historical and other factors.</a:t>
            </a:r>
          </a:p>
          <a:p>
            <a:r>
              <a:rPr lang="en-US" baseline="0" dirty="0" smtClean="0"/>
              <a:t>Technology changes social interaction.</a:t>
            </a:r>
          </a:p>
          <a:p>
            <a:r>
              <a:rPr lang="en-US" baseline="0" dirty="0" smtClean="0"/>
              <a:t>Technology is becoming the medium through which we interact socially. It is a medium that’s rules are much different than physical world.</a:t>
            </a:r>
          </a:p>
          <a:p>
            <a:endParaRPr lang="en-US" baseline="0" dirty="0" smtClean="0"/>
          </a:p>
          <a:p>
            <a:r>
              <a:rPr lang="en-US" baseline="0" dirty="0" smtClean="0"/>
              <a:t>[Any questions]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Philosophy and Terms </a:t>
            </a:r>
            <a:r>
              <a:rPr lang="en-US" baseline="0" dirty="0" smtClean="0"/>
              <a:t>next</a:t>
            </a:r>
            <a:endParaRPr lang="en-US" dirty="0" smtClean="0"/>
          </a:p>
          <a:p>
            <a:endParaRPr lang="en-CA" dirty="0"/>
          </a:p>
        </p:txBody>
      </p:sp>
      <p:sp>
        <p:nvSpPr>
          <p:cNvPr id="4" name="Slide Number Placeholder 3"/>
          <p:cNvSpPr>
            <a:spLocks noGrp="1"/>
          </p:cNvSpPr>
          <p:nvPr>
            <p:ph type="sldNum" sz="quarter" idx="10"/>
          </p:nvPr>
        </p:nvSpPr>
        <p:spPr/>
        <p:txBody>
          <a:bodyPr/>
          <a:lstStyle/>
          <a:p>
            <a:fld id="{D9E73BAA-C600-46CA-A77B-50AD7D60BB34}" type="slidenum">
              <a:rPr lang="en-US" smtClean="0"/>
              <a:t>7</a:t>
            </a:fld>
            <a:endParaRPr lang="en-US"/>
          </a:p>
        </p:txBody>
      </p:sp>
    </p:spTree>
    <p:extLst>
      <p:ext uri="{BB962C8B-B14F-4D97-AF65-F5344CB8AC3E}">
        <p14:creationId xmlns:p14="http://schemas.microsoft.com/office/powerpoint/2010/main" val="871868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Kinda</a:t>
            </a:r>
            <a:r>
              <a:rPr lang="en-CA" dirty="0" smtClean="0"/>
              <a:t> silly</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Philosophy is often</a:t>
            </a:r>
            <a:r>
              <a:rPr lang="en-CA" baseline="0" dirty="0" smtClean="0"/>
              <a:t> a very murky enterprise, because it attempts to discuss the fundamental nature of reality inside that reality</a:t>
            </a:r>
            <a:endParaRPr lang="en-CA" dirty="0" smtClean="0"/>
          </a:p>
          <a:p>
            <a:r>
              <a:rPr lang="en-CA" dirty="0" err="1" smtClean="0"/>
              <a:t>Hahahahahahah</a:t>
            </a:r>
            <a:r>
              <a:rPr lang="en-CA" dirty="0" smtClean="0"/>
              <a:t> I defined philosophy</a:t>
            </a:r>
            <a:r>
              <a:rPr lang="en-CA" dirty="0" smtClean="0"/>
              <a:t>!</a:t>
            </a:r>
          </a:p>
          <a:p>
            <a:r>
              <a:rPr lang="en-CA" dirty="0" smtClean="0"/>
              <a:t>Every philosophical term here could be discussed</a:t>
            </a:r>
            <a:r>
              <a:rPr lang="en-CA" baseline="0" dirty="0" smtClean="0"/>
              <a:t> for the whole class period.</a:t>
            </a:r>
            <a:endParaRPr lang="en-CA" dirty="0" smtClean="0"/>
          </a:p>
          <a:p>
            <a:r>
              <a:rPr lang="en-CA" dirty="0" smtClean="0"/>
              <a:t>[Explain terms]</a:t>
            </a:r>
          </a:p>
          <a:p>
            <a:endParaRPr lang="en-CA" dirty="0" smtClean="0"/>
          </a:p>
          <a:p>
            <a:endParaRPr lang="en-CA"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Philosophical Background </a:t>
            </a:r>
            <a:r>
              <a:rPr lang="en-US" baseline="0" dirty="0" smtClean="0"/>
              <a:t>next</a:t>
            </a:r>
            <a:endParaRPr lang="en-US" dirty="0" smtClean="0"/>
          </a:p>
          <a:p>
            <a:endParaRPr lang="en-CA" dirty="0"/>
          </a:p>
        </p:txBody>
      </p:sp>
      <p:sp>
        <p:nvSpPr>
          <p:cNvPr id="4" name="Slide Number Placeholder 3"/>
          <p:cNvSpPr>
            <a:spLocks noGrp="1"/>
          </p:cNvSpPr>
          <p:nvPr>
            <p:ph type="sldNum" sz="quarter" idx="10"/>
          </p:nvPr>
        </p:nvSpPr>
        <p:spPr/>
        <p:txBody>
          <a:bodyPr/>
          <a:lstStyle/>
          <a:p>
            <a:fld id="{D9E73BAA-C600-46CA-A77B-50AD7D60BB34}" type="slidenum">
              <a:rPr lang="en-US" smtClean="0"/>
              <a:t>8</a:t>
            </a:fld>
            <a:endParaRPr lang="en-US"/>
          </a:p>
        </p:txBody>
      </p:sp>
    </p:spTree>
    <p:extLst>
      <p:ext uri="{BB962C8B-B14F-4D97-AF65-F5344CB8AC3E}">
        <p14:creationId xmlns:p14="http://schemas.microsoft.com/office/powerpoint/2010/main" val="84393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Embodiment emphasizes that our interaction with the world around us occurs through our body.</a:t>
            </a:r>
          </a:p>
          <a:p>
            <a:r>
              <a:rPr lang="en-CA" dirty="0" smtClean="0"/>
              <a:t>Is important to understanding a person’s experience in the world.</a:t>
            </a:r>
          </a:p>
          <a:p>
            <a:endParaRPr lang="en-CA" dirty="0" smtClean="0"/>
          </a:p>
          <a:p>
            <a:r>
              <a:rPr lang="en-CA" dirty="0" smtClean="0"/>
              <a:t>[Stop me if you want definitions of terms]</a:t>
            </a:r>
          </a:p>
          <a:p>
            <a:endParaRPr lang="en-CA" dirty="0" smtClean="0"/>
          </a:p>
          <a:p>
            <a:endParaRPr lang="en-CA" dirty="0" smtClean="0"/>
          </a:p>
          <a:p>
            <a:endParaRPr lang="en-CA" dirty="0" smtClean="0"/>
          </a:p>
          <a:p>
            <a:endParaRPr lang="en-CA" dirty="0" smtClean="0"/>
          </a:p>
          <a:p>
            <a:endParaRPr lang="en-CA" dirty="0" smtClean="0"/>
          </a:p>
          <a:p>
            <a:pPr algn="r"/>
            <a:r>
              <a:rPr lang="en-CA" dirty="0" smtClean="0"/>
              <a:t>Phenomenology next</a:t>
            </a:r>
            <a:endParaRPr lang="en-CA" dirty="0"/>
          </a:p>
        </p:txBody>
      </p:sp>
      <p:sp>
        <p:nvSpPr>
          <p:cNvPr id="4" name="Slide Number Placeholder 3"/>
          <p:cNvSpPr>
            <a:spLocks noGrp="1"/>
          </p:cNvSpPr>
          <p:nvPr>
            <p:ph type="sldNum" sz="quarter" idx="10"/>
          </p:nvPr>
        </p:nvSpPr>
        <p:spPr/>
        <p:txBody>
          <a:bodyPr/>
          <a:lstStyle/>
          <a:p>
            <a:fld id="{D9E73BAA-C600-46CA-A77B-50AD7D60BB34}" type="slidenum">
              <a:rPr lang="en-US" smtClean="0"/>
              <a:t>9</a:t>
            </a:fld>
            <a:endParaRPr lang="en-US"/>
          </a:p>
        </p:txBody>
      </p:sp>
    </p:spTree>
    <p:extLst>
      <p:ext uri="{BB962C8B-B14F-4D97-AF65-F5344CB8AC3E}">
        <p14:creationId xmlns:p14="http://schemas.microsoft.com/office/powerpoint/2010/main" val="241756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311D4C-3B99-4EA5-B2DA-D301433910C2}" type="datetime1">
              <a:rPr lang="en-US" smtClean="0"/>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95CF-A265-4CF3-9E64-D8501F8C3EB4}" type="slidenum">
              <a:rPr lang="en-US" smtClean="0"/>
              <a:t>‹#›</a:t>
            </a:fld>
            <a:endParaRPr lang="en-US"/>
          </a:p>
        </p:txBody>
      </p:sp>
    </p:spTree>
    <p:extLst>
      <p:ext uri="{BB962C8B-B14F-4D97-AF65-F5344CB8AC3E}">
        <p14:creationId xmlns:p14="http://schemas.microsoft.com/office/powerpoint/2010/main" val="334404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A8727-865B-4768-AF28-08D428EF6802}" type="datetime1">
              <a:rPr lang="en-US" smtClean="0"/>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95CF-A265-4CF3-9E64-D8501F8C3EB4}" type="slidenum">
              <a:rPr lang="en-US" smtClean="0"/>
              <a:t>‹#›</a:t>
            </a:fld>
            <a:endParaRPr lang="en-US"/>
          </a:p>
        </p:txBody>
      </p:sp>
    </p:spTree>
    <p:extLst>
      <p:ext uri="{BB962C8B-B14F-4D97-AF65-F5344CB8AC3E}">
        <p14:creationId xmlns:p14="http://schemas.microsoft.com/office/powerpoint/2010/main" val="21347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488D9-A6FC-45D7-99AF-B148A97F752C}" type="datetime1">
              <a:rPr lang="en-US" smtClean="0"/>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95CF-A265-4CF3-9E64-D8501F8C3EB4}" type="slidenum">
              <a:rPr lang="en-US" smtClean="0"/>
              <a:t>‹#›</a:t>
            </a:fld>
            <a:endParaRPr lang="en-US"/>
          </a:p>
        </p:txBody>
      </p:sp>
    </p:spTree>
    <p:extLst>
      <p:ext uri="{BB962C8B-B14F-4D97-AF65-F5344CB8AC3E}">
        <p14:creationId xmlns:p14="http://schemas.microsoft.com/office/powerpoint/2010/main" val="180535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FD726-32EA-44BA-BF12-A7E1B3EC2BC7}" type="datetime1">
              <a:rPr lang="en-US" smtClean="0"/>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95CF-A265-4CF3-9E64-D8501F8C3EB4}" type="slidenum">
              <a:rPr lang="en-US" smtClean="0"/>
              <a:t>‹#›</a:t>
            </a:fld>
            <a:endParaRPr lang="en-US"/>
          </a:p>
        </p:txBody>
      </p:sp>
    </p:spTree>
    <p:extLst>
      <p:ext uri="{BB962C8B-B14F-4D97-AF65-F5344CB8AC3E}">
        <p14:creationId xmlns:p14="http://schemas.microsoft.com/office/powerpoint/2010/main" val="118231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F94A0-6BFF-4D55-A78C-031936478C61}" type="datetime1">
              <a:rPr lang="en-US" smtClean="0"/>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95CF-A265-4CF3-9E64-D8501F8C3EB4}" type="slidenum">
              <a:rPr lang="en-US" smtClean="0"/>
              <a:t>‹#›</a:t>
            </a:fld>
            <a:endParaRPr lang="en-US"/>
          </a:p>
        </p:txBody>
      </p:sp>
    </p:spTree>
    <p:extLst>
      <p:ext uri="{BB962C8B-B14F-4D97-AF65-F5344CB8AC3E}">
        <p14:creationId xmlns:p14="http://schemas.microsoft.com/office/powerpoint/2010/main" val="375571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83B98E-DB7D-493F-9C6A-C9A25F6539F3}" type="datetime1">
              <a:rPr lang="en-US" smtClean="0"/>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B95CF-A265-4CF3-9E64-D8501F8C3EB4}" type="slidenum">
              <a:rPr lang="en-US" smtClean="0"/>
              <a:t>‹#›</a:t>
            </a:fld>
            <a:endParaRPr lang="en-US"/>
          </a:p>
        </p:txBody>
      </p:sp>
    </p:spTree>
    <p:extLst>
      <p:ext uri="{BB962C8B-B14F-4D97-AF65-F5344CB8AC3E}">
        <p14:creationId xmlns:p14="http://schemas.microsoft.com/office/powerpoint/2010/main" val="295271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EBE87-CB86-4A1D-AA68-471336EC8A64}" type="datetime1">
              <a:rPr lang="en-US" smtClean="0"/>
              <a:t>11/16/2010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B95CF-A265-4CF3-9E64-D8501F8C3EB4}" type="slidenum">
              <a:rPr lang="en-US" smtClean="0"/>
              <a:t>‹#›</a:t>
            </a:fld>
            <a:endParaRPr lang="en-US"/>
          </a:p>
        </p:txBody>
      </p:sp>
    </p:spTree>
    <p:extLst>
      <p:ext uri="{BB962C8B-B14F-4D97-AF65-F5344CB8AC3E}">
        <p14:creationId xmlns:p14="http://schemas.microsoft.com/office/powerpoint/2010/main" val="161156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7BDC2-AA16-4205-88CD-9CA7C5A4E4F3}" type="datetime1">
              <a:rPr lang="en-US" smtClean="0"/>
              <a:t>11/16/2010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B95CF-A265-4CF3-9E64-D8501F8C3EB4}" type="slidenum">
              <a:rPr lang="en-US" smtClean="0"/>
              <a:t>‹#›</a:t>
            </a:fld>
            <a:endParaRPr lang="en-US"/>
          </a:p>
        </p:txBody>
      </p:sp>
    </p:spTree>
    <p:extLst>
      <p:ext uri="{BB962C8B-B14F-4D97-AF65-F5344CB8AC3E}">
        <p14:creationId xmlns:p14="http://schemas.microsoft.com/office/powerpoint/2010/main" val="246009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7B108-D552-43C5-B5CC-87EE208A59D6}" type="datetime1">
              <a:rPr lang="en-US" smtClean="0"/>
              <a:t>11/16/2010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5B95CF-A265-4CF3-9E64-D8501F8C3EB4}" type="slidenum">
              <a:rPr lang="en-US" smtClean="0"/>
              <a:t>‹#›</a:t>
            </a:fld>
            <a:endParaRPr lang="en-US"/>
          </a:p>
        </p:txBody>
      </p:sp>
    </p:spTree>
    <p:extLst>
      <p:ext uri="{BB962C8B-B14F-4D97-AF65-F5344CB8AC3E}">
        <p14:creationId xmlns:p14="http://schemas.microsoft.com/office/powerpoint/2010/main" val="253553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01707-5607-493B-B033-B59A51B721E3}" type="datetime1">
              <a:rPr lang="en-US" smtClean="0"/>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B95CF-A265-4CF3-9E64-D8501F8C3EB4}" type="slidenum">
              <a:rPr lang="en-US" smtClean="0"/>
              <a:t>‹#›</a:t>
            </a:fld>
            <a:endParaRPr lang="en-US"/>
          </a:p>
        </p:txBody>
      </p:sp>
    </p:spTree>
    <p:extLst>
      <p:ext uri="{BB962C8B-B14F-4D97-AF65-F5344CB8AC3E}">
        <p14:creationId xmlns:p14="http://schemas.microsoft.com/office/powerpoint/2010/main" val="3649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745C2-9DB8-48AD-8841-910EC0960216}" type="datetime1">
              <a:rPr lang="en-US" smtClean="0"/>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B95CF-A265-4CF3-9E64-D8501F8C3EB4}" type="slidenum">
              <a:rPr lang="en-US" smtClean="0"/>
              <a:t>‹#›</a:t>
            </a:fld>
            <a:endParaRPr lang="en-US"/>
          </a:p>
        </p:txBody>
      </p:sp>
    </p:spTree>
    <p:extLst>
      <p:ext uri="{BB962C8B-B14F-4D97-AF65-F5344CB8AC3E}">
        <p14:creationId xmlns:p14="http://schemas.microsoft.com/office/powerpoint/2010/main" val="389400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77544-D26D-4825-911F-E3D8F39EEA0D}" type="datetime1">
              <a:rPr lang="en-US" smtClean="0"/>
              <a:t>11/16/2010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B95CF-A265-4CF3-9E64-D8501F8C3EB4}" type="slidenum">
              <a:rPr lang="en-US" smtClean="0"/>
              <a:t>‹#›</a:t>
            </a:fld>
            <a:endParaRPr lang="en-US"/>
          </a:p>
        </p:txBody>
      </p:sp>
    </p:spTree>
    <p:extLst>
      <p:ext uri="{BB962C8B-B14F-4D97-AF65-F5344CB8AC3E}">
        <p14:creationId xmlns:p14="http://schemas.microsoft.com/office/powerpoint/2010/main" val="4013221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Embodied Interaction</a:t>
            </a:r>
            <a:endParaRPr lang="en-US" sz="5400" dirty="0"/>
          </a:p>
        </p:txBody>
      </p:sp>
      <p:sp>
        <p:nvSpPr>
          <p:cNvPr id="3" name="Subtitle 2"/>
          <p:cNvSpPr>
            <a:spLocks noGrp="1"/>
          </p:cNvSpPr>
          <p:nvPr>
            <p:ph type="subTitle" idx="1"/>
          </p:nvPr>
        </p:nvSpPr>
        <p:spPr/>
        <p:txBody>
          <a:bodyPr/>
          <a:lstStyle/>
          <a:p>
            <a:r>
              <a:rPr lang="en-US" dirty="0" smtClean="0"/>
              <a:t>By Matthew Dunlap</a:t>
            </a:r>
            <a:endParaRPr lang="en-US" dirty="0"/>
          </a:p>
        </p:txBody>
      </p:sp>
      <p:sp>
        <p:nvSpPr>
          <p:cNvPr id="5" name="Slide Number Placeholder 4"/>
          <p:cNvSpPr>
            <a:spLocks noGrp="1"/>
          </p:cNvSpPr>
          <p:nvPr>
            <p:ph type="sldNum" sz="quarter" idx="12"/>
          </p:nvPr>
        </p:nvSpPr>
        <p:spPr/>
        <p:txBody>
          <a:bodyPr/>
          <a:lstStyle/>
          <a:p>
            <a:fld id="{475B95CF-A265-4CF3-9E64-D8501F8C3EB4}" type="slidenum">
              <a:rPr lang="en-US" smtClean="0"/>
              <a:t>1</a:t>
            </a:fld>
            <a:endParaRPr lang="en-US"/>
          </a:p>
        </p:txBody>
      </p:sp>
    </p:spTree>
    <p:extLst>
      <p:ext uri="{BB962C8B-B14F-4D97-AF65-F5344CB8AC3E}">
        <p14:creationId xmlns:p14="http://schemas.microsoft.com/office/powerpoint/2010/main" val="2748958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Phenomenology</a:t>
            </a:r>
            <a:endParaRPr lang="en-US" dirty="0"/>
          </a:p>
        </p:txBody>
      </p:sp>
      <p:sp>
        <p:nvSpPr>
          <p:cNvPr id="3" name="Content Placeholder 2"/>
          <p:cNvSpPr>
            <a:spLocks noGrp="1"/>
          </p:cNvSpPr>
          <p:nvPr>
            <p:ph idx="1"/>
          </p:nvPr>
        </p:nvSpPr>
        <p:spPr/>
        <p:txBody>
          <a:bodyPr>
            <a:normAutofit/>
          </a:bodyPr>
          <a:lstStyle/>
          <a:p>
            <a:r>
              <a:rPr lang="en-US" sz="2800" dirty="0" smtClean="0"/>
              <a:t>Human experience (phenomena) answers philosophical questions.</a:t>
            </a:r>
          </a:p>
          <a:p>
            <a:r>
              <a:rPr lang="en-US" sz="2800" dirty="0" smtClean="0"/>
              <a:t>Previous traditions separated the mind and the body.</a:t>
            </a:r>
          </a:p>
          <a:p>
            <a:r>
              <a:rPr lang="en-US" sz="2800" dirty="0" smtClean="0"/>
              <a:t>Phenomenology unified the two.</a:t>
            </a:r>
          </a:p>
          <a:p>
            <a:endParaRPr lang="en-US" sz="2800" dirty="0"/>
          </a:p>
        </p:txBody>
      </p:sp>
      <p:sp>
        <p:nvSpPr>
          <p:cNvPr id="5" name="Slide Number Placeholder 4"/>
          <p:cNvSpPr>
            <a:spLocks noGrp="1"/>
          </p:cNvSpPr>
          <p:nvPr>
            <p:ph type="sldNum" sz="quarter" idx="12"/>
          </p:nvPr>
        </p:nvSpPr>
        <p:spPr/>
        <p:txBody>
          <a:bodyPr/>
          <a:lstStyle/>
          <a:p>
            <a:fld id="{475B95CF-A265-4CF3-9E64-D8501F8C3EB4}" type="slidenum">
              <a:rPr lang="en-US" smtClean="0"/>
              <a:t>10</a:t>
            </a:fld>
            <a:endParaRPr lang="en-US"/>
          </a:p>
        </p:txBody>
      </p:sp>
    </p:spTree>
    <p:extLst>
      <p:ext uri="{BB962C8B-B14F-4D97-AF65-F5344CB8AC3E}">
        <p14:creationId xmlns:p14="http://schemas.microsoft.com/office/powerpoint/2010/main" val="3929830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4038600" cy="1143000"/>
          </a:xfrm>
        </p:spPr>
        <p:txBody>
          <a:bodyPr>
            <a:normAutofit/>
          </a:bodyPr>
          <a:lstStyle/>
          <a:p>
            <a:r>
              <a:rPr lang="en-US" dirty="0"/>
              <a:t>Edmund Husserl </a:t>
            </a:r>
          </a:p>
        </p:txBody>
      </p:sp>
      <p:sp>
        <p:nvSpPr>
          <p:cNvPr id="3" name="Content Placeholder 2"/>
          <p:cNvSpPr>
            <a:spLocks noGrp="1"/>
          </p:cNvSpPr>
          <p:nvPr>
            <p:ph idx="1"/>
          </p:nvPr>
        </p:nvSpPr>
        <p:spPr>
          <a:xfrm>
            <a:off x="457200" y="1600200"/>
            <a:ext cx="5105400" cy="4525963"/>
          </a:xfrm>
        </p:spPr>
        <p:txBody>
          <a:bodyPr/>
          <a:lstStyle/>
          <a:p>
            <a:r>
              <a:rPr lang="en-US" dirty="0" smtClean="0"/>
              <a:t>Father </a:t>
            </a:r>
            <a:r>
              <a:rPr lang="en-US" dirty="0"/>
              <a:t>of phenomenology. </a:t>
            </a:r>
          </a:p>
          <a:p>
            <a:r>
              <a:rPr lang="en-US" dirty="0" smtClean="0"/>
              <a:t>Separated </a:t>
            </a:r>
            <a:r>
              <a:rPr lang="en-US" dirty="0"/>
              <a:t>the objects </a:t>
            </a:r>
            <a:r>
              <a:rPr lang="en-US" dirty="0" smtClean="0"/>
              <a:t>that cause our experience from our consciousness </a:t>
            </a:r>
            <a:r>
              <a:rPr lang="en-US" dirty="0"/>
              <a:t>of them. </a:t>
            </a:r>
          </a:p>
          <a:p>
            <a:r>
              <a:rPr lang="en-US" dirty="0"/>
              <a:t>Saw that experience is a study-able phenomenon</a:t>
            </a:r>
            <a:r>
              <a:rPr lang="en-US" dirty="0" smtClean="0"/>
              <a:t>.</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475B95CF-A265-4CF3-9E64-D8501F8C3EB4}" type="slidenum">
              <a:rPr lang="en-US" smtClean="0"/>
              <a:t>11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29323" y="223284"/>
            <a:ext cx="2895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027064" y="3862720"/>
            <a:ext cx="900119" cy="523220"/>
          </a:xfrm>
          <a:prstGeom prst="rect">
            <a:avLst/>
          </a:prstGeom>
          <a:noFill/>
        </p:spPr>
        <p:txBody>
          <a:bodyPr wrap="square" rtlCol="0">
            <a:spAutoFit/>
          </a:bodyPr>
          <a:lstStyle/>
          <a:p>
            <a:pPr algn="ctr"/>
            <a:r>
              <a:rPr lang="en-CA" sz="1400" dirty="0" smtClean="0">
                <a:solidFill>
                  <a:schemeClr val="bg1">
                    <a:lumMod val="50000"/>
                  </a:schemeClr>
                </a:solidFill>
              </a:rPr>
              <a:t>What are</a:t>
            </a:r>
            <a:r>
              <a:rPr lang="en-CA" sz="1400" i="1" dirty="0" smtClean="0">
                <a:solidFill>
                  <a:schemeClr val="bg1">
                    <a:lumMod val="50000"/>
                  </a:schemeClr>
                </a:solidFill>
              </a:rPr>
              <a:t> things?</a:t>
            </a:r>
            <a:endParaRPr lang="en-CA" sz="1400" dirty="0">
              <a:solidFill>
                <a:schemeClr val="bg1">
                  <a:lumMod val="50000"/>
                </a:schemeClr>
              </a:solidFill>
            </a:endParaRPr>
          </a:p>
        </p:txBody>
      </p:sp>
    </p:spTree>
    <p:extLst>
      <p:ext uri="{BB962C8B-B14F-4D97-AF65-F5344CB8AC3E}">
        <p14:creationId xmlns:p14="http://schemas.microsoft.com/office/powerpoint/2010/main" val="4092443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lstStyle/>
          <a:p>
            <a:r>
              <a:rPr lang="en-US" dirty="0" smtClean="0"/>
              <a:t>Martin Heidegger</a:t>
            </a:r>
            <a:endParaRPr lang="en-US" dirty="0"/>
          </a:p>
        </p:txBody>
      </p:sp>
      <p:sp>
        <p:nvSpPr>
          <p:cNvPr id="3" name="Content Placeholder 2"/>
          <p:cNvSpPr>
            <a:spLocks noGrp="1"/>
          </p:cNvSpPr>
          <p:nvPr>
            <p:ph idx="1"/>
          </p:nvPr>
        </p:nvSpPr>
        <p:spPr>
          <a:xfrm>
            <a:off x="457200" y="1600200"/>
            <a:ext cx="5257800" cy="2590799"/>
          </a:xfrm>
        </p:spPr>
        <p:txBody>
          <a:bodyPr>
            <a:normAutofit/>
          </a:bodyPr>
          <a:lstStyle/>
          <a:p>
            <a:r>
              <a:rPr lang="en-US" sz="2800" dirty="0" smtClean="0"/>
              <a:t>Disagreed with Husserl’s Cartesian </a:t>
            </a:r>
            <a:r>
              <a:rPr lang="en-US" sz="2800" dirty="0" smtClean="0"/>
              <a:t>Dualism</a:t>
            </a:r>
          </a:p>
          <a:p>
            <a:r>
              <a:rPr lang="en-CA" sz="2800" dirty="0"/>
              <a:t>Thinking and being are one</a:t>
            </a:r>
            <a:r>
              <a:rPr lang="en-CA" sz="2800" dirty="0" smtClean="0"/>
              <a:t>.</a:t>
            </a:r>
          </a:p>
          <a:p>
            <a:r>
              <a:rPr lang="en-US" sz="2800" dirty="0" smtClean="0"/>
              <a:t>Meaning </a:t>
            </a:r>
            <a:r>
              <a:rPr lang="en-US" sz="2800" dirty="0" smtClean="0"/>
              <a:t>is in the world.</a:t>
            </a:r>
          </a:p>
        </p:txBody>
      </p:sp>
      <p:sp>
        <p:nvSpPr>
          <p:cNvPr id="5" name="Slide Number Placeholder 4"/>
          <p:cNvSpPr>
            <a:spLocks noGrp="1"/>
          </p:cNvSpPr>
          <p:nvPr>
            <p:ph type="sldNum" sz="quarter" idx="12"/>
          </p:nvPr>
        </p:nvSpPr>
        <p:spPr/>
        <p:txBody>
          <a:bodyPr/>
          <a:lstStyle/>
          <a:p>
            <a:fld id="{475B95CF-A265-4CF3-9E64-D8501F8C3EB4}" type="slidenum">
              <a:rPr lang="en-US" smtClean="0"/>
              <a:t>12</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91200" y="173665"/>
            <a:ext cx="3076354" cy="383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838200" y="4648200"/>
            <a:ext cx="8001000" cy="1630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Instead of :</a:t>
            </a:r>
            <a:r>
              <a:rPr lang="en-US" sz="2800" i="1" dirty="0" smtClean="0"/>
              <a:t>“How can we know about the world?”</a:t>
            </a:r>
            <a:r>
              <a:rPr lang="en-US" sz="2800" dirty="0" smtClean="0"/>
              <a:t/>
            </a:r>
            <a:br>
              <a:rPr lang="en-US" sz="2800" dirty="0" smtClean="0"/>
            </a:br>
            <a:r>
              <a:rPr lang="en-US" sz="2800" dirty="0" smtClean="0"/>
              <a:t>We ask: </a:t>
            </a:r>
            <a:r>
              <a:rPr lang="en-US" sz="2800" i="1" dirty="0" smtClean="0"/>
              <a:t>“How does the world reveal itself to us 	 		through our encounters with it?”</a:t>
            </a:r>
          </a:p>
        </p:txBody>
      </p:sp>
    </p:spTree>
    <p:extLst>
      <p:ext uri="{BB962C8B-B14F-4D97-AF65-F5344CB8AC3E}">
        <p14:creationId xmlns:p14="http://schemas.microsoft.com/office/powerpoint/2010/main" val="1552346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5B95CF-A265-4CF3-9E64-D8501F8C3EB4}" type="slidenum">
              <a:rPr lang="en-US" smtClean="0"/>
              <a:t>13</a:t>
            </a:fld>
            <a:endParaRPr lang="en-US"/>
          </a:p>
        </p:txBody>
      </p:sp>
      <p:sp>
        <p:nvSpPr>
          <p:cNvPr id="6" name="Content Placeholder 2"/>
          <p:cNvSpPr>
            <a:spLocks noGrp="1"/>
          </p:cNvSpPr>
          <p:nvPr>
            <p:ph idx="1"/>
          </p:nvPr>
        </p:nvSpPr>
        <p:spPr>
          <a:xfrm>
            <a:off x="457200" y="1524000"/>
            <a:ext cx="8686800" cy="4602163"/>
          </a:xfrm>
        </p:spPr>
        <p:txBody>
          <a:bodyPr>
            <a:normAutofit/>
          </a:bodyPr>
          <a:lstStyle/>
          <a:p>
            <a:r>
              <a:rPr lang="en-CA" sz="2800" dirty="0" smtClean="0"/>
              <a:t>We </a:t>
            </a:r>
            <a:r>
              <a:rPr lang="en-CA" sz="2800" dirty="0"/>
              <a:t>are embodied.</a:t>
            </a:r>
            <a:endParaRPr lang="en-US" sz="2800" dirty="0"/>
          </a:p>
          <a:p>
            <a:r>
              <a:rPr lang="en-US" sz="2800" dirty="0" err="1" smtClean="0"/>
              <a:t>Dasein</a:t>
            </a:r>
            <a:r>
              <a:rPr lang="en-US" sz="2800" dirty="0" smtClean="0"/>
              <a:t> </a:t>
            </a:r>
            <a:r>
              <a:rPr lang="en-US" sz="2800" dirty="0" smtClean="0"/>
              <a:t>– being-in-the-world. </a:t>
            </a:r>
            <a:endParaRPr lang="en-US" sz="2800" dirty="0" smtClean="0"/>
          </a:p>
          <a:p>
            <a:pPr lvl="1"/>
            <a:r>
              <a:rPr lang="en-US" sz="2400" dirty="0" smtClean="0"/>
              <a:t>Essence </a:t>
            </a:r>
            <a:r>
              <a:rPr lang="en-US" sz="2400" dirty="0" smtClean="0"/>
              <a:t>of being human.</a:t>
            </a:r>
          </a:p>
          <a:p>
            <a:pPr lvl="1"/>
            <a:r>
              <a:rPr lang="en-US" sz="2400" dirty="0" smtClean="0"/>
              <a:t>Ready-to-hand </a:t>
            </a:r>
            <a:r>
              <a:rPr lang="en-US" sz="2400" dirty="0" smtClean="0"/>
              <a:t>vs. present-at-hand</a:t>
            </a:r>
            <a:endParaRPr lang="en-US" sz="2000" dirty="0" smtClean="0"/>
          </a:p>
        </p:txBody>
      </p:sp>
      <p:sp>
        <p:nvSpPr>
          <p:cNvPr id="7" name="Title 1"/>
          <p:cNvSpPr>
            <a:spLocks noGrp="1"/>
          </p:cNvSpPr>
          <p:nvPr>
            <p:ph type="title"/>
          </p:nvPr>
        </p:nvSpPr>
        <p:spPr>
          <a:xfrm>
            <a:off x="1143000" y="274638"/>
            <a:ext cx="4419600" cy="1143000"/>
          </a:xfrm>
        </p:spPr>
        <p:txBody>
          <a:bodyPr>
            <a:normAutofit fontScale="90000"/>
          </a:bodyPr>
          <a:lstStyle/>
          <a:p>
            <a:r>
              <a:rPr lang="en-US" dirty="0" smtClean="0"/>
              <a:t>Heidegger &amp; </a:t>
            </a:r>
            <a:r>
              <a:rPr lang="en-US" dirty="0" err="1" smtClean="0"/>
              <a:t>Dasein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86" y="228601"/>
            <a:ext cx="2355763" cy="236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832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29200" cy="1143000"/>
          </a:xfrm>
        </p:spPr>
        <p:txBody>
          <a:bodyPr/>
          <a:lstStyle/>
          <a:p>
            <a:r>
              <a:rPr lang="en-US" dirty="0" smtClean="0"/>
              <a:t>Alfred </a:t>
            </a:r>
            <a:r>
              <a:rPr lang="en-US" dirty="0" err="1"/>
              <a:t>Schütz</a:t>
            </a:r>
            <a:endParaRPr lang="en-US" dirty="0"/>
          </a:p>
        </p:txBody>
      </p:sp>
      <p:sp>
        <p:nvSpPr>
          <p:cNvPr id="3" name="Content Placeholder 2"/>
          <p:cNvSpPr>
            <a:spLocks noGrp="1"/>
          </p:cNvSpPr>
          <p:nvPr>
            <p:ph idx="1"/>
          </p:nvPr>
        </p:nvSpPr>
        <p:spPr>
          <a:xfrm>
            <a:off x="457200" y="1600200"/>
            <a:ext cx="5105400" cy="4525963"/>
          </a:xfrm>
        </p:spPr>
        <p:txBody>
          <a:bodyPr>
            <a:normAutofit/>
          </a:bodyPr>
          <a:lstStyle/>
          <a:p>
            <a:r>
              <a:rPr lang="en-US" dirty="0" smtClean="0"/>
              <a:t>Applied phenomenology to the sociology.</a:t>
            </a:r>
          </a:p>
          <a:p>
            <a:r>
              <a:rPr lang="en-US" dirty="0" err="1" smtClean="0"/>
              <a:t>Intersubjectivity</a:t>
            </a:r>
            <a:endParaRPr lang="en-US" dirty="0" smtClean="0"/>
          </a:p>
          <a:p>
            <a:r>
              <a:rPr lang="en-US" dirty="0" smtClean="0"/>
              <a:t>Sociological problems are part of our experience of the world.</a:t>
            </a:r>
          </a:p>
        </p:txBody>
      </p:sp>
      <p:sp>
        <p:nvSpPr>
          <p:cNvPr id="5" name="Slide Number Placeholder 4"/>
          <p:cNvSpPr>
            <a:spLocks noGrp="1"/>
          </p:cNvSpPr>
          <p:nvPr>
            <p:ph type="sldNum" sz="quarter" idx="12"/>
          </p:nvPr>
        </p:nvSpPr>
        <p:spPr/>
        <p:txBody>
          <a:bodyPr/>
          <a:lstStyle/>
          <a:p>
            <a:fld id="{475B95CF-A265-4CF3-9E64-D8501F8C3EB4}" type="slidenum">
              <a:rPr lang="en-US" smtClean="0"/>
              <a:t>14</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67400" y="228600"/>
            <a:ext cx="3048000"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299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Philosophy </a:t>
            </a:r>
            <a:r>
              <a:rPr lang="en-CA" dirty="0" smtClean="0"/>
              <a:t>Summary</a:t>
            </a:r>
            <a:endParaRPr lang="en-CA" dirty="0"/>
          </a:p>
        </p:txBody>
      </p:sp>
      <p:sp>
        <p:nvSpPr>
          <p:cNvPr id="3" name="Content Placeholder 2"/>
          <p:cNvSpPr>
            <a:spLocks noGrp="1"/>
          </p:cNvSpPr>
          <p:nvPr>
            <p:ph idx="1"/>
          </p:nvPr>
        </p:nvSpPr>
        <p:spPr/>
        <p:txBody>
          <a:bodyPr/>
          <a:lstStyle/>
          <a:p>
            <a:r>
              <a:rPr lang="en-CA" dirty="0" smtClean="0"/>
              <a:t>We are a part of the world, and we engage with it practically to find meaning.</a:t>
            </a:r>
          </a:p>
          <a:p>
            <a:r>
              <a:rPr lang="en-CA" dirty="0" smtClean="0"/>
              <a:t>“Embodiment is the property of our engagement with the world that allows us to make it meaningful.”</a:t>
            </a:r>
            <a:r>
              <a:rPr lang="en-CA" dirty="0" smtClean="0"/>
              <a:t> </a:t>
            </a:r>
            <a:endParaRPr lang="en-CA" dirty="0"/>
          </a:p>
        </p:txBody>
      </p:sp>
      <p:sp>
        <p:nvSpPr>
          <p:cNvPr id="4" name="Slide Number Placeholder 3"/>
          <p:cNvSpPr>
            <a:spLocks noGrp="1"/>
          </p:cNvSpPr>
          <p:nvPr>
            <p:ph type="sldNum" sz="quarter" idx="12"/>
          </p:nvPr>
        </p:nvSpPr>
        <p:spPr/>
        <p:txBody>
          <a:bodyPr/>
          <a:lstStyle/>
          <a:p>
            <a:fld id="{475B95CF-A265-4CF3-9E64-D8501F8C3EB4}" type="slidenum">
              <a:rPr lang="en-US" smtClean="0"/>
              <a:t>15</a:t>
            </a:fld>
            <a:endParaRPr lang="en-US"/>
          </a:p>
        </p:txBody>
      </p:sp>
    </p:spTree>
    <p:extLst>
      <p:ext uri="{BB962C8B-B14F-4D97-AF65-F5344CB8AC3E}">
        <p14:creationId xmlns:p14="http://schemas.microsoft.com/office/powerpoint/2010/main" val="1817154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a:bodyPr>
          <a:lstStyle/>
          <a:p>
            <a:r>
              <a:rPr lang="en-US" dirty="0" smtClean="0"/>
              <a:t>Foundations for Embodied Systems</a:t>
            </a:r>
            <a:endParaRPr lang="en-US" dirty="0"/>
          </a:p>
        </p:txBody>
      </p:sp>
      <p:sp>
        <p:nvSpPr>
          <p:cNvPr id="4" name="Slide Number Placeholder 3"/>
          <p:cNvSpPr>
            <a:spLocks noGrp="1"/>
          </p:cNvSpPr>
          <p:nvPr>
            <p:ph type="sldNum" sz="quarter" idx="12"/>
          </p:nvPr>
        </p:nvSpPr>
        <p:spPr/>
        <p:txBody>
          <a:bodyPr/>
          <a:lstStyle/>
          <a:p>
            <a:fld id="{475B95CF-A265-4CF3-9E64-D8501F8C3EB4}" type="slidenum">
              <a:rPr lang="en-US" smtClean="0"/>
              <a:t>16</a:t>
            </a:fld>
            <a:endParaRPr lang="en-US"/>
          </a:p>
        </p:txBody>
      </p:sp>
    </p:spTree>
    <p:extLst>
      <p:ext uri="{BB962C8B-B14F-4D97-AF65-F5344CB8AC3E}">
        <p14:creationId xmlns:p14="http://schemas.microsoft.com/office/powerpoint/2010/main" val="2465807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a:t>
            </a:r>
            <a:endParaRPr lang="en-US" dirty="0"/>
          </a:p>
        </p:txBody>
      </p:sp>
      <p:sp>
        <p:nvSpPr>
          <p:cNvPr id="3" name="Content Placeholder 2"/>
          <p:cNvSpPr>
            <a:spLocks noGrp="1"/>
          </p:cNvSpPr>
          <p:nvPr>
            <p:ph idx="1"/>
          </p:nvPr>
        </p:nvSpPr>
        <p:spPr/>
        <p:txBody>
          <a:bodyPr/>
          <a:lstStyle/>
          <a:p>
            <a:r>
              <a:rPr lang="en-US" dirty="0" smtClean="0"/>
              <a:t>The study of categories of being.</a:t>
            </a:r>
          </a:p>
          <a:p>
            <a:r>
              <a:rPr lang="en-US" dirty="0" smtClean="0"/>
              <a:t>Ontology is a term used in computer science, but its connotations are flawed.</a:t>
            </a:r>
            <a:endParaRPr lang="en-US" dirty="0"/>
          </a:p>
        </p:txBody>
      </p:sp>
      <p:sp>
        <p:nvSpPr>
          <p:cNvPr id="4" name="Slide Number Placeholder 3"/>
          <p:cNvSpPr>
            <a:spLocks noGrp="1"/>
          </p:cNvSpPr>
          <p:nvPr>
            <p:ph type="sldNum" sz="quarter" idx="12"/>
          </p:nvPr>
        </p:nvSpPr>
        <p:spPr/>
        <p:txBody>
          <a:bodyPr/>
          <a:lstStyle/>
          <a:p>
            <a:fld id="{475B95CF-A265-4CF3-9E64-D8501F8C3EB4}" type="slidenum">
              <a:rPr lang="en-US" smtClean="0"/>
              <a:t>17</a:t>
            </a:fld>
            <a:endParaRPr lang="en-US"/>
          </a:p>
        </p:txBody>
      </p:sp>
    </p:spTree>
    <p:extLst>
      <p:ext uri="{BB962C8B-B14F-4D97-AF65-F5344CB8AC3E}">
        <p14:creationId xmlns:p14="http://schemas.microsoft.com/office/powerpoint/2010/main" val="287445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Ontology</a:t>
            </a:r>
            <a:endParaRPr lang="en-US" dirty="0"/>
          </a:p>
        </p:txBody>
      </p:sp>
      <p:sp>
        <p:nvSpPr>
          <p:cNvPr id="3" name="Content Placeholder 2"/>
          <p:cNvSpPr>
            <a:spLocks noGrp="1"/>
          </p:cNvSpPr>
          <p:nvPr>
            <p:ph idx="1"/>
          </p:nvPr>
        </p:nvSpPr>
        <p:spPr/>
        <p:txBody>
          <a:bodyPr>
            <a:normAutofit/>
          </a:bodyPr>
          <a:lstStyle/>
          <a:p>
            <a:r>
              <a:rPr lang="en-US" dirty="0"/>
              <a:t>Allowing the user control over the ontology of a system.</a:t>
            </a:r>
          </a:p>
          <a:p>
            <a:r>
              <a:rPr lang="en-US" dirty="0" smtClean="0"/>
              <a:t>Conveying the representation of a system through digital/physical affordances</a:t>
            </a:r>
          </a:p>
        </p:txBody>
      </p:sp>
      <p:sp>
        <p:nvSpPr>
          <p:cNvPr id="5" name="Slide Number Placeholder 4"/>
          <p:cNvSpPr>
            <a:spLocks noGrp="1"/>
          </p:cNvSpPr>
          <p:nvPr>
            <p:ph type="sldNum" sz="quarter" idx="12"/>
          </p:nvPr>
        </p:nvSpPr>
        <p:spPr/>
        <p:txBody>
          <a:bodyPr/>
          <a:lstStyle/>
          <a:p>
            <a:fld id="{475B95CF-A265-4CF3-9E64-D8501F8C3EB4}" type="slidenum">
              <a:rPr lang="en-US" smtClean="0"/>
              <a:t>18</a:t>
            </a:fld>
            <a:endParaRPr lang="en-US"/>
          </a:p>
        </p:txBody>
      </p:sp>
    </p:spTree>
    <p:extLst>
      <p:ext uri="{BB962C8B-B14F-4D97-AF65-F5344CB8AC3E}">
        <p14:creationId xmlns:p14="http://schemas.microsoft.com/office/powerpoint/2010/main" val="2588069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Intersubjectivity</a:t>
            </a:r>
            <a:endParaRPr lang="en-US" dirty="0"/>
          </a:p>
        </p:txBody>
      </p:sp>
      <p:sp>
        <p:nvSpPr>
          <p:cNvPr id="3" name="Content Placeholder 2"/>
          <p:cNvSpPr>
            <a:spLocks noGrp="1"/>
          </p:cNvSpPr>
          <p:nvPr>
            <p:ph idx="1"/>
          </p:nvPr>
        </p:nvSpPr>
        <p:spPr/>
        <p:txBody>
          <a:bodyPr/>
          <a:lstStyle/>
          <a:p>
            <a:r>
              <a:rPr lang="en-US" dirty="0"/>
              <a:t>The sharing of </a:t>
            </a:r>
            <a:r>
              <a:rPr lang="en-US" dirty="0" smtClean="0"/>
              <a:t>experience/meaning </a:t>
            </a:r>
            <a:r>
              <a:rPr lang="en-US" dirty="0"/>
              <a:t>between individuals.</a:t>
            </a:r>
          </a:p>
        </p:txBody>
      </p:sp>
      <p:sp>
        <p:nvSpPr>
          <p:cNvPr id="4" name="Slide Number Placeholder 3"/>
          <p:cNvSpPr>
            <a:spLocks noGrp="1"/>
          </p:cNvSpPr>
          <p:nvPr>
            <p:ph type="sldNum" sz="quarter" idx="12"/>
          </p:nvPr>
        </p:nvSpPr>
        <p:spPr/>
        <p:txBody>
          <a:bodyPr/>
          <a:lstStyle/>
          <a:p>
            <a:fld id="{475B95CF-A265-4CF3-9E64-D8501F8C3EB4}" type="slidenum">
              <a:rPr lang="en-US" smtClean="0"/>
              <a:t>19</a:t>
            </a:fld>
            <a:endParaRPr lang="en-US"/>
          </a:p>
        </p:txBody>
      </p:sp>
    </p:spTree>
    <p:extLst>
      <p:ext uri="{BB962C8B-B14F-4D97-AF65-F5344CB8AC3E}">
        <p14:creationId xmlns:p14="http://schemas.microsoft.com/office/powerpoint/2010/main" val="1674873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 will explore Embodied Interaction, looking into its:</a:t>
            </a:r>
          </a:p>
          <a:p>
            <a:pPr lvl="1"/>
            <a:r>
              <a:rPr lang="en-US" sz="2400" dirty="0"/>
              <a:t>Presence in Tangible and Social computing</a:t>
            </a:r>
          </a:p>
          <a:p>
            <a:pPr lvl="1"/>
            <a:r>
              <a:rPr lang="en-US" sz="2400" dirty="0" smtClean="0"/>
              <a:t>Philosophical Background</a:t>
            </a:r>
          </a:p>
          <a:p>
            <a:pPr lvl="1"/>
            <a:r>
              <a:rPr lang="en-US" sz="2400" dirty="0" smtClean="0"/>
              <a:t>The foundation it creates for HCI</a:t>
            </a:r>
          </a:p>
          <a:p>
            <a:pPr lvl="1"/>
            <a:r>
              <a:rPr lang="en-US" sz="2400" dirty="0" smtClean="0"/>
              <a:t>Its effect on HCI </a:t>
            </a:r>
            <a:r>
              <a:rPr lang="en-US" sz="2400" dirty="0" smtClean="0"/>
              <a:t>design</a:t>
            </a:r>
            <a:endParaRPr lang="en-US" sz="2400" dirty="0" smtClean="0"/>
          </a:p>
          <a:p>
            <a:pPr lvl="1"/>
            <a:endParaRPr lang="en-US" dirty="0"/>
          </a:p>
        </p:txBody>
      </p:sp>
      <p:pic>
        <p:nvPicPr>
          <p:cNvPr id="1026" name="Picture 2" descr="C:\Users\Matthew Dunlap\Desktop\dour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276600"/>
            <a:ext cx="2590800" cy="32115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90020" y="6488113"/>
            <a:ext cx="1107559" cy="307777"/>
          </a:xfrm>
          <a:prstGeom prst="rect">
            <a:avLst/>
          </a:prstGeom>
          <a:noFill/>
        </p:spPr>
        <p:txBody>
          <a:bodyPr wrap="square" rtlCol="0">
            <a:spAutoFit/>
          </a:bodyPr>
          <a:lstStyle/>
          <a:p>
            <a:r>
              <a:rPr lang="en-CA" sz="1400" dirty="0" smtClean="0"/>
              <a:t>Paul </a:t>
            </a:r>
            <a:r>
              <a:rPr lang="en-CA" sz="1400" dirty="0" err="1" smtClean="0"/>
              <a:t>Dourish</a:t>
            </a:r>
            <a:endParaRPr lang="en-CA" sz="1400" dirty="0"/>
          </a:p>
        </p:txBody>
      </p:sp>
    </p:spTree>
    <p:extLst>
      <p:ext uri="{BB962C8B-B14F-4D97-AF65-F5344CB8AC3E}">
        <p14:creationId xmlns:p14="http://schemas.microsoft.com/office/powerpoint/2010/main" val="4258162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a:t>
            </a:r>
            <a:r>
              <a:rPr lang="en-US" dirty="0" err="1" smtClean="0"/>
              <a:t>Intersubjectivity</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Allowing the designer to communicate meaning to the user.</a:t>
            </a:r>
          </a:p>
          <a:p>
            <a:r>
              <a:rPr lang="en-US" dirty="0" smtClean="0"/>
              <a:t>Allowing the users to use and appropriate a system to communicate with one another.</a:t>
            </a:r>
            <a:endParaRPr lang="en-US" dirty="0" smtClean="0"/>
          </a:p>
          <a:p>
            <a:endParaRPr lang="en-US" dirty="0"/>
          </a:p>
        </p:txBody>
      </p:sp>
      <p:sp>
        <p:nvSpPr>
          <p:cNvPr id="5" name="Slide Number Placeholder 4"/>
          <p:cNvSpPr>
            <a:spLocks noGrp="1"/>
          </p:cNvSpPr>
          <p:nvPr>
            <p:ph type="sldNum" sz="quarter" idx="12"/>
          </p:nvPr>
        </p:nvSpPr>
        <p:spPr/>
        <p:txBody>
          <a:bodyPr/>
          <a:lstStyle/>
          <a:p>
            <a:fld id="{475B95CF-A265-4CF3-9E64-D8501F8C3EB4}" type="slidenum">
              <a:rPr lang="en-US" smtClean="0"/>
              <a:t>20</a:t>
            </a:fld>
            <a:endParaRPr lang="en-US"/>
          </a:p>
        </p:txBody>
      </p:sp>
    </p:spTree>
    <p:extLst>
      <p:ext uri="{BB962C8B-B14F-4D97-AF65-F5344CB8AC3E}">
        <p14:creationId xmlns:p14="http://schemas.microsoft.com/office/powerpoint/2010/main" val="408787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Intentionality</a:t>
            </a:r>
          </a:p>
        </p:txBody>
      </p:sp>
      <p:sp>
        <p:nvSpPr>
          <p:cNvPr id="3" name="Content Placeholder 2"/>
          <p:cNvSpPr>
            <a:spLocks noGrp="1"/>
          </p:cNvSpPr>
          <p:nvPr>
            <p:ph idx="1"/>
          </p:nvPr>
        </p:nvSpPr>
        <p:spPr/>
        <p:txBody>
          <a:bodyPr/>
          <a:lstStyle/>
          <a:p>
            <a:r>
              <a:rPr lang="en-US" dirty="0" smtClean="0"/>
              <a:t>What a concept it “directed” towards</a:t>
            </a:r>
          </a:p>
          <a:p>
            <a:r>
              <a:rPr lang="en-US" dirty="0" smtClean="0"/>
              <a:t>Can intention be shared?</a:t>
            </a:r>
          </a:p>
          <a:p>
            <a:r>
              <a:rPr lang="en-US" dirty="0" smtClean="0"/>
              <a:t>Original vs. derived</a:t>
            </a:r>
            <a:endParaRPr lang="en-US" dirty="0"/>
          </a:p>
        </p:txBody>
      </p:sp>
      <p:sp>
        <p:nvSpPr>
          <p:cNvPr id="4" name="Slide Number Placeholder 3"/>
          <p:cNvSpPr>
            <a:spLocks noGrp="1"/>
          </p:cNvSpPr>
          <p:nvPr>
            <p:ph type="sldNum" sz="quarter" idx="12"/>
          </p:nvPr>
        </p:nvSpPr>
        <p:spPr/>
        <p:txBody>
          <a:bodyPr/>
          <a:lstStyle/>
          <a:p>
            <a:fld id="{475B95CF-A265-4CF3-9E64-D8501F8C3EB4}" type="slidenum">
              <a:rPr lang="en-US" smtClean="0"/>
              <a:t>21</a:t>
            </a:fld>
            <a:endParaRPr lang="en-US"/>
          </a:p>
        </p:txBody>
      </p:sp>
    </p:spTree>
    <p:extLst>
      <p:ext uri="{BB962C8B-B14F-4D97-AF65-F5344CB8AC3E}">
        <p14:creationId xmlns:p14="http://schemas.microsoft.com/office/powerpoint/2010/main" val="3482819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Intentionality</a:t>
            </a:r>
            <a:endParaRPr lang="en-US" dirty="0"/>
          </a:p>
        </p:txBody>
      </p:sp>
      <p:sp>
        <p:nvSpPr>
          <p:cNvPr id="3" name="Content Placeholder 2"/>
          <p:cNvSpPr>
            <a:spLocks noGrp="1"/>
          </p:cNvSpPr>
          <p:nvPr>
            <p:ph idx="1"/>
          </p:nvPr>
        </p:nvSpPr>
        <p:spPr/>
        <p:txBody>
          <a:bodyPr/>
          <a:lstStyle/>
          <a:p>
            <a:r>
              <a:rPr lang="en-US" dirty="0" smtClean="0"/>
              <a:t>Computation is intentional.</a:t>
            </a:r>
          </a:p>
          <a:p>
            <a:r>
              <a:rPr lang="en-US" dirty="0" smtClean="0"/>
              <a:t>How do we act through this intention?</a:t>
            </a:r>
            <a:endParaRPr lang="en-US" dirty="0" smtClean="0"/>
          </a:p>
        </p:txBody>
      </p:sp>
      <p:sp>
        <p:nvSpPr>
          <p:cNvPr id="5" name="Slide Number Placeholder 4"/>
          <p:cNvSpPr>
            <a:spLocks noGrp="1"/>
          </p:cNvSpPr>
          <p:nvPr>
            <p:ph type="sldNum" sz="quarter" idx="12"/>
          </p:nvPr>
        </p:nvSpPr>
        <p:spPr/>
        <p:txBody>
          <a:bodyPr/>
          <a:lstStyle/>
          <a:p>
            <a:fld id="{475B95CF-A265-4CF3-9E64-D8501F8C3EB4}" type="slidenum">
              <a:rPr lang="en-US" smtClean="0"/>
              <a:t>22</a:t>
            </a:fld>
            <a:endParaRPr lang="en-US"/>
          </a:p>
        </p:txBody>
      </p:sp>
    </p:spTree>
    <p:extLst>
      <p:ext uri="{BB962C8B-B14F-4D97-AF65-F5344CB8AC3E}">
        <p14:creationId xmlns:p14="http://schemas.microsoft.com/office/powerpoint/2010/main" val="2081818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248400" cy="1143000"/>
          </a:xfrm>
        </p:spPr>
        <p:txBody>
          <a:bodyPr/>
          <a:lstStyle/>
          <a:p>
            <a:r>
              <a:rPr lang="en-US" dirty="0" smtClean="0"/>
              <a:t>Coupling</a:t>
            </a:r>
            <a:endParaRPr lang="en-US" dirty="0"/>
          </a:p>
        </p:txBody>
      </p:sp>
      <p:sp>
        <p:nvSpPr>
          <p:cNvPr id="3" name="Content Placeholder 2"/>
          <p:cNvSpPr>
            <a:spLocks noGrp="1"/>
          </p:cNvSpPr>
          <p:nvPr>
            <p:ph idx="1"/>
          </p:nvPr>
        </p:nvSpPr>
        <p:spPr>
          <a:xfrm>
            <a:off x="457200" y="1371600"/>
            <a:ext cx="8229600" cy="4876800"/>
          </a:xfrm>
        </p:spPr>
        <p:txBody>
          <a:bodyPr>
            <a:normAutofit/>
          </a:bodyPr>
          <a:lstStyle/>
          <a:p>
            <a:r>
              <a:rPr lang="en-US" sz="2800" dirty="0" smtClean="0"/>
              <a:t>Intentional reference </a:t>
            </a:r>
            <a:r>
              <a:rPr lang="en-US" sz="2800" dirty="0" smtClean="0"/>
              <a:t>made effective</a:t>
            </a:r>
            <a:endParaRPr lang="en-US" sz="2800" dirty="0" smtClean="0"/>
          </a:p>
          <a:p>
            <a:r>
              <a:rPr lang="en-US" sz="2800" dirty="0" smtClean="0"/>
              <a:t>How we act through tools.</a:t>
            </a:r>
          </a:p>
          <a:p>
            <a:r>
              <a:rPr lang="en-US" sz="2800" dirty="0" smtClean="0"/>
              <a:t>In </a:t>
            </a:r>
            <a:r>
              <a:rPr lang="en-US" sz="2800" dirty="0" smtClean="0"/>
              <a:t>software, we use </a:t>
            </a:r>
            <a:r>
              <a:rPr lang="en-US" sz="2800" dirty="0" smtClean="0"/>
              <a:t>abstractions in </a:t>
            </a:r>
            <a:r>
              <a:rPr lang="en-US" sz="2800" dirty="0" smtClean="0"/>
              <a:t>the same way</a:t>
            </a:r>
            <a:r>
              <a:rPr lang="en-US" sz="2800" dirty="0" smtClean="0"/>
              <a:t>.</a:t>
            </a:r>
          </a:p>
        </p:txBody>
      </p:sp>
      <p:sp>
        <p:nvSpPr>
          <p:cNvPr id="5" name="Slide Number Placeholder 4"/>
          <p:cNvSpPr>
            <a:spLocks noGrp="1"/>
          </p:cNvSpPr>
          <p:nvPr>
            <p:ph type="sldNum" sz="quarter" idx="12"/>
          </p:nvPr>
        </p:nvSpPr>
        <p:spPr/>
        <p:txBody>
          <a:bodyPr/>
          <a:lstStyle/>
          <a:p>
            <a:fld id="{475B95CF-A265-4CF3-9E64-D8501F8C3EB4}" type="slidenum">
              <a:rPr lang="en-US" smtClean="0"/>
              <a:t>23</a:t>
            </a:fld>
            <a:endParaRPr 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0"/>
            <a:ext cx="4191000" cy="357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861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a:bodyPr>
          <a:lstStyle/>
          <a:p>
            <a:r>
              <a:rPr lang="en-US" dirty="0" smtClean="0"/>
              <a:t>Design Principles</a:t>
            </a:r>
            <a:endParaRPr lang="en-US" dirty="0"/>
          </a:p>
        </p:txBody>
      </p:sp>
      <p:sp>
        <p:nvSpPr>
          <p:cNvPr id="4" name="Slide Number Placeholder 3"/>
          <p:cNvSpPr>
            <a:spLocks noGrp="1"/>
          </p:cNvSpPr>
          <p:nvPr>
            <p:ph type="sldNum" sz="quarter" idx="12"/>
          </p:nvPr>
        </p:nvSpPr>
        <p:spPr/>
        <p:txBody>
          <a:bodyPr/>
          <a:lstStyle/>
          <a:p>
            <a:fld id="{475B95CF-A265-4CF3-9E64-D8501F8C3EB4}" type="slidenum">
              <a:rPr lang="en-US" smtClean="0"/>
              <a:t>24</a:t>
            </a:fld>
            <a:endParaRPr lang="en-US"/>
          </a:p>
        </p:txBody>
      </p:sp>
    </p:spTree>
    <p:extLst>
      <p:ext uri="{BB962C8B-B14F-4D97-AF65-F5344CB8AC3E}">
        <p14:creationId xmlns:p14="http://schemas.microsoft.com/office/powerpoint/2010/main" val="1026466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lstStyle/>
          <a:p>
            <a:pPr marL="0" indent="0" algn="ctr">
              <a:buNone/>
            </a:pPr>
            <a:r>
              <a:rPr lang="en-US" b="1" dirty="0"/>
              <a:t>Computation is a medium: </a:t>
            </a:r>
            <a:br>
              <a:rPr lang="en-US" b="1" dirty="0"/>
            </a:br>
            <a:r>
              <a:rPr lang="en-US" dirty="0"/>
              <a:t>Computers act as an extensions of our own activities</a:t>
            </a:r>
            <a:endParaRPr lang="en-US" sz="2800" dirty="0"/>
          </a:p>
          <a:p>
            <a:pPr marL="0" indent="0">
              <a:buNone/>
            </a:pPr>
            <a:endParaRPr lang="en-CA" dirty="0"/>
          </a:p>
        </p:txBody>
      </p:sp>
      <p:sp>
        <p:nvSpPr>
          <p:cNvPr id="4" name="Slide Number Placeholder 3"/>
          <p:cNvSpPr>
            <a:spLocks noGrp="1"/>
          </p:cNvSpPr>
          <p:nvPr>
            <p:ph type="sldNum" sz="quarter" idx="12"/>
          </p:nvPr>
        </p:nvSpPr>
        <p:spPr/>
        <p:txBody>
          <a:bodyPr/>
          <a:lstStyle/>
          <a:p>
            <a:fld id="{475B95CF-A265-4CF3-9E64-D8501F8C3EB4}" type="slidenum">
              <a:rPr lang="en-US" smtClean="0"/>
              <a:t>25</a:t>
            </a:fld>
            <a:endParaRPr lang="en-US"/>
          </a:p>
        </p:txBody>
      </p:sp>
    </p:spTree>
    <p:extLst>
      <p:ext uri="{BB962C8B-B14F-4D97-AF65-F5344CB8AC3E}">
        <p14:creationId xmlns:p14="http://schemas.microsoft.com/office/powerpoint/2010/main" val="2515602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lstStyle/>
          <a:p>
            <a:pPr marL="0" indent="0" algn="ctr">
              <a:buNone/>
            </a:pPr>
            <a:r>
              <a:rPr lang="en-US" b="1" dirty="0"/>
              <a:t>Meaning arises on multiple levels: </a:t>
            </a:r>
            <a:br>
              <a:rPr lang="en-US" b="1" dirty="0"/>
            </a:br>
            <a:r>
              <a:rPr lang="en-US" dirty="0"/>
              <a:t>Systems and artifacts should be designed with a focus on the numerous meaning they can possess.</a:t>
            </a:r>
          </a:p>
        </p:txBody>
      </p:sp>
      <p:sp>
        <p:nvSpPr>
          <p:cNvPr id="4" name="Slide Number Placeholder 3"/>
          <p:cNvSpPr>
            <a:spLocks noGrp="1"/>
          </p:cNvSpPr>
          <p:nvPr>
            <p:ph type="sldNum" sz="quarter" idx="12"/>
          </p:nvPr>
        </p:nvSpPr>
        <p:spPr/>
        <p:txBody>
          <a:bodyPr/>
          <a:lstStyle/>
          <a:p>
            <a:fld id="{475B95CF-A265-4CF3-9E64-D8501F8C3EB4}" type="slidenum">
              <a:rPr lang="en-US" smtClean="0"/>
              <a:t>26</a:t>
            </a:fld>
            <a:endParaRPr lang="en-US"/>
          </a:p>
        </p:txBody>
      </p:sp>
    </p:spTree>
    <p:extLst>
      <p:ext uri="{BB962C8B-B14F-4D97-AF65-F5344CB8AC3E}">
        <p14:creationId xmlns:p14="http://schemas.microsoft.com/office/powerpoint/2010/main" val="599194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lstStyle/>
          <a:p>
            <a:pPr marL="0" indent="0" algn="ctr">
              <a:buNone/>
            </a:pPr>
            <a:r>
              <a:rPr lang="en-US" b="1" dirty="0"/>
              <a:t>Users, not designers, manage meaning and coupling</a:t>
            </a:r>
            <a:r>
              <a:rPr lang="en-US" b="1" dirty="0" smtClean="0"/>
              <a:t>:</a:t>
            </a:r>
            <a:endParaRPr lang="en-US" b="1" dirty="0" smtClean="0"/>
          </a:p>
          <a:p>
            <a:pPr marL="0" indent="0" algn="ctr">
              <a:buNone/>
            </a:pPr>
            <a:r>
              <a:rPr lang="en-US" dirty="0" smtClean="0"/>
              <a:t>The </a:t>
            </a:r>
            <a:r>
              <a:rPr lang="en-US" dirty="0"/>
              <a:t>goal of designers should be towards suggesting meaning and coupling for artifacts, focusing on “ways for the user to understand the tool and understand how to apply it to each situation</a:t>
            </a:r>
            <a:r>
              <a:rPr lang="en-US" dirty="0" smtClean="0"/>
              <a:t>.”</a:t>
            </a:r>
            <a:endParaRPr lang="en-US" dirty="0"/>
          </a:p>
        </p:txBody>
      </p:sp>
      <p:sp>
        <p:nvSpPr>
          <p:cNvPr id="4" name="Slide Number Placeholder 3"/>
          <p:cNvSpPr>
            <a:spLocks noGrp="1"/>
          </p:cNvSpPr>
          <p:nvPr>
            <p:ph type="sldNum" sz="quarter" idx="12"/>
          </p:nvPr>
        </p:nvSpPr>
        <p:spPr/>
        <p:txBody>
          <a:bodyPr/>
          <a:lstStyle/>
          <a:p>
            <a:fld id="{475B95CF-A265-4CF3-9E64-D8501F8C3EB4}" type="slidenum">
              <a:rPr lang="en-US" smtClean="0"/>
              <a:t>27</a:t>
            </a:fld>
            <a:endParaRPr lang="en-US"/>
          </a:p>
        </p:txBody>
      </p:sp>
    </p:spTree>
    <p:extLst>
      <p:ext uri="{BB962C8B-B14F-4D97-AF65-F5344CB8AC3E}">
        <p14:creationId xmlns:p14="http://schemas.microsoft.com/office/powerpoint/2010/main" val="599194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normAutofit/>
          </a:bodyPr>
          <a:lstStyle/>
          <a:p>
            <a:pPr marL="0" indent="0" algn="ctr">
              <a:buNone/>
            </a:pPr>
            <a:r>
              <a:rPr lang="en-US" b="1" dirty="0"/>
              <a:t>Embodied technologies participate in the world they represent: </a:t>
            </a:r>
            <a:br>
              <a:rPr lang="en-US" b="1" dirty="0"/>
            </a:br>
            <a:r>
              <a:rPr lang="en-US" dirty="0"/>
              <a:t>The representation and the object exist in the same reality. </a:t>
            </a:r>
          </a:p>
        </p:txBody>
      </p:sp>
      <p:sp>
        <p:nvSpPr>
          <p:cNvPr id="4" name="Slide Number Placeholder 3"/>
          <p:cNvSpPr>
            <a:spLocks noGrp="1"/>
          </p:cNvSpPr>
          <p:nvPr>
            <p:ph type="sldNum" sz="quarter" idx="12"/>
          </p:nvPr>
        </p:nvSpPr>
        <p:spPr/>
        <p:txBody>
          <a:bodyPr/>
          <a:lstStyle/>
          <a:p>
            <a:fld id="{475B95CF-A265-4CF3-9E64-D8501F8C3EB4}" type="slidenum">
              <a:rPr lang="en-US" smtClean="0"/>
              <a:t>28</a:t>
            </a:fld>
            <a:endParaRPr lang="en-US"/>
          </a:p>
        </p:txBody>
      </p:sp>
    </p:spTree>
    <p:extLst>
      <p:ext uri="{BB962C8B-B14F-4D97-AF65-F5344CB8AC3E}">
        <p14:creationId xmlns:p14="http://schemas.microsoft.com/office/powerpoint/2010/main" val="599194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lstStyle/>
          <a:p>
            <a:pPr marL="0" indent="0" algn="ctr">
              <a:buNone/>
            </a:pPr>
            <a:r>
              <a:rPr lang="en-US" b="1" dirty="0"/>
              <a:t>Embodied interaction turns action into meaning: </a:t>
            </a:r>
            <a:br>
              <a:rPr lang="en-US" b="1" dirty="0"/>
            </a:br>
            <a:r>
              <a:rPr lang="en-US" dirty="0"/>
              <a:t>Meaning is not in the system itself, but is expressed by how the user acts through the system.</a:t>
            </a:r>
            <a:endParaRPr lang="en-US" b="1" dirty="0"/>
          </a:p>
          <a:p>
            <a:pPr marL="0" indent="0" algn="ctr">
              <a:buNone/>
            </a:pPr>
            <a:endParaRPr lang="en-CA" dirty="0"/>
          </a:p>
        </p:txBody>
      </p:sp>
      <p:sp>
        <p:nvSpPr>
          <p:cNvPr id="4" name="Slide Number Placeholder 3"/>
          <p:cNvSpPr>
            <a:spLocks noGrp="1"/>
          </p:cNvSpPr>
          <p:nvPr>
            <p:ph type="sldNum" sz="quarter" idx="12"/>
          </p:nvPr>
        </p:nvSpPr>
        <p:spPr/>
        <p:txBody>
          <a:bodyPr/>
          <a:lstStyle/>
          <a:p>
            <a:fld id="{475B95CF-A265-4CF3-9E64-D8501F8C3EB4}" type="slidenum">
              <a:rPr lang="en-US" smtClean="0"/>
              <a:t>29</a:t>
            </a:fld>
            <a:endParaRPr lang="en-US"/>
          </a:p>
        </p:txBody>
      </p:sp>
    </p:spTree>
    <p:extLst>
      <p:ext uri="{BB962C8B-B14F-4D97-AF65-F5344CB8AC3E}">
        <p14:creationId xmlns:p14="http://schemas.microsoft.com/office/powerpoint/2010/main" val="599194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Embodied Interaction?</a:t>
            </a:r>
            <a:endParaRPr lang="en-US" dirty="0"/>
          </a:p>
        </p:txBody>
      </p:sp>
      <p:sp>
        <p:nvSpPr>
          <p:cNvPr id="3" name="Content Placeholder 2"/>
          <p:cNvSpPr>
            <a:spLocks noGrp="1"/>
          </p:cNvSpPr>
          <p:nvPr>
            <p:ph idx="1"/>
          </p:nvPr>
        </p:nvSpPr>
        <p:spPr/>
        <p:txBody>
          <a:bodyPr/>
          <a:lstStyle/>
          <a:p>
            <a:r>
              <a:rPr lang="en-US" dirty="0" smtClean="0"/>
              <a:t>“Embodied Interaction is the creation, manipulation, and sharing of meaning through engaged interaction with artifacts.”</a:t>
            </a:r>
          </a:p>
          <a:p>
            <a:r>
              <a:rPr lang="en-US" dirty="0" smtClean="0"/>
              <a:t>“Embodied Interaction </a:t>
            </a:r>
            <a:r>
              <a:rPr lang="en-US" dirty="0"/>
              <a:t>is based on the understanding that users create and communicate meaning through their interaction with the system (and with each other, through the system</a:t>
            </a:r>
            <a:r>
              <a:rPr lang="en-US" dirty="0" smtClean="0"/>
              <a:t>).”</a:t>
            </a:r>
            <a:endParaRPr lang="en-US" dirty="0"/>
          </a:p>
        </p:txBody>
      </p:sp>
      <p:sp>
        <p:nvSpPr>
          <p:cNvPr id="5" name="Slide Number Placeholder 4"/>
          <p:cNvSpPr>
            <a:spLocks noGrp="1"/>
          </p:cNvSpPr>
          <p:nvPr>
            <p:ph type="sldNum" sz="quarter" idx="12"/>
          </p:nvPr>
        </p:nvSpPr>
        <p:spPr/>
        <p:txBody>
          <a:bodyPr/>
          <a:lstStyle/>
          <a:p>
            <a:fld id="{475B95CF-A265-4CF3-9E64-D8501F8C3EB4}" type="slidenum">
              <a:rPr lang="en-US" smtClean="0"/>
              <a:t>3</a:t>
            </a:fld>
            <a:endParaRPr lang="en-US"/>
          </a:p>
        </p:txBody>
      </p:sp>
    </p:spTree>
    <p:extLst>
      <p:ext uri="{BB962C8B-B14F-4D97-AF65-F5344CB8AC3E}">
        <p14:creationId xmlns:p14="http://schemas.microsoft.com/office/powerpoint/2010/main" val="1070511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Embodied interaction is a highly useful way to look at system design.</a:t>
            </a:r>
          </a:p>
          <a:p>
            <a:r>
              <a:rPr lang="en-US" dirty="0" smtClean="0"/>
              <a:t>Emphasizes the user as a being who interacts in ways that contain meaning.</a:t>
            </a:r>
          </a:p>
          <a:p>
            <a:r>
              <a:rPr lang="en-US" dirty="0" smtClean="0"/>
              <a:t>Encourages the creation of systems that take the users environment and meaning into account.</a:t>
            </a:r>
            <a:endParaRPr lang="en-US" dirty="0"/>
          </a:p>
        </p:txBody>
      </p:sp>
      <p:sp>
        <p:nvSpPr>
          <p:cNvPr id="5" name="Slide Number Placeholder 4"/>
          <p:cNvSpPr>
            <a:spLocks noGrp="1"/>
          </p:cNvSpPr>
          <p:nvPr>
            <p:ph type="sldNum" sz="quarter" idx="12"/>
          </p:nvPr>
        </p:nvSpPr>
        <p:spPr/>
        <p:txBody>
          <a:bodyPr/>
          <a:lstStyle/>
          <a:p>
            <a:fld id="{475B95CF-A265-4CF3-9E64-D8501F8C3EB4}" type="slidenum">
              <a:rPr lang="en-US" smtClean="0"/>
              <a:t>30</a:t>
            </a:fld>
            <a:endParaRPr lang="en-US"/>
          </a:p>
        </p:txBody>
      </p:sp>
    </p:spTree>
    <p:extLst>
      <p:ext uri="{BB962C8B-B14F-4D97-AF65-F5344CB8AC3E}">
        <p14:creationId xmlns:p14="http://schemas.microsoft.com/office/powerpoint/2010/main" val="2390060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Abstraction</a:t>
            </a:r>
            <a:endParaRPr lang="en-CA" dirty="0"/>
          </a:p>
        </p:txBody>
      </p:sp>
      <p:sp>
        <p:nvSpPr>
          <p:cNvPr id="3" name="Content Placeholder 2"/>
          <p:cNvSpPr>
            <a:spLocks noGrp="1"/>
          </p:cNvSpPr>
          <p:nvPr>
            <p:ph idx="1"/>
          </p:nvPr>
        </p:nvSpPr>
        <p:spPr/>
        <p:txBody>
          <a:bodyPr/>
          <a:lstStyle/>
          <a:p>
            <a:r>
              <a:rPr lang="en-CA" dirty="0" smtClean="0"/>
              <a:t>“The very essence of software system design is the manipulation, combination and creation of abstractions.”</a:t>
            </a:r>
          </a:p>
          <a:p>
            <a:r>
              <a:rPr lang="en-CA" dirty="0" smtClean="0"/>
              <a:t>Hides implementation</a:t>
            </a:r>
          </a:p>
          <a:p>
            <a:endParaRPr lang="en-CA" dirty="0"/>
          </a:p>
        </p:txBody>
      </p:sp>
      <p:sp>
        <p:nvSpPr>
          <p:cNvPr id="5" name="Slide Number Placeholder 4"/>
          <p:cNvSpPr>
            <a:spLocks noGrp="1"/>
          </p:cNvSpPr>
          <p:nvPr>
            <p:ph type="sldNum" sz="quarter" idx="12"/>
          </p:nvPr>
        </p:nvSpPr>
        <p:spPr/>
        <p:txBody>
          <a:bodyPr/>
          <a:lstStyle/>
          <a:p>
            <a:fld id="{475B95CF-A265-4CF3-9E64-D8501F8C3EB4}" type="slidenum">
              <a:rPr lang="en-US" smtClean="0"/>
              <a:t>31</a:t>
            </a:fld>
            <a:endParaRPr lang="en-US"/>
          </a:p>
        </p:txBody>
      </p:sp>
    </p:spTree>
    <p:extLst>
      <p:ext uri="{BB962C8B-B14F-4D97-AF65-F5344CB8AC3E}">
        <p14:creationId xmlns:p14="http://schemas.microsoft.com/office/powerpoint/2010/main" val="436534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Intentionthing</a:t>
            </a:r>
            <a:r>
              <a:rPr lang="en-US" dirty="0" smtClean="0"/>
              <a:t>?</a:t>
            </a:r>
            <a:endParaRPr lang="en-US" dirty="0"/>
          </a:p>
        </p:txBody>
      </p:sp>
      <p:sp>
        <p:nvSpPr>
          <p:cNvPr id="3" name="Content Placeholder 2"/>
          <p:cNvSpPr>
            <a:spLocks noGrp="1"/>
          </p:cNvSpPr>
          <p:nvPr>
            <p:ph idx="1"/>
          </p:nvPr>
        </p:nvSpPr>
        <p:spPr/>
        <p:txBody>
          <a:bodyPr/>
          <a:lstStyle/>
          <a:p>
            <a:r>
              <a:rPr lang="en-US" dirty="0"/>
              <a:t>How meaning arises from the community</a:t>
            </a:r>
          </a:p>
          <a:p>
            <a:r>
              <a:rPr lang="en-US" dirty="0"/>
              <a:t>In Embodied Interaction:</a:t>
            </a:r>
          </a:p>
          <a:p>
            <a:pPr lvl="1"/>
            <a:r>
              <a:rPr lang="en-US" dirty="0"/>
              <a:t>Allowing a system to be modified by a community to better suit its needs</a:t>
            </a:r>
          </a:p>
          <a:p>
            <a:pPr lvl="1"/>
            <a:r>
              <a:rPr lang="en-US" dirty="0"/>
              <a:t>Customizing a system through the needs of a community</a:t>
            </a:r>
          </a:p>
          <a:p>
            <a:endParaRPr lang="en-US" dirty="0"/>
          </a:p>
        </p:txBody>
      </p:sp>
      <p:sp>
        <p:nvSpPr>
          <p:cNvPr id="4" name="Slide Number Placeholder 3"/>
          <p:cNvSpPr>
            <a:spLocks noGrp="1"/>
          </p:cNvSpPr>
          <p:nvPr>
            <p:ph type="sldNum" sz="quarter" idx="12"/>
          </p:nvPr>
        </p:nvSpPr>
        <p:spPr/>
        <p:txBody>
          <a:bodyPr/>
          <a:lstStyle/>
          <a:p>
            <a:fld id="{475B95CF-A265-4CF3-9E64-D8501F8C3EB4}" type="slidenum">
              <a:rPr lang="en-US" smtClean="0"/>
              <a:t>32</a:t>
            </a:fld>
            <a:endParaRPr lang="en-US"/>
          </a:p>
        </p:txBody>
      </p:sp>
    </p:spTree>
    <p:extLst>
      <p:ext uri="{BB962C8B-B14F-4D97-AF65-F5344CB8AC3E}">
        <p14:creationId xmlns:p14="http://schemas.microsoft.com/office/powerpoint/2010/main" val="9594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Embodied interaction is based upon the marriage of two computing concepts…</a:t>
            </a:r>
            <a:endParaRPr lang="en-US" dirty="0"/>
          </a:p>
        </p:txBody>
      </p:sp>
      <p:sp>
        <p:nvSpPr>
          <p:cNvPr id="4" name="Slide Number Placeholder 3"/>
          <p:cNvSpPr>
            <a:spLocks noGrp="1"/>
          </p:cNvSpPr>
          <p:nvPr>
            <p:ph type="sldNum" sz="quarter" idx="12"/>
          </p:nvPr>
        </p:nvSpPr>
        <p:spPr/>
        <p:txBody>
          <a:bodyPr/>
          <a:lstStyle/>
          <a:p>
            <a:fld id="{475B95CF-A265-4CF3-9E64-D8501F8C3EB4}" type="slidenum">
              <a:rPr lang="en-US" smtClean="0"/>
              <a:t>4</a:t>
            </a:fld>
            <a:endParaRPr lang="en-US"/>
          </a:p>
        </p:txBody>
      </p:sp>
    </p:spTree>
    <p:extLst>
      <p:ext uri="{BB962C8B-B14F-4D97-AF65-F5344CB8AC3E}">
        <p14:creationId xmlns:p14="http://schemas.microsoft.com/office/powerpoint/2010/main" val="45742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Tangible Computing</a:t>
            </a:r>
            <a:endParaRPr lang="en-US" dirty="0"/>
          </a:p>
        </p:txBody>
      </p:sp>
      <p:sp>
        <p:nvSpPr>
          <p:cNvPr id="3" name="Content Placeholder 2"/>
          <p:cNvSpPr>
            <a:spLocks noGrp="1"/>
          </p:cNvSpPr>
          <p:nvPr>
            <p:ph idx="1"/>
          </p:nvPr>
        </p:nvSpPr>
        <p:spPr/>
        <p:txBody>
          <a:bodyPr>
            <a:normAutofit/>
          </a:bodyPr>
          <a:lstStyle/>
          <a:p>
            <a:r>
              <a:rPr lang="en-US" sz="2800" dirty="0" smtClean="0"/>
              <a:t>Allows interaction with digital information through the physical world.</a:t>
            </a:r>
          </a:p>
          <a:p>
            <a:pPr marL="0" indent="0">
              <a:buNone/>
            </a:pPr>
            <a:endParaRPr lang="en-US" sz="2800" dirty="0"/>
          </a:p>
        </p:txBody>
      </p:sp>
      <p:pic>
        <p:nvPicPr>
          <p:cNvPr id="1026" name="Picture 2" descr="C:\Users\p17\Desktop\illum 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810000"/>
            <a:ext cx="4014039" cy="2762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17\Desktop\Digital Des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810000"/>
            <a:ext cx="3810000" cy="2772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76462" y="3352800"/>
            <a:ext cx="1699314" cy="353943"/>
          </a:xfrm>
          <a:prstGeom prst="rect">
            <a:avLst/>
          </a:prstGeom>
          <a:noFill/>
        </p:spPr>
        <p:txBody>
          <a:bodyPr wrap="square" rtlCol="0">
            <a:spAutoFit/>
          </a:bodyPr>
          <a:lstStyle/>
          <a:p>
            <a:r>
              <a:rPr lang="en-CA" sz="1700" dirty="0" smtClean="0"/>
              <a:t>Illuminating Light</a:t>
            </a:r>
            <a:endParaRPr lang="en-CA" sz="1700" dirty="0"/>
          </a:p>
        </p:txBody>
      </p:sp>
      <p:sp>
        <p:nvSpPr>
          <p:cNvPr id="7" name="TextBox 6"/>
          <p:cNvSpPr txBox="1"/>
          <p:nvPr/>
        </p:nvSpPr>
        <p:spPr>
          <a:xfrm>
            <a:off x="6227578" y="3352800"/>
            <a:ext cx="1260844" cy="353943"/>
          </a:xfrm>
          <a:prstGeom prst="rect">
            <a:avLst/>
          </a:prstGeom>
          <a:noFill/>
        </p:spPr>
        <p:txBody>
          <a:bodyPr wrap="square" rtlCol="0">
            <a:spAutoFit/>
          </a:bodyPr>
          <a:lstStyle/>
          <a:p>
            <a:r>
              <a:rPr lang="en-CA" sz="1700" dirty="0" smtClean="0"/>
              <a:t>Digital Desk</a:t>
            </a:r>
            <a:endParaRPr lang="en-CA" sz="1700" dirty="0"/>
          </a:p>
        </p:txBody>
      </p:sp>
      <p:sp>
        <p:nvSpPr>
          <p:cNvPr id="8" name="TextBox 7"/>
          <p:cNvSpPr txBox="1"/>
          <p:nvPr/>
        </p:nvSpPr>
        <p:spPr>
          <a:xfrm>
            <a:off x="1963602" y="6583477"/>
            <a:ext cx="925033" cy="307777"/>
          </a:xfrm>
          <a:prstGeom prst="rect">
            <a:avLst/>
          </a:prstGeom>
          <a:noFill/>
        </p:spPr>
        <p:txBody>
          <a:bodyPr wrap="square" rtlCol="0">
            <a:spAutoFit/>
          </a:bodyPr>
          <a:lstStyle/>
          <a:p>
            <a:r>
              <a:rPr lang="en-CA" sz="1400" dirty="0" smtClean="0">
                <a:solidFill>
                  <a:schemeClr val="bg1">
                    <a:lumMod val="50000"/>
                  </a:schemeClr>
                </a:solidFill>
              </a:rPr>
              <a:t>Ishii et al.</a:t>
            </a:r>
            <a:endParaRPr lang="en-CA" sz="1400" dirty="0">
              <a:solidFill>
                <a:schemeClr val="bg1">
                  <a:lumMod val="50000"/>
                </a:schemeClr>
              </a:solidFill>
            </a:endParaRPr>
          </a:p>
        </p:txBody>
      </p:sp>
      <p:sp>
        <p:nvSpPr>
          <p:cNvPr id="10" name="TextBox 9"/>
          <p:cNvSpPr txBox="1"/>
          <p:nvPr/>
        </p:nvSpPr>
        <p:spPr>
          <a:xfrm>
            <a:off x="6469025" y="6583477"/>
            <a:ext cx="770861" cy="307777"/>
          </a:xfrm>
          <a:prstGeom prst="rect">
            <a:avLst/>
          </a:prstGeom>
          <a:noFill/>
        </p:spPr>
        <p:txBody>
          <a:bodyPr wrap="square" rtlCol="0">
            <a:spAutoFit/>
          </a:bodyPr>
          <a:lstStyle/>
          <a:p>
            <a:r>
              <a:rPr lang="en-CA" sz="1400" dirty="0" err="1" smtClean="0">
                <a:solidFill>
                  <a:schemeClr val="bg1">
                    <a:lumMod val="50000"/>
                  </a:schemeClr>
                </a:solidFill>
              </a:rPr>
              <a:t>Wellner</a:t>
            </a:r>
            <a:endParaRPr lang="en-CA" sz="1400" dirty="0">
              <a:solidFill>
                <a:schemeClr val="bg1">
                  <a:lumMod val="50000"/>
                </a:schemeClr>
              </a:solidFill>
            </a:endParaRPr>
          </a:p>
        </p:txBody>
      </p:sp>
    </p:spTree>
    <p:extLst>
      <p:ext uri="{BB962C8B-B14F-4D97-AF65-F5344CB8AC3E}">
        <p14:creationId xmlns:p14="http://schemas.microsoft.com/office/powerpoint/2010/main" val="418818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Computing</a:t>
            </a:r>
            <a:endParaRPr lang="en-US" dirty="0"/>
          </a:p>
        </p:txBody>
      </p:sp>
      <p:sp>
        <p:nvSpPr>
          <p:cNvPr id="3" name="Content Placeholder 2"/>
          <p:cNvSpPr>
            <a:spLocks noGrp="1"/>
          </p:cNvSpPr>
          <p:nvPr>
            <p:ph idx="1"/>
          </p:nvPr>
        </p:nvSpPr>
        <p:spPr>
          <a:xfrm>
            <a:off x="457200" y="1371600"/>
            <a:ext cx="8305800" cy="4525963"/>
          </a:xfrm>
        </p:spPr>
        <p:txBody>
          <a:bodyPr>
            <a:normAutofit/>
          </a:bodyPr>
          <a:lstStyle/>
          <a:p>
            <a:r>
              <a:rPr lang="en-US" sz="2400" dirty="0" smtClean="0"/>
              <a:t>Applies sociological methods to designing interactive systems.</a:t>
            </a:r>
          </a:p>
          <a:p>
            <a:r>
              <a:rPr lang="en-US" sz="2400" dirty="0" smtClean="0"/>
              <a:t>Looks at the context and meaning behind the use of systems.</a:t>
            </a:r>
          </a:p>
          <a:p>
            <a:pPr marL="0" indent="0">
              <a:buNone/>
            </a:pPr>
            <a:endParaRPr lang="en-US" sz="2400" dirty="0"/>
          </a:p>
        </p:txBody>
      </p:sp>
      <p:pic>
        <p:nvPicPr>
          <p:cNvPr id="2050" name="Picture 2" descr="C:\Users\p17\Desktop\Installing_Flight_Strip_Printers_in_TC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9809" y="2588585"/>
            <a:ext cx="5359400" cy="40195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75B95CF-A265-4CF3-9E64-D8501F8C3EB4}" type="slidenum">
              <a:rPr lang="en-US" smtClean="0"/>
              <a:t>6</a:t>
            </a:fld>
            <a:endParaRPr lang="en-US"/>
          </a:p>
        </p:txBody>
      </p:sp>
    </p:spTree>
    <p:extLst>
      <p:ext uri="{BB962C8B-B14F-4D97-AF65-F5344CB8AC3E}">
        <p14:creationId xmlns:p14="http://schemas.microsoft.com/office/powerpoint/2010/main" val="50052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Social Computing</a:t>
            </a:r>
            <a:endParaRPr lang="en-CA" dirty="0"/>
          </a:p>
        </p:txBody>
      </p:sp>
      <p:sp>
        <p:nvSpPr>
          <p:cNvPr id="3" name="Content Placeholder 2"/>
          <p:cNvSpPr>
            <a:spLocks noGrp="1"/>
          </p:cNvSpPr>
          <p:nvPr>
            <p:ph idx="1"/>
          </p:nvPr>
        </p:nvSpPr>
        <p:spPr/>
        <p:txBody>
          <a:bodyPr>
            <a:normAutofit/>
          </a:bodyPr>
          <a:lstStyle/>
          <a:p>
            <a:r>
              <a:rPr lang="en-US" sz="2800" dirty="0"/>
              <a:t>Social action is </a:t>
            </a:r>
            <a:r>
              <a:rPr lang="en-US" sz="2800" dirty="0" smtClean="0"/>
              <a:t>embedded</a:t>
            </a:r>
          </a:p>
          <a:p>
            <a:r>
              <a:rPr lang="en-US" sz="2800" dirty="0"/>
              <a:t>Technology changes social </a:t>
            </a:r>
            <a:r>
              <a:rPr lang="en-US" sz="2800" dirty="0" smtClean="0"/>
              <a:t>interaction</a:t>
            </a:r>
          </a:p>
          <a:p>
            <a:r>
              <a:rPr lang="en-US" sz="2800" dirty="0" smtClean="0"/>
              <a:t>Technology is a radically different social medium.</a:t>
            </a:r>
          </a:p>
          <a:p>
            <a:endParaRPr lang="en-US" sz="2800" dirty="0" smtClean="0"/>
          </a:p>
          <a:p>
            <a:endParaRPr lang="en-CA" sz="2800" dirty="0"/>
          </a:p>
        </p:txBody>
      </p:sp>
      <p:sp>
        <p:nvSpPr>
          <p:cNvPr id="5" name="Slide Number Placeholder 4"/>
          <p:cNvSpPr>
            <a:spLocks noGrp="1"/>
          </p:cNvSpPr>
          <p:nvPr>
            <p:ph type="sldNum" sz="quarter" idx="12"/>
          </p:nvPr>
        </p:nvSpPr>
        <p:spPr/>
        <p:txBody>
          <a:bodyPr/>
          <a:lstStyle/>
          <a:p>
            <a:fld id="{475B95CF-A265-4CF3-9E64-D8501F8C3EB4}" type="slidenum">
              <a:rPr lang="en-US" smtClean="0"/>
              <a:t>7</a:t>
            </a:fld>
            <a:endParaRPr lang="en-US"/>
          </a:p>
        </p:txBody>
      </p:sp>
    </p:spTree>
    <p:extLst>
      <p:ext uri="{BB962C8B-B14F-4D97-AF65-F5344CB8AC3E}">
        <p14:creationId xmlns:p14="http://schemas.microsoft.com/office/powerpoint/2010/main" val="825503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Philosophy and Terms</a:t>
            </a:r>
            <a:endParaRPr lang="en-CA" dirty="0"/>
          </a:p>
        </p:txBody>
      </p:sp>
      <p:sp>
        <p:nvSpPr>
          <p:cNvPr id="3" name="Content Placeholder 2"/>
          <p:cNvSpPr>
            <a:spLocks noGrp="1"/>
          </p:cNvSpPr>
          <p:nvPr>
            <p:ph idx="1"/>
          </p:nvPr>
        </p:nvSpPr>
        <p:spPr/>
        <p:txBody>
          <a:bodyPr/>
          <a:lstStyle/>
          <a:p>
            <a:r>
              <a:rPr lang="en-CA" dirty="0" smtClean="0"/>
              <a:t>The study of questions in reality.</a:t>
            </a:r>
          </a:p>
          <a:p>
            <a:pPr lvl="1"/>
            <a:r>
              <a:rPr lang="en-CA" dirty="0" smtClean="0"/>
              <a:t>Existence</a:t>
            </a:r>
          </a:p>
          <a:p>
            <a:pPr lvl="1"/>
            <a:r>
              <a:rPr lang="en-CA" dirty="0" smtClean="0"/>
              <a:t>Knowledge</a:t>
            </a:r>
          </a:p>
          <a:p>
            <a:pPr lvl="1"/>
            <a:r>
              <a:rPr lang="en-CA" dirty="0" smtClean="0"/>
              <a:t>Values</a:t>
            </a:r>
          </a:p>
          <a:p>
            <a:pPr lvl="1"/>
            <a:r>
              <a:rPr lang="en-CA" dirty="0" smtClean="0"/>
              <a:t>Reason</a:t>
            </a:r>
          </a:p>
          <a:p>
            <a:pPr lvl="1"/>
            <a:r>
              <a:rPr lang="en-CA" dirty="0" smtClean="0"/>
              <a:t>Mind</a:t>
            </a:r>
          </a:p>
          <a:p>
            <a:pPr lvl="1"/>
            <a:r>
              <a:rPr lang="en-CA" dirty="0" smtClean="0"/>
              <a:t>Language</a:t>
            </a:r>
            <a:endParaRPr lang="en-CA" dirty="0"/>
          </a:p>
        </p:txBody>
      </p:sp>
      <p:sp>
        <p:nvSpPr>
          <p:cNvPr id="4" name="Slide Number Placeholder 3"/>
          <p:cNvSpPr>
            <a:spLocks noGrp="1"/>
          </p:cNvSpPr>
          <p:nvPr>
            <p:ph type="sldNum" sz="quarter" idx="12"/>
          </p:nvPr>
        </p:nvSpPr>
        <p:spPr/>
        <p:txBody>
          <a:bodyPr/>
          <a:lstStyle/>
          <a:p>
            <a:fld id="{475B95CF-A265-4CF3-9E64-D8501F8C3EB4}" type="slidenum">
              <a:rPr lang="en-US" smtClean="0"/>
              <a:t>8</a:t>
            </a:fld>
            <a:endParaRPr lang="en-US"/>
          </a:p>
        </p:txBody>
      </p:sp>
    </p:spTree>
    <p:extLst>
      <p:ext uri="{BB962C8B-B14F-4D97-AF65-F5344CB8AC3E}">
        <p14:creationId xmlns:p14="http://schemas.microsoft.com/office/powerpoint/2010/main" val="3366361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Philosophical </a:t>
            </a:r>
            <a:r>
              <a:rPr lang="en-US" dirty="0"/>
              <a:t>Background: Embodiment</a:t>
            </a:r>
          </a:p>
        </p:txBody>
      </p:sp>
      <p:sp>
        <p:nvSpPr>
          <p:cNvPr id="3" name="Content Placeholder 2"/>
          <p:cNvSpPr>
            <a:spLocks noGrp="1"/>
          </p:cNvSpPr>
          <p:nvPr>
            <p:ph idx="1"/>
          </p:nvPr>
        </p:nvSpPr>
        <p:spPr/>
        <p:txBody>
          <a:bodyPr/>
          <a:lstStyle/>
          <a:p>
            <a:r>
              <a:rPr lang="en-US" dirty="0" smtClean="0"/>
              <a:t>“Embodied phenomena are those that by their very nature occur in real time and real space.” … what?</a:t>
            </a:r>
          </a:p>
          <a:p>
            <a:r>
              <a:rPr lang="en-US" dirty="0" smtClean="0"/>
              <a:t>Comes from philosophical tradition of Phenomenology.</a:t>
            </a:r>
          </a:p>
        </p:txBody>
      </p:sp>
      <p:sp>
        <p:nvSpPr>
          <p:cNvPr id="5" name="Slide Number Placeholder 4"/>
          <p:cNvSpPr>
            <a:spLocks noGrp="1"/>
          </p:cNvSpPr>
          <p:nvPr>
            <p:ph type="sldNum" sz="quarter" idx="12"/>
          </p:nvPr>
        </p:nvSpPr>
        <p:spPr/>
        <p:txBody>
          <a:bodyPr/>
          <a:lstStyle/>
          <a:p>
            <a:fld id="{475B95CF-A265-4CF3-9E64-D8501F8C3EB4}" type="slidenum">
              <a:rPr lang="en-US" smtClean="0"/>
              <a:t>9</a:t>
            </a:fld>
            <a:endParaRPr lang="en-US"/>
          </a:p>
        </p:txBody>
      </p:sp>
    </p:spTree>
    <p:extLst>
      <p:ext uri="{BB962C8B-B14F-4D97-AF65-F5344CB8AC3E}">
        <p14:creationId xmlns:p14="http://schemas.microsoft.com/office/powerpoint/2010/main" val="2508628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3891</TotalTime>
  <Words>1644</Words>
  <Application>Microsoft Office PowerPoint</Application>
  <PresentationFormat>On-screen Show (4:3)</PresentationFormat>
  <Paragraphs>317</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Embodied Interaction</vt:lpstr>
      <vt:lpstr>Overview</vt:lpstr>
      <vt:lpstr>What is Embodied Interaction?</vt:lpstr>
      <vt:lpstr>PowerPoint Presentation</vt:lpstr>
      <vt:lpstr>Tangible Computing</vt:lpstr>
      <vt:lpstr>Social Computing</vt:lpstr>
      <vt:lpstr>Social Computing</vt:lpstr>
      <vt:lpstr>Philosophy and Terms</vt:lpstr>
      <vt:lpstr>Philosophical Background: Embodiment</vt:lpstr>
      <vt:lpstr>Phenomenology</vt:lpstr>
      <vt:lpstr>Edmund Husserl </vt:lpstr>
      <vt:lpstr>Martin Heidegger</vt:lpstr>
      <vt:lpstr>Heidegger &amp; Dasein</vt:lpstr>
      <vt:lpstr>Alfred Schütz</vt:lpstr>
      <vt:lpstr>Philosophy Summary</vt:lpstr>
      <vt:lpstr>Foundations for Embodied Systems</vt:lpstr>
      <vt:lpstr>Ontology</vt:lpstr>
      <vt:lpstr>Applying Ontology</vt:lpstr>
      <vt:lpstr>Intersubjectivity</vt:lpstr>
      <vt:lpstr>Applying Intersubjectivity</vt:lpstr>
      <vt:lpstr>Intentionality</vt:lpstr>
      <vt:lpstr>Applying Intentionality</vt:lpstr>
      <vt:lpstr>Coupling</vt:lpstr>
      <vt:lpstr>Design Principles</vt:lpstr>
      <vt:lpstr>PowerPoint Presentation</vt:lpstr>
      <vt:lpstr>PowerPoint Presentation</vt:lpstr>
      <vt:lpstr>PowerPoint Presentation</vt:lpstr>
      <vt:lpstr>PowerPoint Presentation</vt:lpstr>
      <vt:lpstr>PowerPoint Presentation</vt:lpstr>
      <vt:lpstr>Conclusion</vt:lpstr>
      <vt:lpstr>Abstraction</vt:lpstr>
      <vt:lpstr>Intentionthing?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p17</dc:creator>
  <cp:lastModifiedBy>p17</cp:lastModifiedBy>
  <cp:revision>83</cp:revision>
  <dcterms:created xsi:type="dcterms:W3CDTF">2010-11-09T03:28:38Z</dcterms:created>
  <dcterms:modified xsi:type="dcterms:W3CDTF">2010-11-17T16:54:14Z</dcterms:modified>
</cp:coreProperties>
</file>