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0" r:id="rId4"/>
    <p:sldId id="284" r:id="rId5"/>
    <p:sldId id="259" r:id="rId6"/>
    <p:sldId id="261" r:id="rId7"/>
    <p:sldId id="281" r:id="rId8"/>
    <p:sldId id="262" r:id="rId9"/>
    <p:sldId id="263" r:id="rId10"/>
    <p:sldId id="264" r:id="rId11"/>
    <p:sldId id="283" r:id="rId12"/>
    <p:sldId id="267" r:id="rId13"/>
    <p:sldId id="266" r:id="rId14"/>
    <p:sldId id="265" r:id="rId15"/>
    <p:sldId id="268" r:id="rId16"/>
    <p:sldId id="269" r:id="rId17"/>
    <p:sldId id="270" r:id="rId18"/>
    <p:sldId id="271" r:id="rId19"/>
    <p:sldId id="272" r:id="rId20"/>
    <p:sldId id="273" r:id="rId21"/>
    <p:sldId id="280" r:id="rId22"/>
    <p:sldId id="274" r:id="rId23"/>
    <p:sldId id="275" r:id="rId24"/>
    <p:sldId id="282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48" autoAdjust="0"/>
  </p:normalViewPr>
  <p:slideViewPr>
    <p:cSldViewPr>
      <p:cViewPr varScale="1">
        <p:scale>
          <a:sx n="81" d="100"/>
          <a:sy n="81" d="100"/>
        </p:scale>
        <p:origin x="-18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BA166-4011-4BA1-A6C9-BB860803168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280B49-A2CD-4120-8BCD-5EBB07471326}">
      <dgm:prSet phldrT="[Text]"/>
      <dgm:spPr/>
      <dgm:t>
        <a:bodyPr/>
        <a:lstStyle/>
        <a:p>
          <a:r>
            <a:rPr lang="en-US" dirty="0" smtClean="0"/>
            <a:t>Notice</a:t>
          </a:r>
          <a:endParaRPr lang="en-US" dirty="0"/>
        </a:p>
      </dgm:t>
    </dgm:pt>
    <dgm:pt modelId="{E522F310-B2C8-4F9B-A6F8-07897A89711C}" type="parTrans" cxnId="{84751736-AA53-4411-AD6F-C45F7D00A7DA}">
      <dgm:prSet/>
      <dgm:spPr/>
      <dgm:t>
        <a:bodyPr/>
        <a:lstStyle/>
        <a:p>
          <a:endParaRPr lang="en-US"/>
        </a:p>
      </dgm:t>
    </dgm:pt>
    <dgm:pt modelId="{B7CB93C5-1BE3-4725-9A16-9B0301159AC9}" type="sibTrans" cxnId="{84751736-AA53-4411-AD6F-C45F7D00A7DA}">
      <dgm:prSet/>
      <dgm:spPr/>
      <dgm:t>
        <a:bodyPr/>
        <a:lstStyle/>
        <a:p>
          <a:endParaRPr lang="en-US"/>
        </a:p>
      </dgm:t>
    </dgm:pt>
    <dgm:pt modelId="{14AD368A-B4D0-4490-A2D7-4BBDF3661AE6}">
      <dgm:prSet phldrT="[Text]"/>
      <dgm:spPr/>
      <dgm:t>
        <a:bodyPr/>
        <a:lstStyle/>
        <a:p>
          <a:r>
            <a:rPr lang="en-US" dirty="0" smtClean="0"/>
            <a:t>Collect</a:t>
          </a:r>
          <a:endParaRPr lang="en-US" dirty="0"/>
        </a:p>
      </dgm:t>
    </dgm:pt>
    <dgm:pt modelId="{B327BD80-B670-4B55-AD93-55790DF86B5A}" type="parTrans" cxnId="{0CA903BF-669D-4147-AC10-5B5B0FF4044B}">
      <dgm:prSet/>
      <dgm:spPr/>
      <dgm:t>
        <a:bodyPr/>
        <a:lstStyle/>
        <a:p>
          <a:endParaRPr lang="en-US"/>
        </a:p>
      </dgm:t>
    </dgm:pt>
    <dgm:pt modelId="{5E24C944-E537-4558-AC0E-40DFF286DBCD}" type="sibTrans" cxnId="{0CA903BF-669D-4147-AC10-5B5B0FF4044B}">
      <dgm:prSet/>
      <dgm:spPr/>
      <dgm:t>
        <a:bodyPr/>
        <a:lstStyle/>
        <a:p>
          <a:endParaRPr lang="en-US"/>
        </a:p>
      </dgm:t>
    </dgm:pt>
    <dgm:pt modelId="{6083DB21-7151-41DF-AEBF-20857DDFBEFD}">
      <dgm:prSet phldrT="[Text]"/>
      <dgm:spPr/>
      <dgm:t>
        <a:bodyPr/>
        <a:lstStyle/>
        <a:p>
          <a:r>
            <a:rPr lang="en-US" dirty="0" smtClean="0"/>
            <a:t>Analyze</a:t>
          </a:r>
          <a:endParaRPr lang="en-US" dirty="0"/>
        </a:p>
      </dgm:t>
    </dgm:pt>
    <dgm:pt modelId="{5447AEE0-987B-4C6E-A74E-E3705249D297}" type="parTrans" cxnId="{AD0FE2AA-9610-405B-87DF-7E6E5B9D230E}">
      <dgm:prSet/>
      <dgm:spPr/>
      <dgm:t>
        <a:bodyPr/>
        <a:lstStyle/>
        <a:p>
          <a:endParaRPr lang="en-US"/>
        </a:p>
      </dgm:t>
    </dgm:pt>
    <dgm:pt modelId="{4087FE1C-58FA-4BEE-A115-609343927FF1}" type="sibTrans" cxnId="{AD0FE2AA-9610-405B-87DF-7E6E5B9D230E}">
      <dgm:prSet/>
      <dgm:spPr/>
      <dgm:t>
        <a:bodyPr/>
        <a:lstStyle/>
        <a:p>
          <a:endParaRPr lang="en-US"/>
        </a:p>
      </dgm:t>
    </dgm:pt>
    <dgm:pt modelId="{D65BABED-2478-4FE4-BB87-FE4C3A282AA9}" type="pres">
      <dgm:prSet presAssocID="{F01BA166-4011-4BA1-A6C9-BB86080316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B4CB8E-DC7D-41DE-9F77-326E5185BCCE}" type="pres">
      <dgm:prSet presAssocID="{CC280B49-A2CD-4120-8BCD-5EBB0747132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DDE54-FAC9-4142-9C2B-200D4D61F362}" type="pres">
      <dgm:prSet presAssocID="{B7CB93C5-1BE3-4725-9A16-9B0301159AC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0CC86889-6C3E-4BDB-A71B-27AEFC760E8B}" type="pres">
      <dgm:prSet presAssocID="{B7CB93C5-1BE3-4725-9A16-9B0301159AC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40786EA3-4F83-4245-A16C-F2760972896D}" type="pres">
      <dgm:prSet presAssocID="{14AD368A-B4D0-4490-A2D7-4BBDF3661AE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BF362-0BEE-4B0F-9B19-CA29B0183F3B}" type="pres">
      <dgm:prSet presAssocID="{5E24C944-E537-4558-AC0E-40DFF286DBC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A5000CA-AABA-45BA-A3F9-69C680F72DAE}" type="pres">
      <dgm:prSet presAssocID="{5E24C944-E537-4558-AC0E-40DFF286DBCD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1BBD45E-E6BC-446F-B190-AD3B04A689F9}" type="pres">
      <dgm:prSet presAssocID="{6083DB21-7151-41DF-AEBF-20857DDFBE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C4F22-42EE-46BE-9785-859728525313}" type="pres">
      <dgm:prSet presAssocID="{4087FE1C-58FA-4BEE-A115-609343927FF1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29525BF-3A57-4F82-9117-2B8557AC3AF4}" type="pres">
      <dgm:prSet presAssocID="{4087FE1C-58FA-4BEE-A115-609343927FF1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4751736-AA53-4411-AD6F-C45F7D00A7DA}" srcId="{F01BA166-4011-4BA1-A6C9-BB860803168A}" destId="{CC280B49-A2CD-4120-8BCD-5EBB07471326}" srcOrd="0" destOrd="0" parTransId="{E522F310-B2C8-4F9B-A6F8-07897A89711C}" sibTransId="{B7CB93C5-1BE3-4725-9A16-9B0301159AC9}"/>
    <dgm:cxn modelId="{93565CFB-74FF-4692-859C-09A060801F84}" type="presOf" srcId="{F01BA166-4011-4BA1-A6C9-BB860803168A}" destId="{D65BABED-2478-4FE4-BB87-FE4C3A282AA9}" srcOrd="0" destOrd="0" presId="urn:microsoft.com/office/officeart/2005/8/layout/cycle7"/>
    <dgm:cxn modelId="{BC7E43C4-F89C-4837-BA74-2F4B38BF6880}" type="presOf" srcId="{5E24C944-E537-4558-AC0E-40DFF286DBCD}" destId="{DA9BF362-0BEE-4B0F-9B19-CA29B0183F3B}" srcOrd="0" destOrd="0" presId="urn:microsoft.com/office/officeart/2005/8/layout/cycle7"/>
    <dgm:cxn modelId="{882BAE32-CE12-443F-9B3E-D436C70F6995}" type="presOf" srcId="{6083DB21-7151-41DF-AEBF-20857DDFBEFD}" destId="{01BBD45E-E6BC-446F-B190-AD3B04A689F9}" srcOrd="0" destOrd="0" presId="urn:microsoft.com/office/officeart/2005/8/layout/cycle7"/>
    <dgm:cxn modelId="{2B5C9213-CB89-4206-97C3-EE84EAFF2E04}" type="presOf" srcId="{4087FE1C-58FA-4BEE-A115-609343927FF1}" destId="{529525BF-3A57-4F82-9117-2B8557AC3AF4}" srcOrd="1" destOrd="0" presId="urn:microsoft.com/office/officeart/2005/8/layout/cycle7"/>
    <dgm:cxn modelId="{286C82BF-AE69-49CD-82A6-AB8C93A57EBF}" type="presOf" srcId="{4087FE1C-58FA-4BEE-A115-609343927FF1}" destId="{87BC4F22-42EE-46BE-9785-859728525313}" srcOrd="0" destOrd="0" presId="urn:microsoft.com/office/officeart/2005/8/layout/cycle7"/>
    <dgm:cxn modelId="{FFEFB7B4-6A19-4A2D-954A-CDB77770CF35}" type="presOf" srcId="{CC280B49-A2CD-4120-8BCD-5EBB07471326}" destId="{71B4CB8E-DC7D-41DE-9F77-326E5185BCCE}" srcOrd="0" destOrd="0" presId="urn:microsoft.com/office/officeart/2005/8/layout/cycle7"/>
    <dgm:cxn modelId="{8E00C5EB-6738-438E-B262-16A00BE7AA0D}" type="presOf" srcId="{5E24C944-E537-4558-AC0E-40DFF286DBCD}" destId="{5A5000CA-AABA-45BA-A3F9-69C680F72DAE}" srcOrd="1" destOrd="0" presId="urn:microsoft.com/office/officeart/2005/8/layout/cycle7"/>
    <dgm:cxn modelId="{5B7B324A-6FF0-4610-A4BB-DE5A9ABF57C7}" type="presOf" srcId="{B7CB93C5-1BE3-4725-9A16-9B0301159AC9}" destId="{0CC86889-6C3E-4BDB-A71B-27AEFC760E8B}" srcOrd="1" destOrd="0" presId="urn:microsoft.com/office/officeart/2005/8/layout/cycle7"/>
    <dgm:cxn modelId="{1C13325A-54E8-4C5D-9392-37B3220F3238}" type="presOf" srcId="{B7CB93C5-1BE3-4725-9A16-9B0301159AC9}" destId="{486DDE54-FAC9-4142-9C2B-200D4D61F362}" srcOrd="0" destOrd="0" presId="urn:microsoft.com/office/officeart/2005/8/layout/cycle7"/>
    <dgm:cxn modelId="{AD0FE2AA-9610-405B-87DF-7E6E5B9D230E}" srcId="{F01BA166-4011-4BA1-A6C9-BB860803168A}" destId="{6083DB21-7151-41DF-AEBF-20857DDFBEFD}" srcOrd="2" destOrd="0" parTransId="{5447AEE0-987B-4C6E-A74E-E3705249D297}" sibTransId="{4087FE1C-58FA-4BEE-A115-609343927FF1}"/>
    <dgm:cxn modelId="{0CA903BF-669D-4147-AC10-5B5B0FF4044B}" srcId="{F01BA166-4011-4BA1-A6C9-BB860803168A}" destId="{14AD368A-B4D0-4490-A2D7-4BBDF3661AE6}" srcOrd="1" destOrd="0" parTransId="{B327BD80-B670-4B55-AD93-55790DF86B5A}" sibTransId="{5E24C944-E537-4558-AC0E-40DFF286DBCD}"/>
    <dgm:cxn modelId="{8D3A7846-07D1-4DE6-9211-4F7B34B7E90D}" type="presOf" srcId="{14AD368A-B4D0-4490-A2D7-4BBDF3661AE6}" destId="{40786EA3-4F83-4245-A16C-F2760972896D}" srcOrd="0" destOrd="0" presId="urn:microsoft.com/office/officeart/2005/8/layout/cycle7"/>
    <dgm:cxn modelId="{E5B5C35E-B094-4E6C-A906-14064EB9338C}" type="presParOf" srcId="{D65BABED-2478-4FE4-BB87-FE4C3A282AA9}" destId="{71B4CB8E-DC7D-41DE-9F77-326E5185BCCE}" srcOrd="0" destOrd="0" presId="urn:microsoft.com/office/officeart/2005/8/layout/cycle7"/>
    <dgm:cxn modelId="{EBFA10CF-F60B-4D82-A093-FE89D881ECE0}" type="presParOf" srcId="{D65BABED-2478-4FE4-BB87-FE4C3A282AA9}" destId="{486DDE54-FAC9-4142-9C2B-200D4D61F362}" srcOrd="1" destOrd="0" presId="urn:microsoft.com/office/officeart/2005/8/layout/cycle7"/>
    <dgm:cxn modelId="{E8435D84-A98A-455C-8A4B-C6E05EB1E669}" type="presParOf" srcId="{486DDE54-FAC9-4142-9C2B-200D4D61F362}" destId="{0CC86889-6C3E-4BDB-A71B-27AEFC760E8B}" srcOrd="0" destOrd="0" presId="urn:microsoft.com/office/officeart/2005/8/layout/cycle7"/>
    <dgm:cxn modelId="{3DF0E95F-EAEC-40E5-AEFA-5F974BD16C74}" type="presParOf" srcId="{D65BABED-2478-4FE4-BB87-FE4C3A282AA9}" destId="{40786EA3-4F83-4245-A16C-F2760972896D}" srcOrd="2" destOrd="0" presId="urn:microsoft.com/office/officeart/2005/8/layout/cycle7"/>
    <dgm:cxn modelId="{1E45FF5A-656A-4C2D-9F78-E76E23D29844}" type="presParOf" srcId="{D65BABED-2478-4FE4-BB87-FE4C3A282AA9}" destId="{DA9BF362-0BEE-4B0F-9B19-CA29B0183F3B}" srcOrd="3" destOrd="0" presId="urn:microsoft.com/office/officeart/2005/8/layout/cycle7"/>
    <dgm:cxn modelId="{7BDEEB3D-D7C1-4D91-9F99-E73859F6BC34}" type="presParOf" srcId="{DA9BF362-0BEE-4B0F-9B19-CA29B0183F3B}" destId="{5A5000CA-AABA-45BA-A3F9-69C680F72DAE}" srcOrd="0" destOrd="0" presId="urn:microsoft.com/office/officeart/2005/8/layout/cycle7"/>
    <dgm:cxn modelId="{3D52511A-0DE9-4F6A-B58F-B5E9FD999D55}" type="presParOf" srcId="{D65BABED-2478-4FE4-BB87-FE4C3A282AA9}" destId="{01BBD45E-E6BC-446F-B190-AD3B04A689F9}" srcOrd="4" destOrd="0" presId="urn:microsoft.com/office/officeart/2005/8/layout/cycle7"/>
    <dgm:cxn modelId="{137C8994-2E0F-4D5D-B799-B2D1F8839C53}" type="presParOf" srcId="{D65BABED-2478-4FE4-BB87-FE4C3A282AA9}" destId="{87BC4F22-42EE-46BE-9785-859728525313}" srcOrd="5" destOrd="0" presId="urn:microsoft.com/office/officeart/2005/8/layout/cycle7"/>
    <dgm:cxn modelId="{67093BFA-1E7A-4A39-B5FA-5034B36E2DD3}" type="presParOf" srcId="{87BC4F22-42EE-46BE-9785-859728525313}" destId="{529525BF-3A57-4F82-9117-2B8557AC3AF4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B4CB8E-DC7D-41DE-9F77-326E5185BCCE}">
      <dsp:nvSpPr>
        <dsp:cNvPr id="0" name=""/>
        <dsp:cNvSpPr/>
      </dsp:nvSpPr>
      <dsp:spPr>
        <a:xfrm>
          <a:off x="1720081" y="440"/>
          <a:ext cx="1131837" cy="565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Notice</a:t>
          </a:r>
          <a:endParaRPr lang="en-US" sz="2300" kern="1200" dirty="0"/>
        </a:p>
      </dsp:txBody>
      <dsp:txXfrm>
        <a:off x="1720081" y="440"/>
        <a:ext cx="1131837" cy="565918"/>
      </dsp:txXfrm>
    </dsp:sp>
    <dsp:sp modelId="{486DDE54-FAC9-4142-9C2B-200D4D61F362}">
      <dsp:nvSpPr>
        <dsp:cNvPr id="0" name=""/>
        <dsp:cNvSpPr/>
      </dsp:nvSpPr>
      <dsp:spPr>
        <a:xfrm rot="3600000">
          <a:off x="2458558" y="993164"/>
          <a:ext cx="588804" cy="1980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3600000">
        <a:off x="2458558" y="993164"/>
        <a:ext cx="588804" cy="198071"/>
      </dsp:txXfrm>
    </dsp:sp>
    <dsp:sp modelId="{40786EA3-4F83-4245-A16C-F2760972896D}">
      <dsp:nvSpPr>
        <dsp:cNvPr id="0" name=""/>
        <dsp:cNvSpPr/>
      </dsp:nvSpPr>
      <dsp:spPr>
        <a:xfrm>
          <a:off x="2654002" y="1618040"/>
          <a:ext cx="1131837" cy="565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Collect</a:t>
          </a:r>
          <a:endParaRPr lang="en-US" sz="2300" kern="1200" dirty="0"/>
        </a:p>
      </dsp:txBody>
      <dsp:txXfrm>
        <a:off x="2654002" y="1618040"/>
        <a:ext cx="1131837" cy="565918"/>
      </dsp:txXfrm>
    </dsp:sp>
    <dsp:sp modelId="{DA9BF362-0BEE-4B0F-9B19-CA29B0183F3B}">
      <dsp:nvSpPr>
        <dsp:cNvPr id="0" name=""/>
        <dsp:cNvSpPr/>
      </dsp:nvSpPr>
      <dsp:spPr>
        <a:xfrm rot="10800000">
          <a:off x="1991597" y="1801963"/>
          <a:ext cx="588804" cy="1980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991597" y="1801963"/>
        <a:ext cx="588804" cy="198071"/>
      </dsp:txXfrm>
    </dsp:sp>
    <dsp:sp modelId="{01BBD45E-E6BC-446F-B190-AD3B04A689F9}">
      <dsp:nvSpPr>
        <dsp:cNvPr id="0" name=""/>
        <dsp:cNvSpPr/>
      </dsp:nvSpPr>
      <dsp:spPr>
        <a:xfrm>
          <a:off x="786159" y="1618040"/>
          <a:ext cx="1131837" cy="5659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Analyze</a:t>
          </a:r>
          <a:endParaRPr lang="en-US" sz="2300" kern="1200" dirty="0"/>
        </a:p>
      </dsp:txBody>
      <dsp:txXfrm>
        <a:off x="786159" y="1618040"/>
        <a:ext cx="1131837" cy="565918"/>
      </dsp:txXfrm>
    </dsp:sp>
    <dsp:sp modelId="{87BC4F22-42EE-46BE-9785-859728525313}">
      <dsp:nvSpPr>
        <dsp:cNvPr id="0" name=""/>
        <dsp:cNvSpPr/>
      </dsp:nvSpPr>
      <dsp:spPr>
        <a:xfrm rot="18000000">
          <a:off x="1524637" y="993164"/>
          <a:ext cx="588804" cy="19807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8000000">
        <a:off x="1524637" y="993164"/>
        <a:ext cx="588804" cy="198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D4831-E131-491F-B9F0-256C79F06D2E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48135-5DDC-479C-80DD-DC1B5CC9E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Overview:</a:t>
            </a:r>
          </a:p>
          <a:p>
            <a:r>
              <a:rPr lang="en-US" dirty="0" smtClean="0"/>
              <a:t>	Where</a:t>
            </a:r>
            <a:r>
              <a:rPr lang="en-US" baseline="0" dirty="0" smtClean="0"/>
              <a:t> to use – Qualitative Data Analysis</a:t>
            </a:r>
          </a:p>
          <a:p>
            <a:r>
              <a:rPr lang="en-US" baseline="0" dirty="0" smtClean="0"/>
              <a:t>	</a:t>
            </a:r>
          </a:p>
          <a:p>
            <a:r>
              <a:rPr lang="en-US" baseline="0" dirty="0" smtClean="0"/>
              <a:t>How to do Open Coding:</a:t>
            </a:r>
          </a:p>
          <a:p>
            <a:r>
              <a:rPr lang="en-US" baseline="0" dirty="0" smtClean="0"/>
              <a:t>	Different steps &amp; common terminologies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Benefits of Collaboration:</a:t>
            </a:r>
          </a:p>
          <a:p>
            <a:r>
              <a:rPr lang="en-US" baseline="0" dirty="0" smtClean="0"/>
              <a:t>	Collaborative coding Vs individual coding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to stop?</a:t>
            </a:r>
          </a:p>
          <a:p>
            <a:r>
              <a:rPr lang="en-US" baseline="0" dirty="0" smtClean="0"/>
              <a:t>	It’s a time consuming process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What’s next:</a:t>
            </a:r>
          </a:p>
          <a:p>
            <a:r>
              <a:rPr lang="en-US" baseline="0" dirty="0" smtClean="0"/>
              <a:t>	Open coding is tool for Qualitative Data Analysis and its done in early stage of analysis. So, what we should do after open coding.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Tools support:</a:t>
            </a:r>
          </a:p>
          <a:p>
            <a:r>
              <a:rPr lang="en-US" baseline="0" dirty="0" smtClean="0"/>
              <a:t>	Finally, we will look into different tools that we can use in Open Coding and the pros &amp; cons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studies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(which are aimed at understanding the internal dynamics of program operations). A process focus implies emphasizing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product or outcome is produced (rather than the product or outcome itself).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Assessing individualized outcomes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(how well a program or product meets individual needs).</a:t>
            </a:r>
          </a:p>
          <a:p>
            <a:pPr lvl="0"/>
            <a:endParaRPr lang="en-US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Implementation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(learning how and the extent to which a product or program was actually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operationalized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/implemented).</a:t>
            </a:r>
          </a:p>
          <a:p>
            <a:pPr lvl="0"/>
            <a:endParaRPr lang="en-US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Describing diversity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across sites where a program or product is "used."</a:t>
            </a:r>
          </a:p>
          <a:p>
            <a:pPr lvl="0"/>
            <a:endParaRPr lang="en-US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Quality issues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(relative quality; quality assurance)</a:t>
            </a:r>
          </a:p>
          <a:p>
            <a:endParaRPr lang="en-US" sz="1200" i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Legislative monitoring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Giving the right name requires some creativity.</a:t>
            </a:r>
            <a:r>
              <a:rPr lang="en-US" baseline="0" dirty="0" smtClean="0"/>
              <a:t> Its an art that can be learned </a:t>
            </a:r>
            <a:r>
              <a:rPr lang="en-US" baseline="0" smtClean="0"/>
              <a:t>through 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Collective</a:t>
            </a:r>
            <a:r>
              <a:rPr lang="en-US" baseline="0" dirty="0" smtClean="0"/>
              <a:t> minds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Microanalysis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52DF-E9A0-47B8-A1B5-4DD07FC5EEBF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FD28-3944-4267-8AF8-95A9D38D3509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8778-D692-4E6B-860B-176CBC1D95AE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57D-EDEC-41C7-A4B6-64558264753A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6E5E-948F-4B2C-A8C8-F7D65B82F1F5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37D9-7128-4AF5-81E7-FA3BA9978B56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8C0E-8FCC-423B-B73E-F30591854D9D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5B13-C508-4496-B3DA-415EDC2A6BBA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4BC5-324B-4374-A181-C9755BA58645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899A-79D1-416F-9129-AF78A20E81AE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ED09F-9A31-47CB-ACE7-15D61703A8FF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5A7A-1BBE-47F4-A991-EA6E3FFAE180}" type="datetime1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urateapp.com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673697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Coding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Presented by</a:t>
            </a:r>
            <a:br>
              <a:rPr lang="en-US" sz="2400" dirty="0" smtClean="0"/>
            </a:br>
            <a:r>
              <a:rPr lang="en-US" sz="2400" dirty="0" err="1" smtClean="0"/>
              <a:t>Shahedul</a:t>
            </a:r>
            <a:r>
              <a:rPr lang="en-US" sz="2400" dirty="0" smtClean="0"/>
              <a:t> </a:t>
            </a:r>
            <a:r>
              <a:rPr lang="en-US" sz="2400" dirty="0" err="1" smtClean="0"/>
              <a:t>Huq</a:t>
            </a:r>
            <a:r>
              <a:rPr lang="en-US" sz="2400" dirty="0" smtClean="0"/>
              <a:t> </a:t>
            </a:r>
            <a:r>
              <a:rPr lang="en-US" sz="2400" dirty="0" err="1" smtClean="0"/>
              <a:t>Khandkar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Defining Categories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dirty="0" smtClean="0"/>
              <a:t>When you have pages of codes</a:t>
            </a:r>
          </a:p>
          <a:p>
            <a:pPr lvl="1"/>
            <a:r>
              <a:rPr lang="en-US" dirty="0" smtClean="0"/>
              <a:t>Find similarities &amp; group them in categories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Administrator\Desktop\Images\product-research_10964757_250x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81400"/>
            <a:ext cx="22098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Greater change to miss a concept</a:t>
            </a:r>
          </a:p>
          <a:p>
            <a:r>
              <a:rPr lang="en-US" dirty="0" smtClean="0"/>
              <a:t>Harder to compare with existing theories</a:t>
            </a:r>
          </a:p>
          <a:p>
            <a:r>
              <a:rPr lang="en-US" dirty="0" smtClean="0"/>
              <a:t>Often difficult to name new concepts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Doing the Coding Alone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010" name="AutoShape 2" descr="Kille pluggar vid sin lapt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3012" name="Picture 4" descr="Kille pluggar vid sin lapt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001234"/>
            <a:ext cx="2774380" cy="2085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 in 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Group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Concept </a:t>
            </a:r>
            <a:r>
              <a:rPr lang="en-US" sz="2800" dirty="0"/>
              <a:t>definitions become more </a:t>
            </a:r>
            <a:r>
              <a:rPr lang="en-US" sz="2800" dirty="0" smtClean="0"/>
              <a:t>exact</a:t>
            </a:r>
          </a:p>
          <a:p>
            <a:r>
              <a:rPr lang="en-US" sz="2800" dirty="0" smtClean="0"/>
              <a:t>Data </a:t>
            </a:r>
            <a:r>
              <a:rPr lang="en-US" sz="2800" dirty="0"/>
              <a:t>perspective is maintained more </a:t>
            </a:r>
            <a:r>
              <a:rPr lang="en-US" sz="2800" dirty="0" smtClean="0"/>
              <a:t>consistently</a:t>
            </a:r>
          </a:p>
          <a:p>
            <a:r>
              <a:rPr lang="en-US" sz="2800" dirty="0" smtClean="0"/>
              <a:t>More </a:t>
            </a:r>
            <a:r>
              <a:rPr lang="en-US" sz="2800" dirty="0"/>
              <a:t>number of phenomena are discovered and </a:t>
            </a:r>
            <a:r>
              <a:rPr lang="en-US" sz="2800" dirty="0" smtClean="0"/>
              <a:t>processed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6477000"/>
            <a:ext cx="7543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b="1" dirty="0" smtClean="0"/>
              <a:t>A </a:t>
            </a:r>
            <a:r>
              <a:rPr lang="en-US" sz="800" b="1" dirty="0"/>
              <a:t>Coding Scheme Development Methodology Using Grounded Theory for Qualitative Analysis of Pair Programming</a:t>
            </a:r>
            <a:r>
              <a:rPr lang="en-US" sz="800" dirty="0"/>
              <a:t>. </a:t>
            </a:r>
            <a:r>
              <a:rPr lang="en-US" sz="800" dirty="0" smtClean="0"/>
              <a:t>Stephan Salinger, Laura </a:t>
            </a:r>
            <a:r>
              <a:rPr lang="en-US" sz="800" dirty="0" err="1" smtClean="0"/>
              <a:t>Plonka</a:t>
            </a:r>
            <a:r>
              <a:rPr lang="en-US" sz="800" dirty="0" smtClean="0"/>
              <a:t>, Lutz </a:t>
            </a:r>
            <a:r>
              <a:rPr lang="en-US" sz="800" dirty="0" err="1" smtClean="0"/>
              <a:t>Prechelt</a:t>
            </a:r>
            <a:r>
              <a:rPr lang="en-US" sz="800" dirty="0" smtClean="0"/>
              <a:t>. Berlin</a:t>
            </a:r>
            <a:endParaRPr lang="en-US" sz="800" dirty="0"/>
          </a:p>
        </p:txBody>
      </p:sp>
      <p:pic>
        <p:nvPicPr>
          <p:cNvPr id="3074" name="Picture 2" descr="C:\Users\Administrator\Desktop\Images\social-research_10966013_250x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8100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Levels of Detail in Coding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by line coding</a:t>
            </a:r>
          </a:p>
          <a:p>
            <a:r>
              <a:rPr lang="en-US" dirty="0" smtClean="0"/>
              <a:t>Code against </a:t>
            </a:r>
          </a:p>
          <a:p>
            <a:pPr lvl="1"/>
            <a:r>
              <a:rPr lang="en-US" dirty="0" smtClean="0"/>
              <a:t>Sentences or Paragraphs</a:t>
            </a:r>
          </a:p>
          <a:p>
            <a:pPr lvl="1"/>
            <a:r>
              <a:rPr lang="en-US" dirty="0" smtClean="0"/>
              <a:t>Chapters  or Documents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When to Stop Coding?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are not really finding any new concepts</a:t>
            </a:r>
          </a:p>
          <a:p>
            <a:pPr lvl="1"/>
            <a:r>
              <a:rPr lang="en-US" dirty="0" smtClean="0"/>
              <a:t>Go to the next level (i.e. Selective Coding)</a:t>
            </a:r>
          </a:p>
          <a:p>
            <a:pPr lvl="1"/>
            <a:r>
              <a:rPr lang="en-US" dirty="0" smtClean="0"/>
              <a:t>Use analytic tools to collect more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1506" name="Picture 2" descr="http://t2.gstatic.com/images?q=tbn:oiBC5bukcpIo8M:http://www.members.shaw.ca/shunlunn/images/Stop_PersonFig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367365"/>
            <a:ext cx="1295400" cy="1347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Role of Open Coding in QDA</a:t>
            </a:r>
            <a:endParaRPr 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Open Coding can be used for inductive, deductive or verification modes of inquiry</a:t>
            </a:r>
          </a:p>
          <a:p>
            <a:r>
              <a:rPr lang="en-US" sz="3000" dirty="0" smtClean="0"/>
              <a:t>Example: Grounded Theory (inductive approach)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24000" y="3505200"/>
            <a:ext cx="6096000" cy="2590800"/>
            <a:chOff x="1524000" y="1143000"/>
            <a:chExt cx="6096000" cy="2590800"/>
          </a:xfrm>
        </p:grpSpPr>
        <p:sp>
          <p:nvSpPr>
            <p:cNvPr id="42" name="TextBox 41"/>
            <p:cNvSpPr txBox="1"/>
            <p:nvPr/>
          </p:nvSpPr>
          <p:spPr>
            <a:xfrm>
              <a:off x="15240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1</a:t>
              </a:r>
              <a:endParaRPr lang="en-US" sz="9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98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2</a:t>
              </a:r>
              <a:endParaRPr lang="en-US" sz="9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956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3</a:t>
              </a:r>
              <a:endParaRPr lang="en-US" sz="9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814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4</a:t>
              </a:r>
              <a:endParaRPr lang="en-US" sz="9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672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5</a:t>
              </a:r>
              <a:endParaRPr lang="en-US" sz="9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530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6</a:t>
              </a:r>
              <a:endParaRPr lang="en-US" sz="9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6388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7</a:t>
              </a:r>
              <a:endParaRPr lang="en-US" sz="9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3246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8</a:t>
              </a:r>
              <a:endParaRPr lang="en-US" sz="9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104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9</a:t>
              </a:r>
              <a:endParaRPr lang="en-US" sz="9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67000" y="2133600"/>
              <a:ext cx="7620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Category1</a:t>
              </a:r>
              <a:endParaRPr lang="en-US" sz="9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05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2</a:t>
              </a:r>
              <a:endParaRPr lang="en-US" sz="9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67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3</a:t>
              </a:r>
              <a:endParaRPr lang="en-US" sz="9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29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4</a:t>
              </a:r>
              <a:endParaRPr lang="en-US" sz="9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91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5</a:t>
              </a:r>
              <a:endParaRPr lang="en-US" sz="9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05200" y="2667000"/>
              <a:ext cx="7620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Pattern 1</a:t>
              </a:r>
              <a:endParaRPr lang="en-US" sz="9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419600" y="2667000"/>
              <a:ext cx="7620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Pattern 2</a:t>
              </a:r>
              <a:endParaRPr lang="en-US" sz="9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86200" y="3364468"/>
              <a:ext cx="990600" cy="3693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Grounded Theory</a:t>
              </a:r>
              <a:endParaRPr lang="en-US" sz="900" dirty="0"/>
            </a:p>
          </p:txBody>
        </p:sp>
        <p:cxnSp>
          <p:nvCxnSpPr>
            <p:cNvPr id="59" name="Straight Arrow Connector 58"/>
            <p:cNvCxnSpPr>
              <a:stCxn id="42" idx="2"/>
              <a:endCxn id="51" idx="0"/>
            </p:cNvCxnSpPr>
            <p:nvPr/>
          </p:nvCxnSpPr>
          <p:spPr>
            <a:xfrm rot="16200000" flipH="1">
              <a:off x="2057400" y="1143000"/>
              <a:ext cx="762000" cy="12192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0" name="Straight Arrow Connector 59"/>
            <p:cNvCxnSpPr>
              <a:stCxn id="43" idx="2"/>
              <a:endCxn id="51" idx="0"/>
            </p:cNvCxnSpPr>
            <p:nvPr/>
          </p:nvCxnSpPr>
          <p:spPr>
            <a:xfrm rot="16200000" flipH="1">
              <a:off x="2400300" y="1485900"/>
              <a:ext cx="762000" cy="5334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1" name="Straight Arrow Connector 60"/>
            <p:cNvCxnSpPr>
              <a:stCxn id="44" idx="2"/>
              <a:endCxn id="53" idx="0"/>
            </p:cNvCxnSpPr>
            <p:nvPr/>
          </p:nvCxnSpPr>
          <p:spPr>
            <a:xfrm rot="16200000" flipH="1">
              <a:off x="3524250" y="1047750"/>
              <a:ext cx="762000" cy="14097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2" name="Straight Arrow Connector 61"/>
            <p:cNvCxnSpPr>
              <a:stCxn id="45" idx="2"/>
              <a:endCxn id="52" idx="0"/>
            </p:cNvCxnSpPr>
            <p:nvPr/>
          </p:nvCxnSpPr>
          <p:spPr>
            <a:xfrm rot="5400000">
              <a:off x="3486150" y="1733550"/>
              <a:ext cx="762000" cy="38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3" name="Straight Arrow Connector 62"/>
            <p:cNvCxnSpPr>
              <a:stCxn id="46" idx="2"/>
              <a:endCxn id="53" idx="0"/>
            </p:cNvCxnSpPr>
            <p:nvPr/>
          </p:nvCxnSpPr>
          <p:spPr>
            <a:xfrm rot="16200000" flipH="1">
              <a:off x="4210050" y="1733550"/>
              <a:ext cx="762000" cy="38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4" name="Straight Arrow Connector 63"/>
            <p:cNvCxnSpPr>
              <a:stCxn id="47" idx="2"/>
              <a:endCxn id="54" idx="0"/>
            </p:cNvCxnSpPr>
            <p:nvPr/>
          </p:nvCxnSpPr>
          <p:spPr>
            <a:xfrm rot="16200000" flipH="1">
              <a:off x="4933950" y="1695450"/>
              <a:ext cx="762000" cy="1143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5" name="Straight Arrow Connector 64"/>
            <p:cNvCxnSpPr>
              <a:stCxn id="50" idx="2"/>
              <a:endCxn id="55" idx="0"/>
            </p:cNvCxnSpPr>
            <p:nvPr/>
          </p:nvCxnSpPr>
          <p:spPr>
            <a:xfrm rot="5400000">
              <a:off x="6343650" y="1162050"/>
              <a:ext cx="762000" cy="1181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6" name="Straight Arrow Connector 65"/>
            <p:cNvCxnSpPr>
              <a:stCxn id="49" idx="2"/>
              <a:endCxn id="55" idx="0"/>
            </p:cNvCxnSpPr>
            <p:nvPr/>
          </p:nvCxnSpPr>
          <p:spPr>
            <a:xfrm rot="5400000">
              <a:off x="6000750" y="1504950"/>
              <a:ext cx="762000" cy="4953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7" name="Straight Arrow Connector 66"/>
            <p:cNvCxnSpPr>
              <a:stCxn id="48" idx="2"/>
              <a:endCxn id="54" idx="0"/>
            </p:cNvCxnSpPr>
            <p:nvPr/>
          </p:nvCxnSpPr>
          <p:spPr>
            <a:xfrm rot="5400000">
              <a:off x="5276850" y="1466850"/>
              <a:ext cx="762000" cy="571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8" name="Straight Arrow Connector 67"/>
            <p:cNvCxnSpPr>
              <a:stCxn id="51" idx="2"/>
              <a:endCxn id="56" idx="0"/>
            </p:cNvCxnSpPr>
            <p:nvPr/>
          </p:nvCxnSpPr>
          <p:spPr>
            <a:xfrm rot="16200000" flipH="1">
              <a:off x="3315816" y="2096616"/>
              <a:ext cx="302568" cy="8382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9" name="Straight Arrow Connector 68"/>
            <p:cNvCxnSpPr>
              <a:stCxn id="52" idx="2"/>
              <a:endCxn id="56" idx="0"/>
            </p:cNvCxnSpPr>
            <p:nvPr/>
          </p:nvCxnSpPr>
          <p:spPr>
            <a:xfrm rot="16200000" flipH="1">
              <a:off x="3715866" y="2496666"/>
              <a:ext cx="302568" cy="38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Arrow Connector 69"/>
            <p:cNvCxnSpPr>
              <a:stCxn id="53" idx="2"/>
              <a:endCxn id="57" idx="0"/>
            </p:cNvCxnSpPr>
            <p:nvPr/>
          </p:nvCxnSpPr>
          <p:spPr>
            <a:xfrm rot="16200000" flipH="1">
              <a:off x="4554066" y="2420466"/>
              <a:ext cx="302568" cy="190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1" name="Straight Arrow Connector 70"/>
            <p:cNvCxnSpPr>
              <a:stCxn id="54" idx="2"/>
              <a:endCxn id="57" idx="0"/>
            </p:cNvCxnSpPr>
            <p:nvPr/>
          </p:nvCxnSpPr>
          <p:spPr>
            <a:xfrm rot="5400000">
              <a:off x="4935066" y="2229966"/>
              <a:ext cx="302568" cy="571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2" name="Straight Arrow Connector 71"/>
            <p:cNvCxnSpPr>
              <a:stCxn id="55" idx="2"/>
              <a:endCxn id="57" idx="0"/>
            </p:cNvCxnSpPr>
            <p:nvPr/>
          </p:nvCxnSpPr>
          <p:spPr>
            <a:xfrm rot="5400000">
              <a:off x="5316066" y="1848966"/>
              <a:ext cx="302568" cy="1333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3" name="Straight Arrow Connector 72"/>
            <p:cNvCxnSpPr>
              <a:stCxn id="56" idx="2"/>
              <a:endCxn id="58" idx="0"/>
            </p:cNvCxnSpPr>
            <p:nvPr/>
          </p:nvCxnSpPr>
          <p:spPr>
            <a:xfrm rot="16200000" flipH="1">
              <a:off x="3900532" y="2883500"/>
              <a:ext cx="466636" cy="4953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4" name="Straight Arrow Connector 73"/>
            <p:cNvCxnSpPr>
              <a:stCxn id="57" idx="2"/>
              <a:endCxn id="58" idx="0"/>
            </p:cNvCxnSpPr>
            <p:nvPr/>
          </p:nvCxnSpPr>
          <p:spPr>
            <a:xfrm rot="5400000">
              <a:off x="4356616" y="2920484"/>
              <a:ext cx="468868" cy="419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Exercise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Sample Data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interview with a woman in her 20s</a:t>
            </a:r>
          </a:p>
          <a:p>
            <a:pPr lvl="1"/>
            <a:r>
              <a:rPr lang="en-US" dirty="0" smtClean="0"/>
              <a:t>Its about drug use by teens</a:t>
            </a:r>
          </a:p>
          <a:p>
            <a:pPr lvl="1"/>
            <a:r>
              <a:rPr lang="en-US" dirty="0" smtClean="0"/>
              <a:t>The interviewer didn’t have preset questions</a:t>
            </a:r>
          </a:p>
          <a:p>
            <a:pPr lvl="1"/>
            <a:r>
              <a:rPr lang="en-US" dirty="0" smtClean="0"/>
              <a:t>It was recorded and later transcribed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Sample Data: Interview Transcript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Interviewer: </a:t>
            </a:r>
            <a:r>
              <a:rPr lang="en-US" i="1" dirty="0"/>
              <a:t>Do teens experiment a lot with drugs?</a:t>
            </a:r>
            <a:br>
              <a:rPr lang="en-US" i="1" dirty="0"/>
            </a:br>
            <a:r>
              <a:rPr lang="en-US" b="1" i="1" dirty="0"/>
              <a:t>Respondent:</a:t>
            </a:r>
            <a:r>
              <a:rPr lang="en-US" i="1" dirty="0"/>
              <a:t> Most just try a few. It depends on where you are and how accessible they are. Most don’t really get into in hard-core. A lot of teens are into pot, hash, a little organic staff. It depends on what phase of life you are at. It’s kind of </a:t>
            </a:r>
            <a:r>
              <a:rPr lang="en-US" i="1" dirty="0" smtClean="0"/>
              <a:t>progressive…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3124200"/>
            <a:ext cx="3124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ounded Rectangular Callout 7"/>
          <p:cNvSpPr/>
          <p:nvPr/>
        </p:nvSpPr>
        <p:spPr>
          <a:xfrm>
            <a:off x="3657600" y="2133600"/>
            <a:ext cx="1676400" cy="3810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limited experience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3124200"/>
            <a:ext cx="2209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3581400"/>
            <a:ext cx="7010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>
          <a:xfrm>
            <a:off x="1295400" y="2438400"/>
            <a:ext cx="1143000" cy="609600"/>
          </a:xfrm>
          <a:prstGeom prst="wedgeRoundRectCallout">
            <a:avLst>
              <a:gd name="adj1" fmla="val -20833"/>
              <a:gd name="adj2" fmla="val 8161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degree of accessibility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4038600"/>
            <a:ext cx="6324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Rounded Rectangular Callout 14"/>
          <p:cNvSpPr/>
          <p:nvPr/>
        </p:nvSpPr>
        <p:spPr>
          <a:xfrm>
            <a:off x="3886200" y="3124200"/>
            <a:ext cx="1219200" cy="3810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hard-core use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334000" y="3048000"/>
            <a:ext cx="1371600" cy="4572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limited experimenting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914400" y="4572000"/>
            <a:ext cx="7239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ounded Rectangular Callout 18"/>
          <p:cNvSpPr/>
          <p:nvPr/>
        </p:nvSpPr>
        <p:spPr>
          <a:xfrm>
            <a:off x="2133600" y="3733800"/>
            <a:ext cx="1752600" cy="3048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soft core drug types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3810000" y="4114800"/>
            <a:ext cx="1752600" cy="3810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personal development stage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14400" y="5029200"/>
            <a:ext cx="6629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Rounded Rectangular Callout 24"/>
          <p:cNvSpPr/>
          <p:nvPr/>
        </p:nvSpPr>
        <p:spPr>
          <a:xfrm>
            <a:off x="3810000" y="5638800"/>
            <a:ext cx="1371600" cy="457200"/>
          </a:xfrm>
          <a:prstGeom prst="wedgeRoundRectCallout">
            <a:avLst>
              <a:gd name="adj1" fmla="val -35747"/>
              <a:gd name="adj2" fmla="val -9210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progressive using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16" grpId="0" animBg="1"/>
      <p:bldP spid="19" grpId="0" animBg="1"/>
      <p:bldP spid="19" grpId="1" animBg="1"/>
      <p:bldP spid="20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Coding using Pen &amp; Paper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400800"/>
            <a:ext cx="3352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http://www.flickr.com/photos/jepoirrier/376900808/sizes/o/</a:t>
            </a:r>
            <a:endParaRPr lang="en-US" sz="800" dirty="0"/>
          </a:p>
        </p:txBody>
      </p:sp>
      <p:pic>
        <p:nvPicPr>
          <p:cNvPr id="1026" name="Picture 2" descr="G:\opencod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5523114" cy="37449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194" name="Picture 2" descr="http://farm1.static.flickr.com/146/376900808_e6148e7227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429000"/>
            <a:ext cx="3606800" cy="27051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Outline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How to do Open Coding</a:t>
            </a:r>
          </a:p>
          <a:p>
            <a:r>
              <a:rPr lang="en-US" dirty="0" smtClean="0"/>
              <a:t>Benefits of collaborative coding</a:t>
            </a:r>
          </a:p>
          <a:p>
            <a:r>
              <a:rPr lang="en-US" dirty="0" smtClean="0"/>
              <a:t>When to stop?</a:t>
            </a:r>
          </a:p>
          <a:p>
            <a:r>
              <a:rPr lang="en-US" dirty="0" smtClean="0"/>
              <a:t>What’s next</a:t>
            </a:r>
          </a:p>
          <a:p>
            <a:r>
              <a:rPr lang="en-US" dirty="0" smtClean="0"/>
              <a:t>Tools support</a:t>
            </a:r>
          </a:p>
          <a:p>
            <a:r>
              <a:rPr lang="en-US" dirty="0" smtClean="0"/>
              <a:t>Pros &amp; Cons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Automated Tools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Atlas.ti</a:t>
            </a:r>
            <a:endParaRPr lang="en-US" sz="2800" dirty="0" smtClean="0"/>
          </a:p>
          <a:p>
            <a:pPr lvl="1"/>
            <a:r>
              <a:rPr lang="en-US" sz="2400" dirty="0" smtClean="0"/>
              <a:t>Desktop application</a:t>
            </a:r>
          </a:p>
          <a:p>
            <a:pPr lvl="1"/>
            <a:r>
              <a:rPr lang="en-US" sz="2400" dirty="0" smtClean="0"/>
              <a:t>Commercial License</a:t>
            </a:r>
          </a:p>
          <a:p>
            <a:pPr lvl="1"/>
            <a:r>
              <a:rPr lang="en-US" sz="2400" dirty="0" smtClean="0"/>
              <a:t>Supports different Coding styles (i.e. in-vivo, constructed)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8612" y="1752600"/>
            <a:ext cx="4395788" cy="327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Automated Tools (2)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dirty="0" smtClean="0"/>
              <a:t>Saturate</a:t>
            </a:r>
          </a:p>
          <a:p>
            <a:pPr lvl="1"/>
            <a:r>
              <a:rPr lang="en-US" dirty="0" smtClean="0"/>
              <a:t>Web Application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Supports: constructed coding and memo.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371600"/>
            <a:ext cx="4662488" cy="477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6248400"/>
            <a:ext cx="3581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dirty="0" smtClean="0">
                <a:hlinkClick r:id="rId3"/>
              </a:rPr>
              <a:t>http://www.saturateapp.com</a:t>
            </a:r>
            <a:r>
              <a:rPr lang="en-US" sz="800" dirty="0" smtClean="0"/>
              <a:t>. Developed by Dr. </a:t>
            </a:r>
            <a:r>
              <a:rPr lang="en-US" sz="800" dirty="0" err="1" smtClean="0"/>
              <a:t>Sillito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Open Coding using Saturate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http://vimeo.com/6736972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miss any critical </a:t>
            </a:r>
            <a:r>
              <a:rPr lang="en-US" dirty="0" smtClean="0"/>
              <a:t>concept</a:t>
            </a:r>
            <a:endParaRPr lang="en-US" dirty="0" smtClean="0"/>
          </a:p>
          <a:p>
            <a:r>
              <a:rPr lang="en-US" dirty="0" smtClean="0"/>
              <a:t>Instead of assumption, theories emerge from data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can be analyzed Qualitatively &amp; Quantitatively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Critics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Tedious and time consuming process</a:t>
            </a:r>
          </a:p>
          <a:p>
            <a:r>
              <a:rPr lang="en-US" dirty="0" smtClean="0"/>
              <a:t>Often difficult to decide when to stop</a:t>
            </a:r>
          </a:p>
          <a:p>
            <a:r>
              <a:rPr lang="en-US" dirty="0" smtClean="0"/>
              <a:t>If missed something, may need to restart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4038600"/>
            <a:ext cx="2881312" cy="174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Resources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Books:</a:t>
            </a:r>
          </a:p>
          <a:p>
            <a:pPr lvl="1"/>
            <a:r>
              <a:rPr lang="en-US" b="1" dirty="0" smtClean="0"/>
              <a:t>Basics of Qualitative Research</a:t>
            </a:r>
            <a:r>
              <a:rPr lang="en-US" dirty="0" smtClean="0"/>
              <a:t>, Second Edition by Anselm Strauss &amp; Juliet Corbin </a:t>
            </a:r>
          </a:p>
          <a:p>
            <a:pPr lvl="1"/>
            <a:r>
              <a:rPr lang="en-US" b="1" dirty="0" smtClean="0"/>
              <a:t>Nursing research: principles and methods</a:t>
            </a:r>
            <a:r>
              <a:rPr lang="en-US" dirty="0" smtClean="0"/>
              <a:t> by Denise F. </a:t>
            </a:r>
            <a:r>
              <a:rPr lang="en-US" dirty="0" err="1" smtClean="0"/>
              <a:t>Polit</a:t>
            </a:r>
            <a:r>
              <a:rPr lang="en-US" dirty="0" smtClean="0"/>
              <a:t>, Cheryl </a:t>
            </a:r>
            <a:r>
              <a:rPr lang="en-US" dirty="0" err="1" smtClean="0"/>
              <a:t>Tatano</a:t>
            </a:r>
            <a:r>
              <a:rPr lang="en-US" dirty="0" smtClean="0"/>
              <a:t> Beck </a:t>
            </a:r>
          </a:p>
          <a:p>
            <a:pPr lvl="1"/>
            <a:r>
              <a:rPr lang="en-US" b="1" dirty="0" smtClean="0"/>
              <a:t>Symbolic </a:t>
            </a:r>
            <a:r>
              <a:rPr lang="en-US" b="1" dirty="0" err="1" smtClean="0"/>
              <a:t>Interactionism</a:t>
            </a:r>
            <a:r>
              <a:rPr lang="en-US" dirty="0" smtClean="0"/>
              <a:t>. Bulmer H. </a:t>
            </a:r>
          </a:p>
          <a:p>
            <a:r>
              <a:rPr lang="en-US" dirty="0" smtClean="0"/>
              <a:t>Publications:</a:t>
            </a:r>
          </a:p>
          <a:p>
            <a:pPr lvl="1"/>
            <a:r>
              <a:rPr lang="en-US" dirty="0" smtClean="0"/>
              <a:t>Qualitative Data Analysis. John V. Seidel</a:t>
            </a:r>
          </a:p>
          <a:p>
            <a:pPr lvl="1"/>
            <a:r>
              <a:rPr lang="en-US" dirty="0" smtClean="0"/>
              <a:t>A Coding Scheme Development Methodology Using Grounded Theory for Qualitative Analysis of Pair Programming.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Informatik</a:t>
            </a:r>
            <a:r>
              <a:rPr lang="en-US" dirty="0" smtClean="0"/>
              <a:t>, </a:t>
            </a:r>
            <a:r>
              <a:rPr lang="en-US" dirty="0" err="1" smtClean="0"/>
              <a:t>Freie</a:t>
            </a:r>
            <a:r>
              <a:rPr lang="en-US" dirty="0" smtClean="0"/>
              <a:t> </a:t>
            </a:r>
            <a:r>
              <a:rPr lang="en-US" dirty="0" err="1" smtClean="0"/>
              <a:t>Universität</a:t>
            </a:r>
            <a:r>
              <a:rPr lang="en-US" dirty="0" smtClean="0"/>
              <a:t> Berlin</a:t>
            </a:r>
          </a:p>
          <a:p>
            <a:pPr lvl="1"/>
            <a:r>
              <a:rPr lang="en-US" dirty="0" smtClean="0"/>
              <a:t>Building Inductive Theory of Collaboration in Virtual Teams: An Adapted Grounded Theory Approach. S. </a:t>
            </a:r>
            <a:r>
              <a:rPr lang="en-US" dirty="0" err="1" smtClean="0"/>
              <a:t>Sarker</a:t>
            </a:r>
            <a:r>
              <a:rPr lang="en-US" dirty="0" smtClean="0"/>
              <a:t>, F. Lau, S. </a:t>
            </a:r>
            <a:r>
              <a:rPr lang="en-US" dirty="0" err="1" smtClean="0"/>
              <a:t>Sahay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Questions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Overview</a:t>
            </a:r>
          </a:p>
          <a:p>
            <a:r>
              <a:rPr lang="en-US" sz="2400" dirty="0" smtClean="0"/>
              <a:t>Building Concepts</a:t>
            </a:r>
          </a:p>
          <a:p>
            <a:r>
              <a:rPr lang="en-US" sz="2400" dirty="0" smtClean="0"/>
              <a:t>When to stop coding?</a:t>
            </a:r>
          </a:p>
          <a:p>
            <a:r>
              <a:rPr lang="en-US" sz="2400" dirty="0" smtClean="0"/>
              <a:t>Research Group Size</a:t>
            </a:r>
          </a:p>
          <a:p>
            <a:r>
              <a:rPr lang="en-US" sz="2400" dirty="0" smtClean="0"/>
              <a:t>Open Coding in QDA</a:t>
            </a:r>
          </a:p>
          <a:p>
            <a:r>
              <a:rPr lang="en-US" sz="2400" dirty="0" smtClean="0"/>
              <a:t>Exercise</a:t>
            </a:r>
          </a:p>
          <a:p>
            <a:r>
              <a:rPr lang="en-US" sz="2400" dirty="0" smtClean="0"/>
              <a:t>Critics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2400"/>
            <a:ext cx="8858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Qualitative Data Analysis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r>
              <a:rPr lang="en-US" dirty="0" smtClean="0"/>
              <a:t>Notice, Collect and think about interesting things</a:t>
            </a:r>
            <a:r>
              <a:rPr lang="en-US" sz="2600" baseline="30000" dirty="0" smtClean="0">
                <a:solidFill>
                  <a:schemeClr val="bg1">
                    <a:lumMod val="50000"/>
                  </a:schemeClr>
                </a:solidFill>
              </a:rPr>
              <a:t>[1]</a:t>
            </a:r>
          </a:p>
          <a:p>
            <a:r>
              <a:rPr lang="en-US" sz="2800" dirty="0" smtClean="0"/>
              <a:t>It’s a non-linear process</a:t>
            </a:r>
            <a:endParaRPr lang="en-US" sz="2600" baseline="300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sz="2600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6324600"/>
            <a:ext cx="464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[1] Qualitative Data Analysis. John V. Seidel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4" name="Diagram 13"/>
          <p:cNvGraphicFramePr/>
          <p:nvPr/>
        </p:nvGraphicFramePr>
        <p:xfrm>
          <a:off x="2057400" y="3683000"/>
          <a:ext cx="4572000" cy="218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When to Use Qualitative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studies</a:t>
            </a:r>
          </a:p>
          <a:p>
            <a:r>
              <a:rPr lang="en-US" dirty="0" smtClean="0"/>
              <a:t>Assessing individualized outcomes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Quality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Coding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Brings themes to the surface from deep inside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6630" name="Picture 6" descr="C:\Users\Administrator\Documents\Downloads\Qualitative-Research-Servic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3528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Building 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2057399"/>
          </a:xfrm>
        </p:spPr>
        <p:txBody>
          <a:bodyPr>
            <a:normAutofit/>
          </a:bodyPr>
          <a:lstStyle/>
          <a:p>
            <a:r>
              <a:rPr lang="en-US" dirty="0" smtClean="0"/>
              <a:t>Break down the data</a:t>
            </a:r>
          </a:p>
          <a:p>
            <a:r>
              <a:rPr lang="en-US" dirty="0" smtClean="0"/>
              <a:t>Find relations, similarities &amp; Dissimilarities</a:t>
            </a:r>
          </a:p>
          <a:p>
            <a:r>
              <a:rPr lang="en-US" dirty="0" smtClean="0"/>
              <a:t>Mark important sections with labels or “codes”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4394537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Interviewer</a:t>
            </a:r>
            <a:r>
              <a:rPr lang="en-US" sz="2000" i="1" dirty="0"/>
              <a:t>: Tell me about teens and drug use.</a:t>
            </a:r>
            <a:br>
              <a:rPr lang="en-US" sz="2000" i="1" dirty="0"/>
            </a:br>
            <a:r>
              <a:rPr lang="en-US" sz="2000" b="1" i="1" dirty="0"/>
              <a:t>Respondent</a:t>
            </a:r>
            <a:r>
              <a:rPr lang="en-US" sz="2000" i="1" dirty="0"/>
              <a:t>: I think teens use drugs as a release from their </a:t>
            </a:r>
            <a:r>
              <a:rPr lang="en-US" sz="2000" i="1" dirty="0" smtClean="0"/>
              <a:t>parents. Well</a:t>
            </a:r>
            <a:r>
              <a:rPr lang="en-US" sz="2000" i="1" dirty="0"/>
              <a:t>, I don’t know. I can only talk for myself. </a:t>
            </a:r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5053442"/>
            <a:ext cx="5486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val Callout 7"/>
          <p:cNvSpPr/>
          <p:nvPr/>
        </p:nvSpPr>
        <p:spPr>
          <a:xfrm>
            <a:off x="6858000" y="3784937"/>
            <a:ext cx="1905000" cy="838200"/>
          </a:xfrm>
          <a:prstGeom prst="wedgeEllipseCallout">
            <a:avLst>
              <a:gd name="adj1" fmla="val -26951"/>
              <a:gd name="adj2" fmla="val 6570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rebellious act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772400" y="5056095"/>
            <a:ext cx="609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79930" y="5360895"/>
            <a:ext cx="3733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Oval Callout 14"/>
          <p:cNvSpPr/>
          <p:nvPr/>
        </p:nvSpPr>
        <p:spPr>
          <a:xfrm>
            <a:off x="3200400" y="5562600"/>
            <a:ext cx="1905000" cy="838200"/>
          </a:xfrm>
          <a:prstGeom prst="wedgeEllipseCallout">
            <a:avLst>
              <a:gd name="adj1" fmla="val -27892"/>
              <a:gd name="adj2" fmla="val -754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Abstracting 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vivo codes</a:t>
            </a:r>
          </a:p>
          <a:p>
            <a:pPr lvl="1"/>
            <a:r>
              <a:rPr lang="en-US" dirty="0" smtClean="0"/>
              <a:t>Words taken from data</a:t>
            </a:r>
          </a:p>
          <a:p>
            <a:r>
              <a:rPr lang="en-US" dirty="0" smtClean="0"/>
              <a:t>Constructed Codes</a:t>
            </a:r>
          </a:p>
          <a:p>
            <a:pPr lvl="1"/>
            <a:r>
              <a:rPr lang="en-US" dirty="0" smtClean="0"/>
              <a:t>Created by researcher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434340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Interviewer</a:t>
            </a:r>
            <a:r>
              <a:rPr lang="en-US" i="1" dirty="0" smtClean="0"/>
              <a:t>: Tell me about teens and drug use.</a:t>
            </a:r>
            <a:br>
              <a:rPr lang="en-US" i="1" dirty="0" smtClean="0"/>
            </a:br>
            <a:r>
              <a:rPr lang="en-US" b="1" i="1" dirty="0" smtClean="0"/>
              <a:t>Respondent</a:t>
            </a:r>
            <a:r>
              <a:rPr lang="en-US" i="1" dirty="0" smtClean="0"/>
              <a:t>: … Well, I don’t know. I can only talk for myself. For me, it was an experience. You hear a lot about drugs. …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151530" y="4935070"/>
            <a:ext cx="566928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221940"/>
            <a:ext cx="100584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Oval Callout 7"/>
          <p:cNvSpPr/>
          <p:nvPr/>
        </p:nvSpPr>
        <p:spPr>
          <a:xfrm>
            <a:off x="685800" y="5410200"/>
            <a:ext cx="1752600" cy="609600"/>
          </a:xfrm>
          <a:prstGeom prst="wedgeEllipseCallout">
            <a:avLst>
              <a:gd name="adj1" fmla="val -27892"/>
              <a:gd name="adj2" fmla="val -7546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Experience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5226425"/>
            <a:ext cx="25603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Callout 9"/>
          <p:cNvSpPr/>
          <p:nvPr/>
        </p:nvSpPr>
        <p:spPr>
          <a:xfrm>
            <a:off x="3657600" y="5410200"/>
            <a:ext cx="1752600" cy="609600"/>
          </a:xfrm>
          <a:prstGeom prst="wedgeEllipseCallout">
            <a:avLst>
              <a:gd name="adj1" fmla="val -27892"/>
              <a:gd name="adj2" fmla="val -754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Drag Talks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Record 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dirty="0" smtClean="0"/>
              <a:t>Thoughts that can’t be expressed with few 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38200" y="304800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Interviewer</a:t>
            </a:r>
            <a:r>
              <a:rPr kumimoji="0" lang="en-US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Tell me about teens and drug use.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Respondent</a:t>
            </a:r>
            <a:r>
              <a:rPr kumimoji="0" lang="en-US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I think teens use drugs as a release from their parents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6505545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Source: </a:t>
            </a:r>
            <a:r>
              <a:rPr kumimoji="0" lang="en-US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Basics of Qualitative Research</a:t>
            </a: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Second Edition by Anselm Strauss &amp; Juliet Corbin</a:t>
            </a: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7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906108" y="337073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4064675"/>
            <a:ext cx="7391400" cy="166199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Memo</a:t>
            </a:r>
            <a:r>
              <a:rPr kumimoji="0" lang="en-US" sz="1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The first thing that strikes me in this sentence is the work “use”. This is a strange term because, when taken out of the context of drug taking, the work means that an object or a person is being employed for some purpose. It implies a willful and directed act. In making a comparison, when I think about a computer, I think about employing it to accomplish a task. I think of it as being at my disposal.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Guidelines for Memo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Glaser’s (1978) guidelines for effective memos:</a:t>
            </a:r>
          </a:p>
          <a:p>
            <a:pPr lvl="1"/>
            <a:r>
              <a:rPr lang="en-US" dirty="0" smtClean="0"/>
              <a:t>Keep memos separate from data</a:t>
            </a:r>
          </a:p>
          <a:p>
            <a:pPr lvl="1"/>
            <a:r>
              <a:rPr lang="en-US" dirty="0" smtClean="0"/>
              <a:t>Stop coding when an idea for memo occurs</a:t>
            </a:r>
          </a:p>
          <a:p>
            <a:pPr lvl="1"/>
            <a:r>
              <a:rPr lang="en-US" dirty="0" smtClean="0"/>
              <a:t>Collapse codes when similar memos found</a:t>
            </a:r>
          </a:p>
          <a:p>
            <a:pPr lvl="1"/>
            <a:r>
              <a:rPr lang="en-US" dirty="0" smtClean="0"/>
              <a:t>When you have two ideas, add two separate memos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949</Words>
  <Application>Microsoft Office PowerPoint</Application>
  <PresentationFormat>On-screen Show (4:3)</PresentationFormat>
  <Paragraphs>215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Open Coding</vt:lpstr>
      <vt:lpstr>Outline</vt:lpstr>
      <vt:lpstr>Qualitative Data Analysis</vt:lpstr>
      <vt:lpstr>When to Use Qualitative Methods</vt:lpstr>
      <vt:lpstr>Open Coding</vt:lpstr>
      <vt:lpstr>Building Concepts</vt:lpstr>
      <vt:lpstr>Abstracting Concepts</vt:lpstr>
      <vt:lpstr>Record Concepts</vt:lpstr>
      <vt:lpstr>Guidelines for Memo</vt:lpstr>
      <vt:lpstr>Defining Categories</vt:lpstr>
      <vt:lpstr>Doing the Coding Alone</vt:lpstr>
      <vt:lpstr>Work in a Group</vt:lpstr>
      <vt:lpstr>Levels of Detail in Coding</vt:lpstr>
      <vt:lpstr>When to Stop Coding?</vt:lpstr>
      <vt:lpstr>Role of Open Coding in QDA</vt:lpstr>
      <vt:lpstr>Exercise</vt:lpstr>
      <vt:lpstr>Sample Data</vt:lpstr>
      <vt:lpstr>Sample Data: Interview Transcript</vt:lpstr>
      <vt:lpstr>Open Coding using Pen &amp; Paper</vt:lpstr>
      <vt:lpstr>Automated Tools</vt:lpstr>
      <vt:lpstr>Automated Tools (2)</vt:lpstr>
      <vt:lpstr>Do Open Coding using Saturate</vt:lpstr>
      <vt:lpstr>Benefits</vt:lpstr>
      <vt:lpstr>Critics</vt:lpstr>
      <vt:lpstr>Resources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Shahed</dc:creator>
  <cp:lastModifiedBy>Windows User</cp:lastModifiedBy>
  <cp:revision>146</cp:revision>
  <dcterms:created xsi:type="dcterms:W3CDTF">2009-10-23T16:03:12Z</dcterms:created>
  <dcterms:modified xsi:type="dcterms:W3CDTF">2009-11-13T06:00:37Z</dcterms:modified>
</cp:coreProperties>
</file>