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rstSlideNum="2" saveSubsetFonts="1" autoCompressPictures="0">
  <p:sldMasterIdLst>
    <p:sldMasterId id="2147483648" r:id="rId1"/>
  </p:sldMasterIdLst>
  <p:notesMasterIdLst>
    <p:notesMasterId r:id="rId25"/>
  </p:notesMasterIdLst>
  <p:handoutMasterIdLst>
    <p:handoutMasterId r:id="rId26"/>
  </p:handoutMasterIdLst>
  <p:sldIdLst>
    <p:sldId id="256" r:id="rId2"/>
    <p:sldId id="260" r:id="rId3"/>
    <p:sldId id="280" r:id="rId4"/>
    <p:sldId id="257" r:id="rId5"/>
    <p:sldId id="259" r:id="rId6"/>
    <p:sldId id="262" r:id="rId7"/>
    <p:sldId id="258" r:id="rId8"/>
    <p:sldId id="261" r:id="rId9"/>
    <p:sldId id="263" r:id="rId10"/>
    <p:sldId id="264" r:id="rId11"/>
    <p:sldId id="265" r:id="rId12"/>
    <p:sldId id="268" r:id="rId13"/>
    <p:sldId id="267" r:id="rId14"/>
    <p:sldId id="269" r:id="rId15"/>
    <p:sldId id="270" r:id="rId16"/>
    <p:sldId id="271" r:id="rId17"/>
    <p:sldId id="272" r:id="rId18"/>
    <p:sldId id="273" r:id="rId19"/>
    <p:sldId id="274" r:id="rId20"/>
    <p:sldId id="279" r:id="rId21"/>
    <p:sldId id="275" r:id="rId22"/>
    <p:sldId id="278" r:id="rId23"/>
    <p:sldId id="276"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1" Type="http://schemas.openxmlformats.org/officeDocument/2006/relationships/tableStyles" Target="tableStyles.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notesMaster" Target="notesMasters/notesMaster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printerSettings" Target="printerSettings/printerSettings1.bin"/><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esProps" Target="presProps.xml"/><Relationship Id="rId26" Type="http://schemas.openxmlformats.org/officeDocument/2006/relationships/handoutMaster" Target="handoutMasters/handoutMaster1.xml"/><Relationship Id="rId30" Type="http://schemas.openxmlformats.org/officeDocument/2006/relationships/theme" Target="theme/theme1.xml"/><Relationship Id="rId11" Type="http://schemas.openxmlformats.org/officeDocument/2006/relationships/slide" Target="slides/slide10.xml"/><Relationship Id="rId29" Type="http://schemas.openxmlformats.org/officeDocument/2006/relationships/viewProps" Target="view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49E752-2DE3-344F-926A-AE02CCE9EF73}" type="datetimeFigureOut">
              <a:rPr lang="en-US" smtClean="0"/>
              <a:pPr/>
              <a:t>11/30/09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8F30870-85A2-7646-9ED9-4D93C1F15C42}"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EB53F2-E918-4C4B-B6FB-F101995E5341}" type="datetimeFigureOut">
              <a:rPr lang="en-US" smtClean="0"/>
              <a:pPr/>
              <a:t>11/30/09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E03AC7-C587-A74C-A418-24E40B916A42}"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C4F7AD1F-5A1A-7543-B304-0DBB182DB7AA}" type="datetime1">
              <a:rPr lang="en-US" smtClean="0"/>
              <a:pPr/>
              <a:t>11/30/09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0A36B056-A093-3F4D-906E-65A2B55E78DB}" type="datetime1">
              <a:rPr lang="en-US" smtClean="0"/>
              <a:pPr/>
              <a:t>11/30/09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DCED39BB-2701-3F48-A21E-B242C5E37F15}" type="datetime1">
              <a:rPr lang="en-US" smtClean="0"/>
              <a:pPr/>
              <a:t>11/30/09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D075EA10-8692-9D48-9B18-9CD765C7F156}" type="datetime1">
              <a:rPr lang="en-US" smtClean="0"/>
              <a:pPr/>
              <a:t>11/30/09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64CAEDFC-15C3-9147-A14B-D11F08658872}" type="datetime1">
              <a:rPr lang="en-US" smtClean="0"/>
              <a:pPr/>
              <a:t>11/30/09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431E2810-4F16-6D47-98CE-F357A1D86815}" type="datetime1">
              <a:rPr lang="en-US" smtClean="0"/>
              <a:pPr/>
              <a:t>11/30/09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87AA17D5-D73D-6141-B1CA-09A9B2DF2EC2}" type="datetime1">
              <a:rPr lang="en-US" smtClean="0"/>
              <a:pPr/>
              <a:t>11/30/09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E8B1519A-8616-8047-B184-AD393CEFA136}" type="datetime1">
              <a:rPr lang="en-US" smtClean="0"/>
              <a:pPr/>
              <a:t>11/30/09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CB39D-38C7-2749-B66A-2102AE87570D}" type="datetime1">
              <a:rPr lang="en-US" smtClean="0"/>
              <a:pPr/>
              <a:t>11/30/09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19668258-6F73-0341-8F6D-1ACA0BE3613B}" type="datetime1">
              <a:rPr lang="en-US" smtClean="0"/>
              <a:pPr/>
              <a:t>11/30/09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DB540C62-D2C2-4D47-AC66-A2BCF92FF2FA}" type="datetime1">
              <a:rPr lang="en-US" smtClean="0"/>
              <a:pPr/>
              <a:t>11/30/09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70F90-39F5-4145-96CD-1941FD1AB1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9109A-288D-BF43-AC62-59F208BF045A}" type="datetime1">
              <a:rPr lang="en-US" smtClean="0"/>
              <a:pPr/>
              <a:t>11/30/09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370F90-39F5-4145-96CD-1941FD1AB1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3"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3"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Towards a better method of searching source code</a:t>
            </a:r>
            <a:endParaRPr lang="en-US" dirty="0"/>
          </a:p>
        </p:txBody>
      </p:sp>
      <p:sp>
        <p:nvSpPr>
          <p:cNvPr id="3" name="Subtitle 2"/>
          <p:cNvSpPr>
            <a:spLocks noGrp="1"/>
          </p:cNvSpPr>
          <p:nvPr>
            <p:ph type="subTitle" idx="1"/>
          </p:nvPr>
        </p:nvSpPr>
        <p:spPr/>
        <p:txBody>
          <a:bodyPr/>
          <a:lstStyle/>
          <a:p>
            <a:r>
              <a:rPr lang="en-US" dirty="0" smtClean="0"/>
              <a:t>Jamie Starke</a:t>
            </a:r>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2</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lstStyle/>
          <a:p>
            <a:r>
              <a:rPr lang="en-US" dirty="0" smtClean="0"/>
              <a:t>Prototype History</a:t>
            </a:r>
          </a:p>
          <a:p>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11</a:t>
            </a:fld>
            <a:endParaRPr lang="en-US"/>
          </a:p>
        </p:txBody>
      </p:sp>
      <p:pic>
        <p:nvPicPr>
          <p:cNvPr id="5" name="Picture 4"/>
          <p:cNvPicPr>
            <a:picLocks noChangeAspect="1"/>
          </p:cNvPicPr>
          <p:nvPr/>
        </p:nvPicPr>
        <p:blipFill>
          <a:blip r:embed="rId2"/>
          <a:stretch>
            <a:fillRect/>
          </a:stretch>
        </p:blipFill>
        <p:spPr>
          <a:xfrm>
            <a:off x="2736354" y="2533655"/>
            <a:ext cx="3600462" cy="58385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Alternatives</a:t>
            </a:r>
            <a:endParaRPr lang="en-US" dirty="0"/>
          </a:p>
        </p:txBody>
      </p:sp>
      <p:sp>
        <p:nvSpPr>
          <p:cNvPr id="3" name="Content Placeholder 2"/>
          <p:cNvSpPr>
            <a:spLocks noGrp="1"/>
          </p:cNvSpPr>
          <p:nvPr>
            <p:ph idx="1"/>
          </p:nvPr>
        </p:nvSpPr>
        <p:spPr/>
        <p:txBody>
          <a:bodyPr/>
          <a:lstStyle/>
          <a:p>
            <a:r>
              <a:rPr lang="en-US" dirty="0" smtClean="0"/>
              <a:t>Explicit Query Box</a:t>
            </a:r>
          </a:p>
          <a:p>
            <a:endParaRPr lang="en-US" dirty="0" smtClean="0"/>
          </a:p>
          <a:p>
            <a:r>
              <a:rPr lang="en-US" dirty="0" smtClean="0"/>
              <a:t>Advanced Options</a:t>
            </a:r>
          </a:p>
          <a:p>
            <a:endParaRPr lang="en-US" dirty="0" smtClean="0"/>
          </a:p>
          <a:p>
            <a:endParaRPr lang="en-US" dirty="0" smtClean="0"/>
          </a:p>
          <a:p>
            <a:r>
              <a:rPr lang="en-US" dirty="0" smtClean="0"/>
              <a:t>Possible Refinements</a:t>
            </a:r>
          </a:p>
          <a:p>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12</a:t>
            </a:fld>
            <a:endParaRPr lang="en-US"/>
          </a:p>
        </p:txBody>
      </p:sp>
      <p:pic>
        <p:nvPicPr>
          <p:cNvPr id="5" name="Picture 4"/>
          <p:cNvPicPr>
            <a:picLocks noChangeAspect="1"/>
          </p:cNvPicPr>
          <p:nvPr/>
        </p:nvPicPr>
        <p:blipFill>
          <a:blip r:embed="rId2"/>
          <a:stretch>
            <a:fillRect/>
          </a:stretch>
        </p:blipFill>
        <p:spPr>
          <a:xfrm>
            <a:off x="1695450" y="2130466"/>
            <a:ext cx="5753100" cy="3683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stretch>
            <a:fillRect/>
          </a:stretch>
        </p:blipFill>
        <p:spPr>
          <a:xfrm>
            <a:off x="1194058" y="5173663"/>
            <a:ext cx="6781800" cy="952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4"/>
          <a:stretch>
            <a:fillRect/>
          </a:stretch>
        </p:blipFill>
        <p:spPr>
          <a:xfrm>
            <a:off x="1708150" y="3429000"/>
            <a:ext cx="5740400" cy="1155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was our setup	</a:t>
            </a:r>
            <a:endParaRPr lang="en-US" dirty="0"/>
          </a:p>
        </p:txBody>
      </p:sp>
      <p:sp>
        <p:nvSpPr>
          <p:cNvPr id="3" name="Content Placeholder 2"/>
          <p:cNvSpPr>
            <a:spLocks noGrp="1"/>
          </p:cNvSpPr>
          <p:nvPr>
            <p:ph idx="1"/>
          </p:nvPr>
        </p:nvSpPr>
        <p:spPr/>
        <p:txBody>
          <a:bodyPr/>
          <a:lstStyle/>
          <a:p>
            <a:r>
              <a:rPr lang="en-US" dirty="0" smtClean="0"/>
              <a:t>4 Participants</a:t>
            </a:r>
          </a:p>
          <a:p>
            <a:pPr lvl="1"/>
            <a:r>
              <a:rPr lang="en-US" dirty="0" smtClean="0"/>
              <a:t>Asked to Think Aloud</a:t>
            </a:r>
          </a:p>
          <a:p>
            <a:pPr lvl="1"/>
            <a:r>
              <a:rPr lang="en-US" dirty="0" smtClean="0"/>
              <a:t>Given searching scenarios based on bug fixing task</a:t>
            </a:r>
          </a:p>
          <a:p>
            <a:pPr lvl="1"/>
            <a:r>
              <a:rPr lang="en-US" dirty="0" smtClean="0"/>
              <a:t>Provided with results to the </a:t>
            </a:r>
            <a:r>
              <a:rPr lang="en-US" smtClean="0"/>
              <a:t>given search</a:t>
            </a:r>
          </a:p>
          <a:p>
            <a:pPr lvl="1"/>
            <a:r>
              <a:rPr lang="en-US" dirty="0" smtClean="0"/>
              <a:t>Asked to describe what result they would do with these results</a:t>
            </a:r>
          </a:p>
          <a:p>
            <a:pPr lvl="1"/>
            <a:r>
              <a:rPr lang="en-US" dirty="0" smtClean="0"/>
              <a:t>Asked for feedback on what they found helpful, and what they think could be improved</a:t>
            </a:r>
          </a:p>
          <a:p>
            <a:pPr lvl="1"/>
            <a:endParaRPr lang="en-US" dirty="0" smtClean="0"/>
          </a:p>
        </p:txBody>
      </p:sp>
      <p:sp>
        <p:nvSpPr>
          <p:cNvPr id="4" name="Slide Number Placeholder 3"/>
          <p:cNvSpPr>
            <a:spLocks noGrp="1"/>
          </p:cNvSpPr>
          <p:nvPr>
            <p:ph type="sldNum" sz="quarter" idx="12"/>
          </p:nvPr>
        </p:nvSpPr>
        <p:spPr/>
        <p:txBody>
          <a:bodyPr/>
          <a:lstStyle/>
          <a:p>
            <a:fld id="{E0370F90-39F5-4145-96CD-1941FD1AB1E0}" type="slidenum">
              <a:rPr lang="en-US" smtClean="0"/>
              <a:pPr/>
              <a:t>13</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14</a:t>
            </a:fld>
            <a:endParaRPr lang="en-US"/>
          </a:p>
        </p:txBody>
      </p:sp>
      <p:pic>
        <p:nvPicPr>
          <p:cNvPr id="5" name="Picture 4"/>
          <p:cNvPicPr>
            <a:picLocks noChangeAspect="1"/>
          </p:cNvPicPr>
          <p:nvPr/>
        </p:nvPicPr>
        <p:blipFill>
          <a:blip r:embed="rId2"/>
          <a:stretch>
            <a:fillRect/>
          </a:stretch>
        </p:blipFill>
        <p:spPr>
          <a:xfrm>
            <a:off x="1168400" y="1184275"/>
            <a:ext cx="6807200" cy="5537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a:t>
            </a:r>
            <a:r>
              <a:rPr lang="en-US" smtClean="0"/>
              <a:t>we find</a:t>
            </a:r>
            <a:endParaRPr lang="en-US" dirty="0"/>
          </a:p>
        </p:txBody>
      </p:sp>
      <p:sp>
        <p:nvSpPr>
          <p:cNvPr id="3" name="Content Placeholder 2"/>
          <p:cNvSpPr>
            <a:spLocks noGrp="1"/>
          </p:cNvSpPr>
          <p:nvPr>
            <p:ph idx="1"/>
          </p:nvPr>
        </p:nvSpPr>
        <p:spPr/>
        <p:txBody>
          <a:bodyPr/>
          <a:lstStyle/>
          <a:p>
            <a:r>
              <a:rPr lang="en-US" dirty="0" smtClean="0"/>
              <a:t>What works</a:t>
            </a:r>
          </a:p>
          <a:p>
            <a:r>
              <a:rPr lang="en-US" dirty="0" smtClean="0"/>
              <a:t>Issues</a:t>
            </a:r>
          </a:p>
          <a:p>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15</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works</a:t>
            </a:r>
            <a:endParaRPr lang="en-US" dirty="0"/>
          </a:p>
        </p:txBody>
      </p:sp>
      <p:sp>
        <p:nvSpPr>
          <p:cNvPr id="3" name="Content Placeholder 2"/>
          <p:cNvSpPr>
            <a:spLocks noGrp="1"/>
          </p:cNvSpPr>
          <p:nvPr>
            <p:ph idx="1"/>
          </p:nvPr>
        </p:nvSpPr>
        <p:spPr/>
        <p:txBody>
          <a:bodyPr/>
          <a:lstStyle/>
          <a:p>
            <a:r>
              <a:rPr lang="en-US" dirty="0" smtClean="0"/>
              <a:t>Include or Exclude branch of results</a:t>
            </a:r>
          </a:p>
          <a:p>
            <a:pPr lvl="1"/>
            <a:r>
              <a:rPr lang="en-US" dirty="0" smtClean="0"/>
              <a:t>Name still useful</a:t>
            </a:r>
          </a:p>
          <a:p>
            <a:pPr lvl="2"/>
            <a:r>
              <a:rPr lang="en-US" dirty="0" smtClean="0"/>
              <a:t>“first thing I see here is wizards, and that looks like a good place to search.”</a:t>
            </a:r>
          </a:p>
          <a:p>
            <a:pPr lvl="1"/>
            <a:r>
              <a:rPr lang="en-US" dirty="0" smtClean="0"/>
              <a:t>Size of results useful to scope</a:t>
            </a:r>
          </a:p>
          <a:p>
            <a:pPr lvl="2"/>
            <a:r>
              <a:rPr lang="en-US" dirty="0" smtClean="0"/>
              <a:t>“right off the bat, I would excludes all of the entries that have just far to many entries associated with them, for example, </a:t>
            </a:r>
            <a:r>
              <a:rPr lang="en-US" dirty="0" err="1" smtClean="0"/>
              <a:t>subclipse.ui</a:t>
            </a:r>
            <a:r>
              <a:rPr lang="en-US" dirty="0" smtClean="0"/>
              <a:t> has over 1000, that wouldn't be possible.”</a:t>
            </a:r>
          </a:p>
          <a:p>
            <a:pPr lvl="2"/>
            <a:endParaRPr lang="en-US" dirty="0" smtClean="0"/>
          </a:p>
        </p:txBody>
      </p:sp>
      <p:sp>
        <p:nvSpPr>
          <p:cNvPr id="4" name="Slide Number Placeholder 3"/>
          <p:cNvSpPr>
            <a:spLocks noGrp="1"/>
          </p:cNvSpPr>
          <p:nvPr>
            <p:ph type="sldNum" sz="quarter" idx="12"/>
          </p:nvPr>
        </p:nvSpPr>
        <p:spPr/>
        <p:txBody>
          <a:bodyPr/>
          <a:lstStyle/>
          <a:p>
            <a:fld id="{E0370F90-39F5-4145-96CD-1941FD1AB1E0}" type="slidenum">
              <a:rPr lang="en-US" smtClean="0"/>
              <a:pPr/>
              <a:t>16</a:t>
            </a:fld>
            <a:endParaRPr lang="en-US"/>
          </a:p>
        </p:txBody>
      </p:sp>
      <p:pic>
        <p:nvPicPr>
          <p:cNvPr id="5" name="Picture 4"/>
          <p:cNvPicPr>
            <a:picLocks noChangeAspect="1"/>
          </p:cNvPicPr>
          <p:nvPr/>
        </p:nvPicPr>
        <p:blipFill>
          <a:blip r:embed="rId2"/>
          <a:stretch>
            <a:fillRect/>
          </a:stretch>
        </p:blipFill>
        <p:spPr>
          <a:xfrm>
            <a:off x="457200" y="5610796"/>
            <a:ext cx="8229600" cy="2754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works</a:t>
            </a:r>
            <a:endParaRPr lang="en-US" dirty="0"/>
          </a:p>
        </p:txBody>
      </p:sp>
      <p:sp>
        <p:nvSpPr>
          <p:cNvPr id="3" name="Content Placeholder 2"/>
          <p:cNvSpPr>
            <a:spLocks noGrp="1"/>
          </p:cNvSpPr>
          <p:nvPr>
            <p:ph idx="1"/>
          </p:nvPr>
        </p:nvSpPr>
        <p:spPr/>
        <p:txBody>
          <a:bodyPr/>
          <a:lstStyle/>
          <a:p>
            <a:r>
              <a:rPr lang="en-US" dirty="0" smtClean="0"/>
              <a:t>Telling if a result is likely relevant</a:t>
            </a:r>
          </a:p>
          <a:p>
            <a:pPr lvl="1"/>
            <a:r>
              <a:rPr lang="en-US" dirty="0" smtClean="0"/>
              <a:t>Based on context of result</a:t>
            </a:r>
          </a:p>
          <a:p>
            <a:pPr lvl="2"/>
            <a:r>
              <a:rPr lang="en-US" dirty="0" smtClean="0"/>
              <a:t>“So, we're getting the image back from image descriptor. Ok, resource, some sort of, actually, exact same definition. So, that implies to me, since these are static especially, that neither of those is actually what I'm looking for.”</a:t>
            </a:r>
          </a:p>
        </p:txBody>
      </p:sp>
      <p:sp>
        <p:nvSpPr>
          <p:cNvPr id="4" name="Slide Number Placeholder 3"/>
          <p:cNvSpPr>
            <a:spLocks noGrp="1"/>
          </p:cNvSpPr>
          <p:nvPr>
            <p:ph type="sldNum" sz="quarter" idx="12"/>
          </p:nvPr>
        </p:nvSpPr>
        <p:spPr/>
        <p:txBody>
          <a:bodyPr/>
          <a:lstStyle/>
          <a:p>
            <a:fld id="{E0370F90-39F5-4145-96CD-1941FD1AB1E0}" type="slidenum">
              <a:rPr lang="en-US" smtClean="0"/>
              <a:pPr/>
              <a:t>17</a:t>
            </a:fld>
            <a:endParaRPr lang="en-US"/>
          </a:p>
        </p:txBody>
      </p:sp>
      <p:pic>
        <p:nvPicPr>
          <p:cNvPr id="5" name="Picture 4"/>
          <p:cNvPicPr>
            <a:picLocks noChangeAspect="1"/>
          </p:cNvPicPr>
          <p:nvPr/>
        </p:nvPicPr>
        <p:blipFill>
          <a:blip r:embed="rId2"/>
          <a:stretch>
            <a:fillRect/>
          </a:stretch>
        </p:blipFill>
        <p:spPr>
          <a:xfrm>
            <a:off x="777523" y="4651907"/>
            <a:ext cx="8180961" cy="174584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works</a:t>
            </a:r>
            <a:endParaRPr lang="en-US" dirty="0"/>
          </a:p>
        </p:txBody>
      </p:sp>
      <p:sp>
        <p:nvSpPr>
          <p:cNvPr id="3" name="Content Placeholder 2"/>
          <p:cNvSpPr>
            <a:spLocks noGrp="1"/>
          </p:cNvSpPr>
          <p:nvPr>
            <p:ph idx="1"/>
          </p:nvPr>
        </p:nvSpPr>
        <p:spPr/>
        <p:txBody>
          <a:bodyPr/>
          <a:lstStyle/>
          <a:p>
            <a:r>
              <a:rPr lang="en-US" dirty="0" smtClean="0"/>
              <a:t>Deciding what to do next</a:t>
            </a:r>
          </a:p>
          <a:p>
            <a:pPr lvl="1"/>
            <a:r>
              <a:rPr lang="en-US" dirty="0" smtClean="0"/>
              <a:t>What actually occurs in the code</a:t>
            </a:r>
          </a:p>
          <a:p>
            <a:pPr lvl="2"/>
            <a:r>
              <a:rPr lang="en-US" dirty="0" smtClean="0"/>
              <a:t>“It also gives you related search terms, which is a lot more helpful then me just sitting there, typing different combinations of commit, like commit to, commit from, commit page, I just want to know what actually shows up in the code, rather then me typing it in myself”</a:t>
            </a:r>
          </a:p>
        </p:txBody>
      </p:sp>
      <p:sp>
        <p:nvSpPr>
          <p:cNvPr id="4" name="Slide Number Placeholder 3"/>
          <p:cNvSpPr>
            <a:spLocks noGrp="1"/>
          </p:cNvSpPr>
          <p:nvPr>
            <p:ph type="sldNum" sz="quarter" idx="12"/>
          </p:nvPr>
        </p:nvSpPr>
        <p:spPr/>
        <p:txBody>
          <a:bodyPr/>
          <a:lstStyle/>
          <a:p>
            <a:fld id="{E0370F90-39F5-4145-96CD-1941FD1AB1E0}" type="slidenum">
              <a:rPr lang="en-US" smtClean="0"/>
              <a:pPr/>
              <a:t>18</a:t>
            </a:fld>
            <a:endParaRPr lang="en-US"/>
          </a:p>
        </p:txBody>
      </p:sp>
      <p:pic>
        <p:nvPicPr>
          <p:cNvPr id="5" name="Picture 4"/>
          <p:cNvPicPr>
            <a:picLocks noChangeAspect="1"/>
          </p:cNvPicPr>
          <p:nvPr/>
        </p:nvPicPr>
        <p:blipFill>
          <a:blip r:embed="rId2"/>
          <a:stretch>
            <a:fillRect/>
          </a:stretch>
        </p:blipFill>
        <p:spPr>
          <a:xfrm>
            <a:off x="935789" y="4859235"/>
            <a:ext cx="7751011" cy="4653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lstStyle/>
          <a:p>
            <a:r>
              <a:rPr lang="en-US" dirty="0" smtClean="0"/>
              <a:t>Confusion over number of results</a:t>
            </a:r>
          </a:p>
          <a:p>
            <a:pPr lvl="1"/>
            <a:r>
              <a:rPr lang="en-US" dirty="0" smtClean="0"/>
              <a:t> Packages – Classes – Results </a:t>
            </a:r>
          </a:p>
          <a:p>
            <a:pPr lvl="1"/>
            <a:endParaRPr lang="en-US" dirty="0" smtClean="0"/>
          </a:p>
          <a:p>
            <a:r>
              <a:rPr lang="en-US" dirty="0" smtClean="0"/>
              <a:t>Displaying results by default</a:t>
            </a:r>
          </a:p>
          <a:p>
            <a:pPr lvl="1"/>
            <a:r>
              <a:rPr lang="en-US" dirty="0" smtClean="0"/>
              <a:t>“What happens if I have one package with 16 results in the same class even. What happens then, do I see all the code in one continuous blow.”</a:t>
            </a:r>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19</a:t>
            </a:fld>
            <a:endParaRPr lang="en-US"/>
          </a:p>
        </p:txBody>
      </p:sp>
      <p:pic>
        <p:nvPicPr>
          <p:cNvPr id="5" name="Picture 4"/>
          <p:cNvPicPr>
            <a:picLocks noChangeAspect="1"/>
          </p:cNvPicPr>
          <p:nvPr/>
        </p:nvPicPr>
        <p:blipFill>
          <a:blip r:embed="rId2"/>
          <a:stretch>
            <a:fillRect/>
          </a:stretch>
        </p:blipFill>
        <p:spPr>
          <a:xfrm>
            <a:off x="2256955" y="2847381"/>
            <a:ext cx="6887045" cy="4338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stretch>
            <a:fillRect/>
          </a:stretch>
        </p:blipFill>
        <p:spPr>
          <a:xfrm>
            <a:off x="1469094" y="5642138"/>
            <a:ext cx="7398965" cy="12158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lstStyle/>
          <a:p>
            <a:r>
              <a:rPr lang="en-US" dirty="0" smtClean="0"/>
              <a:t>What would a possible refinement yield</a:t>
            </a:r>
          </a:p>
          <a:p>
            <a:pPr lvl="1"/>
            <a:r>
              <a:rPr lang="en-US" dirty="0" smtClean="0"/>
              <a:t>“Search by type declarations, it's not as clear exactly what, what it is exactly I'm going to be returned, like what would those 14 look like?”</a:t>
            </a:r>
          </a:p>
          <a:p>
            <a:pPr lvl="1"/>
            <a:r>
              <a:rPr lang="en-US" dirty="0" smtClean="0"/>
              <a:t>“how does </a:t>
            </a:r>
            <a:r>
              <a:rPr lang="en-US" dirty="0" err="1" smtClean="0"/>
              <a:t>commitTo</a:t>
            </a:r>
            <a:r>
              <a:rPr lang="en-US" dirty="0" smtClean="0"/>
              <a:t> or search by type declaration, how does that actually affect the next step. What will that actually give me?”</a:t>
            </a:r>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20</a:t>
            </a:fld>
            <a:endParaRPr lang="en-US"/>
          </a:p>
        </p:txBody>
      </p:sp>
      <p:pic>
        <p:nvPicPr>
          <p:cNvPr id="5" name="Picture 4"/>
          <p:cNvPicPr>
            <a:picLocks noChangeAspect="1"/>
          </p:cNvPicPr>
          <p:nvPr/>
        </p:nvPicPr>
        <p:blipFill>
          <a:blip r:embed="rId2"/>
          <a:stretch>
            <a:fillRect/>
          </a:stretch>
        </p:blipFill>
        <p:spPr>
          <a:xfrm>
            <a:off x="2573027" y="5019629"/>
            <a:ext cx="8671546" cy="8911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p:txBody>
          <a:bodyPr/>
          <a:lstStyle/>
          <a:p>
            <a:r>
              <a:rPr lang="en-US" dirty="0" smtClean="0"/>
              <a:t>Why improve search</a:t>
            </a:r>
          </a:p>
          <a:p>
            <a:r>
              <a:rPr lang="en-US" dirty="0" smtClean="0"/>
              <a:t>What did we want to investigate</a:t>
            </a:r>
          </a:p>
          <a:p>
            <a:r>
              <a:rPr lang="en-US" dirty="0" smtClean="0"/>
              <a:t>What was our setup</a:t>
            </a:r>
          </a:p>
          <a:p>
            <a:r>
              <a:rPr lang="en-US" dirty="0" smtClean="0"/>
              <a:t>What did we find</a:t>
            </a:r>
          </a:p>
          <a:p>
            <a:r>
              <a:rPr lang="en-US" dirty="0" smtClean="0"/>
              <a:t>What would we change</a:t>
            </a:r>
          </a:p>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3</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t>
            </a:r>
            <a:endParaRPr lang="en-US" dirty="0"/>
          </a:p>
        </p:txBody>
      </p:sp>
      <p:sp>
        <p:nvSpPr>
          <p:cNvPr id="3" name="Content Placeholder 2"/>
          <p:cNvSpPr>
            <a:spLocks noGrp="1"/>
          </p:cNvSpPr>
          <p:nvPr>
            <p:ph idx="1"/>
          </p:nvPr>
        </p:nvSpPr>
        <p:spPr/>
        <p:txBody>
          <a:bodyPr>
            <a:normAutofit/>
          </a:bodyPr>
          <a:lstStyle/>
          <a:p>
            <a:r>
              <a:rPr lang="en-US" dirty="0" smtClean="0"/>
              <a:t>Needing more information</a:t>
            </a:r>
          </a:p>
          <a:p>
            <a:pPr lvl="1"/>
            <a:r>
              <a:rPr lang="en-US" dirty="0" smtClean="0"/>
              <a:t>“I want to bring that up in the code editor, because even though right here, I don't initially see what I think I need to see, I want to bring it up in the code editor, just to see everything in that class.”</a:t>
            </a:r>
          </a:p>
        </p:txBody>
      </p:sp>
      <p:sp>
        <p:nvSpPr>
          <p:cNvPr id="4" name="Slide Number Placeholder 3"/>
          <p:cNvSpPr>
            <a:spLocks noGrp="1"/>
          </p:cNvSpPr>
          <p:nvPr>
            <p:ph type="sldNum" sz="quarter" idx="12"/>
          </p:nvPr>
        </p:nvSpPr>
        <p:spPr/>
        <p:txBody>
          <a:bodyPr/>
          <a:lstStyle/>
          <a:p>
            <a:fld id="{E0370F90-39F5-4145-96CD-1941FD1AB1E0}" type="slidenum">
              <a:rPr lang="en-US" smtClean="0"/>
              <a:pPr/>
              <a:t>21</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t>
            </a:r>
            <a:endParaRPr lang="en-US" dirty="0"/>
          </a:p>
        </p:txBody>
      </p:sp>
      <p:sp>
        <p:nvSpPr>
          <p:cNvPr id="3" name="Content Placeholder 2"/>
          <p:cNvSpPr>
            <a:spLocks noGrp="1"/>
          </p:cNvSpPr>
          <p:nvPr>
            <p:ph idx="1"/>
          </p:nvPr>
        </p:nvSpPr>
        <p:spPr/>
        <p:txBody>
          <a:bodyPr>
            <a:normAutofit/>
          </a:bodyPr>
          <a:lstStyle/>
          <a:p>
            <a:r>
              <a:rPr lang="en-US" dirty="0" smtClean="0"/>
              <a:t>Use of Ellipses</a:t>
            </a:r>
          </a:p>
          <a:p>
            <a:pPr lvl="1"/>
            <a:r>
              <a:rPr lang="en-US" dirty="0" smtClean="0"/>
              <a:t>“You don't notice the ellipses on the right hand side of statements unless you look all the way over there. … it looked like to me was that all of this was one block … it's a bit misleading.”</a:t>
            </a:r>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22</a:t>
            </a:fld>
            <a:endParaRPr lang="en-US"/>
          </a:p>
        </p:txBody>
      </p:sp>
      <p:pic>
        <p:nvPicPr>
          <p:cNvPr id="5" name="Picture 4" descr="Screen shot 2009-11-28 at 1.08.49 PM.png"/>
          <p:cNvPicPr>
            <a:picLocks noChangeAspect="1"/>
          </p:cNvPicPr>
          <p:nvPr/>
        </p:nvPicPr>
        <p:blipFill>
          <a:blip r:embed="rId2"/>
          <a:stretch>
            <a:fillRect/>
          </a:stretch>
        </p:blipFill>
        <p:spPr>
          <a:xfrm>
            <a:off x="1672814" y="4048995"/>
            <a:ext cx="6634672" cy="13415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design improvements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Result size</a:t>
            </a:r>
          </a:p>
          <a:p>
            <a:pPr lvl="1"/>
            <a:r>
              <a:rPr lang="en-US" dirty="0" smtClean="0"/>
              <a:t>(1) </a:t>
            </a:r>
            <a:r>
              <a:rPr lang="en-US" b="1" dirty="0" err="1" smtClean="0">
                <a:latin typeface="Wingdings"/>
                <a:ea typeface="Wingdings"/>
                <a:cs typeface="Wingdings"/>
              </a:rPr>
              <a:t></a:t>
            </a:r>
            <a:r>
              <a:rPr lang="en-US" dirty="0" smtClean="0"/>
              <a:t> (1 result in 1 class, 1 method)</a:t>
            </a:r>
          </a:p>
          <a:p>
            <a:r>
              <a:rPr lang="en-US" dirty="0" smtClean="0"/>
              <a:t>“</a:t>
            </a:r>
            <a:r>
              <a:rPr lang="en-US" dirty="0" err="1" smtClean="0"/>
              <a:t>QuickLook</a:t>
            </a:r>
            <a:r>
              <a:rPr lang="en-US" dirty="0" smtClean="0"/>
              <a:t>” at search results or possible refinements</a:t>
            </a:r>
          </a:p>
          <a:p>
            <a:r>
              <a:rPr lang="en-US" dirty="0" smtClean="0"/>
              <a:t>Condensing or concatenating long lines</a:t>
            </a:r>
          </a:p>
          <a:p>
            <a:r>
              <a:rPr lang="en-US" dirty="0" smtClean="0"/>
              <a:t>Selectable amount of contextual information</a:t>
            </a:r>
          </a:p>
          <a:p>
            <a:pPr lvl="1"/>
            <a:r>
              <a:rPr lang="en-US" dirty="0" smtClean="0"/>
              <a:t>Smart default</a:t>
            </a:r>
          </a:p>
          <a:p>
            <a:r>
              <a:rPr lang="en-US" dirty="0" smtClean="0"/>
              <a:t>Expandable hierarchy</a:t>
            </a:r>
          </a:p>
          <a:p>
            <a:r>
              <a:rPr lang="en-US" dirty="0" smtClean="0"/>
              <a:t>Rank tree by number of results?</a:t>
            </a:r>
          </a:p>
          <a:p>
            <a:endParaRPr lang="en-US" dirty="0" smtClean="0"/>
          </a:p>
          <a:p>
            <a:endParaRPr lang="en-US" dirty="0" smtClean="0"/>
          </a:p>
          <a:p>
            <a:pPr lvl="1"/>
            <a:endParaRPr lang="en-US" dirty="0" smtClean="0"/>
          </a:p>
          <a:p>
            <a:endParaRPr lang="en-US" b="1"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23</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Future Work</a:t>
            </a:r>
            <a:endParaRPr lang="en-US" dirty="0"/>
          </a:p>
        </p:txBody>
      </p:sp>
      <p:sp>
        <p:nvSpPr>
          <p:cNvPr id="3" name="Content Placeholder 2"/>
          <p:cNvSpPr>
            <a:spLocks noGrp="1"/>
          </p:cNvSpPr>
          <p:nvPr>
            <p:ph idx="1"/>
          </p:nvPr>
        </p:nvSpPr>
        <p:spPr/>
        <p:txBody>
          <a:bodyPr/>
          <a:lstStyle/>
          <a:p>
            <a:r>
              <a:rPr lang="en-US" dirty="0" smtClean="0"/>
              <a:t>Little information about Search history was found. </a:t>
            </a:r>
          </a:p>
          <a:p>
            <a:pPr lvl="1"/>
            <a:r>
              <a:rPr lang="en-US" dirty="0" smtClean="0"/>
              <a:t>Likely because users were not forced to use this as part of the task</a:t>
            </a:r>
          </a:p>
          <a:p>
            <a:pPr lvl="1"/>
            <a:r>
              <a:rPr lang="en-US" dirty="0" smtClean="0"/>
              <a:t>Using a scenario where they have to use this would provide useful information about how to improve Search </a:t>
            </a:r>
            <a:r>
              <a:rPr lang="en-US" dirty="0" smtClean="0"/>
              <a:t>History</a:t>
            </a:r>
          </a:p>
          <a:p>
            <a:r>
              <a:rPr lang="en-US" dirty="0" smtClean="0"/>
              <a:t>Future Designs</a:t>
            </a:r>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Improve Search</a:t>
            </a:r>
            <a:br>
              <a:rPr lang="en-US" dirty="0" smtClean="0"/>
            </a:b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4</a:t>
            </a:fld>
            <a:endParaRPr lang="en-US"/>
          </a:p>
        </p:txBody>
      </p:sp>
      <p:pic>
        <p:nvPicPr>
          <p:cNvPr id="5" name="Picture 4" descr="Picture 4.png"/>
          <p:cNvPicPr>
            <a:picLocks noChangeAspect="1"/>
          </p:cNvPicPr>
          <p:nvPr/>
        </p:nvPicPr>
        <p:blipFill>
          <a:blip r:embed="rId2"/>
          <a:stretch>
            <a:fillRect/>
          </a:stretch>
        </p:blipFill>
        <p:spPr>
          <a:xfrm>
            <a:off x="2422847" y="1706562"/>
            <a:ext cx="4419600" cy="44196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Improve Search</a:t>
            </a:r>
            <a:endParaRPr lang="en-US" dirty="0"/>
          </a:p>
        </p:txBody>
      </p:sp>
      <p:sp>
        <p:nvSpPr>
          <p:cNvPr id="3" name="Content Placeholder 2"/>
          <p:cNvSpPr>
            <a:spLocks noGrp="1"/>
          </p:cNvSpPr>
          <p:nvPr>
            <p:ph idx="1"/>
          </p:nvPr>
        </p:nvSpPr>
        <p:spPr/>
        <p:txBody>
          <a:bodyPr/>
          <a:lstStyle/>
          <a:p>
            <a:r>
              <a:rPr lang="en-US" dirty="0" smtClean="0"/>
              <a:t>Previous Study</a:t>
            </a:r>
          </a:p>
          <a:p>
            <a:pPr lvl="1"/>
            <a:r>
              <a:rPr lang="en-US" dirty="0" smtClean="0"/>
              <a:t>How people search through source code</a:t>
            </a:r>
          </a:p>
          <a:p>
            <a:pPr lvl="1"/>
            <a:r>
              <a:rPr lang="en-US" dirty="0" smtClean="0"/>
              <a:t>10 programmers (8 industrial, 2 academic)</a:t>
            </a:r>
          </a:p>
          <a:p>
            <a:pPr lvl="1"/>
            <a:r>
              <a:rPr lang="en-US" dirty="0" smtClean="0"/>
              <a:t>2 </a:t>
            </a:r>
            <a:r>
              <a:rPr lang="en-US" dirty="0" err="1" smtClean="0"/>
              <a:t>behaviours</a:t>
            </a:r>
            <a:endParaRPr lang="en-US" dirty="0" smtClean="0"/>
          </a:p>
          <a:p>
            <a:endParaRPr lang="en-US" dirty="0"/>
          </a:p>
        </p:txBody>
      </p:sp>
      <p:sp>
        <p:nvSpPr>
          <p:cNvPr id="5" name="Slide Number Placeholder 4"/>
          <p:cNvSpPr>
            <a:spLocks noGrp="1"/>
          </p:cNvSpPr>
          <p:nvPr>
            <p:ph type="sldNum" sz="quarter" idx="12"/>
          </p:nvPr>
        </p:nvSpPr>
        <p:spPr/>
        <p:txBody>
          <a:bodyPr/>
          <a:lstStyle/>
          <a:p>
            <a:fld id="{E0370F90-39F5-4145-96CD-1941FD1AB1E0}" type="slidenum">
              <a:rPr lang="en-US" smtClean="0"/>
              <a:pPr/>
              <a:t>5</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Improve Search</a:t>
            </a:r>
            <a:endParaRPr lang="en-US" dirty="0"/>
          </a:p>
        </p:txBody>
      </p:sp>
      <p:sp>
        <p:nvSpPr>
          <p:cNvPr id="3" name="Content Placeholder 2"/>
          <p:cNvSpPr>
            <a:spLocks noGrp="1"/>
          </p:cNvSpPr>
          <p:nvPr>
            <p:ph idx="1"/>
          </p:nvPr>
        </p:nvSpPr>
        <p:spPr/>
        <p:txBody>
          <a:bodyPr/>
          <a:lstStyle/>
          <a:p>
            <a:r>
              <a:rPr lang="en-US" dirty="0" smtClean="0"/>
              <a:t>Lack of information on which to base relevance and exploration</a:t>
            </a:r>
          </a:p>
          <a:p>
            <a:pPr lvl="1"/>
            <a:r>
              <a:rPr lang="en-US" dirty="0" smtClean="0"/>
              <a:t>“you don't get any other information other than the name itself”</a:t>
            </a:r>
          </a:p>
          <a:p>
            <a:pPr lvl="1"/>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6</a:t>
            </a:fld>
            <a:endParaRPr lang="en-US"/>
          </a:p>
        </p:txBody>
      </p:sp>
      <p:pic>
        <p:nvPicPr>
          <p:cNvPr id="5" name="Picture 4"/>
          <p:cNvPicPr>
            <a:picLocks noChangeAspect="1"/>
          </p:cNvPicPr>
          <p:nvPr/>
        </p:nvPicPr>
        <p:blipFill>
          <a:blip r:embed="rId2"/>
          <a:stretch>
            <a:fillRect/>
          </a:stretch>
        </p:blipFill>
        <p:spPr>
          <a:xfrm>
            <a:off x="457200" y="4297183"/>
            <a:ext cx="8310297" cy="10295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Improve Search</a:t>
            </a:r>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7</a:t>
            </a:fld>
            <a:endParaRPr lang="en-US"/>
          </a:p>
        </p:txBody>
      </p:sp>
      <p:sp>
        <p:nvSpPr>
          <p:cNvPr id="7" name="Content Placeholder 6"/>
          <p:cNvSpPr>
            <a:spLocks noGrp="1"/>
          </p:cNvSpPr>
          <p:nvPr>
            <p:ph idx="1"/>
          </p:nvPr>
        </p:nvSpPr>
        <p:spPr/>
        <p:txBody>
          <a:bodyPr/>
          <a:lstStyle/>
          <a:p>
            <a:endParaRPr lang="en-US" dirty="0"/>
          </a:p>
        </p:txBody>
      </p:sp>
      <p:graphicFrame>
        <p:nvGraphicFramePr>
          <p:cNvPr id="8" name="Table 7"/>
          <p:cNvGraphicFramePr>
            <a:graphicFrameLocks noGrp="1"/>
          </p:cNvGraphicFramePr>
          <p:nvPr/>
        </p:nvGraphicFramePr>
        <p:xfrm>
          <a:off x="1652131" y="1391385"/>
          <a:ext cx="5384456" cy="4599205"/>
        </p:xfrm>
        <a:graphic>
          <a:graphicData uri="http://schemas.openxmlformats.org/drawingml/2006/table">
            <a:tbl>
              <a:tblPr firstRow="1" bandRow="1">
                <a:tableStyleId>{5C22544A-7EE6-4342-B048-85BDC9FD1C3A}</a:tableStyleId>
              </a:tblPr>
              <a:tblGrid>
                <a:gridCol w="3081888"/>
                <a:gridCol w="2302568"/>
              </a:tblGrid>
              <a:tr h="337944">
                <a:tc>
                  <a:txBody>
                    <a:bodyPr/>
                    <a:lstStyle/>
                    <a:p>
                      <a:r>
                        <a:rPr lang="en-US" sz="2400" dirty="0" smtClean="0"/>
                        <a:t># Results Opened</a:t>
                      </a:r>
                      <a:endParaRPr lang="en-US" sz="2400" dirty="0"/>
                    </a:p>
                  </a:txBody>
                  <a:tcPr/>
                </a:tc>
                <a:tc>
                  <a:txBody>
                    <a:bodyPr/>
                    <a:lstStyle/>
                    <a:p>
                      <a:r>
                        <a:rPr lang="en-US" sz="2400" dirty="0" smtClean="0"/>
                        <a:t># Episodes Occurred</a:t>
                      </a:r>
                      <a:endParaRPr lang="en-US" sz="2400" dirty="0"/>
                    </a:p>
                  </a:txBody>
                  <a:tcPr/>
                </a:tc>
              </a:tr>
              <a:tr h="793667">
                <a:tc>
                  <a:txBody>
                    <a:bodyPr/>
                    <a:lstStyle/>
                    <a:p>
                      <a:r>
                        <a:rPr lang="en-US" sz="2400" b="0" dirty="0" smtClean="0"/>
                        <a:t>0</a:t>
                      </a:r>
                      <a:endParaRPr lang="en-US" sz="2400" b="0" dirty="0"/>
                    </a:p>
                  </a:txBody>
                  <a:tcPr/>
                </a:tc>
                <a:tc>
                  <a:txBody>
                    <a:bodyPr/>
                    <a:lstStyle/>
                    <a:p>
                      <a:r>
                        <a:rPr lang="en-US" sz="2400" dirty="0" smtClean="0"/>
                        <a:t>17</a:t>
                      </a:r>
                      <a:endParaRPr lang="en-US" sz="2400" dirty="0"/>
                    </a:p>
                  </a:txBody>
                  <a:tcPr/>
                </a:tc>
              </a:tr>
              <a:tr h="775433">
                <a:tc>
                  <a:txBody>
                    <a:bodyPr/>
                    <a:lstStyle/>
                    <a:p>
                      <a:r>
                        <a:rPr lang="en-US" sz="2400" b="0" dirty="0" smtClean="0"/>
                        <a:t>1</a:t>
                      </a:r>
                    </a:p>
                  </a:txBody>
                  <a:tcPr/>
                </a:tc>
                <a:tc>
                  <a:txBody>
                    <a:bodyPr/>
                    <a:lstStyle/>
                    <a:p>
                      <a:r>
                        <a:rPr lang="en-US" sz="2400" dirty="0" smtClean="0"/>
                        <a:t>33</a:t>
                      </a:r>
                      <a:endParaRPr lang="en-US" sz="2400" dirty="0"/>
                    </a:p>
                  </a:txBody>
                  <a:tcPr/>
                </a:tc>
              </a:tr>
              <a:tr h="793667">
                <a:tc>
                  <a:txBody>
                    <a:bodyPr/>
                    <a:lstStyle/>
                    <a:p>
                      <a:r>
                        <a:rPr lang="en-US" sz="2400" b="0" dirty="0" smtClean="0"/>
                        <a:t>2</a:t>
                      </a:r>
                      <a:endParaRPr lang="en-US" sz="2400" b="0" dirty="0"/>
                    </a:p>
                  </a:txBody>
                  <a:tcPr/>
                </a:tc>
                <a:tc>
                  <a:txBody>
                    <a:bodyPr/>
                    <a:lstStyle/>
                    <a:p>
                      <a:r>
                        <a:rPr lang="en-US" sz="2400" b="0" dirty="0" smtClean="0"/>
                        <a:t>4</a:t>
                      </a:r>
                      <a:endParaRPr lang="en-US" sz="2400" b="0" dirty="0"/>
                    </a:p>
                  </a:txBody>
                  <a:tcPr/>
                </a:tc>
              </a:tr>
              <a:tr h="793667">
                <a:tc>
                  <a:txBody>
                    <a:bodyPr/>
                    <a:lstStyle/>
                    <a:p>
                      <a:r>
                        <a:rPr lang="en-US" sz="2400" b="0" dirty="0" smtClean="0"/>
                        <a:t>3</a:t>
                      </a:r>
                      <a:endParaRPr lang="en-US" sz="2400" b="0" dirty="0"/>
                    </a:p>
                  </a:txBody>
                  <a:tcPr/>
                </a:tc>
                <a:tc>
                  <a:txBody>
                    <a:bodyPr/>
                    <a:lstStyle/>
                    <a:p>
                      <a:r>
                        <a:rPr lang="en-US" sz="2400" b="0" dirty="0" smtClean="0"/>
                        <a:t>2</a:t>
                      </a:r>
                      <a:endParaRPr lang="en-US" sz="2400" b="0" dirty="0"/>
                    </a:p>
                  </a:txBody>
                  <a:tcPr/>
                </a:tc>
              </a:tr>
              <a:tr h="619811">
                <a:tc>
                  <a:txBody>
                    <a:bodyPr/>
                    <a:lstStyle/>
                    <a:p>
                      <a:r>
                        <a:rPr lang="en-US" sz="2400" b="0" dirty="0" smtClean="0"/>
                        <a:t>4</a:t>
                      </a:r>
                      <a:endParaRPr lang="en-US" sz="2400" b="0" dirty="0"/>
                    </a:p>
                  </a:txBody>
                  <a:tcPr/>
                </a:tc>
                <a:tc>
                  <a:txBody>
                    <a:bodyPr/>
                    <a:lstStyle/>
                    <a:p>
                      <a:r>
                        <a:rPr lang="en-US" sz="2400" b="0" dirty="0" smtClean="0"/>
                        <a:t>1</a:t>
                      </a:r>
                      <a:endParaRPr lang="en-US" sz="2400" b="0"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Improve Search</a:t>
            </a:r>
            <a:endParaRPr lang="en-US" dirty="0"/>
          </a:p>
        </p:txBody>
      </p:sp>
      <p:sp>
        <p:nvSpPr>
          <p:cNvPr id="3" name="Content Placeholder 2"/>
          <p:cNvSpPr>
            <a:spLocks noGrp="1"/>
          </p:cNvSpPr>
          <p:nvPr>
            <p:ph idx="1"/>
          </p:nvPr>
        </p:nvSpPr>
        <p:spPr/>
        <p:txBody>
          <a:bodyPr/>
          <a:lstStyle/>
          <a:p>
            <a:r>
              <a:rPr lang="en-US" dirty="0" smtClean="0"/>
              <a:t>2 </a:t>
            </a:r>
            <a:r>
              <a:rPr lang="en-US" dirty="0" err="1" smtClean="0"/>
              <a:t>Behaviours</a:t>
            </a:r>
            <a:endParaRPr lang="en-US" dirty="0" smtClean="0"/>
          </a:p>
          <a:p>
            <a:pPr lvl="1"/>
            <a:r>
              <a:rPr lang="en-US" dirty="0" smtClean="0"/>
              <a:t>Chaining</a:t>
            </a:r>
          </a:p>
          <a:p>
            <a:pPr lvl="4"/>
            <a:endParaRPr lang="en-US" dirty="0" smtClean="0"/>
          </a:p>
          <a:p>
            <a:pPr lvl="1"/>
            <a:endParaRPr lang="en-US" dirty="0" smtClean="0"/>
          </a:p>
          <a:p>
            <a:pPr lvl="1"/>
            <a:endParaRPr lang="en-US" dirty="0" smtClean="0"/>
          </a:p>
          <a:p>
            <a:pPr lvl="1"/>
            <a:r>
              <a:rPr lang="en-US" dirty="0" smtClean="0"/>
              <a:t>Adjusting</a:t>
            </a:r>
            <a:endParaRPr lang="en-US" dirty="0"/>
          </a:p>
        </p:txBody>
      </p:sp>
      <p:sp>
        <p:nvSpPr>
          <p:cNvPr id="4" name="TextBox 3"/>
          <p:cNvSpPr txBox="1"/>
          <p:nvPr/>
        </p:nvSpPr>
        <p:spPr>
          <a:xfrm>
            <a:off x="3408145" y="2824835"/>
            <a:ext cx="1723510" cy="369332"/>
          </a:xfrm>
          <a:prstGeom prst="rect">
            <a:avLst/>
          </a:prstGeom>
          <a:noFill/>
        </p:spPr>
        <p:txBody>
          <a:bodyPr wrap="square" rtlCol="0">
            <a:spAutoFit/>
          </a:bodyPr>
          <a:lstStyle/>
          <a:p>
            <a:r>
              <a:rPr lang="en-US" dirty="0" smtClean="0"/>
              <a:t>Perform Query</a:t>
            </a:r>
            <a:endParaRPr lang="en-US" dirty="0"/>
          </a:p>
        </p:txBody>
      </p:sp>
      <p:sp>
        <p:nvSpPr>
          <p:cNvPr id="5" name="TextBox 4"/>
          <p:cNvSpPr txBox="1"/>
          <p:nvPr/>
        </p:nvSpPr>
        <p:spPr>
          <a:xfrm>
            <a:off x="1279810" y="2824835"/>
            <a:ext cx="1156430" cy="369332"/>
          </a:xfrm>
          <a:prstGeom prst="rect">
            <a:avLst/>
          </a:prstGeom>
          <a:noFill/>
        </p:spPr>
        <p:txBody>
          <a:bodyPr wrap="square" rtlCol="0">
            <a:spAutoFit/>
          </a:bodyPr>
          <a:lstStyle/>
          <a:p>
            <a:r>
              <a:rPr lang="en-US" dirty="0" smtClean="0"/>
              <a:t>Initial Idea</a:t>
            </a:r>
            <a:endParaRPr lang="en-US" dirty="0"/>
          </a:p>
        </p:txBody>
      </p:sp>
      <p:sp>
        <p:nvSpPr>
          <p:cNvPr id="6" name="TextBox 5"/>
          <p:cNvSpPr txBox="1"/>
          <p:nvPr/>
        </p:nvSpPr>
        <p:spPr>
          <a:xfrm>
            <a:off x="5957907" y="2824835"/>
            <a:ext cx="2387511" cy="369332"/>
          </a:xfrm>
          <a:prstGeom prst="rect">
            <a:avLst/>
          </a:prstGeom>
          <a:noFill/>
        </p:spPr>
        <p:txBody>
          <a:bodyPr wrap="square" rtlCol="0">
            <a:spAutoFit/>
          </a:bodyPr>
          <a:lstStyle/>
          <a:p>
            <a:r>
              <a:rPr lang="en-US" dirty="0" smtClean="0"/>
              <a:t>Information in Results</a:t>
            </a:r>
            <a:endParaRPr lang="en-US" dirty="0"/>
          </a:p>
        </p:txBody>
      </p:sp>
      <p:sp>
        <p:nvSpPr>
          <p:cNvPr id="7" name="TextBox 6"/>
          <p:cNvSpPr txBox="1"/>
          <p:nvPr/>
        </p:nvSpPr>
        <p:spPr>
          <a:xfrm>
            <a:off x="5131655" y="3725383"/>
            <a:ext cx="1108039" cy="369332"/>
          </a:xfrm>
          <a:prstGeom prst="rect">
            <a:avLst/>
          </a:prstGeom>
          <a:noFill/>
        </p:spPr>
        <p:txBody>
          <a:bodyPr wrap="square" rtlCol="0">
            <a:spAutoFit/>
          </a:bodyPr>
          <a:lstStyle/>
          <a:p>
            <a:r>
              <a:rPr lang="en-US" dirty="0" smtClean="0"/>
              <a:t>New Idea</a:t>
            </a:r>
            <a:endParaRPr lang="en-US" dirty="0"/>
          </a:p>
        </p:txBody>
      </p:sp>
      <p:cxnSp>
        <p:nvCxnSpPr>
          <p:cNvPr id="9" name="Straight Arrow Connector 8"/>
          <p:cNvCxnSpPr>
            <a:stCxn id="5" idx="3"/>
            <a:endCxn id="4" idx="1"/>
          </p:cNvCxnSpPr>
          <p:nvPr/>
        </p:nvCxnSpPr>
        <p:spPr>
          <a:xfrm>
            <a:off x="2436240" y="3009501"/>
            <a:ext cx="971905"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4" idx="3"/>
            <a:endCxn id="6" idx="1"/>
          </p:cNvCxnSpPr>
          <p:nvPr/>
        </p:nvCxnSpPr>
        <p:spPr>
          <a:xfrm>
            <a:off x="5131655" y="3009501"/>
            <a:ext cx="82625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6" idx="2"/>
            <a:endCxn id="7" idx="3"/>
          </p:cNvCxnSpPr>
          <p:nvPr/>
        </p:nvCxnSpPr>
        <p:spPr>
          <a:xfrm rot="5400000">
            <a:off x="6337738" y="3096124"/>
            <a:ext cx="715882" cy="91196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7" idx="1"/>
            <a:endCxn id="4" idx="2"/>
          </p:cNvCxnSpPr>
          <p:nvPr/>
        </p:nvCxnSpPr>
        <p:spPr>
          <a:xfrm rot="10800000">
            <a:off x="4269901" y="3194167"/>
            <a:ext cx="861755" cy="7158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3408145" y="4856283"/>
            <a:ext cx="1723510" cy="369332"/>
          </a:xfrm>
          <a:prstGeom prst="rect">
            <a:avLst/>
          </a:prstGeom>
          <a:noFill/>
        </p:spPr>
        <p:txBody>
          <a:bodyPr wrap="square" rtlCol="0">
            <a:spAutoFit/>
          </a:bodyPr>
          <a:lstStyle/>
          <a:p>
            <a:r>
              <a:rPr lang="en-US" dirty="0" smtClean="0"/>
              <a:t>Perform Query</a:t>
            </a:r>
            <a:endParaRPr lang="en-US" dirty="0"/>
          </a:p>
        </p:txBody>
      </p:sp>
      <p:sp>
        <p:nvSpPr>
          <p:cNvPr id="26" name="TextBox 25"/>
          <p:cNvSpPr txBox="1"/>
          <p:nvPr/>
        </p:nvSpPr>
        <p:spPr>
          <a:xfrm>
            <a:off x="1279810" y="4856283"/>
            <a:ext cx="1156430" cy="369332"/>
          </a:xfrm>
          <a:prstGeom prst="rect">
            <a:avLst/>
          </a:prstGeom>
          <a:noFill/>
        </p:spPr>
        <p:txBody>
          <a:bodyPr wrap="square" rtlCol="0">
            <a:spAutoFit/>
          </a:bodyPr>
          <a:lstStyle/>
          <a:p>
            <a:r>
              <a:rPr lang="en-US" dirty="0" smtClean="0"/>
              <a:t>Initial Idea</a:t>
            </a:r>
            <a:endParaRPr lang="en-US" dirty="0"/>
          </a:p>
        </p:txBody>
      </p:sp>
      <p:sp>
        <p:nvSpPr>
          <p:cNvPr id="27" name="TextBox 26"/>
          <p:cNvSpPr txBox="1"/>
          <p:nvPr/>
        </p:nvSpPr>
        <p:spPr>
          <a:xfrm>
            <a:off x="5957908" y="4719371"/>
            <a:ext cx="2387511" cy="646331"/>
          </a:xfrm>
          <a:prstGeom prst="rect">
            <a:avLst/>
          </a:prstGeom>
          <a:noFill/>
        </p:spPr>
        <p:txBody>
          <a:bodyPr wrap="square" rtlCol="0">
            <a:spAutoFit/>
          </a:bodyPr>
          <a:lstStyle/>
          <a:p>
            <a:r>
              <a:rPr lang="en-US" dirty="0" smtClean="0"/>
              <a:t>Too Many/Too Few/Wrong Results</a:t>
            </a:r>
            <a:endParaRPr lang="en-US" dirty="0"/>
          </a:p>
        </p:txBody>
      </p:sp>
      <p:sp>
        <p:nvSpPr>
          <p:cNvPr id="28" name="TextBox 27"/>
          <p:cNvSpPr txBox="1"/>
          <p:nvPr/>
        </p:nvSpPr>
        <p:spPr>
          <a:xfrm>
            <a:off x="4723387" y="5479832"/>
            <a:ext cx="1730059" cy="646331"/>
          </a:xfrm>
          <a:prstGeom prst="rect">
            <a:avLst/>
          </a:prstGeom>
          <a:noFill/>
        </p:spPr>
        <p:txBody>
          <a:bodyPr wrap="square" rtlCol="0">
            <a:spAutoFit/>
          </a:bodyPr>
          <a:lstStyle/>
          <a:p>
            <a:r>
              <a:rPr lang="en-US" dirty="0" smtClean="0"/>
              <a:t>Alternate way of describing idea</a:t>
            </a:r>
            <a:endParaRPr lang="en-US" dirty="0"/>
          </a:p>
        </p:txBody>
      </p:sp>
      <p:cxnSp>
        <p:nvCxnSpPr>
          <p:cNvPr id="29" name="Straight Arrow Connector 28"/>
          <p:cNvCxnSpPr>
            <a:stCxn id="26" idx="3"/>
            <a:endCxn id="25" idx="1"/>
          </p:cNvCxnSpPr>
          <p:nvPr/>
        </p:nvCxnSpPr>
        <p:spPr>
          <a:xfrm>
            <a:off x="2436240" y="5040949"/>
            <a:ext cx="971905"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25" idx="3"/>
            <a:endCxn id="27" idx="1"/>
          </p:cNvCxnSpPr>
          <p:nvPr/>
        </p:nvCxnSpPr>
        <p:spPr>
          <a:xfrm>
            <a:off x="5131655" y="5040949"/>
            <a:ext cx="826253"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27" idx="2"/>
            <a:endCxn id="28" idx="3"/>
          </p:cNvCxnSpPr>
          <p:nvPr/>
        </p:nvCxnSpPr>
        <p:spPr>
          <a:xfrm rot="5400000">
            <a:off x="6583907" y="5235241"/>
            <a:ext cx="437296" cy="6982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28" idx="1"/>
            <a:endCxn id="25" idx="2"/>
          </p:cNvCxnSpPr>
          <p:nvPr/>
        </p:nvCxnSpPr>
        <p:spPr>
          <a:xfrm rot="10800000">
            <a:off x="4269901" y="5225616"/>
            <a:ext cx="453487" cy="5773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5" name="Slide Number Placeholder 54"/>
          <p:cNvSpPr>
            <a:spLocks noGrp="1"/>
          </p:cNvSpPr>
          <p:nvPr>
            <p:ph type="sldNum" sz="quarter" idx="12"/>
          </p:nvPr>
        </p:nvSpPr>
        <p:spPr/>
        <p:txBody>
          <a:bodyPr/>
          <a:lstStyle/>
          <a:p>
            <a:fld id="{E0370F90-39F5-4145-96CD-1941FD1AB1E0}" type="slidenum">
              <a:rPr lang="en-US" smtClean="0"/>
              <a:pPr/>
              <a:t>8</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we want to investigate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does the </a:t>
            </a:r>
            <a:r>
              <a:rPr lang="en-US" b="1" dirty="0" smtClean="0"/>
              <a:t>presentation</a:t>
            </a:r>
            <a:r>
              <a:rPr lang="en-US" dirty="0" smtClean="0"/>
              <a:t> of results effect the developers choices of what to explore and what they consider to be relevant</a:t>
            </a:r>
          </a:p>
          <a:p>
            <a:r>
              <a:rPr lang="en-US" dirty="0" smtClean="0"/>
              <a:t>In what ways does providing a </a:t>
            </a:r>
            <a:r>
              <a:rPr lang="en-US" b="1" dirty="0" smtClean="0"/>
              <a:t>search history </a:t>
            </a:r>
            <a:r>
              <a:rPr lang="en-US" dirty="0" smtClean="0"/>
              <a:t>aid their understanding of their current search context, and aid them with performing future searches</a:t>
            </a:r>
          </a:p>
          <a:p>
            <a:r>
              <a:rPr lang="en-US" dirty="0" smtClean="0"/>
              <a:t>How does presenting of </a:t>
            </a:r>
            <a:r>
              <a:rPr lang="en-US" b="1" dirty="0" smtClean="0"/>
              <a:t>alternative</a:t>
            </a:r>
            <a:r>
              <a:rPr lang="en-US" dirty="0" smtClean="0"/>
              <a:t> searches effect the programmer's search strategy and ability to scope their searches</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E0370F90-39F5-4145-96CD-1941FD1AB1E0}" type="slidenum">
              <a:rPr lang="en-US" smtClean="0"/>
              <a:pPr/>
              <a:t>9</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of results</a:t>
            </a:r>
            <a:endParaRPr lang="en-US" dirty="0"/>
          </a:p>
        </p:txBody>
      </p:sp>
      <p:sp>
        <p:nvSpPr>
          <p:cNvPr id="3" name="Content Placeholder 2"/>
          <p:cNvSpPr>
            <a:spLocks noGrp="1"/>
          </p:cNvSpPr>
          <p:nvPr>
            <p:ph idx="1"/>
          </p:nvPr>
        </p:nvSpPr>
        <p:spPr/>
        <p:txBody>
          <a:bodyPr/>
          <a:lstStyle/>
          <a:p>
            <a:r>
              <a:rPr lang="en-US" dirty="0" smtClean="0"/>
              <a:t>Original Presentation of results</a:t>
            </a:r>
          </a:p>
          <a:p>
            <a:endParaRPr lang="en-US" dirty="0" smtClean="0"/>
          </a:p>
          <a:p>
            <a:endParaRPr lang="en-US" dirty="0" smtClean="0"/>
          </a:p>
          <a:p>
            <a:r>
              <a:rPr lang="en-US" dirty="0" smtClean="0"/>
              <a:t>Prototype Presentation of results</a:t>
            </a:r>
          </a:p>
        </p:txBody>
      </p:sp>
      <p:sp>
        <p:nvSpPr>
          <p:cNvPr id="4" name="Slide Number Placeholder 3"/>
          <p:cNvSpPr>
            <a:spLocks noGrp="1"/>
          </p:cNvSpPr>
          <p:nvPr>
            <p:ph type="sldNum" sz="quarter" idx="12"/>
          </p:nvPr>
        </p:nvSpPr>
        <p:spPr/>
        <p:txBody>
          <a:bodyPr/>
          <a:lstStyle/>
          <a:p>
            <a:fld id="{E0370F90-39F5-4145-96CD-1941FD1AB1E0}" type="slidenum">
              <a:rPr lang="en-US" smtClean="0"/>
              <a:pPr/>
              <a:t>10</a:t>
            </a:fld>
            <a:endParaRPr lang="en-US"/>
          </a:p>
        </p:txBody>
      </p:sp>
      <p:pic>
        <p:nvPicPr>
          <p:cNvPr id="5" name="Picture 4"/>
          <p:cNvPicPr>
            <a:picLocks noChangeAspect="1"/>
          </p:cNvPicPr>
          <p:nvPr/>
        </p:nvPicPr>
        <p:blipFill>
          <a:blip r:embed="rId2"/>
          <a:stretch>
            <a:fillRect/>
          </a:stretch>
        </p:blipFill>
        <p:spPr>
          <a:xfrm>
            <a:off x="260691" y="4071148"/>
            <a:ext cx="8506806" cy="205501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stretch>
            <a:fillRect/>
          </a:stretch>
        </p:blipFill>
        <p:spPr>
          <a:xfrm>
            <a:off x="457200" y="2146162"/>
            <a:ext cx="8310297" cy="10295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747</TotalTime>
  <Words>837</Words>
  <Application>Microsoft Macintosh PowerPoint</Application>
  <PresentationFormat>On-screen Show (4:3)</PresentationFormat>
  <Paragraphs>144</Paragraphs>
  <Slides>23</Slides>
  <Notes>0</Notes>
  <HiddenSlides>0</HiddenSlides>
  <MMClips>0</MMClips>
  <ScaleCrop>false</ScaleCrop>
  <HeadingPairs>
    <vt:vector size="4" baseType="variant">
      <vt:variant>
        <vt:lpstr>Design Template</vt:lpstr>
      </vt:variant>
      <vt:variant>
        <vt:i4>1</vt:i4>
      </vt:variant>
      <vt:variant>
        <vt:lpstr>Slide Titles</vt:lpstr>
      </vt:variant>
      <vt:variant>
        <vt:i4>23</vt:i4>
      </vt:variant>
    </vt:vector>
  </HeadingPairs>
  <TitlesOfParts>
    <vt:vector size="24" baseType="lpstr">
      <vt:lpstr>Office Theme</vt:lpstr>
      <vt:lpstr>Towards a better method of searching source code</vt:lpstr>
      <vt:lpstr>Outline </vt:lpstr>
      <vt:lpstr>Why Improve Search </vt:lpstr>
      <vt:lpstr>Why Improve Search</vt:lpstr>
      <vt:lpstr>Why Improve Search</vt:lpstr>
      <vt:lpstr>Why Improve Search</vt:lpstr>
      <vt:lpstr>Why Improve Search</vt:lpstr>
      <vt:lpstr>What did we want to investigate</vt:lpstr>
      <vt:lpstr>Presentation of results</vt:lpstr>
      <vt:lpstr>History</vt:lpstr>
      <vt:lpstr>Alternatives</vt:lpstr>
      <vt:lpstr>What was our setup </vt:lpstr>
      <vt:lpstr>Example</vt:lpstr>
      <vt:lpstr>What did we find</vt:lpstr>
      <vt:lpstr>What works</vt:lpstr>
      <vt:lpstr>What works</vt:lpstr>
      <vt:lpstr>What works</vt:lpstr>
      <vt:lpstr>Issues</vt:lpstr>
      <vt:lpstr>Issues</vt:lpstr>
      <vt:lpstr>Issues </vt:lpstr>
      <vt:lpstr>Issues </vt:lpstr>
      <vt:lpstr>Possible design improvements</vt:lpstr>
      <vt:lpstr>Future Work</vt:lpstr>
    </vt:vector>
  </TitlesOfParts>
  <Company>University of Calgary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 better method of searching code</dc:title>
  <dc:creator>Jamie</dc:creator>
  <cp:lastModifiedBy>Jamie</cp:lastModifiedBy>
  <cp:revision>45</cp:revision>
  <dcterms:created xsi:type="dcterms:W3CDTF">2009-11-30T21:35:10Z</dcterms:created>
  <dcterms:modified xsi:type="dcterms:W3CDTF">2009-11-30T21:36:22Z</dcterms:modified>
</cp:coreProperties>
</file>