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678" r:id="rId5"/>
    <p:sldId id="779" r:id="rId6"/>
    <p:sldId id="380" r:id="rId7"/>
    <p:sldId id="767" r:id="rId8"/>
    <p:sldId id="782" r:id="rId9"/>
    <p:sldId id="385" r:id="rId10"/>
    <p:sldId id="774" r:id="rId11"/>
    <p:sldId id="386" r:id="rId12"/>
    <p:sldId id="790" r:id="rId13"/>
    <p:sldId id="387" r:id="rId14"/>
    <p:sldId id="784" r:id="rId15"/>
    <p:sldId id="388" r:id="rId16"/>
    <p:sldId id="389" r:id="rId17"/>
    <p:sldId id="390" r:id="rId18"/>
    <p:sldId id="391" r:id="rId19"/>
    <p:sldId id="785" r:id="rId20"/>
    <p:sldId id="394" r:id="rId21"/>
    <p:sldId id="398" r:id="rId22"/>
    <p:sldId id="397" r:id="rId23"/>
    <p:sldId id="395" r:id="rId24"/>
    <p:sldId id="399" r:id="rId25"/>
    <p:sldId id="786" r:id="rId26"/>
    <p:sldId id="392" r:id="rId27"/>
    <p:sldId id="393" r:id="rId28"/>
    <p:sldId id="789" r:id="rId29"/>
    <p:sldId id="770" r:id="rId30"/>
    <p:sldId id="771" r:id="rId31"/>
    <p:sldId id="409" r:id="rId32"/>
    <p:sldId id="772" r:id="rId33"/>
    <p:sldId id="773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EFDF3-1944-4246-9F89-EB86EFC3FB5E}" v="1" dt="2022-05-17T21:49:31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A1EECB45-8A4C-4420-8F81-765174B14DFB}"/>
    <pc:docChg chg="addSld delSld modSld sldOrd delMainMaster">
      <pc:chgData name="Jonathan Hudson" userId="f8f8b515-48f0-425a-9b2c-7a1cb9f57f80" providerId="ADAL" clId="{A1EECB45-8A4C-4420-8F81-765174B14DFB}" dt="2021-05-03T17:45:37.954" v="84" actId="6549"/>
      <pc:docMkLst>
        <pc:docMk/>
      </pc:docMkLst>
      <pc:sldChg chg="modSp mod">
        <pc:chgData name="Jonathan Hudson" userId="f8f8b515-48f0-425a-9b2c-7a1cb9f57f80" providerId="ADAL" clId="{A1EECB45-8A4C-4420-8F81-765174B14DFB}" dt="2021-05-03T17:40:12.737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A1EECB45-8A4C-4420-8F81-765174B14DFB}" dt="2021-05-03T17:40:12.737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A1EECB45-8A4C-4420-8F81-765174B14DFB}" dt="2021-05-03T17:42:54.889" v="3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1EECB45-8A4C-4420-8F81-765174B14DFB}" dt="2021-05-03T17:42:54.889" v="3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17600837" sldId="37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67738910" sldId="37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44277348" sldId="37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067828192" sldId="3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32678842" sldId="3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862961150" sldId="37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557868" sldId="3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88202904" sldId="382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69696182" sldId="383"/>
        </pc:sldMkLst>
      </pc:sldChg>
      <pc:sldChg chg="modSp mod">
        <pc:chgData name="Jonathan Hudson" userId="f8f8b515-48f0-425a-9b2c-7a1cb9f57f80" providerId="ADAL" clId="{A1EECB45-8A4C-4420-8F81-765174B14DFB}" dt="2021-05-03T17:44:16.779" v="60" actId="113"/>
        <pc:sldMkLst>
          <pc:docMk/>
          <pc:sldMk cId="2800317878" sldId="389"/>
        </pc:sldMkLst>
        <pc:spChg chg="mod">
          <ac:chgData name="Jonathan Hudson" userId="f8f8b515-48f0-425a-9b2c-7a1cb9f57f80" providerId="ADAL" clId="{A1EECB45-8A4C-4420-8F81-765174B14DFB}" dt="2021-05-03T17:44:16.779" v="60" actId="113"/>
          <ac:spMkLst>
            <pc:docMk/>
            <pc:sldMk cId="2800317878" sldId="389"/>
            <ac:spMk id="3" creationId="{424B4BF2-7A5E-4DB1-A864-D5CB56BFC3ED}"/>
          </ac:spMkLst>
        </pc:spChg>
      </pc:sldChg>
      <pc:sldChg chg="modSp mod">
        <pc:chgData name="Jonathan Hudson" userId="f8f8b515-48f0-425a-9b2c-7a1cb9f57f80" providerId="ADAL" clId="{A1EECB45-8A4C-4420-8F81-765174B14DFB}" dt="2021-05-03T17:45:37.954" v="84" actId="6549"/>
        <pc:sldMkLst>
          <pc:docMk/>
          <pc:sldMk cId="3807371704" sldId="395"/>
        </pc:sldMkLst>
        <pc:spChg chg="mod">
          <ac:chgData name="Jonathan Hudson" userId="f8f8b515-48f0-425a-9b2c-7a1cb9f57f80" providerId="ADAL" clId="{A1EECB45-8A4C-4420-8F81-765174B14DFB}" dt="2021-05-03T17:45:37.954" v="84" actId="6549"/>
          <ac:spMkLst>
            <pc:docMk/>
            <pc:sldMk cId="3807371704" sldId="395"/>
            <ac:spMk id="3" creationId="{6F9DA5A9-0353-419C-81D6-344E933277E3}"/>
          </ac:spMkLst>
        </pc:spChg>
      </pc:sldChg>
      <pc:sldChg chg="modSp mod ord">
        <pc:chgData name="Jonathan Hudson" userId="f8f8b515-48f0-425a-9b2c-7a1cb9f57f80" providerId="ADAL" clId="{A1EECB45-8A4C-4420-8F81-765174B14DFB}" dt="2021-05-03T17:45:31.914" v="74" actId="20577"/>
        <pc:sldMkLst>
          <pc:docMk/>
          <pc:sldMk cId="3061288405" sldId="397"/>
        </pc:sldMkLst>
        <pc:spChg chg="mod">
          <ac:chgData name="Jonathan Hudson" userId="f8f8b515-48f0-425a-9b2c-7a1cb9f57f80" providerId="ADAL" clId="{A1EECB45-8A4C-4420-8F81-765174B14DFB}" dt="2021-05-03T17:45:31.914" v="74" actId="20577"/>
          <ac:spMkLst>
            <pc:docMk/>
            <pc:sldMk cId="3061288405" sldId="397"/>
            <ac:spMk id="3" creationId="{F759996B-747E-461D-849A-FCE0FC2A983F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980478006" sldId="40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227622973" sldId="40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28892094" sldId="40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382596823" sldId="40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800739711" sldId="40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297911261" sldId="41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199447018" sldId="76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221615099" sldId="76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89928722" sldId="76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845480646" sldId="7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22414465" sldId="7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149331535" sldId="77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634117648" sldId="78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577056719" sldId="781"/>
        </pc:sldMkLst>
      </pc:sldChg>
      <pc:sldChg chg="del">
        <pc:chgData name="Jonathan Hudson" userId="f8f8b515-48f0-425a-9b2c-7a1cb9f57f80" providerId="ADAL" clId="{A1EECB45-8A4C-4420-8F81-765174B14DFB}" dt="2021-05-03T17:43:22.929" v="36" actId="2696"/>
        <pc:sldMkLst>
          <pc:docMk/>
          <pc:sldMk cId="3431912101" sldId="78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74966941" sldId="78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78175534" sldId="78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48514796" sldId="790"/>
        </pc:sldMkLst>
      </pc:sldChg>
      <pc:sldChg chg="del">
        <pc:chgData name="Jonathan Hudson" userId="f8f8b515-48f0-425a-9b2c-7a1cb9f57f80" providerId="ADAL" clId="{A1EECB45-8A4C-4420-8F81-765174B14DFB}" dt="2021-05-03T17:43:14.208" v="35" actId="2696"/>
        <pc:sldMkLst>
          <pc:docMk/>
          <pc:sldMk cId="1621429403" sldId="790"/>
        </pc:sldMkLst>
      </pc:sldChg>
      <pc:sldChg chg="modSp add mod">
        <pc:chgData name="Jonathan Hudson" userId="f8f8b515-48f0-425a-9b2c-7a1cb9f57f80" providerId="ADAL" clId="{A1EECB45-8A4C-4420-8F81-765174B14DFB}" dt="2021-05-03T17:43:57.130" v="58" actId="20577"/>
        <pc:sldMkLst>
          <pc:docMk/>
          <pc:sldMk cId="2876884071" sldId="790"/>
        </pc:sldMkLst>
        <pc:spChg chg="mod">
          <ac:chgData name="Jonathan Hudson" userId="f8f8b515-48f0-425a-9b2c-7a1cb9f57f80" providerId="ADAL" clId="{A1EECB45-8A4C-4420-8F81-765174B14DFB}" dt="2021-05-03T17:43:57.130" v="58" actId="20577"/>
          <ac:spMkLst>
            <pc:docMk/>
            <pc:sldMk cId="2876884071" sldId="790"/>
            <ac:spMk id="4" creationId="{30D22837-7617-4C89-8796-28689B452AA8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69931984" sldId="791"/>
        </pc:sldMkLst>
      </pc:sldChg>
      <pc:sldMasterChg chg="del delSldLayout">
        <pc:chgData name="Jonathan Hudson" userId="f8f8b515-48f0-425a-9b2c-7a1cb9f57f80" providerId="ADAL" clId="{A1EECB45-8A4C-4420-8F81-765174B14DFB}" dt="2021-05-03T17:40:37.038" v="19" actId="47"/>
        <pc:sldMasterMkLst>
          <pc:docMk/>
          <pc:sldMasterMk cId="3415285382" sldId="2147483680"/>
        </pc:sldMasterMkLst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894990022" sldId="214748368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160763374" sldId="214748368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29579490" sldId="214748368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5466383" sldId="214748368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63083319" sldId="214748368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452688188" sldId="214748368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1634138" sldId="214748368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404387783" sldId="214748368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277572648" sldId="2147483689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56248576" sldId="2147483690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437306659" sldId="214748369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91090659" sldId="214748369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674978848" sldId="214748369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056503064" sldId="214748369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976361816" sldId="214748369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5863752" sldId="214748369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004731406" sldId="214748369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07535974" sldId="214748369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76718611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B7EEFDF3-1944-4246-9F89-EB86EFC3FB5E}"/>
    <pc:docChg chg="addSld delSld modSld">
      <pc:chgData name="Jonathan Hudson" userId="f8f8b515-48f0-425a-9b2c-7a1cb9f57f80" providerId="ADAL" clId="{B7EEFDF3-1944-4246-9F89-EB86EFC3FB5E}" dt="2022-05-17T21:49:36.565" v="2" actId="47"/>
      <pc:docMkLst>
        <pc:docMk/>
      </pc:docMkLst>
      <pc:sldChg chg="del">
        <pc:chgData name="Jonathan Hudson" userId="f8f8b515-48f0-425a-9b2c-7a1cb9f57f80" providerId="ADAL" clId="{B7EEFDF3-1944-4246-9F89-EB86EFC3FB5E}" dt="2022-05-17T21:49:36.565" v="2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B7EEFDF3-1944-4246-9F89-EB86EFC3FB5E}" dt="2022-05-17T21:49:35.336" v="1"/>
        <pc:sldMkLst>
          <pc:docMk/>
          <pc:sldMk cId="2171916353" sldId="678"/>
        </pc:sldMkLst>
        <pc:spChg chg="mod">
          <ac:chgData name="Jonathan Hudson" userId="f8f8b515-48f0-425a-9b2c-7a1cb9f57f80" providerId="ADAL" clId="{B7EEFDF3-1944-4246-9F89-EB86EFC3FB5E}" dt="2022-05-17T21:49:35.336" v="1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97B992AB-9B3C-4054-B02B-8A3E2FCA0BB1}"/>
    <pc:docChg chg="modSld">
      <pc:chgData name="Jonathan Hudson" userId="f8f8b515-48f0-425a-9b2c-7a1cb9f57f80" providerId="ADAL" clId="{97B992AB-9B3C-4054-B02B-8A3E2FCA0BB1}" dt="2021-08-27T19:30:51.027" v="2"/>
      <pc:docMkLst>
        <pc:docMk/>
      </pc:docMkLst>
      <pc:sldChg chg="modSp mod">
        <pc:chgData name="Jonathan Hudson" userId="f8f8b515-48f0-425a-9b2c-7a1cb9f57f80" providerId="ADAL" clId="{97B992AB-9B3C-4054-B02B-8A3E2FCA0BB1}" dt="2021-08-27T19:23:08.491" v="1"/>
        <pc:sldMkLst>
          <pc:docMk/>
          <pc:sldMk cId="1814768217" sldId="256"/>
        </pc:sldMkLst>
        <pc:spChg chg="mod">
          <ac:chgData name="Jonathan Hudson" userId="f8f8b515-48f0-425a-9b2c-7a1cb9f57f80" providerId="ADAL" clId="{97B992AB-9B3C-4054-B02B-8A3E2FCA0BB1}" dt="2021-08-27T19:23:08.491" v="1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97B992AB-9B3C-4054-B02B-8A3E2FCA0BB1}" dt="2021-08-25T19:00:58.275" v="0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97B992AB-9B3C-4054-B02B-8A3E2FCA0BB1}" dt="2021-08-27T19:30:51.027" v="2"/>
        <pc:sldMkLst>
          <pc:docMk/>
          <pc:sldMk cId="561393562" sldId="271"/>
        </pc:sldMkLst>
        <pc:spChg chg="mod">
          <ac:chgData name="Jonathan Hudson" userId="f8f8b515-48f0-425a-9b2c-7a1cb9f57f80" providerId="ADAL" clId="{97B992AB-9B3C-4054-B02B-8A3E2FCA0BB1}" dt="2021-08-27T19:30:51.027" v="2"/>
          <ac:spMkLst>
            <pc:docMk/>
            <pc:sldMk cId="561393562" sldId="271"/>
            <ac:spMk id="3" creationId="{D11239FE-FADD-DC45-BE84-77F105C2A497}"/>
          </ac:spMkLst>
        </pc:spChg>
      </pc:sld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1F76FC0-34FD-4705-AA3B-6CEB433F08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C25B69F-BBE9-47D7-857B-0E2A7AC691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E246C66-2C16-4A5C-AEFF-5CAAAAD24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19F20D-A5FA-4E6A-A223-2DD2BF4C7B0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47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4D18592-565B-43B2-93C9-DE7F9A709D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25734F9-8967-4840-860C-6FED0D8292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9DF08838-3B1C-45A8-8690-D8C1FF09F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56DFF1-20D4-411B-843B-CCD2BCF45BF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4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455C64E-80C2-4B2D-B491-15E64574AC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0DC43C36-3EA7-44C0-B8ED-8E21CA77FF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2271FFE-6B71-4C95-B72B-550E6D5E2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5C1915-B594-4842-B489-E64C51770A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0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13D5CD8-C63B-42F0-B47D-AB99B57B6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16507E0-3750-415D-811F-E067E04F0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A5076E4-1609-4009-BC6B-60B8A5F50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5BB8E-431C-421A-81F1-3A580DC9EAE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8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F040E0B-194A-48C7-87D2-A2628A0B6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D3A93F1-18C0-4873-BCD1-2D44052F51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416BB94-FDF2-421B-8544-2488DF808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9D6F5-223D-42BE-8BCD-3A52BDF70F1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7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9721DB6-E631-433A-BA28-E1BA95444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0A86732-AEB8-41EC-ADCC-2647356EC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99BD71D-7B6A-4B81-BDBE-BD981AF3C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8AADB-AF16-4282-A6BE-CCDC4A2ECA4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7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5C4B90A-2A47-48F9-8077-A3B87FBBBA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7142455A-2D2B-4C62-B19E-5E21546AB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790D6BA-71FE-425A-88D8-E1FCE6E06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2F838-6F7D-488D-A537-8BCD158E985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0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BBE768B0-853E-48A1-B865-73E3DAA3E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D59DF54-5D40-4AED-B7E1-F6BF49E7AB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3E491C0-8BE8-4C6F-B0CA-3351ACB13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55F094-A310-47BF-ABDC-DFAC0BE9AA7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2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F4113878-5935-4C78-A530-8C7BC71AE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B260FC93-50CA-4FB3-B958-76EAAAC08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C989AC18-A949-42D1-BD2C-8DA8CB6CE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B40BA0-8466-4E5C-9AF2-F626CE31967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7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F973BB1F-E458-4C23-8C60-C5066F14C9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1E5F6BA-5DBA-42C7-80BA-66F8E0D008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2128C7D-FD79-4D95-A021-1F4C15969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A8C60-640F-4E71-92D4-842A033D90D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8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0A230E6-291C-480E-B5D9-2653F03C1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9C827618-E879-4B4B-A98B-3031B813EF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A8780DD1-E6AF-4824-953E-C134CF1F3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1C83C-4079-4DF4-8560-BF86C192BD0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BP4lzkoy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Structures: Lists: Complex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Operations and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96" y="1647202"/>
            <a:ext cx="93726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2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Search/Remove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67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B1B6-8DE5-4028-B696-0955F66D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Searching For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6C45-54C1-45A1-B580-FBB990B40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/>
              <a:t> to check if an item is present in a list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data = [1,2,3,4,5]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2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dirty="0"/>
              <a:t>evaluates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8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dirty="0"/>
              <a:t>evaluates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defRPr/>
            </a:pPr>
            <a:r>
              <a:rPr lang="en-US" dirty="0"/>
              <a:t>Use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dirty="0"/>
              <a:t> to determine where it is in the list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data = [11,12,13,14]  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data.index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(12) </a:t>
            </a:r>
            <a:r>
              <a:rPr lang="en-US" dirty="0"/>
              <a:t>evaluates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data.index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(8) </a:t>
            </a:r>
            <a:r>
              <a:rPr lang="en-US" dirty="0"/>
              <a:t>results in a </a:t>
            </a:r>
            <a:r>
              <a:rPr lang="en-US" dirty="0" err="1"/>
              <a:t>ValueError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427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D641-4EF2-411D-B022-5DF72B4C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Removing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4BF2-7A5E-4DB1-A864-D5CB56BF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can we remove an item from a list?</a:t>
            </a:r>
          </a:p>
          <a:p>
            <a:pPr lvl="1">
              <a:defRPr/>
            </a:pPr>
            <a:r>
              <a:rPr lang="en-US" dirty="0"/>
              <a:t>Use the </a:t>
            </a:r>
            <a:r>
              <a:rPr lang="en-US" b="1" dirty="0"/>
              <a:t>remove</a:t>
            </a:r>
            <a:r>
              <a:rPr lang="en-US" dirty="0"/>
              <a:t> method</a:t>
            </a:r>
          </a:p>
          <a:p>
            <a:pPr lvl="2">
              <a:defRPr/>
            </a:pPr>
            <a:r>
              <a:rPr lang="en-US" b="1" dirty="0"/>
              <a:t>Removes the </a:t>
            </a:r>
            <a:r>
              <a:rPr lang="en-US" b="1" u="sng" dirty="0"/>
              <a:t>first</a:t>
            </a:r>
            <a:r>
              <a:rPr lang="en-US" b="1" dirty="0"/>
              <a:t> occurrence of the item</a:t>
            </a:r>
          </a:p>
          <a:p>
            <a:pPr lvl="2">
              <a:defRPr/>
            </a:pPr>
            <a:r>
              <a:rPr lang="en-US" dirty="0"/>
              <a:t>Subsequent identical items remain in the list</a:t>
            </a:r>
          </a:p>
          <a:p>
            <a:pPr lvl="2">
              <a:defRPr/>
            </a:pPr>
            <a:r>
              <a:rPr lang="en-US" dirty="0"/>
              <a:t>Item must exist or a </a:t>
            </a:r>
            <a:r>
              <a:rPr lang="en-US" dirty="0" err="1"/>
              <a:t>ValueError</a:t>
            </a:r>
            <a:r>
              <a:rPr lang="en-US" dirty="0"/>
              <a:t> will occur</a:t>
            </a:r>
          </a:p>
          <a:p>
            <a:pPr>
              <a:buFontTx/>
              <a:buNone/>
              <a:defRPr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x = [1,2,1,3,4,2,1]</a:t>
            </a:r>
          </a:p>
          <a:p>
            <a:pPr>
              <a:buFontTx/>
              <a:buNone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x.remove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pPr>
              <a:buFontTx/>
              <a:buNone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(x)</a:t>
            </a:r>
            <a:endParaRPr lang="en-CA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4393-8BF6-40D8-9607-19320C02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Removing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B3D8-EF9B-4C7B-8768-1BBA9541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if we want to remove all occurrences of an item from a list?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a while loop: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myList.remove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366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2EEF-EEA5-4834-B587-1533B7FC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Removing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03F4-4B38-402D-ACB3-933DB031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if we know the index of the item we want to remove?</a:t>
            </a:r>
          </a:p>
          <a:p>
            <a:pPr lvl="1">
              <a:defRPr/>
            </a:pPr>
            <a:r>
              <a:rPr lang="en-US" dirty="0"/>
              <a:t>Use </a:t>
            </a:r>
            <a:r>
              <a:rPr lang="en-US" i="1" dirty="0"/>
              <a:t>pop(index)</a:t>
            </a:r>
          </a:p>
          <a:p>
            <a:pPr lvl="1">
              <a:defRPr/>
            </a:pPr>
            <a:r>
              <a:rPr lang="en-US" dirty="0"/>
              <a:t>With no parameters: Removes last item</a:t>
            </a:r>
          </a:p>
          <a:p>
            <a:pPr lvl="1">
              <a:defRPr/>
            </a:pPr>
            <a:r>
              <a:rPr lang="en-US" dirty="0"/>
              <a:t>With one parameter: Removes item at the index specified</a:t>
            </a:r>
          </a:p>
          <a:p>
            <a:pPr lvl="1">
              <a:defRPr/>
            </a:pPr>
            <a:r>
              <a:rPr lang="en-US" dirty="0"/>
              <a:t>Returns the item that is removed</a:t>
            </a:r>
            <a:endParaRPr lang="en-CA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7142" y="3718969"/>
            <a:ext cx="536311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[1,2,3,4]</a:t>
            </a:r>
          </a:p>
          <a:p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myList.pop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myList.pop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myList.pop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myList.index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(2))</a:t>
            </a:r>
          </a:p>
          <a:p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02796" y="4685016"/>
            <a:ext cx="3873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02796" y="5628526"/>
            <a:ext cx="3873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02796" y="6553201"/>
            <a:ext cx="3873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4285" y="4454183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4285" y="539241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[2, 3]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4285" y="630438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00932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Sorting a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5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1DE0-036D-4192-973E-AB584316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D244-F454-46D3-88AB-344A785C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is the process of ordering elements of a list in ascending or descending order.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[4, 2, 1, 3, 0]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[0, 1, 2, 3, 4]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[4, 3, 2, 1, 0]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 do we sort the list?</a:t>
            </a:r>
          </a:p>
          <a:p>
            <a:pPr marL="0" indent="0">
              <a:buNone/>
              <a:defRPr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604186" y="2342312"/>
            <a:ext cx="1700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Unordered</a:t>
            </a:r>
            <a:r>
              <a:rPr lang="en-CA" sz="2000" dirty="0"/>
              <a:t>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4186" y="2844033"/>
            <a:ext cx="3399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Ordered list in </a:t>
            </a:r>
            <a:r>
              <a:rPr lang="en-CA" sz="2000" b="1" dirty="0"/>
              <a:t>ascending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4186" y="3399929"/>
            <a:ext cx="35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Ordered list in </a:t>
            </a:r>
            <a:r>
              <a:rPr lang="en-CA" sz="2000" b="1" dirty="0"/>
              <a:t>descending order</a:t>
            </a: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3414159" y="2542367"/>
            <a:ext cx="11900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4159" y="3044088"/>
            <a:ext cx="11900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14159" y="3599984"/>
            <a:ext cx="11900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35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69CF-2130-4FDF-80A9-9CCCE153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63A5C-3A6D-46EE-842C-8B3B3E658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is an important task</a:t>
            </a:r>
          </a:p>
          <a:p>
            <a:pPr lvl="1">
              <a:defRPr/>
            </a:pPr>
            <a:r>
              <a:rPr lang="en-US" dirty="0"/>
              <a:t>Needed when working with large data sets</a:t>
            </a:r>
            <a:endParaRPr lang="en-CA" dirty="0"/>
          </a:p>
          <a:p>
            <a:pPr lvl="1">
              <a:defRPr/>
            </a:pPr>
            <a:r>
              <a:rPr lang="en-US" dirty="0"/>
              <a:t>Frequently occurs as part of other algorithms</a:t>
            </a:r>
          </a:p>
          <a:p>
            <a:pPr>
              <a:defRPr/>
            </a:pPr>
            <a:r>
              <a:rPr lang="en-US" dirty="0"/>
              <a:t>Sorting has been studied extensively</a:t>
            </a:r>
          </a:p>
          <a:p>
            <a:pPr lvl="1">
              <a:defRPr/>
            </a:pPr>
            <a:r>
              <a:rPr lang="en-US" dirty="0"/>
              <a:t>Many algorithms, some of which are quite complex</a:t>
            </a:r>
          </a:p>
        </p:txBody>
      </p:sp>
    </p:spTree>
    <p:extLst>
      <p:ext uri="{BB962C8B-B14F-4D97-AF65-F5344CB8AC3E}">
        <p14:creationId xmlns:p14="http://schemas.microsoft.com/office/powerpoint/2010/main" val="340270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695F-1E15-4EEA-8745-8F84D4A8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- Bubble Sort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996B-747E-461D-849A-FCE0FC2A9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General idea (ascending order)</a:t>
            </a:r>
          </a:p>
          <a:p>
            <a:pPr>
              <a:buFontTx/>
              <a:buChar char="•"/>
            </a:pPr>
            <a:r>
              <a:rPr lang="en-US" altLang="en-US" dirty="0"/>
              <a:t> go through list from beginning to end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 compare adjacent elements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 swap if previous element is larger than current element</a:t>
            </a:r>
          </a:p>
          <a:p>
            <a:pPr>
              <a:buFontTx/>
              <a:buChar char="•"/>
            </a:pPr>
            <a:r>
              <a:rPr lang="en-US" altLang="en-US" dirty="0"/>
              <a:t> repeat until no swaps are performed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https://www.youtube.com/watch?v=nmhjrI-aW5o</a:t>
            </a:r>
            <a:endParaRPr lang="en-US" altLang="en-US" dirty="0"/>
          </a:p>
          <a:p>
            <a:pPr>
              <a:defRPr/>
            </a:pPr>
            <a:r>
              <a:rPr lang="en-CA" dirty="0"/>
              <a:t>You can download a solution: </a:t>
            </a:r>
            <a:r>
              <a:rPr lang="en-CA" i="1" dirty="0"/>
              <a:t>1_Bubble.py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128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79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898D-7EE0-47B9-BE15-A5C74E3B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- Selection Sort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A5A9-0353-419C-81D6-344E93327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General idea (ascending order): The list is initially considered entirely unordered.</a:t>
            </a:r>
          </a:p>
          <a:p>
            <a:pPr>
              <a:buFontTx/>
              <a:buChar char="•"/>
            </a:pPr>
            <a:r>
              <a:rPr lang="en-US" altLang="en-US" dirty="0"/>
              <a:t>Select the smallest element in the unordered portion of list</a:t>
            </a:r>
          </a:p>
          <a:p>
            <a:pPr>
              <a:buFontTx/>
              <a:buChar char="•"/>
            </a:pPr>
            <a:r>
              <a:rPr lang="en-US" altLang="en-US" dirty="0"/>
              <a:t>Remove the element from unordered portion of the list and place it at the end of the ordered portion of the list.</a:t>
            </a:r>
          </a:p>
          <a:p>
            <a:pPr>
              <a:buFontTx/>
              <a:buChar char="•"/>
            </a:pPr>
            <a:r>
              <a:rPr lang="en-US" altLang="en-US" dirty="0"/>
              <a:t>Repeat until no elements remain in the unordered portion of the list.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https://www.youtube.com/watch?v=xWBP4lzkoyM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Lets implement this!</a:t>
            </a:r>
          </a:p>
          <a:p>
            <a:pPr marL="0" indent="0">
              <a:buNone/>
              <a:defRPr/>
            </a:pPr>
            <a:r>
              <a:rPr lang="en-CA" dirty="0"/>
              <a:t>You can download another solution: </a:t>
            </a:r>
            <a:r>
              <a:rPr lang="en-CA" i="1" dirty="0"/>
              <a:t>2_Selection.py</a:t>
            </a:r>
          </a:p>
        </p:txBody>
      </p:sp>
    </p:spTree>
    <p:extLst>
      <p:ext uri="{BB962C8B-B14F-4D97-AF65-F5344CB8AC3E}">
        <p14:creationId xmlns:p14="http://schemas.microsoft.com/office/powerpoint/2010/main" val="3807371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CEAA-69CB-4C1F-9688-86AAC050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in Python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4A067-3BA4-47EC-8090-FE0AAC1F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Python makes sorting a list easy</a:t>
            </a:r>
          </a:p>
          <a:p>
            <a:pPr lvl="1">
              <a:defRPr/>
            </a:pPr>
            <a:r>
              <a:rPr lang="en-US" dirty="0"/>
              <a:t>Use the sorted function</a:t>
            </a:r>
          </a:p>
          <a:p>
            <a:pPr lvl="2">
              <a:defRPr/>
            </a:pPr>
            <a:r>
              <a:rPr lang="en-US" dirty="0"/>
              <a:t>Takes one parameter which is an unsorted list</a:t>
            </a:r>
          </a:p>
          <a:p>
            <a:pPr lvl="2">
              <a:defRPr/>
            </a:pPr>
            <a:r>
              <a:rPr lang="en-US" dirty="0"/>
              <a:t>Returns a new list sorted into increasing order</a:t>
            </a:r>
          </a:p>
          <a:p>
            <a:pPr lvl="1">
              <a:defRPr/>
            </a:pPr>
            <a:r>
              <a:rPr lang="en-US" dirty="0"/>
              <a:t>Use the </a:t>
            </a:r>
            <a:r>
              <a:rPr lang="en-US" i="1" dirty="0"/>
              <a:t>sort(order)</a:t>
            </a:r>
            <a:r>
              <a:rPr lang="en-US" dirty="0"/>
              <a:t> method</a:t>
            </a:r>
          </a:p>
          <a:p>
            <a:pPr lvl="2">
              <a:defRPr/>
            </a:pPr>
            <a:r>
              <a:rPr lang="en-US" dirty="0"/>
              <a:t>Order is a Boolean parameter. Default is True for ascending order. False sorts in descending order.</a:t>
            </a:r>
          </a:p>
          <a:p>
            <a:pPr lvl="2">
              <a:defRPr/>
            </a:pPr>
            <a:r>
              <a:rPr lang="en-US" dirty="0"/>
              <a:t>Invoked on a list using dot notation</a:t>
            </a:r>
          </a:p>
          <a:p>
            <a:pPr lvl="2">
              <a:defRPr/>
            </a:pPr>
            <a:r>
              <a:rPr lang="en-US" dirty="0"/>
              <a:t>Modifies the list</a:t>
            </a:r>
            <a:endParaRPr lang="en-CA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9478" y="4934817"/>
            <a:ext cx="38363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list=[0,1,6,2,10]</a:t>
            </a:r>
          </a:p>
          <a:p>
            <a:r>
              <a:rPr lang="en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CA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(list)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98032" y="5989833"/>
            <a:ext cx="13459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32635" y="5719991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[0, 1, 2, 6, 10]</a:t>
            </a:r>
          </a:p>
        </p:txBody>
      </p:sp>
    </p:spTree>
    <p:extLst>
      <p:ext uri="{BB962C8B-B14F-4D97-AF65-F5344CB8AC3E}">
        <p14:creationId xmlns:p14="http://schemas.microsoft.com/office/powerpoint/2010/main" val="261268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26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4454-AD43-49C4-AD25-052F9B47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78D2-ABE6-47D3-BFA6-D13AC6A1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Compute the median of a list of values entered by the user</a:t>
            </a:r>
          </a:p>
          <a:p>
            <a:pPr lvl="1">
              <a:defRPr/>
            </a:pPr>
            <a:r>
              <a:rPr lang="en-US" dirty="0"/>
              <a:t>User will enter an unknown number of values</a:t>
            </a:r>
          </a:p>
          <a:p>
            <a:pPr lvl="1">
              <a:defRPr/>
            </a:pPr>
            <a:r>
              <a:rPr lang="en-US" dirty="0"/>
              <a:t>A blank line will be used to indicate that no additional values will be entered</a:t>
            </a:r>
            <a:endParaRPr lang="en-CA" dirty="0"/>
          </a:p>
          <a:p>
            <a:pPr lvl="1">
              <a:defRPr/>
            </a:pPr>
            <a:r>
              <a:rPr lang="en-US" dirty="0"/>
              <a:t>If the list has an odd number of elements</a:t>
            </a:r>
          </a:p>
          <a:p>
            <a:pPr lvl="2">
              <a:defRPr/>
            </a:pPr>
            <a:r>
              <a:rPr lang="en-US" dirty="0"/>
              <a:t>Median is the middle value</a:t>
            </a:r>
          </a:p>
          <a:p>
            <a:pPr lvl="1">
              <a:defRPr/>
            </a:pPr>
            <a:r>
              <a:rPr lang="en-US" dirty="0"/>
              <a:t>If the list has an even number of elements</a:t>
            </a:r>
          </a:p>
          <a:p>
            <a:pPr lvl="2">
              <a:defRPr/>
            </a:pPr>
            <a:r>
              <a:rPr lang="en-US" dirty="0"/>
              <a:t>Median is average of the two middle values</a:t>
            </a:r>
          </a:p>
        </p:txBody>
      </p:sp>
    </p:spTree>
    <p:extLst>
      <p:ext uri="{BB962C8B-B14F-4D97-AF65-F5344CB8AC3E}">
        <p14:creationId xmlns:p14="http://schemas.microsoft.com/office/powerpoint/2010/main" val="3601085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94B5-37F7-4E7E-AC57-90E7C0F2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Example Design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571B-ECF7-4533-A25A-8A674EAA7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read values from user and store in a list (using append)</a:t>
            </a:r>
          </a:p>
          <a:p>
            <a:pPr>
              <a:buFontTx/>
              <a:buChar char="•"/>
            </a:pPr>
            <a:r>
              <a:rPr lang="en-US" altLang="en-US" dirty="0"/>
              <a:t>sort list (put numbers in ascending order)</a:t>
            </a:r>
          </a:p>
          <a:p>
            <a:pPr>
              <a:buFontTx/>
              <a:buChar char="•"/>
            </a:pPr>
            <a:r>
              <a:rPr lang="en-US" altLang="en-US" dirty="0"/>
              <a:t>if list length is odd, display middle value (index =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(list)/2</a:t>
            </a:r>
            <a:r>
              <a:rPr lang="en-US" altLang="en-US" dirty="0"/>
              <a:t>)</a:t>
            </a:r>
          </a:p>
          <a:p>
            <a:pPr>
              <a:buFontTx/>
              <a:buChar char="•"/>
            </a:pPr>
            <a:r>
              <a:rPr lang="en-US" altLang="en-US" dirty="0"/>
              <a:t>if list length is even, display the average of two middle values (index </a:t>
            </a:r>
            <a:r>
              <a:rPr lang="en-US" altLang="en-US" dirty="0" err="1"/>
              <a:t>len</a:t>
            </a:r>
            <a:r>
              <a:rPr lang="en-US" altLang="en-US" dirty="0"/>
              <a:t>(list)/2 and </a:t>
            </a:r>
            <a:r>
              <a:rPr lang="en-US" altLang="en-US" dirty="0" err="1"/>
              <a:t>len</a:t>
            </a:r>
            <a:r>
              <a:rPr lang="en-US" altLang="en-US" dirty="0"/>
              <a:t>(list)/2 – 1)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Lets code this!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57042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744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546" y="1476372"/>
            <a:ext cx="88665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f1(list1)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list1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list2[index] = list1[index]+1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  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f1([1,2,3])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6543" y="2999866"/>
            <a:ext cx="113127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[2, 3, 4]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[2, 3, 4]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7347374" y="3179628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424" y="1476372"/>
            <a:ext cx="7387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f2(list1)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list1[:]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list2[index] = list1[index]+1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f2([1,2,3])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6543" y="2999866"/>
            <a:ext cx="113127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[1, 2, 3]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[2, 3, 4]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7319063" y="3179628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3: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546" y="1669130"/>
            <a:ext cx="73279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f3(list1)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list1*2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list2[index] += 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f3([1,2,3])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6543" y="2999866"/>
            <a:ext cx="227459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[1, 2, 3]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[2, 3, 4, 2, 3, 4]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7216323" y="3179628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834" y="1974329"/>
            <a:ext cx="10652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f4(list1)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[list1]*3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list2[index]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+= 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f4([1,2,3])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4177" y="5344484"/>
            <a:ext cx="386893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[4, 5, 6]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[[4, 5, 6], [4, 5, 6],[4, 5, 6]]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6722585" y="5524246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07241" y="1027906"/>
            <a:ext cx="5017291" cy="1597956"/>
            <a:chOff x="7107241" y="1027906"/>
            <a:chExt cx="5017291" cy="1597956"/>
          </a:xfrm>
        </p:grpSpPr>
        <p:sp>
          <p:nvSpPr>
            <p:cNvPr id="17" name="Rectangle 16"/>
            <p:cNvSpPr/>
            <p:nvPr/>
          </p:nvSpPr>
          <p:spPr>
            <a:xfrm>
              <a:off x="7107242" y="1801055"/>
              <a:ext cx="5017290" cy="8248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57356" y="1027906"/>
              <a:ext cx="12851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List 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8342" y="2124246"/>
              <a:ext cx="12851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91443" y="2151424"/>
              <a:ext cx="12851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45241" y="2151424"/>
              <a:ext cx="12851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  <a:endCxn id="7" idx="2"/>
            </p:cNvCxnSpPr>
            <p:nvPr/>
          </p:nvCxnSpPr>
          <p:spPr>
            <a:xfrm flipV="1">
              <a:off x="8087792" y="1397238"/>
              <a:ext cx="1612115" cy="75418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0"/>
              <a:endCxn id="7" idx="2"/>
            </p:cNvCxnSpPr>
            <p:nvPr/>
          </p:nvCxnSpPr>
          <p:spPr>
            <a:xfrm flipH="1" flipV="1">
              <a:off x="9699907" y="1397238"/>
              <a:ext cx="10986" cy="7270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0"/>
              <a:endCxn id="7" idx="2"/>
            </p:cNvCxnSpPr>
            <p:nvPr/>
          </p:nvCxnSpPr>
          <p:spPr>
            <a:xfrm flipH="1" flipV="1">
              <a:off x="9699907" y="1397238"/>
              <a:ext cx="1634087" cy="75418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07241" y="1801055"/>
              <a:ext cx="123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List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4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produce copies and sub-lists of a list using the range of indices (:). The following produces a copy of </a:t>
            </a:r>
            <a:r>
              <a:rPr lang="en-US" i="1" dirty="0"/>
              <a:t>list </a:t>
            </a:r>
            <a:r>
              <a:rPr lang="en-US" dirty="0"/>
              <a:t>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b-1: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075" y="3545489"/>
            <a:ext cx="4325283" cy="270876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endCxn id="8" idx="3"/>
          </p:cNvCxnSpPr>
          <p:nvPr/>
        </p:nvCxnSpPr>
        <p:spPr>
          <a:xfrm flipH="1" flipV="1">
            <a:off x="2810608" y="4217861"/>
            <a:ext cx="364854" cy="73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0485" y="3894695"/>
            <a:ext cx="245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names[</a:t>
            </a:r>
            <a:r>
              <a:rPr lang="en-US" dirty="0" err="1"/>
              <a:t>start:end</a:t>
            </a:r>
            <a:r>
              <a:rPr lang="en-US" dirty="0"/>
              <a:t>] </a:t>
            </a:r>
            <a:r>
              <a:rPr lang="en-US" dirty="0">
                <a:sym typeface="Wingdings" panose="05000000000000000000" pitchFamily="2" charset="2"/>
              </a:rPr>
              <a:t> to produce a sub-list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4364" y="3945928"/>
            <a:ext cx="5438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names[:] returns a copy of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names[0:2] returns the first two elements in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names[-2:] returns the last two elements in names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4833" y="2752353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list[</a:t>
            </a:r>
            <a:r>
              <a:rPr lang="en-CA" sz="28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:b</a:t>
            </a:r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298005" y="2630179"/>
            <a:ext cx="1500027" cy="195209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806694" y="3229218"/>
            <a:ext cx="991338" cy="213249"/>
          </a:xfrm>
          <a:prstGeom prst="bentConnector3">
            <a:avLst>
              <a:gd name="adj1" fmla="val -78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15444" y="2455472"/>
            <a:ext cx="485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a</a:t>
            </a:r>
            <a:r>
              <a:rPr lang="en-CA" dirty="0"/>
              <a:t> is the starting index of the slice. The default is 0.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16036" y="3113531"/>
            <a:ext cx="5428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b</a:t>
            </a:r>
            <a:r>
              <a:rPr lang="en-CA" dirty="0"/>
              <a:t> is the ending index of the slice. The default is </a:t>
            </a:r>
            <a:r>
              <a:rPr lang="en-CA" i="1" dirty="0" err="1"/>
              <a:t>len</a:t>
            </a:r>
            <a:r>
              <a:rPr lang="en-CA" i="1" dirty="0"/>
              <a:t>(list)</a:t>
            </a:r>
            <a:r>
              <a:rPr lang="en-CA" dirty="0"/>
              <a:t>. </a:t>
            </a:r>
            <a:br>
              <a:rPr lang="en-CA" dirty="0"/>
            </a:br>
            <a:r>
              <a:rPr lang="en-CA" dirty="0"/>
              <a:t>b itself is excluded from the slice.</a:t>
            </a:r>
          </a:p>
        </p:txBody>
      </p:sp>
    </p:spTree>
    <p:extLst>
      <p:ext uri="{BB962C8B-B14F-4D97-AF65-F5344CB8AC3E}">
        <p14:creationId xmlns:p14="http://schemas.microsoft.com/office/powerpoint/2010/main" val="3212126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5: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628" y="1243602"/>
            <a:ext cx="10944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f5(list1)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[list1]*2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list2[index]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[:]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+= 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list2[index]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f5([1,2,3])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0405" y="5343348"/>
            <a:ext cx="467782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[1, 2, 3]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[[2, 3, 4], [2, 3, 4]]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5902893" y="5523112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sets and tuples.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produce a sub-list of a list that consists of certain elements of a list using </a:t>
            </a:r>
            <a:r>
              <a:rPr lang="en-US" i="1" dirty="0"/>
              <a:t>:step </a:t>
            </a:r>
            <a:r>
              <a:rPr lang="en-US" dirty="0"/>
              <a:t>in the range of indices</a:t>
            </a:r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67" t="17414" r="15596" b="24554"/>
          <a:stretch/>
        </p:blipFill>
        <p:spPr>
          <a:xfrm>
            <a:off x="2638777" y="4316918"/>
            <a:ext cx="3267182" cy="1571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196" y="4542336"/>
            <a:ext cx="245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names[</a:t>
            </a:r>
            <a:r>
              <a:rPr lang="en-US" dirty="0" err="1"/>
              <a:t>start:end</a:t>
            </a:r>
            <a:r>
              <a:rPr lang="en-US" b="1" dirty="0" err="1"/>
              <a:t>:step</a:t>
            </a:r>
            <a:r>
              <a:rPr lang="en-US" dirty="0"/>
              <a:t>] </a:t>
            </a:r>
            <a:r>
              <a:rPr lang="en-US" dirty="0">
                <a:sym typeface="Wingdings" panose="05000000000000000000" pitchFamily="2" charset="2"/>
              </a:rPr>
              <a:t> to produce a sub-list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524" y="3877272"/>
            <a:ext cx="581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names[0:len(names):1]</a:t>
            </a:r>
            <a:r>
              <a:rPr lang="en-CA" sz="2400" dirty="0"/>
              <a:t> returns a copy of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names[::]</a:t>
            </a:r>
            <a:r>
              <a:rPr lang="en-CA" sz="2400" dirty="0"/>
              <a:t> returns a copy of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names[::-1]</a:t>
            </a:r>
            <a:r>
              <a:rPr lang="en-CA" dirty="0"/>
              <a:t> </a:t>
            </a:r>
            <a:r>
              <a:rPr lang="en-CA" sz="2400" dirty="0"/>
              <a:t>returns a reversed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names[-2::]</a:t>
            </a:r>
            <a:r>
              <a:rPr lang="en-CA" sz="2400" dirty="0"/>
              <a:t> returns last two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names[::2]</a:t>
            </a:r>
            <a:r>
              <a:rPr lang="en-CA" dirty="0"/>
              <a:t> </a:t>
            </a:r>
            <a:r>
              <a:rPr lang="en-CA" sz="2400" dirty="0"/>
              <a:t>returns a list with every other element in names is skipped.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4833" y="2901459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list[</a:t>
            </a:r>
            <a:r>
              <a:rPr lang="en-CA" sz="28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:b:step</a:t>
            </a:r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3298005" y="2683410"/>
            <a:ext cx="1948727" cy="291086"/>
          </a:xfrm>
          <a:prstGeom prst="bentConnector3">
            <a:avLst>
              <a:gd name="adj1" fmla="val 3365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20" idx="1"/>
          </p:cNvCxnSpPr>
          <p:nvPr/>
        </p:nvCxnSpPr>
        <p:spPr>
          <a:xfrm>
            <a:off x="4199418" y="3341761"/>
            <a:ext cx="1047314" cy="212346"/>
          </a:xfrm>
          <a:prstGeom prst="bentConnector3">
            <a:avLst>
              <a:gd name="adj1" fmla="val -101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46732" y="2493311"/>
            <a:ext cx="364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a</a:t>
            </a:r>
            <a:r>
              <a:rPr lang="en-CA" dirty="0"/>
              <a:t> and </a:t>
            </a:r>
            <a:r>
              <a:rPr lang="en-CA" b="1" i="1" dirty="0"/>
              <a:t>b</a:t>
            </a:r>
            <a:r>
              <a:rPr lang="en-CA" dirty="0"/>
              <a:t> are defined in previous slide.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6732" y="3230941"/>
            <a:ext cx="569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step </a:t>
            </a:r>
            <a:r>
              <a:rPr lang="en-US" dirty="0"/>
              <a:t>is the amount by which a increments. The default is 1.</a:t>
            </a:r>
          </a:p>
          <a:p>
            <a:r>
              <a:rPr lang="en-US" dirty="0"/>
              <a:t>step be positive (increment) or negative (decrement).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49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Copy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41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</a:t>
            </a:r>
            <a:r>
              <a:rPr lang="en-US" dirty="0"/>
              <a:t>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list variable is a reference to the list.</a:t>
            </a:r>
          </a:p>
          <a:p>
            <a:pPr marL="457200" lvl="1" indent="0">
              <a:buNone/>
            </a:pPr>
            <a:r>
              <a:rPr lang="en-US" dirty="0"/>
              <a:t>names&lt;address of the ﬁrst byte of the list in memory&gt;</a:t>
            </a:r>
          </a:p>
          <a:p>
            <a:pPr lvl="1"/>
            <a:endParaRPr lang="en-US" dirty="0"/>
          </a:p>
          <a:p>
            <a:r>
              <a:rPr lang="en-US" dirty="0"/>
              <a:t>When duplicating a list variable, the address is duplicated, </a:t>
            </a:r>
            <a:br>
              <a:rPr lang="en-US" dirty="0"/>
            </a:br>
            <a:r>
              <a:rPr lang="en-US" dirty="0"/>
              <a:t>not the actual list.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you change </a:t>
            </a:r>
            <a:r>
              <a:rPr lang="en-US" i="1" dirty="0">
                <a:solidFill>
                  <a:srgbClr val="FF0000"/>
                </a:solidFill>
              </a:rPr>
              <a:t>names</a:t>
            </a:r>
            <a:r>
              <a:rPr lang="en-US" dirty="0">
                <a:solidFill>
                  <a:srgbClr val="FF0000"/>
                </a:solidFill>
              </a:rPr>
              <a:t> you change </a:t>
            </a:r>
            <a:r>
              <a:rPr lang="en-US" i="1" dirty="0" err="1">
                <a:solidFill>
                  <a:srgbClr val="FF0000"/>
                </a:solidFill>
              </a:rPr>
              <a:t>new_names</a:t>
            </a:r>
            <a:r>
              <a:rPr lang="en-US" dirty="0">
                <a:solidFill>
                  <a:srgbClr val="FF0000"/>
                </a:solidFill>
              </a:rPr>
              <a:t>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Also true the other way.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 = “Jonathan”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(names[0]) → ‘Jonathan’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71" r="12306" b="14805"/>
          <a:stretch/>
        </p:blipFill>
        <p:spPr>
          <a:xfrm>
            <a:off x="9719353" y="1690689"/>
            <a:ext cx="2239766" cy="23470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018585" y="1922586"/>
            <a:ext cx="1711569" cy="2658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43281" y="1922586"/>
            <a:ext cx="2486873" cy="25230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5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List to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passing mutable types, such as lists, to functions, remember that any changes to the list, will be reflected in the original list in the caller’s scope.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928" y="2957178"/>
            <a:ext cx="5289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func2(list2):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func1(list): 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list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func2 (list2) 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[…]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func1(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290767" y="4052357"/>
            <a:ext cx="5365509" cy="2190932"/>
            <a:chOff x="5290767" y="4052357"/>
            <a:chExt cx="5365509" cy="2190932"/>
          </a:xfrm>
        </p:grpSpPr>
        <p:sp>
          <p:nvSpPr>
            <p:cNvPr id="5" name="TextBox 4"/>
            <p:cNvSpPr txBox="1"/>
            <p:nvPr/>
          </p:nvSpPr>
          <p:spPr>
            <a:xfrm>
              <a:off x="7297615" y="4791341"/>
              <a:ext cx="109610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myList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97615" y="5295610"/>
              <a:ext cx="109610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list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97615" y="5849928"/>
              <a:ext cx="109610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list2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60169" y="4791341"/>
              <a:ext cx="109610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values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8" idx="1"/>
            </p:cNvCxnSpPr>
            <p:nvPr/>
          </p:nvCxnSpPr>
          <p:spPr>
            <a:xfrm>
              <a:off x="8393722" y="4976007"/>
              <a:ext cx="1166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8" idx="1"/>
            </p:cNvCxnSpPr>
            <p:nvPr/>
          </p:nvCxnSpPr>
          <p:spPr>
            <a:xfrm flipV="1">
              <a:off x="8393722" y="4976007"/>
              <a:ext cx="1166447" cy="10585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3"/>
              <a:endCxn id="8" idx="1"/>
            </p:cNvCxnSpPr>
            <p:nvPr/>
          </p:nvCxnSpPr>
          <p:spPr>
            <a:xfrm flipV="1">
              <a:off x="8393722" y="4976007"/>
              <a:ext cx="1166447" cy="5042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90767" y="4803064"/>
              <a:ext cx="1940171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Main body</a:t>
              </a:r>
            </a:p>
            <a:p>
              <a:pPr algn="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0219" y="5380804"/>
              <a:ext cx="1096107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func1()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38493" y="5873957"/>
              <a:ext cx="1096107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func2()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9560169" y="4355690"/>
              <a:ext cx="380244" cy="4356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116110" y="4052357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79199" y="5450168"/>
            <a:ext cx="287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address is passed</a:t>
            </a:r>
          </a:p>
        </p:txBody>
      </p:sp>
      <p:cxnSp>
        <p:nvCxnSpPr>
          <p:cNvPr id="28" name="Straight Arrow Connector 27"/>
          <p:cNvCxnSpPr>
            <a:endCxn id="26" idx="1"/>
          </p:cNvCxnSpPr>
          <p:nvPr/>
        </p:nvCxnSpPr>
        <p:spPr>
          <a:xfrm>
            <a:off x="2599362" y="5634834"/>
            <a:ext cx="6798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ways to create a copy of a list (also known as </a:t>
            </a:r>
            <a:r>
              <a:rPr lang="en-US" b="1" dirty="0"/>
              <a:t>shallow-copy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Using </a:t>
            </a:r>
            <a:r>
              <a:rPr lang="en-US" b="1" dirty="0"/>
              <a:t>slice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names[:]</a:t>
            </a:r>
          </a:p>
          <a:p>
            <a:pPr lvl="1"/>
            <a:r>
              <a:rPr lang="en-US" dirty="0"/>
              <a:t>Using the </a:t>
            </a:r>
            <a:r>
              <a:rPr lang="en-US" b="1" dirty="0"/>
              <a:t>repetition operator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names*1</a:t>
            </a:r>
            <a:endParaRPr lang="en-US" dirty="0"/>
          </a:p>
          <a:p>
            <a:pPr lvl="1"/>
            <a:r>
              <a:rPr lang="en-US" dirty="0"/>
              <a:t>Using </a:t>
            </a:r>
            <a:r>
              <a:rPr lang="en-US" b="1" dirty="0"/>
              <a:t>extend()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[]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new_names.extend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(names)</a:t>
            </a:r>
            <a:endParaRPr lang="en-US" dirty="0"/>
          </a:p>
          <a:p>
            <a:pPr lvl="1"/>
            <a:r>
              <a:rPr lang="en-US" dirty="0"/>
              <a:t>Using a </a:t>
            </a:r>
            <a:r>
              <a:rPr lang="en-US" b="1" dirty="0"/>
              <a:t>loop</a:t>
            </a:r>
            <a:r>
              <a:rPr lang="en-US" dirty="0"/>
              <a:t> to duplicate the list element by element: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[]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(0,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(names), 1):   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new_names.append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7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88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188</TotalTime>
  <Words>1776</Words>
  <Application>Microsoft Office PowerPoint</Application>
  <PresentationFormat>Widescreen</PresentationFormat>
  <Paragraphs>267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Office Theme</vt:lpstr>
      <vt:lpstr>Structures: Lists: Complex</vt:lpstr>
      <vt:lpstr>Slicing</vt:lpstr>
      <vt:lpstr>Slicing a List</vt:lpstr>
      <vt:lpstr>Slicing a List</vt:lpstr>
      <vt:lpstr>Copy List</vt:lpstr>
      <vt:lpstr>Same List</vt:lpstr>
      <vt:lpstr>Passing List to Functions</vt:lpstr>
      <vt:lpstr>Duplicate a List</vt:lpstr>
      <vt:lpstr>Operations</vt:lpstr>
      <vt:lpstr>List Operations and Methods</vt:lpstr>
      <vt:lpstr>Search/Remove List</vt:lpstr>
      <vt:lpstr>Searching For Elements</vt:lpstr>
      <vt:lpstr>Removing Elements</vt:lpstr>
      <vt:lpstr>Removing Elements</vt:lpstr>
      <vt:lpstr>Removing Elements</vt:lpstr>
      <vt:lpstr>Sorting a List</vt:lpstr>
      <vt:lpstr>Sorting</vt:lpstr>
      <vt:lpstr>Sorting</vt:lpstr>
      <vt:lpstr>Sorting - Bubble Sort</vt:lpstr>
      <vt:lpstr>Sorting - Selection Sort</vt:lpstr>
      <vt:lpstr>Sorting in Python</vt:lpstr>
      <vt:lpstr>List Example</vt:lpstr>
      <vt:lpstr>Practice Example</vt:lpstr>
      <vt:lpstr>Practice Example Design</vt:lpstr>
      <vt:lpstr>Tracing</vt:lpstr>
      <vt:lpstr>Trace The Code 1:</vt:lpstr>
      <vt:lpstr>Trace The Code 2:</vt:lpstr>
      <vt:lpstr>Trace The Code 3:</vt:lpstr>
      <vt:lpstr>Trace The Code 4:</vt:lpstr>
      <vt:lpstr>Trace The Code 5:</vt:lpstr>
      <vt:lpstr>Onward to … sets and tuples.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2022-05-17T21:49:37Z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