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sldIdLst>
    <p:sldId id="256" r:id="rId3"/>
    <p:sldId id="257" r:id="rId4"/>
    <p:sldId id="258" r:id="rId5"/>
    <p:sldId id="259" r:id="rId6"/>
    <p:sldId id="260" r:id="rId7"/>
    <p:sldId id="261" r:id="rId8"/>
    <p:sldId id="266" r:id="rId9"/>
    <p:sldId id="267" r:id="rId10"/>
    <p:sldId id="263" r:id="rId11"/>
    <p:sldId id="270" r:id="rId12"/>
    <p:sldId id="271" r:id="rId13"/>
    <p:sldId id="272" r:id="rId14"/>
    <p:sldId id="264" r:id="rId15"/>
    <p:sldId id="273" r:id="rId16"/>
    <p:sldId id="274" r:id="rId17"/>
    <p:sldId id="275" r:id="rId18"/>
    <p:sldId id="276" r:id="rId19"/>
    <p:sldId id="277" r:id="rId20"/>
    <p:sldId id="278" r:id="rId21"/>
    <p:sldId id="279" r:id="rId22"/>
    <p:sldId id="280" r:id="rId23"/>
    <p:sldId id="281" r:id="rId24"/>
    <p:sldId id="282" r:id="rId25"/>
    <p:sldId id="284" r:id="rId26"/>
    <p:sldId id="283" r:id="rId27"/>
    <p:sldId id="285" r:id="rId28"/>
    <p:sldId id="286" r:id="rId29"/>
    <p:sldId id="287" r:id="rId30"/>
    <p:sldId id="288" r:id="rId31"/>
    <p:sldId id="290" r:id="rId32"/>
    <p:sldId id="289" r:id="rId33"/>
    <p:sldId id="292" r:id="rId34"/>
    <p:sldId id="294" r:id="rId35"/>
    <p:sldId id="29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E9A"/>
    <a:srgbClr val="1A2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07" autoAdjust="0"/>
    <p:restoredTop sz="88661" autoAdjust="0"/>
  </p:normalViewPr>
  <p:slideViewPr>
    <p:cSldViewPr snapToObjects="1" showGuides="1">
      <p:cViewPr>
        <p:scale>
          <a:sx n="115" d="100"/>
          <a:sy n="115" d="100"/>
        </p:scale>
        <p:origin x="-368" y="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847C7-2B7C-D04B-937B-8B150EAF956F}" type="datetimeFigureOut">
              <a:rPr lang="en-US" smtClean="0"/>
              <a:t>10/3/16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2B5D7-0F97-6649-A6CD-7E72B453DD67}" type="slidenum">
              <a:rPr lang="en-US" smtClean="0"/>
              <a:t>‹#›</a:t>
            </a:fld>
            <a:endParaRPr lang="en-US"/>
          </a:p>
        </p:txBody>
      </p:sp>
    </p:spTree>
    <p:extLst>
      <p:ext uri="{BB962C8B-B14F-4D97-AF65-F5344CB8AC3E}">
        <p14:creationId xmlns:p14="http://schemas.microsoft.com/office/powerpoint/2010/main" val="135098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contracts for a lot of professional relationships in our lives, so it makes sense that you have one for the team you’re working in.</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a:t>
            </a:fld>
            <a:endParaRPr lang="en-US"/>
          </a:p>
        </p:txBody>
      </p:sp>
    </p:spTree>
    <p:extLst>
      <p:ext uri="{BB962C8B-B14F-4D97-AF65-F5344CB8AC3E}">
        <p14:creationId xmlns:p14="http://schemas.microsoft.com/office/powerpoint/2010/main" val="654009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it’s fair to have multiple people work on different aspects of the project but there should always be one person who is accountable for the task or role. </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13</a:t>
            </a:fld>
            <a:endParaRPr lang="en-US"/>
          </a:p>
        </p:txBody>
      </p:sp>
    </p:spTree>
    <p:extLst>
      <p:ext uri="{BB962C8B-B14F-4D97-AF65-F5344CB8AC3E}">
        <p14:creationId xmlns:p14="http://schemas.microsoft.com/office/powerpoint/2010/main" val="23500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14</a:t>
            </a:fld>
            <a:endParaRPr lang="en-US"/>
          </a:p>
        </p:txBody>
      </p:sp>
    </p:spTree>
    <p:extLst>
      <p:ext uri="{BB962C8B-B14F-4D97-AF65-F5344CB8AC3E}">
        <p14:creationId xmlns:p14="http://schemas.microsoft.com/office/powerpoint/2010/main" val="4714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15</a:t>
            </a:fld>
            <a:endParaRPr lang="en-US"/>
          </a:p>
        </p:txBody>
      </p:sp>
    </p:spTree>
    <p:extLst>
      <p:ext uri="{BB962C8B-B14F-4D97-AF65-F5344CB8AC3E}">
        <p14:creationId xmlns:p14="http://schemas.microsoft.com/office/powerpoint/2010/main" val="148805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16</a:t>
            </a:fld>
            <a:endParaRPr lang="en-US"/>
          </a:p>
        </p:txBody>
      </p:sp>
    </p:spTree>
    <p:extLst>
      <p:ext uri="{BB962C8B-B14F-4D97-AF65-F5344CB8AC3E}">
        <p14:creationId xmlns:p14="http://schemas.microsoft.com/office/powerpoint/2010/main" val="2083880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17</a:t>
            </a:fld>
            <a:endParaRPr lang="en-US"/>
          </a:p>
        </p:txBody>
      </p:sp>
    </p:spTree>
    <p:extLst>
      <p:ext uri="{BB962C8B-B14F-4D97-AF65-F5344CB8AC3E}">
        <p14:creationId xmlns:p14="http://schemas.microsoft.com/office/powerpoint/2010/main" val="1093796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18</a:t>
            </a:fld>
            <a:endParaRPr lang="en-US"/>
          </a:p>
        </p:txBody>
      </p:sp>
    </p:spTree>
    <p:extLst>
      <p:ext uri="{BB962C8B-B14F-4D97-AF65-F5344CB8AC3E}">
        <p14:creationId xmlns:p14="http://schemas.microsoft.com/office/powerpoint/2010/main" val="189287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19</a:t>
            </a:fld>
            <a:endParaRPr lang="en-US"/>
          </a:p>
        </p:txBody>
      </p:sp>
    </p:spTree>
    <p:extLst>
      <p:ext uri="{BB962C8B-B14F-4D97-AF65-F5344CB8AC3E}">
        <p14:creationId xmlns:p14="http://schemas.microsoft.com/office/powerpoint/2010/main" val="532801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20</a:t>
            </a:fld>
            <a:endParaRPr lang="en-US"/>
          </a:p>
        </p:txBody>
      </p:sp>
    </p:spTree>
    <p:extLst>
      <p:ext uri="{BB962C8B-B14F-4D97-AF65-F5344CB8AC3E}">
        <p14:creationId xmlns:p14="http://schemas.microsoft.com/office/powerpoint/2010/main" val="178588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21</a:t>
            </a:fld>
            <a:endParaRPr lang="en-US"/>
          </a:p>
        </p:txBody>
      </p:sp>
    </p:spTree>
    <p:extLst>
      <p:ext uri="{BB962C8B-B14F-4D97-AF65-F5344CB8AC3E}">
        <p14:creationId xmlns:p14="http://schemas.microsoft.com/office/powerpoint/2010/main" val="5610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22</a:t>
            </a:fld>
            <a:endParaRPr lang="en-US"/>
          </a:p>
        </p:txBody>
      </p:sp>
    </p:spTree>
    <p:extLst>
      <p:ext uri="{BB962C8B-B14F-4D97-AF65-F5344CB8AC3E}">
        <p14:creationId xmlns:p14="http://schemas.microsoft.com/office/powerpoint/2010/main" val="1873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definition</a:t>
            </a:r>
            <a:r>
              <a:rPr lang="en-US" baseline="0" dirty="0" smtClean="0"/>
              <a:t> of the team contract is and outline of the agreed on operating procedures and team norms. Having this document laid out will guide your behaviours and interactions to maximize the benefits of working in a </a:t>
            </a:r>
            <a:r>
              <a:rPr lang="en-US" baseline="0" dirty="0" err="1" smtClean="0"/>
              <a:t>team.The</a:t>
            </a:r>
            <a:r>
              <a:rPr lang="en-US" baseline="0" dirty="0" smtClean="0"/>
              <a:t> more detailed you make your outline, the less room there is for interpretation and potentially issues with team members. </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3</a:t>
            </a:fld>
            <a:endParaRPr lang="en-US"/>
          </a:p>
        </p:txBody>
      </p:sp>
    </p:spTree>
    <p:extLst>
      <p:ext uri="{BB962C8B-B14F-4D97-AF65-F5344CB8AC3E}">
        <p14:creationId xmlns:p14="http://schemas.microsoft.com/office/powerpoint/2010/main" val="156306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23</a:t>
            </a:fld>
            <a:endParaRPr lang="en-US"/>
          </a:p>
        </p:txBody>
      </p:sp>
    </p:spTree>
    <p:extLst>
      <p:ext uri="{BB962C8B-B14F-4D97-AF65-F5344CB8AC3E}">
        <p14:creationId xmlns:p14="http://schemas.microsoft.com/office/powerpoint/2010/main" val="160603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24</a:t>
            </a:fld>
            <a:endParaRPr lang="en-US"/>
          </a:p>
        </p:txBody>
      </p:sp>
    </p:spTree>
    <p:extLst>
      <p:ext uri="{BB962C8B-B14F-4D97-AF65-F5344CB8AC3E}">
        <p14:creationId xmlns:p14="http://schemas.microsoft.com/office/powerpoint/2010/main" val="135036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25</a:t>
            </a:fld>
            <a:endParaRPr lang="en-US"/>
          </a:p>
        </p:txBody>
      </p:sp>
    </p:spTree>
    <p:extLst>
      <p:ext uri="{BB962C8B-B14F-4D97-AF65-F5344CB8AC3E}">
        <p14:creationId xmlns:p14="http://schemas.microsoft.com/office/powerpoint/2010/main" val="1796600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26</a:t>
            </a:fld>
            <a:endParaRPr lang="en-US"/>
          </a:p>
        </p:txBody>
      </p:sp>
    </p:spTree>
    <p:extLst>
      <p:ext uri="{BB962C8B-B14F-4D97-AF65-F5344CB8AC3E}">
        <p14:creationId xmlns:p14="http://schemas.microsoft.com/office/powerpoint/2010/main" val="77737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27</a:t>
            </a:fld>
            <a:endParaRPr lang="en-US"/>
          </a:p>
        </p:txBody>
      </p:sp>
    </p:spTree>
    <p:extLst>
      <p:ext uri="{BB962C8B-B14F-4D97-AF65-F5344CB8AC3E}">
        <p14:creationId xmlns:p14="http://schemas.microsoft.com/office/powerpoint/2010/main" val="61773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www.macleans.ca</a:t>
            </a:r>
            <a:r>
              <a:rPr lang="en-US" dirty="0" smtClean="0"/>
              <a:t>/education/</a:t>
            </a:r>
            <a:r>
              <a:rPr lang="en-US" dirty="0" err="1" smtClean="0"/>
              <a:t>uniandcollege</a:t>
            </a:r>
            <a:r>
              <a:rPr lang="en-US" dirty="0" smtClean="0"/>
              <a:t>/the-mental-health-crisis-on-campus/</a:t>
            </a:r>
          </a:p>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28</a:t>
            </a:fld>
            <a:endParaRPr lang="en-US"/>
          </a:p>
        </p:txBody>
      </p:sp>
    </p:spTree>
    <p:extLst>
      <p:ext uri="{BB962C8B-B14F-4D97-AF65-F5344CB8AC3E}">
        <p14:creationId xmlns:p14="http://schemas.microsoft.com/office/powerpoint/2010/main" val="914474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29</a:t>
            </a:fld>
            <a:endParaRPr lang="en-US"/>
          </a:p>
        </p:txBody>
      </p:sp>
    </p:spTree>
    <p:extLst>
      <p:ext uri="{BB962C8B-B14F-4D97-AF65-F5344CB8AC3E}">
        <p14:creationId xmlns:p14="http://schemas.microsoft.com/office/powerpoint/2010/main" val="197160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30</a:t>
            </a:fld>
            <a:endParaRPr lang="en-US"/>
          </a:p>
        </p:txBody>
      </p:sp>
    </p:spTree>
    <p:extLst>
      <p:ext uri="{BB962C8B-B14F-4D97-AF65-F5344CB8AC3E}">
        <p14:creationId xmlns:p14="http://schemas.microsoft.com/office/powerpoint/2010/main" val="137772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31</a:t>
            </a:fld>
            <a:endParaRPr lang="en-US"/>
          </a:p>
        </p:txBody>
      </p:sp>
    </p:spTree>
    <p:extLst>
      <p:ext uri="{BB962C8B-B14F-4D97-AF65-F5344CB8AC3E}">
        <p14:creationId xmlns:p14="http://schemas.microsoft.com/office/powerpoint/2010/main" val="792537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definition</a:t>
            </a:r>
            <a:r>
              <a:rPr lang="en-US" baseline="0" dirty="0" smtClean="0"/>
              <a:t> of the team contract is and outline of the agreed on operating procedures and team norms. Having this document laid out will guide your behaviours and interactions to maximize the benefits of working in a </a:t>
            </a:r>
            <a:r>
              <a:rPr lang="en-US" baseline="0" dirty="0" err="1" smtClean="0"/>
              <a:t>team.The</a:t>
            </a:r>
            <a:r>
              <a:rPr lang="en-US" baseline="0" dirty="0" smtClean="0"/>
              <a:t> more detailed you make your outline, the less room there is for interpretation and potentially issues with team members. </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32</a:t>
            </a:fld>
            <a:endParaRPr lang="en-US"/>
          </a:p>
        </p:txBody>
      </p:sp>
    </p:spTree>
    <p:extLst>
      <p:ext uri="{BB962C8B-B14F-4D97-AF65-F5344CB8AC3E}">
        <p14:creationId xmlns:p14="http://schemas.microsoft.com/office/powerpoint/2010/main" val="61238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levels</a:t>
            </a:r>
            <a:r>
              <a:rPr lang="en-US" baseline="0" dirty="0" smtClean="0"/>
              <a:t> we’ve provided you are the six most prominent areas that can reduce team effectiveness. They are: Expectations, Communication, Meetings, Conflict &amp; Decision Making, Stress Management, and Code of Conduct. However, this list does not have to be conclusive. If you feel there is something missing that you want to add as a team, you can feel free to do so but at a minimum, you will be required to consider each of the aspects we’ve outlined for you. </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4</a:t>
            </a:fld>
            <a:endParaRPr lang="en-US"/>
          </a:p>
        </p:txBody>
      </p:sp>
    </p:spTree>
    <p:extLst>
      <p:ext uri="{BB962C8B-B14F-4D97-AF65-F5344CB8AC3E}">
        <p14:creationId xmlns:p14="http://schemas.microsoft.com/office/powerpoint/2010/main" val="139099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5</a:t>
            </a:fld>
            <a:endParaRPr lang="en-US"/>
          </a:p>
        </p:txBody>
      </p:sp>
    </p:spTree>
    <p:extLst>
      <p:ext uri="{BB962C8B-B14F-4D97-AF65-F5344CB8AC3E}">
        <p14:creationId xmlns:p14="http://schemas.microsoft.com/office/powerpoint/2010/main" val="78990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biggest challenges students</a:t>
            </a:r>
            <a:r>
              <a:rPr lang="en-US" baseline="0" dirty="0" smtClean="0"/>
              <a:t> have reported facing in teams are different levels of motivation. For some team members, this project is their priority, whereas others are more concerned about just getting it finished than doing the best possible job. You need to discuss as a team what this project means to each of you, what you want to get out of it, and if there are differences, you have to consider how you can agree on what’s acceptable.</a:t>
            </a:r>
            <a:endParaRPr lang="en-US" dirty="0" smtClean="0"/>
          </a:p>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6</a:t>
            </a:fld>
            <a:endParaRPr lang="en-US"/>
          </a:p>
        </p:txBody>
      </p:sp>
    </p:spTree>
    <p:extLst>
      <p:ext uri="{BB962C8B-B14F-4D97-AF65-F5344CB8AC3E}">
        <p14:creationId xmlns:p14="http://schemas.microsoft.com/office/powerpoint/2010/main" val="13127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biggest challenges students</a:t>
            </a:r>
            <a:r>
              <a:rPr lang="en-US" baseline="0" dirty="0" smtClean="0"/>
              <a:t> have reported facing in teams are different levels of motivation. For some team members, this project is their priority, whereas others are more concerned about just getting it finished than doing the best possible job. You need to discuss as a team what this project means to each of you, what you want to get out of it, and if there are differences, you have to consider how you can agree on what’s acceptable.</a:t>
            </a:r>
            <a:endParaRPr lang="en-US" dirty="0" smtClean="0"/>
          </a:p>
          <a:p>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9</a:t>
            </a:fld>
            <a:endParaRPr lang="en-US"/>
          </a:p>
        </p:txBody>
      </p:sp>
    </p:spTree>
    <p:extLst>
      <p:ext uri="{BB962C8B-B14F-4D97-AF65-F5344CB8AC3E}">
        <p14:creationId xmlns:p14="http://schemas.microsoft.com/office/powerpoint/2010/main" val="188421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a:t>
            </a:r>
            <a:r>
              <a:rPr lang="en-US" baseline="0" dirty="0" smtClean="0"/>
              <a:t> fair given everyone’s else’s commitments?</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10</a:t>
            </a:fld>
            <a:endParaRPr lang="en-US"/>
          </a:p>
        </p:txBody>
      </p:sp>
    </p:spTree>
    <p:extLst>
      <p:ext uri="{BB962C8B-B14F-4D97-AF65-F5344CB8AC3E}">
        <p14:creationId xmlns:p14="http://schemas.microsoft.com/office/powerpoint/2010/main" val="169803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pretty self-explanatory. The university is really</a:t>
            </a:r>
            <a:r>
              <a:rPr lang="en-US" baseline="0" dirty="0" smtClean="0"/>
              <a:t> cracking down on plagiarism. In difficult courses, there is a lot of road-mapping and acts of plagiarism that could result in serious punishments for individuals and teams. </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11</a:t>
            </a:fld>
            <a:endParaRPr lang="en-US"/>
          </a:p>
        </p:txBody>
      </p:sp>
    </p:spTree>
    <p:extLst>
      <p:ext uri="{BB962C8B-B14F-4D97-AF65-F5344CB8AC3E}">
        <p14:creationId xmlns:p14="http://schemas.microsoft.com/office/powerpoint/2010/main" val="106927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biggest issues with teams in industry is around role clarity. If there is even one person who is unclear what their responsibilities are in the team you can end up with unsynchronized workflow, duplicated work, and worse, missed work and deadlines because individuals didn’t realize they had to do something. Make it clear</a:t>
            </a:r>
            <a:endParaRPr lang="en-US" dirty="0"/>
          </a:p>
        </p:txBody>
      </p:sp>
      <p:sp>
        <p:nvSpPr>
          <p:cNvPr id="4" name="Slide Number Placeholder 3"/>
          <p:cNvSpPr>
            <a:spLocks noGrp="1"/>
          </p:cNvSpPr>
          <p:nvPr>
            <p:ph type="sldNum" sz="quarter" idx="10"/>
          </p:nvPr>
        </p:nvSpPr>
        <p:spPr/>
        <p:txBody>
          <a:bodyPr/>
          <a:lstStyle/>
          <a:p>
            <a:fld id="{5102B5D7-0F97-6649-A6CD-7E72B453DD67}" type="slidenum">
              <a:rPr lang="en-US" smtClean="0"/>
              <a:t>12</a:t>
            </a:fld>
            <a:endParaRPr lang="en-US"/>
          </a:p>
        </p:txBody>
      </p:sp>
    </p:spTree>
    <p:extLst>
      <p:ext uri="{BB962C8B-B14F-4D97-AF65-F5344CB8AC3E}">
        <p14:creationId xmlns:p14="http://schemas.microsoft.com/office/powerpoint/2010/main" val="35236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Euphemia UCAS"/>
                <a:cs typeface="Euphemia UCAS"/>
              </a:defRPr>
            </a:lvl1pPr>
          </a:lstStyle>
          <a:p>
            <a:r>
              <a:rPr lang="en-CA"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Euphemia UCAS"/>
                <a:cs typeface="Euphemia UCA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dirty="0"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Euphemia UCAS"/>
                <a:cs typeface="Euphemia UCAS"/>
              </a:defRPr>
            </a:lvl1pPr>
          </a:lstStyle>
          <a:p>
            <a:r>
              <a:rPr lang="en-CA"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Euphemia UCAS"/>
                <a:cs typeface="Euphemia UCA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99F4977-F7EF-E240-81C5-B8523240F1EC}" type="datetimeFigureOut">
              <a:rPr lang="en-US" smtClean="0"/>
              <a:t>10/3/16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99F4977-F7EF-E240-81C5-B8523240F1EC}" type="datetimeFigureOut">
              <a:rPr lang="en-US" smtClean="0"/>
              <a:t>10/3/16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F4977-F7EF-E240-81C5-B8523240F1EC}" type="datetimeFigureOut">
              <a:rPr lang="en-US" smtClean="0"/>
              <a:t>10/3/16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dirty="0"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
        <p:nvSpPr>
          <p:cNvPr id="4" name="Date Placeholder 3"/>
          <p:cNvSpPr>
            <a:spLocks noGrp="1"/>
          </p:cNvSpPr>
          <p:nvPr>
            <p:ph type="dt" sz="half" idx="10"/>
          </p:nvPr>
        </p:nvSpPr>
        <p:spPr/>
        <p:txBody>
          <a:bodyPr/>
          <a:lstStyle/>
          <a:p>
            <a:fld id="{199F4977-F7EF-E240-81C5-B8523240F1EC}" type="datetimeFigureOut">
              <a:rPr lang="en-US" smtClean="0"/>
              <a:t>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99F4977-F7EF-E240-81C5-B8523240F1EC}" type="datetimeFigureOut">
              <a:rPr lang="en-US" smtClean="0"/>
              <a:t>10/3/16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99F4977-F7EF-E240-81C5-B8523240F1EC}" type="datetimeFigureOut">
              <a:rPr lang="en-US" smtClean="0"/>
              <a:t>10/3/16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F4977-F7EF-E240-81C5-B8523240F1EC}" type="datetimeFigureOut">
              <a:rPr lang="en-US" smtClean="0"/>
              <a:t>10/3/16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99F4977-F7EF-E240-81C5-B8523240F1EC}" type="datetimeFigureOut">
              <a:rPr lang="en-US" smtClean="0"/>
              <a:t>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BA393-D365-F843-B782-B64E27B3CF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9F4977-F7EF-E240-81C5-B8523240F1EC}" type="datetimeFigureOut">
              <a:rPr lang="en-US" smtClean="0"/>
              <a:t>10/3/16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1EBA393-D365-F843-B782-B64E27B3CFE2}" type="slidenum">
              <a:rPr lang="en-US" smtClean="0"/>
              <a:t>‹#›</a:t>
            </a:fld>
            <a:endParaRPr lang="en-US"/>
          </a:p>
        </p:txBody>
      </p:sp>
      <p:sp>
        <p:nvSpPr>
          <p:cNvPr id="7" name="Right Triangle 6"/>
          <p:cNvSpPr/>
          <p:nvPr userDrawn="1"/>
        </p:nvSpPr>
        <p:spPr>
          <a:xfrm rot="7094256">
            <a:off x="7755765" y="4228747"/>
            <a:ext cx="1965282" cy="1829503"/>
          </a:xfrm>
          <a:prstGeom prst="rtTriangle">
            <a:avLst/>
          </a:prstGeom>
          <a:solidFill>
            <a:srgbClr val="1A27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ITPMetrics-Tagline-YW.png"/>
          <p:cNvPicPr>
            <a:picLocks noChangeAspect="1"/>
          </p:cNvPicPr>
          <p:nvPr userDrawn="1"/>
        </p:nvPicPr>
        <p:blipFill>
          <a:blip r:embed="rId13"/>
          <a:stretch>
            <a:fillRect/>
          </a:stretch>
        </p:blipFill>
        <p:spPr>
          <a:xfrm>
            <a:off x="8248930" y="4279286"/>
            <a:ext cx="742670" cy="606979"/>
          </a:xfrm>
          <a:prstGeom prst="rect">
            <a:avLst/>
          </a:prstGeom>
        </p:spPr>
      </p:pic>
      <p:sp>
        <p:nvSpPr>
          <p:cNvPr id="9" name="Rectangle 8"/>
          <p:cNvSpPr/>
          <p:nvPr userDrawn="1"/>
        </p:nvSpPr>
        <p:spPr>
          <a:xfrm rot="5400000">
            <a:off x="-2459434" y="2459434"/>
            <a:ext cx="5143500" cy="224631"/>
          </a:xfrm>
          <a:prstGeom prst="rect">
            <a:avLst/>
          </a:prstGeom>
          <a:solidFill>
            <a:srgbClr val="1A274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rot="5400000">
            <a:off x="-2228849" y="2533649"/>
            <a:ext cx="5143500" cy="76200"/>
          </a:xfrm>
          <a:prstGeom prst="rect">
            <a:avLst/>
          </a:prstGeom>
          <a:solidFill>
            <a:srgbClr val="1A274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1A2744"/>
          </a:solidFill>
          <a:latin typeface="Euphemia UCAS"/>
          <a:ea typeface="+mj-ea"/>
          <a:cs typeface="Euphemia UCAS"/>
        </a:defRPr>
      </a:lvl1pPr>
    </p:titleStyle>
    <p:body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ight Triangle 12"/>
          <p:cNvSpPr/>
          <p:nvPr userDrawn="1"/>
        </p:nvSpPr>
        <p:spPr>
          <a:xfrm rot="7094256">
            <a:off x="7755764" y="4228747"/>
            <a:ext cx="1965282" cy="1829503"/>
          </a:xfrm>
          <a:prstGeom prst="rtTriangle">
            <a:avLst/>
          </a:prstGeom>
          <a:solidFill>
            <a:schemeClr val="bg1">
              <a:lumMod val="85000"/>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9F4977-F7EF-E240-81C5-B8523240F1EC}" type="datetimeFigureOut">
              <a:rPr lang="en-US" smtClean="0"/>
              <a:t>10/3/16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1EBA393-D365-F843-B782-B64E27B3CFE2}" type="slidenum">
              <a:rPr lang="en-US" smtClean="0"/>
              <a:t>‹#›</a:t>
            </a:fld>
            <a:endParaRPr lang="en-US"/>
          </a:p>
        </p:txBody>
      </p:sp>
      <p:pic>
        <p:nvPicPr>
          <p:cNvPr id="8" name="Picture 7" descr="ITPMetrics-Tagline-YW.png"/>
          <p:cNvPicPr>
            <a:picLocks noChangeAspect="1"/>
          </p:cNvPicPr>
          <p:nvPr userDrawn="1"/>
        </p:nvPicPr>
        <p:blipFill>
          <a:blip r:embed="rId13">
            <a:lum bright="-100000"/>
            <a:alphaModFix amt="20000"/>
          </a:blip>
          <a:stretch>
            <a:fillRect/>
          </a:stretch>
        </p:blipFill>
        <p:spPr>
          <a:xfrm>
            <a:off x="8248930" y="4279286"/>
            <a:ext cx="742669" cy="606979"/>
          </a:xfrm>
          <a:prstGeom prst="rect">
            <a:avLst/>
          </a:prstGeom>
        </p:spPr>
      </p:pic>
      <p:sp>
        <p:nvSpPr>
          <p:cNvPr id="15" name="Rectangle 14"/>
          <p:cNvSpPr/>
          <p:nvPr userDrawn="1"/>
        </p:nvSpPr>
        <p:spPr>
          <a:xfrm rot="5400000">
            <a:off x="-2459435" y="2459434"/>
            <a:ext cx="5143500" cy="2246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2228850" y="2533649"/>
            <a:ext cx="5143500" cy="76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1A2744"/>
          </a:solidFill>
          <a:latin typeface="Euphemia UCAS"/>
          <a:ea typeface="+mj-ea"/>
          <a:cs typeface="Euphemia UCAS"/>
        </a:defRPr>
      </a:lvl1pPr>
    </p:titleStyle>
    <p:body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059582"/>
            <a:ext cx="7772400" cy="1102519"/>
          </a:xfrm>
        </p:spPr>
        <p:txBody>
          <a:bodyPr>
            <a:noAutofit/>
          </a:bodyPr>
          <a:lstStyle/>
          <a:p>
            <a:r>
              <a:rPr lang="en-US" sz="5400" b="1" dirty="0" smtClean="0">
                <a:solidFill>
                  <a:srgbClr val="435E9A"/>
                </a:solidFill>
              </a:rPr>
              <a:t>Team Contract </a:t>
            </a:r>
            <a:br>
              <a:rPr lang="en-US" sz="5400" b="1" dirty="0" smtClean="0">
                <a:solidFill>
                  <a:srgbClr val="435E9A"/>
                </a:solidFill>
              </a:rPr>
            </a:br>
            <a:r>
              <a:rPr lang="en-US" sz="5400" b="1" dirty="0" smtClean="0">
                <a:solidFill>
                  <a:srgbClr val="435E9A"/>
                </a:solidFill>
              </a:rPr>
              <a:t>Workshop</a:t>
            </a:r>
            <a:endParaRPr lang="en-US" sz="5400" b="1" dirty="0">
              <a:solidFill>
                <a:srgbClr val="435E9A"/>
              </a:solidFill>
            </a:endParaRPr>
          </a:p>
        </p:txBody>
      </p:sp>
      <p:sp>
        <p:nvSpPr>
          <p:cNvPr id="5" name="Subtitle 4"/>
          <p:cNvSpPr>
            <a:spLocks noGrp="1"/>
          </p:cNvSpPr>
          <p:nvPr>
            <p:ph type="subTitle" idx="1"/>
          </p:nvPr>
        </p:nvSpPr>
        <p:spPr>
          <a:xfrm>
            <a:off x="1371600" y="3003798"/>
            <a:ext cx="6400800" cy="1314450"/>
          </a:xfrm>
        </p:spPr>
        <p:txBody>
          <a:bodyPr>
            <a:normAutofit fontScale="92500" lnSpcReduction="20000"/>
          </a:bodyPr>
          <a:lstStyle/>
          <a:p>
            <a:r>
              <a:rPr lang="en-US" sz="2600" i="1" dirty="0" smtClean="0"/>
              <a:t>Presented by:</a:t>
            </a:r>
          </a:p>
          <a:p>
            <a:r>
              <a:rPr lang="en-US" dirty="0" smtClean="0"/>
              <a:t>The Individual &amp; Team Performance Lab</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Member Expectations</a:t>
            </a:r>
            <a:endParaRPr lang="en-US" b="1" dirty="0">
              <a:solidFill>
                <a:srgbClr val="435E9A"/>
              </a:solidFill>
            </a:endParaRPr>
          </a:p>
        </p:txBody>
      </p:sp>
      <p:sp>
        <p:nvSpPr>
          <p:cNvPr id="3" name="Content Placeholder 2"/>
          <p:cNvSpPr>
            <a:spLocks noGrp="1"/>
          </p:cNvSpPr>
          <p:nvPr>
            <p:ph idx="1"/>
          </p:nvPr>
        </p:nvSpPr>
        <p:spPr>
          <a:xfrm>
            <a:off x="611560" y="1340965"/>
            <a:ext cx="8075240" cy="3319017"/>
          </a:xfrm>
        </p:spPr>
        <p:txBody>
          <a:bodyPr>
            <a:normAutofit/>
          </a:bodyPr>
          <a:lstStyle/>
          <a:p>
            <a:pPr marL="0" lvl="0" indent="0" algn="ctr">
              <a:buNone/>
            </a:pPr>
            <a:r>
              <a:rPr lang="en-US" sz="2800" b="1" dirty="0"/>
              <a:t>Weekly </a:t>
            </a:r>
            <a:r>
              <a:rPr lang="en-US" sz="2800" b="1" dirty="0" smtClean="0"/>
              <a:t>Time </a:t>
            </a:r>
            <a:r>
              <a:rPr lang="en-US" sz="2800" b="1" dirty="0"/>
              <a:t>C</a:t>
            </a:r>
            <a:r>
              <a:rPr lang="en-US" sz="2800" b="1" dirty="0" smtClean="0"/>
              <a:t>ommitment</a:t>
            </a:r>
          </a:p>
          <a:p>
            <a:pPr marL="0" indent="0" algn="ctr">
              <a:buNone/>
            </a:pPr>
            <a:r>
              <a:rPr lang="en-US" sz="2400" dirty="0" smtClean="0"/>
              <a:t>Considering everyone’s priorities discussed previously, what is an acceptable amount of time that each member is expected to spend?</a:t>
            </a:r>
            <a:endParaRPr lang="en-US" sz="2400" dirty="0"/>
          </a:p>
          <a:p>
            <a:pPr marL="0" lvl="0" indent="0" algn="ctr">
              <a:buNone/>
            </a:pPr>
            <a:endParaRPr lang="en-US" sz="2800" b="1" dirty="0"/>
          </a:p>
          <a:p>
            <a:pPr marL="0" lvl="0" indent="0" algn="ctr">
              <a:buNone/>
            </a:pPr>
            <a:endParaRPr lang="en-US" sz="2800" dirty="0" smtClean="0"/>
          </a:p>
        </p:txBody>
      </p:sp>
      <p:sp>
        <p:nvSpPr>
          <p:cNvPr id="4"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Project			 	</a:t>
            </a:r>
            <a:r>
              <a:rPr lang="en-US" sz="1800" b="1" dirty="0" smtClean="0">
                <a:solidFill>
                  <a:srgbClr val="435E9A">
                    <a:alpha val="50000"/>
                  </a:srgbClr>
                </a:solidFill>
              </a:rPr>
              <a:t>ii. Member</a:t>
            </a:r>
            <a:r>
              <a:rPr lang="en-US" sz="1800" dirty="0" smtClean="0">
                <a:solidFill>
                  <a:srgbClr val="435E9A">
                    <a:alpha val="50000"/>
                  </a:srgbClr>
                </a:solidFill>
              </a:rPr>
              <a:t>				iii. Role</a:t>
            </a:r>
          </a:p>
        </p:txBody>
      </p:sp>
      <p:pic>
        <p:nvPicPr>
          <p:cNvPr id="7" name="Picture 6"/>
          <p:cNvPicPr>
            <a:picLocks noChangeAspect="1"/>
          </p:cNvPicPr>
          <p:nvPr/>
        </p:nvPicPr>
        <p:blipFill>
          <a:blip r:embed="rId3"/>
          <a:stretch>
            <a:fillRect/>
          </a:stretch>
        </p:blipFill>
        <p:spPr>
          <a:xfrm>
            <a:off x="3995675" y="3229597"/>
            <a:ext cx="1152649" cy="1152649"/>
          </a:xfrm>
          <a:prstGeom prst="rect">
            <a:avLst/>
          </a:prstGeom>
        </p:spPr>
      </p:pic>
    </p:spTree>
    <p:extLst>
      <p:ext uri="{BB962C8B-B14F-4D97-AF65-F5344CB8AC3E}">
        <p14:creationId xmlns:p14="http://schemas.microsoft.com/office/powerpoint/2010/main" val="103725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Member Expectations</a:t>
            </a:r>
            <a:endParaRPr lang="en-US" b="1" dirty="0">
              <a:solidFill>
                <a:srgbClr val="435E9A"/>
              </a:solidFill>
            </a:endParaRPr>
          </a:p>
        </p:txBody>
      </p:sp>
      <p:sp>
        <p:nvSpPr>
          <p:cNvPr id="3" name="Content Placeholder 2"/>
          <p:cNvSpPr>
            <a:spLocks noGrp="1"/>
          </p:cNvSpPr>
          <p:nvPr>
            <p:ph idx="1"/>
          </p:nvPr>
        </p:nvSpPr>
        <p:spPr>
          <a:xfrm>
            <a:off x="457200" y="1275605"/>
            <a:ext cx="8229600" cy="3319017"/>
          </a:xfrm>
        </p:spPr>
        <p:txBody>
          <a:bodyPr>
            <a:normAutofit/>
          </a:bodyPr>
          <a:lstStyle/>
          <a:p>
            <a:pPr marL="0" lvl="0" indent="0" algn="ctr">
              <a:buNone/>
            </a:pPr>
            <a:r>
              <a:rPr lang="en-US" sz="2800" b="1" dirty="0"/>
              <a:t>Academic </a:t>
            </a:r>
            <a:r>
              <a:rPr lang="en-US" sz="2800" b="1" dirty="0" smtClean="0"/>
              <a:t>Integrity &amp; Honesty Policies </a:t>
            </a:r>
          </a:p>
          <a:p>
            <a:pPr marL="0" lvl="0" indent="0" algn="ctr">
              <a:buNone/>
            </a:pPr>
            <a:r>
              <a:rPr lang="en-US" sz="2400" dirty="0" smtClean="0"/>
              <a:t>Why risk it? Plagiarism</a:t>
            </a:r>
            <a:r>
              <a:rPr lang="en-US" sz="2400" dirty="0"/>
              <a:t>, pirating, false reports, </a:t>
            </a:r>
            <a:r>
              <a:rPr lang="en-US" sz="2400" dirty="0" smtClean="0"/>
              <a:t>and improper or missing citations, are bad practice. These could result in serious punishments for individuals and teams.</a:t>
            </a:r>
            <a:endParaRPr lang="en-US" sz="2400" dirty="0"/>
          </a:p>
          <a:p>
            <a:pPr marL="0" lvl="0" indent="0" algn="ctr">
              <a:buNone/>
            </a:pPr>
            <a:endParaRPr lang="en-US" sz="2800" b="1" dirty="0" smtClean="0"/>
          </a:p>
          <a:p>
            <a:pPr marL="0" lvl="0" indent="0" algn="ctr">
              <a:buNone/>
            </a:pPr>
            <a:endParaRPr lang="en-US" sz="2800" dirty="0" smtClean="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Project			 	</a:t>
            </a:r>
            <a:r>
              <a:rPr lang="en-US" sz="1800" b="1" dirty="0" smtClean="0">
                <a:solidFill>
                  <a:srgbClr val="435E9A">
                    <a:alpha val="50000"/>
                  </a:srgbClr>
                </a:solidFill>
              </a:rPr>
              <a:t>ii. Member</a:t>
            </a:r>
            <a:r>
              <a:rPr lang="en-US" sz="1800" dirty="0" smtClean="0">
                <a:solidFill>
                  <a:srgbClr val="435E9A">
                    <a:alpha val="50000"/>
                  </a:srgbClr>
                </a:solidFill>
              </a:rPr>
              <a:t>				iii. Role</a:t>
            </a:r>
          </a:p>
        </p:txBody>
      </p:sp>
      <p:pic>
        <p:nvPicPr>
          <p:cNvPr id="6" name="Picture 5"/>
          <p:cNvPicPr>
            <a:picLocks noChangeAspect="1"/>
          </p:cNvPicPr>
          <p:nvPr/>
        </p:nvPicPr>
        <p:blipFill>
          <a:blip r:embed="rId3">
            <a:biLevel thresh="50000"/>
          </a:blip>
          <a:stretch>
            <a:fillRect/>
          </a:stretch>
        </p:blipFill>
        <p:spPr>
          <a:xfrm>
            <a:off x="4139952" y="3391024"/>
            <a:ext cx="1203598" cy="1203598"/>
          </a:xfrm>
          <a:prstGeom prst="rect">
            <a:avLst/>
          </a:prstGeom>
        </p:spPr>
      </p:pic>
    </p:spTree>
    <p:extLst>
      <p:ext uri="{BB962C8B-B14F-4D97-AF65-F5344CB8AC3E}">
        <p14:creationId xmlns:p14="http://schemas.microsoft.com/office/powerpoint/2010/main" val="1487471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Role Expectations</a:t>
            </a:r>
            <a:endParaRPr lang="en-US" b="1" dirty="0">
              <a:solidFill>
                <a:srgbClr val="435E9A"/>
              </a:solidFill>
            </a:endParaRPr>
          </a:p>
        </p:txBody>
      </p:sp>
      <p:sp>
        <p:nvSpPr>
          <p:cNvPr id="3" name="Content Placeholder 2"/>
          <p:cNvSpPr>
            <a:spLocks noGrp="1"/>
          </p:cNvSpPr>
          <p:nvPr>
            <p:ph idx="1"/>
          </p:nvPr>
        </p:nvSpPr>
        <p:spPr>
          <a:xfrm>
            <a:off x="457200" y="1200151"/>
            <a:ext cx="8435280" cy="3394472"/>
          </a:xfrm>
        </p:spPr>
        <p:txBody>
          <a:bodyPr>
            <a:normAutofit/>
          </a:bodyPr>
          <a:lstStyle/>
          <a:p>
            <a:pPr marL="0" lvl="0" indent="0" algn="ctr">
              <a:buNone/>
            </a:pPr>
            <a:r>
              <a:rPr lang="en-US" sz="2800" b="1" dirty="0" smtClean="0"/>
              <a:t>Titles &amp; Descriptions </a:t>
            </a:r>
            <a:endParaRPr lang="en-US" sz="2800" dirty="0"/>
          </a:p>
          <a:p>
            <a:pPr marL="0" lvl="0" indent="0" algn="ctr">
              <a:buNone/>
            </a:pPr>
            <a:r>
              <a:rPr lang="en-US" sz="2400" dirty="0" smtClean="0"/>
              <a:t>Role clarity is key to team effectiveness. Who is responsible for what (</a:t>
            </a:r>
            <a:r>
              <a:rPr lang="en-US" sz="2400" i="1" dirty="0"/>
              <a:t>e</a:t>
            </a:r>
            <a:r>
              <a:rPr lang="en-US" sz="2400" i="1" dirty="0" smtClean="0"/>
              <a:t>.g., Leader</a:t>
            </a:r>
            <a:r>
              <a:rPr lang="en-US" sz="2400" i="1" dirty="0"/>
              <a:t>, Technical Lead, </a:t>
            </a:r>
            <a:r>
              <a:rPr lang="en-US" sz="2400" i="1" dirty="0" smtClean="0"/>
              <a:t>Organizer</a:t>
            </a:r>
            <a:r>
              <a:rPr lang="en-US" sz="2400" dirty="0" smtClean="0"/>
              <a:t>)?</a:t>
            </a:r>
            <a:r>
              <a:rPr lang="en-US" sz="2400" i="1" dirty="0" smtClean="0"/>
              <a:t> </a:t>
            </a:r>
            <a:r>
              <a:rPr lang="en-US" sz="2400" dirty="0" smtClean="0"/>
              <a:t>What tasks is each role accountable for?</a:t>
            </a:r>
            <a:endParaRPr lang="en-US" sz="2400" dirty="0"/>
          </a:p>
        </p:txBody>
      </p:sp>
      <p:sp>
        <p:nvSpPr>
          <p:cNvPr id="6"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Project			 	ii. Member				</a:t>
            </a:r>
            <a:r>
              <a:rPr lang="en-US" sz="1800" b="1" dirty="0" smtClean="0">
                <a:solidFill>
                  <a:srgbClr val="435E9A">
                    <a:alpha val="50000"/>
                  </a:srgbClr>
                </a:solidFill>
              </a:rPr>
              <a:t>iii. Role</a:t>
            </a:r>
          </a:p>
        </p:txBody>
      </p:sp>
      <p:pic>
        <p:nvPicPr>
          <p:cNvPr id="5" name="Picture 4"/>
          <p:cNvPicPr>
            <a:picLocks noChangeAspect="1"/>
          </p:cNvPicPr>
          <p:nvPr/>
        </p:nvPicPr>
        <p:blipFill>
          <a:blip r:embed="rId3"/>
          <a:stretch>
            <a:fillRect/>
          </a:stretch>
        </p:blipFill>
        <p:spPr>
          <a:xfrm>
            <a:off x="3895570" y="3003798"/>
            <a:ext cx="1352860" cy="1352860"/>
          </a:xfrm>
          <a:prstGeom prst="rect">
            <a:avLst/>
          </a:prstGeom>
        </p:spPr>
      </p:pic>
    </p:spTree>
    <p:extLst>
      <p:ext uri="{BB962C8B-B14F-4D97-AF65-F5344CB8AC3E}">
        <p14:creationId xmlns:p14="http://schemas.microsoft.com/office/powerpoint/2010/main" val="365427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Role Expectations</a:t>
            </a:r>
            <a:endParaRPr lang="en-US" b="1" dirty="0">
              <a:solidFill>
                <a:srgbClr val="435E9A"/>
              </a:solidFill>
            </a:endParaRPr>
          </a:p>
        </p:txBody>
      </p:sp>
      <p:sp>
        <p:nvSpPr>
          <p:cNvPr id="3" name="Content Placeholder 2"/>
          <p:cNvSpPr>
            <a:spLocks noGrp="1"/>
          </p:cNvSpPr>
          <p:nvPr>
            <p:ph idx="1"/>
          </p:nvPr>
        </p:nvSpPr>
        <p:spPr/>
        <p:txBody>
          <a:bodyPr>
            <a:normAutofit/>
          </a:bodyPr>
          <a:lstStyle/>
          <a:p>
            <a:pPr marL="0" lvl="0" indent="0" algn="ctr">
              <a:buNone/>
            </a:pPr>
            <a:r>
              <a:rPr lang="en-US" sz="2800" b="1" smtClean="0"/>
              <a:t>Assignment </a:t>
            </a:r>
            <a:endParaRPr lang="en-US" sz="2800" b="1" dirty="0" smtClean="0"/>
          </a:p>
          <a:p>
            <a:pPr marL="0" lvl="0" indent="0" algn="ctr">
              <a:buNone/>
            </a:pPr>
            <a:r>
              <a:rPr lang="en-US" sz="2400" dirty="0" smtClean="0"/>
              <a:t>Roles </a:t>
            </a:r>
            <a:r>
              <a:rPr lang="en-US" sz="2400" dirty="0"/>
              <a:t>can be </a:t>
            </a:r>
            <a:r>
              <a:rPr lang="en-US" sz="2400" dirty="0" smtClean="0"/>
              <a:t>flexible or be assigned to more than one individual, </a:t>
            </a:r>
            <a:r>
              <a:rPr lang="en-US" sz="2400" dirty="0"/>
              <a:t>but should always have one accountable person. Are the roles fair? </a:t>
            </a:r>
          </a:p>
          <a:p>
            <a:pPr marL="0" lvl="0" indent="0" algn="ctr">
              <a:buNone/>
            </a:pPr>
            <a:endParaRPr lang="en-US" dirty="0"/>
          </a:p>
        </p:txBody>
      </p:sp>
      <p:sp>
        <p:nvSpPr>
          <p:cNvPr id="6"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Project			 	ii. Member				</a:t>
            </a:r>
            <a:r>
              <a:rPr lang="en-US" sz="1800" b="1" dirty="0" smtClean="0">
                <a:solidFill>
                  <a:srgbClr val="435E9A">
                    <a:alpha val="50000"/>
                  </a:srgbClr>
                </a:solidFill>
              </a:rPr>
              <a:t>iii. Role</a:t>
            </a:r>
          </a:p>
        </p:txBody>
      </p:sp>
      <p:pic>
        <p:nvPicPr>
          <p:cNvPr id="7" name="Picture 6"/>
          <p:cNvPicPr>
            <a:picLocks noChangeAspect="1"/>
          </p:cNvPicPr>
          <p:nvPr/>
        </p:nvPicPr>
        <p:blipFill>
          <a:blip r:embed="rId3"/>
          <a:stretch>
            <a:fillRect/>
          </a:stretch>
        </p:blipFill>
        <p:spPr>
          <a:xfrm>
            <a:off x="3995935" y="3106786"/>
            <a:ext cx="1255117" cy="1255117"/>
          </a:xfrm>
          <a:prstGeom prst="rect">
            <a:avLst/>
          </a:prstGeom>
        </p:spPr>
      </p:pic>
    </p:spTree>
    <p:extLst>
      <p:ext uri="{BB962C8B-B14F-4D97-AF65-F5344CB8AC3E}">
        <p14:creationId xmlns:p14="http://schemas.microsoft.com/office/powerpoint/2010/main" val="373208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435E9A"/>
                </a:solidFill>
              </a:rPr>
              <a:t>B</a:t>
            </a:r>
            <a:r>
              <a:rPr lang="en-US" b="1" dirty="0" smtClean="0">
                <a:solidFill>
                  <a:srgbClr val="435E9A"/>
                </a:solidFill>
              </a:rPr>
              <a:t>. Communication</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lnSpcReduction="10000"/>
          </a:bodyPr>
          <a:lstStyle/>
          <a:p>
            <a:pPr marL="0" indent="0" algn="ctr">
              <a:buNone/>
            </a:pPr>
            <a:r>
              <a:rPr lang="en-US" sz="3600" b="1" dirty="0" smtClean="0"/>
              <a:t>“The single biggest problem in communication is the illusion that it has taken place” </a:t>
            </a:r>
          </a:p>
          <a:p>
            <a:pPr marL="0" indent="0" algn="ctr">
              <a:buNone/>
            </a:pPr>
            <a:endParaRPr lang="en-US" sz="3600" b="1" dirty="0" smtClean="0"/>
          </a:p>
          <a:p>
            <a:pPr marL="0" indent="0" algn="ctr">
              <a:buNone/>
            </a:pPr>
            <a:r>
              <a:rPr lang="en-US" sz="3600" i="1" dirty="0" smtClean="0"/>
              <a:t>– George Bernard Shaw</a:t>
            </a:r>
          </a:p>
        </p:txBody>
      </p:sp>
    </p:spTree>
    <p:extLst>
      <p:ext uri="{BB962C8B-B14F-4D97-AF65-F5344CB8AC3E}">
        <p14:creationId xmlns:p14="http://schemas.microsoft.com/office/powerpoint/2010/main" val="508156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Communication Medium</a:t>
            </a:r>
            <a:endParaRPr lang="en-US" b="1" dirty="0">
              <a:solidFill>
                <a:srgbClr val="435E9A"/>
              </a:solidFill>
            </a:endParaRPr>
          </a:p>
        </p:txBody>
      </p:sp>
      <p:sp>
        <p:nvSpPr>
          <p:cNvPr id="3" name="Content Placeholder 2"/>
          <p:cNvSpPr>
            <a:spLocks noGrp="1"/>
          </p:cNvSpPr>
          <p:nvPr>
            <p:ph idx="1"/>
          </p:nvPr>
        </p:nvSpPr>
        <p:spPr>
          <a:xfrm>
            <a:off x="611560" y="1419621"/>
            <a:ext cx="8229600" cy="3175001"/>
          </a:xfrm>
        </p:spPr>
        <p:txBody>
          <a:bodyPr>
            <a:normAutofit/>
          </a:bodyPr>
          <a:lstStyle/>
          <a:p>
            <a:pPr marL="0" indent="0" algn="ctr">
              <a:buNone/>
            </a:pPr>
            <a:r>
              <a:rPr lang="en-US" sz="2400" dirty="0" smtClean="0"/>
              <a:t>How do you want to communicate? </a:t>
            </a:r>
            <a:r>
              <a:rPr lang="en-US" sz="2400" dirty="0"/>
              <a:t>Email? Text?</a:t>
            </a:r>
          </a:p>
          <a:p>
            <a:pPr marL="0" indent="0" algn="ctr">
              <a:buNone/>
            </a:pPr>
            <a:r>
              <a:rPr lang="en-US" sz="2400" dirty="0" smtClean="0"/>
              <a:t>Facebook Messenger? Google Drive?</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Medium</a:t>
            </a:r>
            <a:r>
              <a:rPr lang="en-US" sz="1800" dirty="0" smtClean="0">
                <a:solidFill>
                  <a:srgbClr val="435E9A">
                    <a:alpha val="50000"/>
                  </a:srgbClr>
                </a:solidFill>
              </a:rPr>
              <a:t>			 ii. Timelines		iii. Conduct</a:t>
            </a:r>
          </a:p>
        </p:txBody>
      </p:sp>
      <p:grpSp>
        <p:nvGrpSpPr>
          <p:cNvPr id="10" name="Group 9"/>
          <p:cNvGrpSpPr/>
          <p:nvPr/>
        </p:nvGrpSpPr>
        <p:grpSpPr>
          <a:xfrm>
            <a:off x="3131840" y="2906573"/>
            <a:ext cx="3242447" cy="1051965"/>
            <a:chOff x="3131840" y="2906573"/>
            <a:chExt cx="3242447" cy="1051965"/>
          </a:xfrm>
        </p:grpSpPr>
        <p:pic>
          <p:nvPicPr>
            <p:cNvPr id="7" name="Picture 6"/>
            <p:cNvPicPr>
              <a:picLocks noChangeAspect="1"/>
            </p:cNvPicPr>
            <p:nvPr/>
          </p:nvPicPr>
          <p:blipFill rotWithShape="1">
            <a:blip r:embed="rId3"/>
            <a:srcRect l="16871" t="1142" r="66592" b="70577"/>
            <a:stretch/>
          </p:blipFill>
          <p:spPr>
            <a:xfrm>
              <a:off x="3131840" y="2924131"/>
              <a:ext cx="1152128" cy="1034407"/>
            </a:xfrm>
            <a:prstGeom prst="rect">
              <a:avLst/>
            </a:prstGeom>
          </p:spPr>
        </p:pic>
        <p:pic>
          <p:nvPicPr>
            <p:cNvPr id="8" name="Picture 7"/>
            <p:cNvPicPr>
              <a:picLocks noChangeAspect="1"/>
            </p:cNvPicPr>
            <p:nvPr/>
          </p:nvPicPr>
          <p:blipFill rotWithShape="1">
            <a:blip r:embed="rId3"/>
            <a:srcRect l="51575" t="3633" r="34250" b="75229"/>
            <a:stretch/>
          </p:blipFill>
          <p:spPr>
            <a:xfrm>
              <a:off x="4283968" y="3003798"/>
              <a:ext cx="1043056" cy="816615"/>
            </a:xfrm>
            <a:prstGeom prst="rect">
              <a:avLst/>
            </a:prstGeom>
          </p:spPr>
        </p:pic>
        <p:pic>
          <p:nvPicPr>
            <p:cNvPr id="9" name="Picture 8"/>
            <p:cNvPicPr>
              <a:picLocks noChangeAspect="1"/>
            </p:cNvPicPr>
            <p:nvPr/>
          </p:nvPicPr>
          <p:blipFill rotWithShape="1">
            <a:blip r:embed="rId3"/>
            <a:srcRect l="68900" t="3362" r="18387" b="74138"/>
            <a:stretch/>
          </p:blipFill>
          <p:spPr>
            <a:xfrm>
              <a:off x="5356344" y="2906573"/>
              <a:ext cx="1017943" cy="945830"/>
            </a:xfrm>
            <a:prstGeom prst="rect">
              <a:avLst/>
            </a:prstGeom>
          </p:spPr>
        </p:pic>
      </p:grpSp>
    </p:spTree>
    <p:extLst>
      <p:ext uri="{BB962C8B-B14F-4D97-AF65-F5344CB8AC3E}">
        <p14:creationId xmlns:p14="http://schemas.microsoft.com/office/powerpoint/2010/main" val="283617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Communication Timelines</a:t>
            </a:r>
            <a:endParaRPr lang="en-US" b="1" dirty="0">
              <a:solidFill>
                <a:srgbClr val="435E9A"/>
              </a:solidFill>
            </a:endParaRPr>
          </a:p>
        </p:txBody>
      </p:sp>
      <p:sp>
        <p:nvSpPr>
          <p:cNvPr id="3" name="Content Placeholder 2"/>
          <p:cNvSpPr>
            <a:spLocks noGrp="1"/>
          </p:cNvSpPr>
          <p:nvPr>
            <p:ph idx="1"/>
          </p:nvPr>
        </p:nvSpPr>
        <p:spPr>
          <a:xfrm>
            <a:off x="611560" y="1419621"/>
            <a:ext cx="8229600" cy="3175001"/>
          </a:xfrm>
        </p:spPr>
        <p:txBody>
          <a:bodyPr>
            <a:normAutofit/>
          </a:bodyPr>
          <a:lstStyle/>
          <a:p>
            <a:pPr marL="0" lvl="0" indent="0" algn="ctr">
              <a:buNone/>
            </a:pPr>
            <a:r>
              <a:rPr lang="en-US" sz="2800" b="1" dirty="0" smtClean="0"/>
              <a:t>Acceptable Hours &amp; Responses</a:t>
            </a:r>
            <a:endParaRPr lang="en-US" sz="2800" b="1" dirty="0"/>
          </a:p>
          <a:p>
            <a:pPr marL="0" indent="0" algn="ctr">
              <a:buNone/>
            </a:pPr>
            <a:r>
              <a:rPr lang="en-US" sz="2400" dirty="0" smtClean="0"/>
              <a:t>Team members can work different hours (e.g., 9-5, night owls, etc.). When does everyone like to work? What is acceptable for reaching out and expecting responses? How soon do you expect a response? </a:t>
            </a:r>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Medium			 </a:t>
            </a:r>
            <a:r>
              <a:rPr lang="en-US" sz="1800" b="1" dirty="0" smtClean="0">
                <a:solidFill>
                  <a:srgbClr val="435E9A">
                    <a:alpha val="50000"/>
                  </a:srgbClr>
                </a:solidFill>
              </a:rPr>
              <a:t>ii. Timelines</a:t>
            </a:r>
            <a:r>
              <a:rPr lang="en-US" sz="1800" dirty="0" smtClean="0">
                <a:solidFill>
                  <a:srgbClr val="435E9A">
                    <a:alpha val="50000"/>
                  </a:srgbClr>
                </a:solidFill>
              </a:rPr>
              <a:t>		iii. Conduct</a:t>
            </a:r>
          </a:p>
        </p:txBody>
      </p:sp>
      <p:pic>
        <p:nvPicPr>
          <p:cNvPr id="4" name="Picture 3"/>
          <p:cNvPicPr>
            <a:picLocks noChangeAspect="1"/>
          </p:cNvPicPr>
          <p:nvPr/>
        </p:nvPicPr>
        <p:blipFill>
          <a:blip r:embed="rId3">
            <a:biLevel thresh="50000"/>
          </a:blip>
          <a:stretch>
            <a:fillRect/>
          </a:stretch>
        </p:blipFill>
        <p:spPr>
          <a:xfrm>
            <a:off x="4139951" y="3538736"/>
            <a:ext cx="959991" cy="959991"/>
          </a:xfrm>
          <a:prstGeom prst="rect">
            <a:avLst/>
          </a:prstGeom>
        </p:spPr>
      </p:pic>
    </p:spTree>
    <p:extLst>
      <p:ext uri="{BB962C8B-B14F-4D97-AF65-F5344CB8AC3E}">
        <p14:creationId xmlns:p14="http://schemas.microsoft.com/office/powerpoint/2010/main" val="553765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Communication Conduct</a:t>
            </a:r>
            <a:endParaRPr lang="en-US" b="1" dirty="0">
              <a:solidFill>
                <a:srgbClr val="435E9A"/>
              </a:solidFill>
            </a:endParaRPr>
          </a:p>
        </p:txBody>
      </p:sp>
      <p:sp>
        <p:nvSpPr>
          <p:cNvPr id="3" name="Content Placeholder 2"/>
          <p:cNvSpPr>
            <a:spLocks noGrp="1"/>
          </p:cNvSpPr>
          <p:nvPr>
            <p:ph idx="1"/>
          </p:nvPr>
        </p:nvSpPr>
        <p:spPr>
          <a:xfrm>
            <a:off x="611560" y="1419621"/>
            <a:ext cx="8229600" cy="3175001"/>
          </a:xfrm>
        </p:spPr>
        <p:txBody>
          <a:bodyPr>
            <a:normAutofit/>
          </a:bodyPr>
          <a:lstStyle/>
          <a:p>
            <a:pPr marL="0" indent="0" algn="ctr">
              <a:buNone/>
            </a:pPr>
            <a:r>
              <a:rPr lang="en-US" sz="2400" dirty="0" smtClean="0"/>
              <a:t>How do you want team members to communication within the team (i.e., between members)? Outside of the team (e.g., instructors, mentors, TA)?</a:t>
            </a:r>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Medium			 ii. Timelines		</a:t>
            </a:r>
            <a:r>
              <a:rPr lang="en-US" sz="1800" b="1" dirty="0" smtClean="0">
                <a:solidFill>
                  <a:srgbClr val="435E9A">
                    <a:alpha val="50000"/>
                  </a:srgbClr>
                </a:solidFill>
              </a:rPr>
              <a:t>iii. Conduct</a:t>
            </a:r>
          </a:p>
        </p:txBody>
      </p:sp>
      <p:pic>
        <p:nvPicPr>
          <p:cNvPr id="6" name="Picture 5"/>
          <p:cNvPicPr>
            <a:picLocks noChangeAspect="1"/>
          </p:cNvPicPr>
          <p:nvPr/>
        </p:nvPicPr>
        <p:blipFill>
          <a:blip r:embed="rId3"/>
          <a:stretch>
            <a:fillRect/>
          </a:stretch>
        </p:blipFill>
        <p:spPr>
          <a:xfrm>
            <a:off x="3826701" y="3007121"/>
            <a:ext cx="1490598" cy="1490598"/>
          </a:xfrm>
          <a:prstGeom prst="rect">
            <a:avLst/>
          </a:prstGeom>
        </p:spPr>
      </p:pic>
    </p:spTree>
    <p:extLst>
      <p:ext uri="{BB962C8B-B14F-4D97-AF65-F5344CB8AC3E}">
        <p14:creationId xmlns:p14="http://schemas.microsoft.com/office/powerpoint/2010/main" val="31241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C. Meetings</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lnSpcReduction="10000"/>
          </a:bodyPr>
          <a:lstStyle/>
          <a:p>
            <a:pPr marL="0" indent="0" algn="ctr">
              <a:buNone/>
            </a:pPr>
            <a:r>
              <a:rPr lang="en-US" sz="3600" b="1" dirty="0" smtClean="0"/>
              <a:t>“A meeting is an event at which the minutes are kept and hours are lost” </a:t>
            </a:r>
          </a:p>
          <a:p>
            <a:pPr marL="0" indent="0" algn="ctr">
              <a:buNone/>
            </a:pPr>
            <a:endParaRPr lang="en-US" sz="3600" b="1" dirty="0" smtClean="0"/>
          </a:p>
          <a:p>
            <a:pPr marL="0" indent="0" algn="ctr">
              <a:buNone/>
            </a:pPr>
            <a:r>
              <a:rPr lang="en-US" sz="3600" i="1" dirty="0" smtClean="0"/>
              <a:t>– Unknown</a:t>
            </a:r>
          </a:p>
        </p:txBody>
      </p:sp>
    </p:spTree>
    <p:extLst>
      <p:ext uri="{BB962C8B-B14F-4D97-AF65-F5344CB8AC3E}">
        <p14:creationId xmlns:p14="http://schemas.microsoft.com/office/powerpoint/2010/main" val="1591016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Scheduling</a:t>
            </a:r>
            <a:endParaRPr lang="en-US" b="1" dirty="0">
              <a:solidFill>
                <a:srgbClr val="435E9A"/>
              </a:solidFill>
            </a:endParaRPr>
          </a:p>
        </p:txBody>
      </p:sp>
      <p:sp>
        <p:nvSpPr>
          <p:cNvPr id="3" name="Content Placeholder 2"/>
          <p:cNvSpPr>
            <a:spLocks noGrp="1"/>
          </p:cNvSpPr>
          <p:nvPr>
            <p:ph idx="1"/>
          </p:nvPr>
        </p:nvSpPr>
        <p:spPr>
          <a:xfrm>
            <a:off x="611560" y="1305194"/>
            <a:ext cx="8229600" cy="3175001"/>
          </a:xfrm>
        </p:spPr>
        <p:txBody>
          <a:bodyPr>
            <a:normAutofit/>
          </a:bodyPr>
          <a:lstStyle/>
          <a:p>
            <a:pPr marL="0" indent="0" algn="ctr">
              <a:buNone/>
            </a:pPr>
            <a:r>
              <a:rPr lang="en-US" sz="2400" dirty="0" smtClean="0"/>
              <a:t>When will you meet? Set a scheduled time, change it if you need to or cancel it if you don’t need it, but at the very least you will always have a time set aside you can get together.</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Scheduling   </a:t>
            </a:r>
            <a:r>
              <a:rPr lang="en-US" sz="1800" dirty="0">
                <a:solidFill>
                  <a:srgbClr val="435E9A">
                    <a:alpha val="50000"/>
                  </a:srgbClr>
                </a:solidFill>
              </a:rPr>
              <a:t>	</a:t>
            </a:r>
            <a:r>
              <a:rPr lang="en-US" sz="1800" dirty="0" smtClean="0">
                <a:solidFill>
                  <a:srgbClr val="435E9A">
                    <a:alpha val="50000"/>
                  </a:srgbClr>
                </a:solidFill>
              </a:rPr>
              <a:t>ii. Involvement	  iii. Attendance/Notice</a:t>
            </a:r>
          </a:p>
        </p:txBody>
      </p:sp>
      <p:pic>
        <p:nvPicPr>
          <p:cNvPr id="4" name="Picture 3"/>
          <p:cNvPicPr>
            <a:picLocks noChangeAspect="1"/>
          </p:cNvPicPr>
          <p:nvPr/>
        </p:nvPicPr>
        <p:blipFill>
          <a:blip r:embed="rId3">
            <a:biLevel thresh="50000"/>
          </a:blip>
          <a:stretch>
            <a:fillRect/>
          </a:stretch>
        </p:blipFill>
        <p:spPr>
          <a:xfrm>
            <a:off x="3635896" y="3007008"/>
            <a:ext cx="1854696" cy="1272131"/>
          </a:xfrm>
          <a:prstGeom prst="rect">
            <a:avLst/>
          </a:prstGeom>
        </p:spPr>
      </p:pic>
    </p:spTree>
    <p:extLst>
      <p:ext uri="{BB962C8B-B14F-4D97-AF65-F5344CB8AC3E}">
        <p14:creationId xmlns:p14="http://schemas.microsoft.com/office/powerpoint/2010/main" val="677612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18530"/>
            <a:ext cx="8229600" cy="3394472"/>
          </a:xfrm>
        </p:spPr>
        <p:txBody>
          <a:bodyPr>
            <a:normAutofit/>
          </a:bodyPr>
          <a:lstStyle/>
          <a:p>
            <a:pPr marL="0" indent="0" algn="ctr">
              <a:buNone/>
            </a:pPr>
            <a:r>
              <a:rPr lang="en-US" sz="3600" b="1" dirty="0" smtClean="0"/>
              <a:t>“A verbal contract isn’t worth the paper it’s written on.”</a:t>
            </a:r>
          </a:p>
          <a:p>
            <a:pPr marL="0" indent="0" algn="ctr">
              <a:buNone/>
            </a:pPr>
            <a:endParaRPr lang="en-US" sz="3600" dirty="0" smtClean="0"/>
          </a:p>
          <a:p>
            <a:pPr marL="0" indent="0" algn="ctr">
              <a:buNone/>
            </a:pPr>
            <a:r>
              <a:rPr lang="en-US" sz="3600" dirty="0" smtClean="0"/>
              <a:t>- </a:t>
            </a:r>
            <a:r>
              <a:rPr lang="en-US" sz="3600" i="1" dirty="0" smtClean="0"/>
              <a:t>Sam Goldwyn</a:t>
            </a:r>
            <a:endParaRPr lang="en-US" sz="3600" i="1" dirty="0"/>
          </a:p>
        </p:txBody>
      </p:sp>
      <p:pic>
        <p:nvPicPr>
          <p:cNvPr id="4" name="Picture 3"/>
          <p:cNvPicPr>
            <a:picLocks noChangeAspect="1"/>
          </p:cNvPicPr>
          <p:nvPr/>
        </p:nvPicPr>
        <p:blipFill>
          <a:blip r:embed="rId3"/>
          <a:stretch>
            <a:fillRect/>
          </a:stretch>
        </p:blipFill>
        <p:spPr>
          <a:xfrm>
            <a:off x="683568" y="2715766"/>
            <a:ext cx="1366960" cy="221171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Involvement</a:t>
            </a:r>
            <a:endParaRPr lang="en-US" b="1" dirty="0">
              <a:solidFill>
                <a:srgbClr val="435E9A"/>
              </a:solidFill>
            </a:endParaRPr>
          </a:p>
        </p:txBody>
      </p:sp>
      <p:sp>
        <p:nvSpPr>
          <p:cNvPr id="3" name="Content Placeholder 2"/>
          <p:cNvSpPr>
            <a:spLocks noGrp="1"/>
          </p:cNvSpPr>
          <p:nvPr>
            <p:ph idx="1"/>
          </p:nvPr>
        </p:nvSpPr>
        <p:spPr>
          <a:xfrm>
            <a:off x="611560" y="1328179"/>
            <a:ext cx="8229600" cy="3175001"/>
          </a:xfrm>
        </p:spPr>
        <p:txBody>
          <a:bodyPr>
            <a:normAutofit/>
          </a:bodyPr>
          <a:lstStyle/>
          <a:p>
            <a:pPr marL="0" indent="0" algn="ctr">
              <a:buNone/>
            </a:pPr>
            <a:r>
              <a:rPr lang="en-US" sz="2400" dirty="0" smtClean="0"/>
              <a:t>Meetings are not effective if only one person is participating or prepared. How will the team ensure participation? How should team members prepare for meetings? </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Scheduling   </a:t>
            </a:r>
            <a:r>
              <a:rPr lang="en-US" sz="1800" dirty="0">
                <a:solidFill>
                  <a:srgbClr val="435E9A">
                    <a:alpha val="50000"/>
                  </a:srgbClr>
                </a:solidFill>
              </a:rPr>
              <a:t>	</a:t>
            </a:r>
            <a:r>
              <a:rPr lang="en-US" sz="1800" b="1" dirty="0" smtClean="0">
                <a:solidFill>
                  <a:srgbClr val="435E9A">
                    <a:alpha val="50000"/>
                  </a:srgbClr>
                </a:solidFill>
              </a:rPr>
              <a:t>ii. Involvement</a:t>
            </a:r>
            <a:r>
              <a:rPr lang="en-US" sz="1800" dirty="0" smtClean="0">
                <a:solidFill>
                  <a:srgbClr val="435E9A">
                    <a:alpha val="50000"/>
                  </a:srgbClr>
                </a:solidFill>
              </a:rPr>
              <a:t>	  iii. Attendance/Notice</a:t>
            </a:r>
          </a:p>
        </p:txBody>
      </p:sp>
      <p:grpSp>
        <p:nvGrpSpPr>
          <p:cNvPr id="14" name="Group 13"/>
          <p:cNvGrpSpPr/>
          <p:nvPr/>
        </p:nvGrpSpPr>
        <p:grpSpPr>
          <a:xfrm>
            <a:off x="3833619" y="3183220"/>
            <a:ext cx="1476762" cy="1476762"/>
            <a:chOff x="3833619" y="3174750"/>
            <a:chExt cx="1476762" cy="1476762"/>
          </a:xfrm>
        </p:grpSpPr>
        <p:pic>
          <p:nvPicPr>
            <p:cNvPr id="12" name="Picture 11"/>
            <p:cNvPicPr>
              <a:picLocks noChangeAspect="1"/>
            </p:cNvPicPr>
            <p:nvPr/>
          </p:nvPicPr>
          <p:blipFill>
            <a:blip r:embed="rId3"/>
            <a:stretch>
              <a:fillRect/>
            </a:stretch>
          </p:blipFill>
          <p:spPr>
            <a:xfrm>
              <a:off x="3833619" y="3174750"/>
              <a:ext cx="1476762" cy="1476762"/>
            </a:xfrm>
            <a:prstGeom prst="rect">
              <a:avLst/>
            </a:prstGeom>
          </p:spPr>
        </p:pic>
        <p:pic>
          <p:nvPicPr>
            <p:cNvPr id="13" name="Picture 12"/>
            <p:cNvPicPr>
              <a:picLocks noChangeAspect="1"/>
            </p:cNvPicPr>
            <p:nvPr/>
          </p:nvPicPr>
          <p:blipFill>
            <a:blip r:embed="rId4"/>
            <a:stretch>
              <a:fillRect/>
            </a:stretch>
          </p:blipFill>
          <p:spPr>
            <a:xfrm>
              <a:off x="4726360" y="3174750"/>
              <a:ext cx="450791" cy="339502"/>
            </a:xfrm>
            <a:prstGeom prst="rect">
              <a:avLst/>
            </a:prstGeom>
          </p:spPr>
        </p:pic>
      </p:grpSp>
    </p:spTree>
    <p:extLst>
      <p:ext uri="{BB962C8B-B14F-4D97-AF65-F5344CB8AC3E}">
        <p14:creationId xmlns:p14="http://schemas.microsoft.com/office/powerpoint/2010/main" val="469928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Attendance &amp; Notice</a:t>
            </a:r>
            <a:endParaRPr lang="en-US" b="1" dirty="0">
              <a:solidFill>
                <a:srgbClr val="435E9A"/>
              </a:solidFill>
            </a:endParaRPr>
          </a:p>
        </p:txBody>
      </p:sp>
      <p:sp>
        <p:nvSpPr>
          <p:cNvPr id="3" name="Content Placeholder 2"/>
          <p:cNvSpPr>
            <a:spLocks noGrp="1"/>
          </p:cNvSpPr>
          <p:nvPr>
            <p:ph idx="1"/>
          </p:nvPr>
        </p:nvSpPr>
        <p:spPr>
          <a:xfrm>
            <a:off x="611560" y="1416297"/>
            <a:ext cx="8229600" cy="3175001"/>
          </a:xfrm>
        </p:spPr>
        <p:txBody>
          <a:bodyPr>
            <a:normAutofit/>
          </a:bodyPr>
          <a:lstStyle/>
          <a:p>
            <a:pPr marL="0" indent="0" algn="ctr">
              <a:buNone/>
            </a:pPr>
            <a:r>
              <a:rPr lang="en-US" sz="2400" dirty="0" smtClean="0"/>
              <a:t>Life happens. Unexpected events come up. But how should team members deal with unexpected events when it conflicts with a meeting?</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Scheduling   </a:t>
            </a:r>
            <a:r>
              <a:rPr lang="en-US" sz="1800" dirty="0">
                <a:solidFill>
                  <a:srgbClr val="435E9A">
                    <a:alpha val="50000"/>
                  </a:srgbClr>
                </a:solidFill>
              </a:rPr>
              <a:t>	</a:t>
            </a:r>
            <a:r>
              <a:rPr lang="en-US" sz="1800" dirty="0" smtClean="0">
                <a:solidFill>
                  <a:srgbClr val="435E9A">
                    <a:alpha val="50000"/>
                  </a:srgbClr>
                </a:solidFill>
              </a:rPr>
              <a:t>ii. Involvement	  </a:t>
            </a:r>
            <a:r>
              <a:rPr lang="en-US" sz="1800" b="1" dirty="0" smtClean="0">
                <a:solidFill>
                  <a:srgbClr val="435E9A">
                    <a:alpha val="50000"/>
                  </a:srgbClr>
                </a:solidFill>
              </a:rPr>
              <a:t>iii. Attendance/Notice</a:t>
            </a:r>
          </a:p>
        </p:txBody>
      </p:sp>
      <p:pic>
        <p:nvPicPr>
          <p:cNvPr id="4" name="Picture 3"/>
          <p:cNvPicPr>
            <a:picLocks noChangeAspect="1"/>
          </p:cNvPicPr>
          <p:nvPr/>
        </p:nvPicPr>
        <p:blipFill>
          <a:blip r:embed="rId3"/>
          <a:stretch>
            <a:fillRect/>
          </a:stretch>
        </p:blipFill>
        <p:spPr>
          <a:xfrm>
            <a:off x="2978928" y="2843654"/>
            <a:ext cx="1558032" cy="1558032"/>
          </a:xfrm>
          <a:prstGeom prst="rect">
            <a:avLst/>
          </a:prstGeom>
        </p:spPr>
      </p:pic>
      <p:pic>
        <p:nvPicPr>
          <p:cNvPr id="6" name="Picture 5"/>
          <p:cNvPicPr>
            <a:picLocks noChangeAspect="1"/>
          </p:cNvPicPr>
          <p:nvPr/>
        </p:nvPicPr>
        <p:blipFill>
          <a:blip r:embed="rId4"/>
          <a:stretch>
            <a:fillRect/>
          </a:stretch>
        </p:blipFill>
        <p:spPr>
          <a:xfrm>
            <a:off x="4581512" y="3003797"/>
            <a:ext cx="1275606" cy="1275606"/>
          </a:xfrm>
          <a:prstGeom prst="rect">
            <a:avLst/>
          </a:prstGeom>
        </p:spPr>
      </p:pic>
    </p:spTree>
    <p:extLst>
      <p:ext uri="{BB962C8B-B14F-4D97-AF65-F5344CB8AC3E}">
        <p14:creationId xmlns:p14="http://schemas.microsoft.com/office/powerpoint/2010/main" val="947982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D. Conflict &amp; Decisions</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lnSpcReduction="10000"/>
          </a:bodyPr>
          <a:lstStyle/>
          <a:p>
            <a:pPr marL="0" indent="0" algn="ctr">
              <a:buNone/>
            </a:pPr>
            <a:r>
              <a:rPr lang="en-US" sz="3600" b="1" dirty="0" smtClean="0"/>
              <a:t>“Peace is not the absence of conflict, but the ability to cope with it.” </a:t>
            </a:r>
          </a:p>
          <a:p>
            <a:pPr marL="0" indent="0" algn="ctr">
              <a:buNone/>
            </a:pPr>
            <a:endParaRPr lang="en-US" sz="3600" b="1" dirty="0" smtClean="0"/>
          </a:p>
          <a:p>
            <a:pPr marL="0" indent="0" algn="ctr">
              <a:buNone/>
            </a:pPr>
            <a:r>
              <a:rPr lang="en-US" sz="3600" i="1" dirty="0" smtClean="0"/>
              <a:t>– Dorothy Thomas</a:t>
            </a:r>
          </a:p>
        </p:txBody>
      </p:sp>
    </p:spTree>
    <p:extLst>
      <p:ext uri="{BB962C8B-B14F-4D97-AF65-F5344CB8AC3E}">
        <p14:creationId xmlns:p14="http://schemas.microsoft.com/office/powerpoint/2010/main" val="1380845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Code of Conduct</a:t>
            </a:r>
            <a:endParaRPr lang="en-US" b="1" dirty="0">
              <a:solidFill>
                <a:srgbClr val="435E9A"/>
              </a:solidFill>
            </a:endParaRPr>
          </a:p>
        </p:txBody>
      </p:sp>
      <p:sp>
        <p:nvSpPr>
          <p:cNvPr id="3" name="Content Placeholder 2"/>
          <p:cNvSpPr>
            <a:spLocks noGrp="1"/>
          </p:cNvSpPr>
          <p:nvPr>
            <p:ph idx="1"/>
          </p:nvPr>
        </p:nvSpPr>
        <p:spPr>
          <a:xfrm>
            <a:off x="611560" y="1416297"/>
            <a:ext cx="8229600" cy="3175001"/>
          </a:xfrm>
        </p:spPr>
        <p:txBody>
          <a:bodyPr>
            <a:normAutofit/>
          </a:bodyPr>
          <a:lstStyle/>
          <a:p>
            <a:pPr marL="0" indent="0" algn="ctr">
              <a:buNone/>
            </a:pPr>
            <a:r>
              <a:rPr lang="en-US" sz="2400" dirty="0"/>
              <a:t>C</a:t>
            </a:r>
            <a:r>
              <a:rPr lang="en-US" sz="2400" dirty="0" smtClean="0"/>
              <a:t>onflict can create negative emotions, which can make it difficult to conduct yourself appropriately. But that is no excuse to not be respectful or professional.</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Conduct</a:t>
            </a:r>
            <a:r>
              <a:rPr lang="en-US" sz="1800" dirty="0">
                <a:solidFill>
                  <a:srgbClr val="435E9A">
                    <a:alpha val="50000"/>
                  </a:srgbClr>
                </a:solidFill>
              </a:rPr>
              <a:t>	</a:t>
            </a:r>
            <a:r>
              <a:rPr lang="en-US" sz="1800" dirty="0" smtClean="0">
                <a:solidFill>
                  <a:srgbClr val="435E9A">
                    <a:alpha val="50000"/>
                  </a:srgbClr>
                </a:solidFill>
              </a:rPr>
              <a:t>	ii. Initial/Escalation	  iii. Decision Making</a:t>
            </a:r>
          </a:p>
        </p:txBody>
      </p:sp>
      <p:pic>
        <p:nvPicPr>
          <p:cNvPr id="6" name="Picture 5"/>
          <p:cNvPicPr>
            <a:picLocks noChangeAspect="1"/>
          </p:cNvPicPr>
          <p:nvPr/>
        </p:nvPicPr>
        <p:blipFill>
          <a:blip r:embed="rId3"/>
          <a:stretch>
            <a:fillRect/>
          </a:stretch>
        </p:blipFill>
        <p:spPr>
          <a:xfrm>
            <a:off x="3923928" y="2859782"/>
            <a:ext cx="1463092" cy="1463092"/>
          </a:xfrm>
          <a:prstGeom prst="rect">
            <a:avLst/>
          </a:prstGeom>
        </p:spPr>
      </p:pic>
    </p:spTree>
    <p:extLst>
      <p:ext uri="{BB962C8B-B14F-4D97-AF65-F5344CB8AC3E}">
        <p14:creationId xmlns:p14="http://schemas.microsoft.com/office/powerpoint/2010/main" val="1267774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35E9A"/>
                </a:solidFill>
              </a:rPr>
              <a:t>Initial, Escalation &amp; Resolution</a:t>
            </a:r>
            <a:endParaRPr lang="en-US" b="1" dirty="0">
              <a:solidFill>
                <a:srgbClr val="435E9A"/>
              </a:solidFill>
            </a:endParaRPr>
          </a:p>
        </p:txBody>
      </p:sp>
      <p:sp>
        <p:nvSpPr>
          <p:cNvPr id="3" name="Content Placeholder 2"/>
          <p:cNvSpPr>
            <a:spLocks noGrp="1"/>
          </p:cNvSpPr>
          <p:nvPr>
            <p:ph idx="1"/>
          </p:nvPr>
        </p:nvSpPr>
        <p:spPr>
          <a:xfrm>
            <a:off x="611560" y="1416297"/>
            <a:ext cx="8229600" cy="3175001"/>
          </a:xfrm>
        </p:spPr>
        <p:txBody>
          <a:bodyPr>
            <a:normAutofit/>
          </a:bodyPr>
          <a:lstStyle/>
          <a:p>
            <a:pPr marL="0" indent="0" algn="ctr">
              <a:buNone/>
            </a:pPr>
            <a:r>
              <a:rPr lang="en-US" sz="2400" dirty="0" smtClean="0"/>
              <a:t>Conflicts can escalate quickly. What steps should to take to de-escalate </a:t>
            </a:r>
            <a:r>
              <a:rPr lang="en-US" sz="2400" smtClean="0"/>
              <a:t>and resolve a </a:t>
            </a:r>
            <a:r>
              <a:rPr lang="en-US" sz="2400" dirty="0" smtClean="0"/>
              <a:t>conflict? Who do you trust to make a ruling decision if it can’t be resolved?</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Conduct</a:t>
            </a:r>
            <a:r>
              <a:rPr lang="en-US" sz="1800" dirty="0">
                <a:solidFill>
                  <a:srgbClr val="435E9A">
                    <a:alpha val="50000"/>
                  </a:srgbClr>
                </a:solidFill>
              </a:rPr>
              <a:t>	</a:t>
            </a:r>
            <a:r>
              <a:rPr lang="en-US" sz="1800" dirty="0" smtClean="0">
                <a:solidFill>
                  <a:srgbClr val="435E9A">
                    <a:alpha val="50000"/>
                  </a:srgbClr>
                </a:solidFill>
              </a:rPr>
              <a:t>	</a:t>
            </a:r>
            <a:r>
              <a:rPr lang="en-US" sz="1800" b="1" dirty="0" smtClean="0">
                <a:solidFill>
                  <a:srgbClr val="435E9A">
                    <a:alpha val="50000"/>
                  </a:srgbClr>
                </a:solidFill>
              </a:rPr>
              <a:t>ii. Initial/Escalation</a:t>
            </a:r>
            <a:r>
              <a:rPr lang="en-US" sz="1800" dirty="0" smtClean="0">
                <a:solidFill>
                  <a:srgbClr val="435E9A">
                    <a:alpha val="50000"/>
                  </a:srgbClr>
                </a:solidFill>
              </a:rPr>
              <a:t>	  iii. Decision Making</a:t>
            </a:r>
          </a:p>
        </p:txBody>
      </p:sp>
      <p:pic>
        <p:nvPicPr>
          <p:cNvPr id="4" name="Picture 3"/>
          <p:cNvPicPr>
            <a:picLocks noChangeAspect="1"/>
          </p:cNvPicPr>
          <p:nvPr/>
        </p:nvPicPr>
        <p:blipFill>
          <a:blip r:embed="rId3"/>
          <a:stretch>
            <a:fillRect/>
          </a:stretch>
        </p:blipFill>
        <p:spPr>
          <a:xfrm>
            <a:off x="3671900" y="2859782"/>
            <a:ext cx="1800200" cy="1800200"/>
          </a:xfrm>
          <a:prstGeom prst="rect">
            <a:avLst/>
          </a:prstGeom>
        </p:spPr>
      </p:pic>
    </p:spTree>
    <p:extLst>
      <p:ext uri="{BB962C8B-B14F-4D97-AF65-F5344CB8AC3E}">
        <p14:creationId xmlns:p14="http://schemas.microsoft.com/office/powerpoint/2010/main" val="311719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Decision Making</a:t>
            </a:r>
            <a:endParaRPr lang="en-US" b="1" dirty="0">
              <a:solidFill>
                <a:srgbClr val="435E9A"/>
              </a:solidFill>
            </a:endParaRPr>
          </a:p>
        </p:txBody>
      </p:sp>
      <p:sp>
        <p:nvSpPr>
          <p:cNvPr id="3" name="Content Placeholder 2"/>
          <p:cNvSpPr>
            <a:spLocks noGrp="1"/>
          </p:cNvSpPr>
          <p:nvPr>
            <p:ph idx="1"/>
          </p:nvPr>
        </p:nvSpPr>
        <p:spPr>
          <a:xfrm>
            <a:off x="611560" y="1200273"/>
            <a:ext cx="8229600" cy="3175001"/>
          </a:xfrm>
        </p:spPr>
        <p:txBody>
          <a:bodyPr>
            <a:normAutofit/>
          </a:bodyPr>
          <a:lstStyle/>
          <a:p>
            <a:pPr marL="0" indent="0" algn="ctr">
              <a:buNone/>
            </a:pPr>
            <a:r>
              <a:rPr lang="en-US" sz="2400" dirty="0" smtClean="0"/>
              <a:t>When you vote majority, someone loses. If someone is not on board with an idea or plan, you could be missing something. Integrate when possible and outline how you can do that. Is there someone you all respect &amp; trust to be a decision judge?</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Conduct</a:t>
            </a:r>
            <a:r>
              <a:rPr lang="en-US" sz="1800" dirty="0">
                <a:solidFill>
                  <a:srgbClr val="435E9A">
                    <a:alpha val="50000"/>
                  </a:srgbClr>
                </a:solidFill>
              </a:rPr>
              <a:t>	</a:t>
            </a:r>
            <a:r>
              <a:rPr lang="en-US" sz="1800" dirty="0" smtClean="0">
                <a:solidFill>
                  <a:srgbClr val="435E9A">
                    <a:alpha val="50000"/>
                  </a:srgbClr>
                </a:solidFill>
              </a:rPr>
              <a:t>	ii. Initial/Escalation	  </a:t>
            </a:r>
            <a:r>
              <a:rPr lang="en-US" sz="1800" b="1" dirty="0" smtClean="0">
                <a:solidFill>
                  <a:srgbClr val="435E9A">
                    <a:alpha val="50000"/>
                  </a:srgbClr>
                </a:solidFill>
              </a:rPr>
              <a:t>iii. Decision Making</a:t>
            </a:r>
          </a:p>
        </p:txBody>
      </p:sp>
      <p:pic>
        <p:nvPicPr>
          <p:cNvPr id="8" name="Picture 7"/>
          <p:cNvPicPr>
            <a:picLocks noChangeAspect="1"/>
          </p:cNvPicPr>
          <p:nvPr/>
        </p:nvPicPr>
        <p:blipFill rotWithShape="1">
          <a:blip r:embed="rId3"/>
          <a:srcRect t="19446" b="26311"/>
          <a:stretch/>
        </p:blipFill>
        <p:spPr>
          <a:xfrm>
            <a:off x="3280437" y="3272291"/>
            <a:ext cx="2583125" cy="1240027"/>
          </a:xfrm>
          <a:prstGeom prst="rect">
            <a:avLst/>
          </a:prstGeom>
        </p:spPr>
      </p:pic>
    </p:spTree>
    <p:extLst>
      <p:ext uri="{BB962C8B-B14F-4D97-AF65-F5344CB8AC3E}">
        <p14:creationId xmlns:p14="http://schemas.microsoft.com/office/powerpoint/2010/main" val="1842468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435E9A"/>
                </a:solidFill>
              </a:rPr>
              <a:t>E</a:t>
            </a:r>
            <a:r>
              <a:rPr lang="en-US" b="1" dirty="0" smtClean="0">
                <a:solidFill>
                  <a:srgbClr val="435E9A"/>
                </a:solidFill>
              </a:rPr>
              <a:t>. Stress Management</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a:bodyPr>
          <a:lstStyle/>
          <a:p>
            <a:pPr marL="0" indent="0" algn="ctr">
              <a:buNone/>
            </a:pPr>
            <a:r>
              <a:rPr lang="en-US" sz="3600" b="1" dirty="0"/>
              <a:t>“There is no health without mental health.”</a:t>
            </a:r>
          </a:p>
          <a:p>
            <a:pPr marL="0" indent="0" algn="ctr">
              <a:buNone/>
            </a:pPr>
            <a:endParaRPr lang="en-US" sz="3600" b="1" dirty="0"/>
          </a:p>
          <a:p>
            <a:pPr marL="0" indent="0" algn="ctr">
              <a:buNone/>
            </a:pPr>
            <a:r>
              <a:rPr lang="en-US" sz="3600" i="1" dirty="0"/>
              <a:t>– </a:t>
            </a:r>
            <a:r>
              <a:rPr lang="en-CA" sz="3600" dirty="0"/>
              <a:t>David </a:t>
            </a:r>
            <a:r>
              <a:rPr lang="en-CA" sz="3600"/>
              <a:t>Satcher</a:t>
            </a:r>
            <a:endParaRPr lang="en-US" sz="3600" i="1" dirty="0"/>
          </a:p>
        </p:txBody>
      </p:sp>
    </p:spTree>
    <p:extLst>
      <p:ext uri="{BB962C8B-B14F-4D97-AF65-F5344CB8AC3E}">
        <p14:creationId xmlns:p14="http://schemas.microsoft.com/office/powerpoint/2010/main" val="1983085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Monitoring &amp; Assistance</a:t>
            </a:r>
            <a:endParaRPr lang="en-US" b="1" dirty="0">
              <a:solidFill>
                <a:srgbClr val="435E9A"/>
              </a:solidFill>
            </a:endParaRPr>
          </a:p>
        </p:txBody>
      </p:sp>
      <p:sp>
        <p:nvSpPr>
          <p:cNvPr id="3" name="Content Placeholder 2"/>
          <p:cNvSpPr>
            <a:spLocks noGrp="1"/>
          </p:cNvSpPr>
          <p:nvPr>
            <p:ph idx="1"/>
          </p:nvPr>
        </p:nvSpPr>
        <p:spPr>
          <a:xfrm>
            <a:off x="457200" y="1451779"/>
            <a:ext cx="8229600" cy="3175001"/>
          </a:xfrm>
        </p:spPr>
        <p:txBody>
          <a:bodyPr>
            <a:normAutofit/>
          </a:bodyPr>
          <a:lstStyle/>
          <a:p>
            <a:pPr marL="0" indent="0" algn="ctr">
              <a:buNone/>
            </a:pPr>
            <a:r>
              <a:rPr lang="en-US" sz="2400" dirty="0" smtClean="0"/>
              <a:t>Each member should have a plan to </a:t>
            </a:r>
            <a:r>
              <a:rPr lang="en-US" sz="2400" dirty="0"/>
              <a:t>reduce stress, manage </a:t>
            </a:r>
            <a:r>
              <a:rPr lang="en-US" sz="2400" dirty="0" smtClean="0"/>
              <a:t>workloads, </a:t>
            </a:r>
            <a:r>
              <a:rPr lang="en-US" sz="2400" dirty="0"/>
              <a:t>and prevent </a:t>
            </a:r>
            <a:r>
              <a:rPr lang="en-US" sz="2400" dirty="0" smtClean="0"/>
              <a:t>burnout. If the plan is not effective, you should be able to find a social support with your team. When in doubt, ask.</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Monitoring/Assistance</a:t>
            </a:r>
            <a:r>
              <a:rPr lang="en-US" sz="1800" dirty="0">
                <a:solidFill>
                  <a:srgbClr val="435E9A">
                    <a:alpha val="50000"/>
                  </a:srgbClr>
                </a:solidFill>
              </a:rPr>
              <a:t>	</a:t>
            </a:r>
            <a:r>
              <a:rPr lang="en-US" sz="1800" dirty="0" smtClean="0">
                <a:solidFill>
                  <a:srgbClr val="435E9A">
                    <a:alpha val="50000"/>
                  </a:srgbClr>
                </a:solidFill>
              </a:rPr>
              <a:t>	ii. Resources</a:t>
            </a:r>
          </a:p>
        </p:txBody>
      </p:sp>
      <p:pic>
        <p:nvPicPr>
          <p:cNvPr id="4" name="Picture 3"/>
          <p:cNvPicPr>
            <a:picLocks noChangeAspect="1"/>
          </p:cNvPicPr>
          <p:nvPr/>
        </p:nvPicPr>
        <p:blipFill rotWithShape="1">
          <a:blip r:embed="rId3">
            <a:biLevel thresh="50000"/>
          </a:blip>
          <a:srcRect t="13621" b="11267"/>
          <a:stretch/>
        </p:blipFill>
        <p:spPr>
          <a:xfrm>
            <a:off x="3838942" y="3525538"/>
            <a:ext cx="1466116" cy="1101242"/>
          </a:xfrm>
          <a:prstGeom prst="rect">
            <a:avLst/>
          </a:prstGeom>
        </p:spPr>
      </p:pic>
    </p:spTree>
    <p:extLst>
      <p:ext uri="{BB962C8B-B14F-4D97-AF65-F5344CB8AC3E}">
        <p14:creationId xmlns:p14="http://schemas.microsoft.com/office/powerpoint/2010/main" val="84461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Resources</a:t>
            </a:r>
            <a:endParaRPr lang="en-US" b="1" dirty="0">
              <a:solidFill>
                <a:srgbClr val="435E9A"/>
              </a:solidFill>
            </a:endParaRPr>
          </a:p>
        </p:txBody>
      </p:sp>
      <p:sp>
        <p:nvSpPr>
          <p:cNvPr id="3" name="Content Placeholder 2"/>
          <p:cNvSpPr>
            <a:spLocks noGrp="1"/>
          </p:cNvSpPr>
          <p:nvPr>
            <p:ph idx="1"/>
          </p:nvPr>
        </p:nvSpPr>
        <p:spPr>
          <a:xfrm>
            <a:off x="611560" y="1274105"/>
            <a:ext cx="8229600" cy="3175001"/>
          </a:xfrm>
        </p:spPr>
        <p:txBody>
          <a:bodyPr>
            <a:normAutofit/>
          </a:bodyPr>
          <a:lstStyle/>
          <a:p>
            <a:pPr marL="0" indent="0" algn="ctr">
              <a:buNone/>
            </a:pPr>
            <a:r>
              <a:rPr lang="en-US" sz="2400" dirty="0" smtClean="0"/>
              <a:t>There is a mental health crisis on campuses where Canadian students feel hopeless, depressed and even suicidal (</a:t>
            </a:r>
            <a:r>
              <a:rPr lang="en-US" sz="2400" i="1" dirty="0" err="1" smtClean="0"/>
              <a:t>Macleans</a:t>
            </a:r>
            <a:r>
              <a:rPr lang="en-US" sz="2400" i="1" dirty="0" smtClean="0"/>
              <a:t>, 2012</a:t>
            </a:r>
            <a:r>
              <a:rPr lang="en-US" sz="2400" dirty="0" smtClean="0"/>
              <a:t>). As a team you can support one another but you should be aware of other resources available to students.</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Monitoring/Assistance</a:t>
            </a:r>
            <a:r>
              <a:rPr lang="en-US" sz="1800" dirty="0">
                <a:solidFill>
                  <a:srgbClr val="435E9A">
                    <a:alpha val="50000"/>
                  </a:srgbClr>
                </a:solidFill>
              </a:rPr>
              <a:t>	</a:t>
            </a:r>
            <a:r>
              <a:rPr lang="en-US" sz="1800" dirty="0" smtClean="0">
                <a:solidFill>
                  <a:srgbClr val="435E9A">
                    <a:alpha val="50000"/>
                  </a:srgbClr>
                </a:solidFill>
              </a:rPr>
              <a:t>	</a:t>
            </a:r>
            <a:r>
              <a:rPr lang="en-US" sz="1800" b="1" dirty="0" smtClean="0">
                <a:solidFill>
                  <a:srgbClr val="435E9A">
                    <a:alpha val="50000"/>
                  </a:srgbClr>
                </a:solidFill>
              </a:rPr>
              <a:t>ii. Resources</a:t>
            </a:r>
          </a:p>
        </p:txBody>
      </p:sp>
      <p:pic>
        <p:nvPicPr>
          <p:cNvPr id="7" name="Picture 6"/>
          <p:cNvPicPr>
            <a:picLocks noChangeAspect="1"/>
          </p:cNvPicPr>
          <p:nvPr/>
        </p:nvPicPr>
        <p:blipFill>
          <a:blip r:embed="rId3"/>
          <a:stretch>
            <a:fillRect/>
          </a:stretch>
        </p:blipFill>
        <p:spPr>
          <a:xfrm>
            <a:off x="4277489" y="3507854"/>
            <a:ext cx="897742" cy="989012"/>
          </a:xfrm>
          <a:prstGeom prst="rect">
            <a:avLst/>
          </a:prstGeom>
        </p:spPr>
      </p:pic>
    </p:spTree>
    <p:extLst>
      <p:ext uri="{BB962C8B-B14F-4D97-AF65-F5344CB8AC3E}">
        <p14:creationId xmlns:p14="http://schemas.microsoft.com/office/powerpoint/2010/main" val="1796672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F. Breaches &amp; Penalties</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lnSpcReduction="10000"/>
          </a:bodyPr>
          <a:lstStyle/>
          <a:p>
            <a:pPr marL="0" indent="0" algn="ctr">
              <a:buNone/>
            </a:pPr>
            <a:r>
              <a:rPr lang="en-US" sz="3600" b="1" dirty="0" smtClean="0"/>
              <a:t>“People with good intentions make promises but people with good character keep them.”</a:t>
            </a:r>
          </a:p>
          <a:p>
            <a:pPr marL="0" indent="0" algn="ctr">
              <a:buNone/>
            </a:pPr>
            <a:endParaRPr lang="en-US" sz="3600" b="1" dirty="0" smtClean="0"/>
          </a:p>
          <a:p>
            <a:pPr marL="0" indent="0" algn="ctr">
              <a:buNone/>
            </a:pPr>
            <a:r>
              <a:rPr lang="en-US" sz="3600" i="1" dirty="0" smtClean="0"/>
              <a:t>– Unknown</a:t>
            </a:r>
          </a:p>
        </p:txBody>
      </p:sp>
    </p:spTree>
    <p:extLst>
      <p:ext uri="{BB962C8B-B14F-4D97-AF65-F5344CB8AC3E}">
        <p14:creationId xmlns:p14="http://schemas.microsoft.com/office/powerpoint/2010/main" val="724207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What is it?</a:t>
            </a:r>
            <a:endParaRPr lang="en-US" b="1" dirty="0">
              <a:solidFill>
                <a:srgbClr val="435E9A"/>
              </a:solidFill>
            </a:endParaRPr>
          </a:p>
        </p:txBody>
      </p:sp>
      <p:sp>
        <p:nvSpPr>
          <p:cNvPr id="3" name="Content Placeholder 2"/>
          <p:cNvSpPr>
            <a:spLocks noGrp="1"/>
          </p:cNvSpPr>
          <p:nvPr>
            <p:ph idx="1"/>
          </p:nvPr>
        </p:nvSpPr>
        <p:spPr>
          <a:xfrm>
            <a:off x="539552" y="1200151"/>
            <a:ext cx="8147248" cy="3394472"/>
          </a:xfrm>
        </p:spPr>
        <p:txBody>
          <a:bodyPr>
            <a:normAutofit/>
          </a:bodyPr>
          <a:lstStyle/>
          <a:p>
            <a:pPr marL="0" indent="0">
              <a:buNone/>
            </a:pPr>
            <a:r>
              <a:rPr lang="en-US" dirty="0" smtClean="0"/>
              <a:t>A team contract outlines </a:t>
            </a:r>
            <a:r>
              <a:rPr lang="en-US" dirty="0"/>
              <a:t>the </a:t>
            </a:r>
            <a:r>
              <a:rPr lang="en-US" dirty="0" smtClean="0"/>
              <a:t>agreed upon operating procedures and team norms. </a:t>
            </a:r>
            <a:endParaRPr lang="en-US" dirty="0"/>
          </a:p>
        </p:txBody>
      </p:sp>
      <p:pic>
        <p:nvPicPr>
          <p:cNvPr id="4" name="Picture 3"/>
          <p:cNvPicPr>
            <a:picLocks noChangeAspect="1"/>
          </p:cNvPicPr>
          <p:nvPr/>
        </p:nvPicPr>
        <p:blipFill>
          <a:blip r:embed="rId3"/>
          <a:stretch>
            <a:fillRect/>
          </a:stretch>
        </p:blipFill>
        <p:spPr>
          <a:xfrm>
            <a:off x="3995936" y="3291830"/>
            <a:ext cx="1152128" cy="1152128"/>
          </a:xfrm>
          <a:prstGeom prst="rect">
            <a:avLst/>
          </a:prstGeom>
        </p:spPr>
      </p:pic>
    </p:spTree>
    <p:extLst>
      <p:ext uri="{BB962C8B-B14F-4D97-AF65-F5344CB8AC3E}">
        <p14:creationId xmlns:p14="http://schemas.microsoft.com/office/powerpoint/2010/main" val="420945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Breaches</a:t>
            </a:r>
            <a:endParaRPr lang="en-US" b="1" dirty="0">
              <a:solidFill>
                <a:srgbClr val="435E9A"/>
              </a:solidFill>
            </a:endParaRPr>
          </a:p>
        </p:txBody>
      </p:sp>
      <p:sp>
        <p:nvSpPr>
          <p:cNvPr id="3" name="Content Placeholder 2"/>
          <p:cNvSpPr>
            <a:spLocks noGrp="1"/>
          </p:cNvSpPr>
          <p:nvPr>
            <p:ph idx="1"/>
          </p:nvPr>
        </p:nvSpPr>
        <p:spPr>
          <a:xfrm>
            <a:off x="457200" y="1451779"/>
            <a:ext cx="8229600" cy="3175001"/>
          </a:xfrm>
        </p:spPr>
        <p:txBody>
          <a:bodyPr>
            <a:normAutofit/>
          </a:bodyPr>
          <a:lstStyle/>
          <a:p>
            <a:pPr marL="0" indent="0" algn="ctr">
              <a:buNone/>
            </a:pPr>
            <a:r>
              <a:rPr lang="en-US" sz="2400" dirty="0" smtClean="0"/>
              <a:t>Someone broke the contract, now what? Outline a procedure of how to respectfully make the team member aware of a breach, she/he may not be aware. What happens if he/she does it again?</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Breaches</a:t>
            </a:r>
            <a:r>
              <a:rPr lang="en-US" sz="1800" dirty="0">
                <a:solidFill>
                  <a:srgbClr val="435E9A">
                    <a:alpha val="50000"/>
                  </a:srgbClr>
                </a:solidFill>
              </a:rPr>
              <a:t>	</a:t>
            </a:r>
            <a:r>
              <a:rPr lang="en-US" sz="1800" dirty="0" smtClean="0">
                <a:solidFill>
                  <a:srgbClr val="435E9A">
                    <a:alpha val="50000"/>
                  </a:srgbClr>
                </a:solidFill>
              </a:rPr>
              <a:t>	ii. Penalties</a:t>
            </a:r>
          </a:p>
        </p:txBody>
      </p:sp>
      <p:pic>
        <p:nvPicPr>
          <p:cNvPr id="6" name="Picture 5"/>
          <p:cNvPicPr>
            <a:picLocks noChangeAspect="1"/>
          </p:cNvPicPr>
          <p:nvPr/>
        </p:nvPicPr>
        <p:blipFill>
          <a:blip r:embed="rId3"/>
          <a:stretch>
            <a:fillRect/>
          </a:stretch>
        </p:blipFill>
        <p:spPr>
          <a:xfrm>
            <a:off x="4117020" y="3435846"/>
            <a:ext cx="909960" cy="909960"/>
          </a:xfrm>
          <a:prstGeom prst="rect">
            <a:avLst/>
          </a:prstGeom>
        </p:spPr>
      </p:pic>
    </p:spTree>
    <p:extLst>
      <p:ext uri="{BB962C8B-B14F-4D97-AF65-F5344CB8AC3E}">
        <p14:creationId xmlns:p14="http://schemas.microsoft.com/office/powerpoint/2010/main" val="981124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35E9A"/>
                </a:solidFill>
              </a:rPr>
              <a:t>Penalties</a:t>
            </a:r>
            <a:endParaRPr lang="en-US" b="1" dirty="0">
              <a:solidFill>
                <a:srgbClr val="435E9A"/>
              </a:solidFill>
            </a:endParaRPr>
          </a:p>
        </p:txBody>
      </p:sp>
      <p:sp>
        <p:nvSpPr>
          <p:cNvPr id="3" name="Content Placeholder 2"/>
          <p:cNvSpPr>
            <a:spLocks noGrp="1"/>
          </p:cNvSpPr>
          <p:nvPr>
            <p:ph idx="1"/>
          </p:nvPr>
        </p:nvSpPr>
        <p:spPr>
          <a:xfrm>
            <a:off x="457200" y="1274105"/>
            <a:ext cx="8229600" cy="3175001"/>
          </a:xfrm>
        </p:spPr>
        <p:txBody>
          <a:bodyPr>
            <a:normAutofit/>
          </a:bodyPr>
          <a:lstStyle/>
          <a:p>
            <a:pPr marL="0" indent="0" algn="ctr">
              <a:buNone/>
            </a:pPr>
            <a:r>
              <a:rPr lang="en-US" sz="2400" dirty="0" smtClean="0"/>
              <a:t>Three strikes and you’re out! What are the consequences for breaching the contract? How many times do you need to break it before you’re penalized?</a:t>
            </a:r>
            <a:endParaRPr lang="en-US" sz="2400" dirty="0"/>
          </a:p>
        </p:txBody>
      </p:sp>
      <p:sp>
        <p:nvSpPr>
          <p:cNvPr id="7"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Breaches</a:t>
            </a:r>
            <a:r>
              <a:rPr lang="en-US" sz="1800" dirty="0">
                <a:solidFill>
                  <a:srgbClr val="435E9A">
                    <a:alpha val="50000"/>
                  </a:srgbClr>
                </a:solidFill>
              </a:rPr>
              <a:t>	</a:t>
            </a:r>
            <a:r>
              <a:rPr lang="en-US" sz="1800" dirty="0" smtClean="0">
                <a:solidFill>
                  <a:srgbClr val="435E9A">
                    <a:alpha val="50000"/>
                  </a:srgbClr>
                </a:solidFill>
              </a:rPr>
              <a:t>	</a:t>
            </a:r>
            <a:r>
              <a:rPr lang="en-US" sz="1800" b="1" dirty="0" smtClean="0">
                <a:solidFill>
                  <a:srgbClr val="435E9A">
                    <a:alpha val="50000"/>
                  </a:srgbClr>
                </a:solidFill>
              </a:rPr>
              <a:t>ii. Penalties</a:t>
            </a:r>
          </a:p>
        </p:txBody>
      </p:sp>
      <p:pic>
        <p:nvPicPr>
          <p:cNvPr id="9" name="Picture 8"/>
          <p:cNvPicPr>
            <a:picLocks noChangeAspect="1"/>
          </p:cNvPicPr>
          <p:nvPr/>
        </p:nvPicPr>
        <p:blipFill>
          <a:blip r:embed="rId3"/>
          <a:stretch>
            <a:fillRect/>
          </a:stretch>
        </p:blipFill>
        <p:spPr>
          <a:xfrm>
            <a:off x="4067944" y="2980261"/>
            <a:ext cx="1623690" cy="1623690"/>
          </a:xfrm>
          <a:prstGeom prst="rect">
            <a:avLst/>
          </a:prstGeom>
        </p:spPr>
      </p:pic>
    </p:spTree>
    <p:extLst>
      <p:ext uri="{BB962C8B-B14F-4D97-AF65-F5344CB8AC3E}">
        <p14:creationId xmlns:p14="http://schemas.microsoft.com/office/powerpoint/2010/main" val="1147066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Declaration</a:t>
            </a:r>
            <a:endParaRPr lang="en-US" b="1" dirty="0">
              <a:solidFill>
                <a:srgbClr val="435E9A"/>
              </a:solidFill>
            </a:endParaRPr>
          </a:p>
        </p:txBody>
      </p:sp>
      <p:sp>
        <p:nvSpPr>
          <p:cNvPr id="3" name="Content Placeholder 2"/>
          <p:cNvSpPr>
            <a:spLocks noGrp="1"/>
          </p:cNvSpPr>
          <p:nvPr>
            <p:ph idx="1"/>
          </p:nvPr>
        </p:nvSpPr>
        <p:spPr>
          <a:xfrm>
            <a:off x="539552" y="1200151"/>
            <a:ext cx="8147248" cy="3394472"/>
          </a:xfrm>
        </p:spPr>
        <p:txBody>
          <a:bodyPr>
            <a:normAutofit/>
          </a:bodyPr>
          <a:lstStyle/>
          <a:p>
            <a:pPr marL="0" indent="0">
              <a:buNone/>
            </a:pPr>
            <a:r>
              <a:rPr lang="en-US" dirty="0" smtClean="0"/>
              <a:t>If you like it, put a signature on it. Signing shows agreement and adds accountability.</a:t>
            </a:r>
            <a:endParaRPr lang="en-US" dirty="0"/>
          </a:p>
        </p:txBody>
      </p:sp>
      <p:pic>
        <p:nvPicPr>
          <p:cNvPr id="4" name="Picture 3"/>
          <p:cNvPicPr>
            <a:picLocks noChangeAspect="1"/>
          </p:cNvPicPr>
          <p:nvPr/>
        </p:nvPicPr>
        <p:blipFill>
          <a:blip r:embed="rId3"/>
          <a:stretch>
            <a:fillRect/>
          </a:stretch>
        </p:blipFill>
        <p:spPr>
          <a:xfrm>
            <a:off x="3995936" y="3291830"/>
            <a:ext cx="1152128" cy="1152128"/>
          </a:xfrm>
          <a:prstGeom prst="rect">
            <a:avLst/>
          </a:prstGeom>
        </p:spPr>
      </p:pic>
    </p:spTree>
    <p:extLst>
      <p:ext uri="{BB962C8B-B14F-4D97-AF65-F5344CB8AC3E}">
        <p14:creationId xmlns:p14="http://schemas.microsoft.com/office/powerpoint/2010/main" val="1712580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827584" y="195486"/>
            <a:ext cx="6912768" cy="4495800"/>
          </a:xfrm>
          <a:prstGeom prst="rect">
            <a:avLst/>
          </a:prstGeom>
          <a:solidFill>
            <a:srgbClr val="1A2744"/>
          </a:solidFill>
        </p:spPr>
        <p:txBody>
          <a:bodyPr vert="horz" lIns="91440" tIns="45720" rIns="91440" bIns="45720" rtlCol="0" anchor="ctr">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Euphemia UCAS"/>
                <a:ea typeface="+mn-ea"/>
                <a:cs typeface="Euphemia UCAS"/>
              </a:defRPr>
            </a:lvl1pPr>
            <a:lvl2pPr marL="457200" indent="0" algn="ctr" defTabSz="457200" rtl="0" eaLnBrk="1" latinLnBrk="0" hangingPunct="1">
              <a:spcBef>
                <a:spcPct val="20000"/>
              </a:spcBef>
              <a:buFont typeface="Arial"/>
              <a:buNone/>
              <a:defRPr sz="2800" kern="1200">
                <a:solidFill>
                  <a:schemeClr val="tx1">
                    <a:tint val="75000"/>
                  </a:schemeClr>
                </a:solidFill>
                <a:latin typeface="Euphemia UCAS"/>
                <a:ea typeface="+mn-ea"/>
                <a:cs typeface="Euphemia UCAS"/>
              </a:defRPr>
            </a:lvl2pPr>
            <a:lvl3pPr marL="914400" indent="0" algn="ctr" defTabSz="457200" rtl="0" eaLnBrk="1" latinLnBrk="0" hangingPunct="1">
              <a:spcBef>
                <a:spcPct val="20000"/>
              </a:spcBef>
              <a:buFont typeface="Arial"/>
              <a:buNone/>
              <a:defRPr sz="2400" kern="1200">
                <a:solidFill>
                  <a:schemeClr val="tx1">
                    <a:tint val="75000"/>
                  </a:schemeClr>
                </a:solidFill>
                <a:latin typeface="Euphemia UCAS"/>
                <a:ea typeface="+mn-ea"/>
                <a:cs typeface="Euphemia UCAS"/>
              </a:defRPr>
            </a:lvl3pPr>
            <a:lvl4pPr marL="1371600" indent="0" algn="ctr" defTabSz="457200" rtl="0" eaLnBrk="1" latinLnBrk="0" hangingPunct="1">
              <a:spcBef>
                <a:spcPct val="20000"/>
              </a:spcBef>
              <a:buFont typeface="Arial"/>
              <a:buNone/>
              <a:defRPr sz="2000" kern="1200">
                <a:solidFill>
                  <a:schemeClr val="tx1">
                    <a:tint val="75000"/>
                  </a:schemeClr>
                </a:solidFill>
                <a:latin typeface="Euphemia UCAS"/>
                <a:ea typeface="+mn-ea"/>
                <a:cs typeface="Euphemia UCAS"/>
              </a:defRPr>
            </a:lvl4pPr>
            <a:lvl5pPr marL="1828800" indent="0" algn="ctr" defTabSz="457200" rtl="0" eaLnBrk="1" latinLnBrk="0" hangingPunct="1">
              <a:spcBef>
                <a:spcPct val="20000"/>
              </a:spcBef>
              <a:buFont typeface="Arial"/>
              <a:buNone/>
              <a:defRPr sz="2000" kern="1200">
                <a:solidFill>
                  <a:schemeClr val="tx1">
                    <a:tint val="75000"/>
                  </a:schemeClr>
                </a:solidFill>
                <a:latin typeface="Euphemia UCAS"/>
                <a:ea typeface="+mn-ea"/>
                <a:cs typeface="Euphemia UCA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800" b="1" dirty="0" smtClean="0">
                <a:solidFill>
                  <a:schemeClr val="bg1"/>
                </a:solidFill>
              </a:rPr>
              <a:t>IF YOU WANT TO GO FAST, GO ALONE. </a:t>
            </a:r>
          </a:p>
          <a:p>
            <a:endParaRPr lang="en-US" sz="4400" b="1" dirty="0" smtClean="0">
              <a:solidFill>
                <a:schemeClr val="bg1"/>
              </a:solidFill>
            </a:endParaRPr>
          </a:p>
          <a:p>
            <a:r>
              <a:rPr lang="en-US" sz="4800" b="1" dirty="0" smtClean="0">
                <a:solidFill>
                  <a:schemeClr val="bg1"/>
                </a:solidFill>
              </a:rPr>
              <a:t>IF YOU WANT TO GO FAR, GO TOGETHER. </a:t>
            </a:r>
          </a:p>
        </p:txBody>
      </p:sp>
    </p:spTree>
    <p:extLst>
      <p:ext uri="{BB962C8B-B14F-4D97-AF65-F5344CB8AC3E}">
        <p14:creationId xmlns:p14="http://schemas.microsoft.com/office/powerpoint/2010/main" val="1179543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6248400" y="1524000"/>
            <a:ext cx="2743200" cy="1295400"/>
          </a:xfrm>
          <a:prstGeom prst="rect">
            <a:avLst/>
          </a:prstGeom>
        </p:spPr>
        <p:txBody>
          <a:bodyPr/>
          <a:lstStyle/>
          <a:p>
            <a:pPr marL="342900" marR="0" lvl="0" indent="-342900" algn="l" defTabSz="914400" rtl="0" eaLnBrk="1" fontAlgn="auto" latinLnBrk="0" hangingPunct="1">
              <a:lnSpc>
                <a:spcPct val="100000"/>
              </a:lnSpc>
              <a:spcBef>
                <a:spcPct val="20000"/>
              </a:spcBef>
              <a:spcAft>
                <a:spcPts val="1200"/>
              </a:spcAft>
              <a:buClr>
                <a:srgbClr val="F8B237"/>
              </a:buClr>
              <a:buSzTx/>
              <a:tabLst/>
              <a:defRPr/>
            </a:pPr>
            <a:r>
              <a:rPr lang="en-US" sz="2800" dirty="0" smtClean="0">
                <a:latin typeface="Euphemia UCAS" charset="0"/>
                <a:ea typeface="Euphemia UCAS" charset="0"/>
                <a:cs typeface="Euphemia UCAS" charset="0"/>
              </a:rPr>
              <a:t>@</a:t>
            </a:r>
            <a:r>
              <a:rPr lang="en-US" sz="2800" dirty="0" err="1" smtClean="0">
                <a:latin typeface="Euphemia UCAS" charset="0"/>
                <a:ea typeface="Euphemia UCAS" charset="0"/>
                <a:cs typeface="Euphemia UCAS" charset="0"/>
              </a:rPr>
              <a:t>ITPMetrics</a:t>
            </a: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a:p>
            <a:pPr marL="342900" marR="0" lvl="0" indent="-342900" algn="l" defTabSz="914400" rtl="0" eaLnBrk="1" fontAlgn="auto" latinLnBrk="0" hangingPunct="1">
              <a:lnSpc>
                <a:spcPct val="100000"/>
              </a:lnSpc>
              <a:spcBef>
                <a:spcPct val="20000"/>
              </a:spcBef>
              <a:buClr>
                <a:srgbClr val="F8B237"/>
              </a:buClr>
              <a:buSzTx/>
              <a:tabLst/>
              <a:defRPr/>
            </a:pP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a:p>
            <a:pPr marL="342900" marR="0" lvl="0" indent="-342900" algn="l" defTabSz="914400" rtl="0" eaLnBrk="1" fontAlgn="auto" latinLnBrk="0" hangingPunct="1">
              <a:lnSpc>
                <a:spcPct val="100000"/>
              </a:lnSpc>
              <a:spcBef>
                <a:spcPct val="20000"/>
              </a:spcBef>
              <a:buClr>
                <a:srgbClr val="F8B237"/>
              </a:buClr>
              <a:buSzTx/>
              <a:tabLst/>
              <a:defRPr/>
            </a:pP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p:txBody>
      </p:sp>
      <p:pic>
        <p:nvPicPr>
          <p:cNvPr id="4" name="Picture 3"/>
          <p:cNvPicPr>
            <a:picLocks noChangeAspect="1"/>
          </p:cNvPicPr>
          <p:nvPr/>
        </p:nvPicPr>
        <p:blipFill rotWithShape="1">
          <a:blip r:embed="rId2" cstate="print"/>
          <a:srcRect t="12239" r="12319"/>
          <a:stretch/>
        </p:blipFill>
        <p:spPr>
          <a:xfrm>
            <a:off x="5638800" y="1524000"/>
            <a:ext cx="645852" cy="646450"/>
          </a:xfrm>
          <a:prstGeom prst="rect">
            <a:avLst/>
          </a:prstGeom>
        </p:spPr>
      </p:pic>
      <p:sp>
        <p:nvSpPr>
          <p:cNvPr id="5" name="Title 1"/>
          <p:cNvSpPr txBox="1">
            <a:spLocks/>
          </p:cNvSpPr>
          <p:nvPr/>
        </p:nvSpPr>
        <p:spPr>
          <a:xfrm>
            <a:off x="457200" y="152400"/>
            <a:ext cx="8229600" cy="1143000"/>
          </a:xfrm>
          <a:prstGeom prst="rect">
            <a:avLst/>
          </a:prstGeom>
        </p:spPr>
        <p:txBody>
          <a:bodyPr/>
          <a:lstStyle>
            <a:lvl1pPr algn="r" defTabSz="457200" rtl="0" eaLnBrk="1" latinLnBrk="0" hangingPunct="1">
              <a:spcBef>
                <a:spcPct val="0"/>
              </a:spcBef>
              <a:buNone/>
              <a:defRPr sz="2800" kern="1200">
                <a:solidFill>
                  <a:schemeClr val="tx1"/>
                </a:solidFill>
                <a:latin typeface="+mj-lt"/>
                <a:ea typeface="+mj-ea"/>
                <a:cs typeface="+mj-cs"/>
              </a:defRPr>
            </a:lvl1pPr>
          </a:lstStyle>
          <a:p>
            <a:pPr algn="ctr"/>
            <a:r>
              <a:rPr lang="en-US" sz="4800" b="1" dirty="0" smtClean="0">
                <a:latin typeface="Euphemia UCAS" charset="0"/>
                <a:ea typeface="Euphemia UCAS" charset="0"/>
                <a:cs typeface="Euphemia UCAS" charset="0"/>
              </a:rPr>
              <a:t>THANK YOU</a:t>
            </a:r>
            <a:endParaRPr lang="en-US" sz="4800" b="1" dirty="0">
              <a:latin typeface="Euphemia UCAS" charset="0"/>
              <a:ea typeface="Euphemia UCAS" charset="0"/>
              <a:cs typeface="Euphemia UCAS" charset="0"/>
            </a:endParaRPr>
          </a:p>
        </p:txBody>
      </p:sp>
      <p:sp>
        <p:nvSpPr>
          <p:cNvPr id="6" name="TextBox 5"/>
          <p:cNvSpPr txBox="1"/>
          <p:nvPr/>
        </p:nvSpPr>
        <p:spPr>
          <a:xfrm>
            <a:off x="304800" y="990600"/>
            <a:ext cx="8534400" cy="400110"/>
          </a:xfrm>
          <a:prstGeom prst="rect">
            <a:avLst/>
          </a:prstGeom>
          <a:noFill/>
        </p:spPr>
        <p:txBody>
          <a:bodyPr wrap="square" rtlCol="0">
            <a:spAutoFit/>
          </a:bodyPr>
          <a:lstStyle/>
          <a:p>
            <a:pPr algn="ctr"/>
            <a:r>
              <a:rPr lang="en-US" sz="2000" dirty="0" smtClean="0">
                <a:latin typeface="Euphemia UCAS" charset="0"/>
                <a:ea typeface="Euphemia UCAS" charset="0"/>
                <a:cs typeface="Euphemia UCAS" charset="0"/>
              </a:rPr>
              <a:t>Contact Tom O’Neill with any comments or suggestions</a:t>
            </a:r>
            <a:endParaRPr lang="en-US" sz="2000" dirty="0">
              <a:latin typeface="Euphemia UCAS" charset="0"/>
              <a:ea typeface="Euphemia UCAS" charset="0"/>
              <a:cs typeface="Euphemia UCAS" charset="0"/>
            </a:endParaRPr>
          </a:p>
        </p:txBody>
      </p:sp>
      <p:sp>
        <p:nvSpPr>
          <p:cNvPr id="8" name="Content Placeholder 1"/>
          <p:cNvSpPr txBox="1">
            <a:spLocks/>
          </p:cNvSpPr>
          <p:nvPr/>
        </p:nvSpPr>
        <p:spPr>
          <a:xfrm>
            <a:off x="1295400" y="1524000"/>
            <a:ext cx="3886200" cy="1295400"/>
          </a:xfrm>
          <a:prstGeom prst="rect">
            <a:avLst/>
          </a:prstGeom>
        </p:spPr>
        <p:txBody>
          <a:bodyPr/>
          <a:lstStyle/>
          <a:p>
            <a:pPr marL="342900" marR="0" lvl="0" indent="-342900" algn="l" defTabSz="914400" rtl="0" eaLnBrk="1" fontAlgn="auto" latinLnBrk="0" hangingPunct="1">
              <a:lnSpc>
                <a:spcPct val="100000"/>
              </a:lnSpc>
              <a:spcBef>
                <a:spcPct val="20000"/>
              </a:spcBef>
              <a:spcAft>
                <a:spcPts val="1200"/>
              </a:spcAft>
              <a:buClr>
                <a:srgbClr val="F8B237"/>
              </a:buClr>
              <a:buSzTx/>
              <a:tabLst/>
              <a:defRPr/>
            </a:pPr>
            <a:r>
              <a:rPr lang="en-US" sz="2800" noProof="0" dirty="0" err="1" smtClean="0">
                <a:latin typeface="Euphemia UCAS" charset="0"/>
                <a:ea typeface="Euphemia UCAS" charset="0"/>
                <a:cs typeface="Euphemia UCAS" charset="0"/>
              </a:rPr>
              <a:t>toneill@ucalgary.ca</a:t>
            </a: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a:p>
            <a:pPr marL="342900" marR="0" lvl="0" indent="-342900" algn="l" defTabSz="914400" rtl="0" eaLnBrk="1" fontAlgn="auto" latinLnBrk="0" hangingPunct="1">
              <a:lnSpc>
                <a:spcPct val="100000"/>
              </a:lnSpc>
              <a:spcBef>
                <a:spcPct val="20000"/>
              </a:spcBef>
              <a:buClr>
                <a:srgbClr val="F8B237"/>
              </a:buClr>
              <a:buSzTx/>
              <a:tabLst/>
              <a:defRPr/>
            </a:pP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a:p>
            <a:pPr marL="342900" marR="0" lvl="0" indent="-342900" algn="l" defTabSz="914400" rtl="0" eaLnBrk="1" fontAlgn="auto" latinLnBrk="0" hangingPunct="1">
              <a:lnSpc>
                <a:spcPct val="100000"/>
              </a:lnSpc>
              <a:spcBef>
                <a:spcPct val="20000"/>
              </a:spcBef>
              <a:buClr>
                <a:srgbClr val="F8B237"/>
              </a:buClr>
              <a:buSzTx/>
              <a:tabLst/>
              <a:defRPr/>
            </a:pPr>
            <a:endParaRPr kumimoji="0" lang="en-US" sz="2800" b="0" i="0" u="none" strike="noStrike" kern="1200" cap="none" spc="0" normalizeH="0" baseline="0" noProof="0" dirty="0" smtClean="0">
              <a:ln>
                <a:noFill/>
              </a:ln>
              <a:effectLst/>
              <a:uLnTx/>
              <a:uFillTx/>
              <a:latin typeface="Euphemia UCAS" charset="0"/>
              <a:ea typeface="Euphemia UCAS" charset="0"/>
              <a:cs typeface="Euphemia UCAS" charset="0"/>
            </a:endParaRPr>
          </a:p>
        </p:txBody>
      </p:sp>
      <p:pic>
        <p:nvPicPr>
          <p:cNvPr id="9" name="Picture 12" descr="https://cdn1.iconfinder.com/data/icons/simple-icons/4096/email-4096-bla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491597"/>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4167" t="16447" r="1666" b="7356"/>
          <a:stretch>
            <a:fillRect/>
          </a:stretch>
        </p:blipFill>
        <p:spPr bwMode="auto">
          <a:xfrm>
            <a:off x="2411760" y="2236979"/>
            <a:ext cx="4844383" cy="26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972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Contract Levels</a:t>
            </a:r>
            <a:endParaRPr lang="en-US" b="1" dirty="0">
              <a:solidFill>
                <a:srgbClr val="435E9A"/>
              </a:solidFill>
            </a:endParaRPr>
          </a:p>
        </p:txBody>
      </p:sp>
      <p:sp>
        <p:nvSpPr>
          <p:cNvPr id="3" name="Content Placeholder 2"/>
          <p:cNvSpPr>
            <a:spLocks noGrp="1"/>
          </p:cNvSpPr>
          <p:nvPr>
            <p:ph idx="1"/>
          </p:nvPr>
        </p:nvSpPr>
        <p:spPr>
          <a:xfrm>
            <a:off x="683568" y="1275606"/>
            <a:ext cx="8229600" cy="3319017"/>
          </a:xfrm>
        </p:spPr>
        <p:txBody>
          <a:bodyPr>
            <a:normAutofit/>
          </a:bodyPr>
          <a:lstStyle/>
          <a:p>
            <a:pPr marL="514350" lvl="0" indent="-514350">
              <a:buFont typeface="+mj-lt"/>
              <a:buAutoNum type="alphaUcPeriod"/>
            </a:pPr>
            <a:r>
              <a:rPr lang="en-US" sz="2800" dirty="0"/>
              <a:t>Expectations</a:t>
            </a:r>
          </a:p>
          <a:p>
            <a:pPr marL="514350" lvl="0" indent="-514350">
              <a:buFont typeface="+mj-lt"/>
              <a:buAutoNum type="alphaUcPeriod"/>
            </a:pPr>
            <a:r>
              <a:rPr lang="en-US" sz="2800" dirty="0"/>
              <a:t>Communication</a:t>
            </a:r>
          </a:p>
          <a:p>
            <a:pPr marL="514350" lvl="0" indent="-514350">
              <a:buFont typeface="+mj-lt"/>
              <a:buAutoNum type="alphaUcPeriod"/>
            </a:pPr>
            <a:r>
              <a:rPr lang="en-US" sz="2800" dirty="0" smtClean="0"/>
              <a:t>Meetings</a:t>
            </a:r>
            <a:endParaRPr lang="en-US" sz="2800" dirty="0"/>
          </a:p>
          <a:p>
            <a:pPr marL="514350" lvl="0" indent="-514350">
              <a:buFont typeface="+mj-lt"/>
              <a:buAutoNum type="alphaUcPeriod"/>
            </a:pPr>
            <a:r>
              <a:rPr lang="en-US" sz="2800" dirty="0" smtClean="0"/>
              <a:t>Conflict </a:t>
            </a:r>
            <a:r>
              <a:rPr lang="en-US" sz="2800" dirty="0"/>
              <a:t>&amp; </a:t>
            </a:r>
            <a:r>
              <a:rPr lang="en-US" sz="2800" dirty="0" smtClean="0"/>
              <a:t>Decisions</a:t>
            </a:r>
            <a:endParaRPr lang="en-US" sz="2800" dirty="0"/>
          </a:p>
          <a:p>
            <a:pPr marL="514350" lvl="0" indent="-514350">
              <a:buFont typeface="+mj-lt"/>
              <a:buAutoNum type="alphaUcPeriod"/>
            </a:pPr>
            <a:r>
              <a:rPr lang="en-US" sz="2800" dirty="0"/>
              <a:t>Stress Management</a:t>
            </a:r>
          </a:p>
          <a:p>
            <a:pPr marL="514350" lvl="0" indent="-514350">
              <a:buFont typeface="+mj-lt"/>
              <a:buAutoNum type="alphaUcPeriod"/>
            </a:pPr>
            <a:r>
              <a:rPr lang="en-US" sz="2800" dirty="0" smtClean="0"/>
              <a:t>Breaches &amp; Penalties</a:t>
            </a:r>
            <a:endParaRPr lang="en-US" sz="2800" dirty="0"/>
          </a:p>
          <a:p>
            <a:endParaRPr lang="en-US" dirty="0"/>
          </a:p>
        </p:txBody>
      </p:sp>
      <p:pic>
        <p:nvPicPr>
          <p:cNvPr id="5" name="Picture 4"/>
          <p:cNvPicPr>
            <a:picLocks noChangeAspect="1"/>
          </p:cNvPicPr>
          <p:nvPr/>
        </p:nvPicPr>
        <p:blipFill>
          <a:blip r:embed="rId3"/>
          <a:stretch>
            <a:fillRect/>
          </a:stretch>
        </p:blipFill>
        <p:spPr>
          <a:xfrm>
            <a:off x="6906573" y="380752"/>
            <a:ext cx="1789707" cy="1789707"/>
          </a:xfrm>
          <a:prstGeom prst="rect">
            <a:avLst/>
          </a:prstGeom>
        </p:spPr>
      </p:pic>
    </p:spTree>
    <p:extLst>
      <p:ext uri="{BB962C8B-B14F-4D97-AF65-F5344CB8AC3E}">
        <p14:creationId xmlns:p14="http://schemas.microsoft.com/office/powerpoint/2010/main" val="2124426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5E9A"/>
                </a:solidFill>
              </a:rPr>
              <a:t>A. Expectations</a:t>
            </a:r>
            <a:endParaRPr lang="en-US" b="1" dirty="0">
              <a:solidFill>
                <a:srgbClr val="435E9A"/>
              </a:solidFill>
            </a:endParaRPr>
          </a:p>
        </p:txBody>
      </p:sp>
      <p:sp>
        <p:nvSpPr>
          <p:cNvPr id="3" name="Content Placeholder 2"/>
          <p:cNvSpPr>
            <a:spLocks noGrp="1"/>
          </p:cNvSpPr>
          <p:nvPr>
            <p:ph idx="1"/>
          </p:nvPr>
        </p:nvSpPr>
        <p:spPr>
          <a:xfrm>
            <a:off x="755576" y="1635646"/>
            <a:ext cx="7931224" cy="2808313"/>
          </a:xfrm>
        </p:spPr>
        <p:txBody>
          <a:bodyPr>
            <a:normAutofit lnSpcReduction="10000"/>
          </a:bodyPr>
          <a:lstStyle/>
          <a:p>
            <a:pPr marL="0" indent="0" algn="ctr">
              <a:buNone/>
            </a:pPr>
            <a:r>
              <a:rPr lang="en-US" sz="3600" b="1" dirty="0"/>
              <a:t>“Expectation, without agreement, is just premeditated resentment” </a:t>
            </a:r>
          </a:p>
          <a:p>
            <a:pPr marL="0" indent="0" algn="ctr">
              <a:buNone/>
            </a:pPr>
            <a:endParaRPr lang="en-US" sz="3600" b="1" dirty="0"/>
          </a:p>
          <a:p>
            <a:pPr marL="0" indent="0" algn="ctr">
              <a:buNone/>
            </a:pPr>
            <a:r>
              <a:rPr lang="en-US" sz="3600" i="1" dirty="0"/>
              <a:t>– adapted from Paul Hardy</a:t>
            </a:r>
          </a:p>
        </p:txBody>
      </p:sp>
    </p:spTree>
    <p:extLst>
      <p:ext uri="{BB962C8B-B14F-4D97-AF65-F5344CB8AC3E}">
        <p14:creationId xmlns:p14="http://schemas.microsoft.com/office/powerpoint/2010/main" val="1712052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Project Expectations</a:t>
            </a:r>
            <a:endParaRPr lang="en-US" b="1" dirty="0">
              <a:solidFill>
                <a:srgbClr val="435E9A"/>
              </a:solidFill>
            </a:endParaRPr>
          </a:p>
        </p:txBody>
      </p:sp>
      <p:sp>
        <p:nvSpPr>
          <p:cNvPr id="3" name="Content Placeholder 2"/>
          <p:cNvSpPr>
            <a:spLocks noGrp="1"/>
          </p:cNvSpPr>
          <p:nvPr>
            <p:ph idx="1"/>
          </p:nvPr>
        </p:nvSpPr>
        <p:spPr>
          <a:xfrm>
            <a:off x="539552" y="1316730"/>
            <a:ext cx="8229600" cy="3175001"/>
          </a:xfrm>
        </p:spPr>
        <p:txBody>
          <a:bodyPr>
            <a:normAutofit/>
          </a:bodyPr>
          <a:lstStyle/>
          <a:p>
            <a:pPr marL="0" indent="0" algn="ctr">
              <a:buNone/>
            </a:pPr>
            <a:r>
              <a:rPr lang="en-US" sz="2800" b="1" dirty="0" smtClean="0"/>
              <a:t>Goals</a:t>
            </a:r>
            <a:r>
              <a:rPr lang="en-US" sz="2800" b="1" dirty="0"/>
              <a:t>, </a:t>
            </a:r>
            <a:r>
              <a:rPr lang="en-US" sz="2800" b="1" dirty="0" smtClean="0"/>
              <a:t>Quality, &amp; Acceptable Outcome(s</a:t>
            </a:r>
            <a:r>
              <a:rPr lang="en-US" sz="2800" b="1" dirty="0"/>
              <a:t>) </a:t>
            </a:r>
            <a:endParaRPr lang="en-US" sz="2800" dirty="0" smtClean="0"/>
          </a:p>
          <a:p>
            <a:pPr marL="0" indent="0" algn="ctr">
              <a:buNone/>
            </a:pPr>
            <a:r>
              <a:rPr lang="en-US" sz="2400" dirty="0" smtClean="0"/>
              <a:t>Cs </a:t>
            </a:r>
            <a:r>
              <a:rPr lang="en-US" sz="2400" dirty="0"/>
              <a:t>get degrees, but </a:t>
            </a:r>
            <a:r>
              <a:rPr lang="en-US" sz="2400" dirty="0" smtClean="0"/>
              <a:t>Cs </a:t>
            </a:r>
            <a:r>
              <a:rPr lang="en-US" sz="2400" dirty="0"/>
              <a:t>may not be good enough for everyone. </a:t>
            </a:r>
            <a:r>
              <a:rPr lang="en-US" sz="2400" dirty="0" smtClean="0"/>
              <a:t>Does </a:t>
            </a:r>
            <a:r>
              <a:rPr lang="en-US" sz="2400" dirty="0"/>
              <a:t>this project mean the same to </a:t>
            </a:r>
            <a:r>
              <a:rPr lang="en-US" sz="2400" dirty="0" smtClean="0"/>
              <a:t>everyone </a:t>
            </a:r>
            <a:r>
              <a:rPr lang="en-US" sz="2400" dirty="0"/>
              <a:t>in </a:t>
            </a:r>
            <a:r>
              <a:rPr lang="en-US" sz="2400" dirty="0" smtClean="0"/>
              <a:t>team? What is an acceptable quality of work? Does everyone want the same outcome?</a:t>
            </a:r>
            <a:endParaRPr lang="en-US" sz="2400" dirty="0"/>
          </a:p>
        </p:txBody>
      </p:sp>
      <p:sp>
        <p:nvSpPr>
          <p:cNvPr id="5"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Project</a:t>
            </a:r>
            <a:r>
              <a:rPr lang="en-US" sz="1800" dirty="0" smtClean="0">
                <a:solidFill>
                  <a:srgbClr val="435E9A">
                    <a:alpha val="50000"/>
                  </a:srgbClr>
                </a:solidFill>
              </a:rPr>
              <a:t>			 	ii. Member				iii. Role</a:t>
            </a:r>
          </a:p>
        </p:txBody>
      </p:sp>
      <p:pic>
        <p:nvPicPr>
          <p:cNvPr id="6" name="Picture 5"/>
          <p:cNvPicPr>
            <a:picLocks noChangeAspect="1"/>
          </p:cNvPicPr>
          <p:nvPr/>
        </p:nvPicPr>
        <p:blipFill>
          <a:blip r:embed="rId3"/>
          <a:stretch>
            <a:fillRect/>
          </a:stretch>
        </p:blipFill>
        <p:spPr>
          <a:xfrm>
            <a:off x="4056000" y="3543857"/>
            <a:ext cx="1031999" cy="1031999"/>
          </a:xfrm>
          <a:prstGeom prst="rect">
            <a:avLst/>
          </a:prstGeom>
        </p:spPr>
      </p:pic>
    </p:spTree>
    <p:extLst>
      <p:ext uri="{BB962C8B-B14F-4D97-AF65-F5344CB8AC3E}">
        <p14:creationId xmlns:p14="http://schemas.microsoft.com/office/powerpoint/2010/main" val="1679791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Project Expectations</a:t>
            </a:r>
            <a:endParaRPr lang="en-US" b="1" dirty="0">
              <a:solidFill>
                <a:srgbClr val="435E9A"/>
              </a:solidFill>
            </a:endParaRPr>
          </a:p>
        </p:txBody>
      </p:sp>
      <p:sp>
        <p:nvSpPr>
          <p:cNvPr id="3" name="Content Placeholder 2"/>
          <p:cNvSpPr>
            <a:spLocks noGrp="1"/>
          </p:cNvSpPr>
          <p:nvPr>
            <p:ph idx="1"/>
          </p:nvPr>
        </p:nvSpPr>
        <p:spPr>
          <a:xfrm>
            <a:off x="457200" y="1275605"/>
            <a:ext cx="8383960" cy="3319017"/>
          </a:xfrm>
        </p:spPr>
        <p:txBody>
          <a:bodyPr>
            <a:normAutofit/>
          </a:bodyPr>
          <a:lstStyle/>
          <a:p>
            <a:pPr marL="0" indent="0" algn="ctr">
              <a:buNone/>
            </a:pPr>
            <a:r>
              <a:rPr lang="en-US" sz="2800" b="1" dirty="0" smtClean="0"/>
              <a:t>Team &amp; Individual Deadlines</a:t>
            </a:r>
          </a:p>
          <a:p>
            <a:pPr marL="0" indent="0" algn="ctr">
              <a:buNone/>
            </a:pPr>
            <a:r>
              <a:rPr lang="en-US" sz="2400" dirty="0" smtClean="0"/>
              <a:t>How will you monitor project deadlines and milestones? How do you make sure that individuals are meeting their deadlines?</a:t>
            </a:r>
            <a:endParaRPr lang="en-US" sz="2400" dirty="0"/>
          </a:p>
        </p:txBody>
      </p:sp>
      <p:sp>
        <p:nvSpPr>
          <p:cNvPr id="6"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Project</a:t>
            </a:r>
            <a:r>
              <a:rPr lang="en-US" sz="1800" dirty="0" smtClean="0">
                <a:solidFill>
                  <a:srgbClr val="435E9A">
                    <a:alpha val="50000"/>
                  </a:srgbClr>
                </a:solidFill>
              </a:rPr>
              <a:t>			 	ii. Member				iii. Role</a:t>
            </a:r>
          </a:p>
        </p:txBody>
      </p:sp>
      <p:pic>
        <p:nvPicPr>
          <p:cNvPr id="7" name="Picture 6"/>
          <p:cNvPicPr>
            <a:picLocks noChangeAspect="1"/>
          </p:cNvPicPr>
          <p:nvPr/>
        </p:nvPicPr>
        <p:blipFill>
          <a:blip r:embed="rId2"/>
          <a:stretch>
            <a:fillRect/>
          </a:stretch>
        </p:blipFill>
        <p:spPr>
          <a:xfrm>
            <a:off x="3923928" y="3147814"/>
            <a:ext cx="1344710" cy="1344710"/>
          </a:xfrm>
          <a:prstGeom prst="rect">
            <a:avLst/>
          </a:prstGeom>
        </p:spPr>
      </p:pic>
    </p:spTree>
    <p:extLst>
      <p:ext uri="{BB962C8B-B14F-4D97-AF65-F5344CB8AC3E}">
        <p14:creationId xmlns:p14="http://schemas.microsoft.com/office/powerpoint/2010/main" val="1942399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Project Expectations</a:t>
            </a:r>
            <a:endParaRPr lang="en-US" b="1" dirty="0">
              <a:solidFill>
                <a:srgbClr val="435E9A"/>
              </a:solidFill>
            </a:endParaRPr>
          </a:p>
        </p:txBody>
      </p:sp>
      <p:sp>
        <p:nvSpPr>
          <p:cNvPr id="3" name="Content Placeholder 2"/>
          <p:cNvSpPr>
            <a:spLocks noGrp="1"/>
          </p:cNvSpPr>
          <p:nvPr>
            <p:ph idx="1"/>
          </p:nvPr>
        </p:nvSpPr>
        <p:spPr>
          <a:xfrm>
            <a:off x="683568" y="1275605"/>
            <a:ext cx="8157592" cy="3319017"/>
          </a:xfrm>
        </p:spPr>
        <p:txBody>
          <a:bodyPr>
            <a:normAutofit/>
          </a:bodyPr>
          <a:lstStyle/>
          <a:p>
            <a:pPr marL="0" indent="0" algn="ctr">
              <a:buNone/>
            </a:pPr>
            <a:r>
              <a:rPr lang="en-US" sz="2800" b="1" dirty="0" smtClean="0"/>
              <a:t>Contribution Equity</a:t>
            </a:r>
            <a:endParaRPr lang="en-US" sz="2800" dirty="0" smtClean="0"/>
          </a:p>
          <a:p>
            <a:pPr marL="0" indent="0" algn="ctr">
              <a:buNone/>
            </a:pPr>
            <a:r>
              <a:rPr lang="en-US" sz="2400" dirty="0" smtClean="0"/>
              <a:t>If you haven’t experienced a social loafer, it might be you. How </a:t>
            </a:r>
            <a:r>
              <a:rPr lang="en-US" sz="2400" dirty="0"/>
              <a:t>will you </a:t>
            </a:r>
            <a:r>
              <a:rPr lang="en-US" sz="2400" dirty="0" smtClean="0"/>
              <a:t>divide the work? How do you ensure everyone is contributing equally? What will you do if there is inequality?</a:t>
            </a:r>
            <a:endParaRPr lang="en-US" sz="2400" dirty="0"/>
          </a:p>
          <a:p>
            <a:pPr marL="0" indent="0" algn="ctr">
              <a:buNone/>
            </a:pPr>
            <a:endParaRPr lang="en-US" sz="2800" dirty="0"/>
          </a:p>
        </p:txBody>
      </p:sp>
      <p:sp>
        <p:nvSpPr>
          <p:cNvPr id="6"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rgbClr val="435E9A">
                    <a:alpha val="50000"/>
                  </a:srgbClr>
                </a:solidFill>
              </a:rPr>
              <a:t>i</a:t>
            </a:r>
            <a:r>
              <a:rPr lang="en-US" sz="1800" b="1" dirty="0" smtClean="0">
                <a:solidFill>
                  <a:srgbClr val="435E9A">
                    <a:alpha val="50000"/>
                  </a:srgbClr>
                </a:solidFill>
              </a:rPr>
              <a:t>. Project</a:t>
            </a:r>
            <a:r>
              <a:rPr lang="en-US" sz="1800" dirty="0" smtClean="0">
                <a:solidFill>
                  <a:srgbClr val="435E9A">
                    <a:alpha val="50000"/>
                  </a:srgbClr>
                </a:solidFill>
              </a:rPr>
              <a:t>			 	ii. Member				iii. Role</a:t>
            </a:r>
          </a:p>
        </p:txBody>
      </p:sp>
      <p:pic>
        <p:nvPicPr>
          <p:cNvPr id="7" name="Picture 6"/>
          <p:cNvPicPr>
            <a:picLocks noChangeAspect="1"/>
          </p:cNvPicPr>
          <p:nvPr/>
        </p:nvPicPr>
        <p:blipFill>
          <a:blip r:embed="rId2"/>
          <a:stretch>
            <a:fillRect/>
          </a:stretch>
        </p:blipFill>
        <p:spPr>
          <a:xfrm>
            <a:off x="4011377" y="3319017"/>
            <a:ext cx="1275605" cy="1275605"/>
          </a:xfrm>
          <a:prstGeom prst="rect">
            <a:avLst/>
          </a:prstGeom>
        </p:spPr>
      </p:pic>
    </p:spTree>
    <p:extLst>
      <p:ext uri="{BB962C8B-B14F-4D97-AF65-F5344CB8AC3E}">
        <p14:creationId xmlns:p14="http://schemas.microsoft.com/office/powerpoint/2010/main" val="1762737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35E9A"/>
                </a:solidFill>
              </a:rPr>
              <a:t>Member Expectations</a:t>
            </a:r>
            <a:endParaRPr lang="en-US" b="1" dirty="0">
              <a:solidFill>
                <a:srgbClr val="435E9A"/>
              </a:solidFill>
            </a:endParaRPr>
          </a:p>
        </p:txBody>
      </p:sp>
      <p:sp>
        <p:nvSpPr>
          <p:cNvPr id="3" name="Content Placeholder 2"/>
          <p:cNvSpPr>
            <a:spLocks noGrp="1"/>
          </p:cNvSpPr>
          <p:nvPr>
            <p:ph idx="1"/>
          </p:nvPr>
        </p:nvSpPr>
        <p:spPr>
          <a:xfrm>
            <a:off x="457200" y="1275605"/>
            <a:ext cx="8229600" cy="3319017"/>
          </a:xfrm>
        </p:spPr>
        <p:txBody>
          <a:bodyPr>
            <a:normAutofit/>
          </a:bodyPr>
          <a:lstStyle/>
          <a:p>
            <a:pPr marL="0" lvl="0" indent="0" algn="ctr">
              <a:buNone/>
            </a:pPr>
            <a:r>
              <a:rPr lang="en-US" sz="2800" b="1" dirty="0"/>
              <a:t>L</a:t>
            </a:r>
            <a:r>
              <a:rPr lang="en-US" sz="2800" b="1" dirty="0" smtClean="0"/>
              <a:t>evel </a:t>
            </a:r>
            <a:r>
              <a:rPr lang="en-US" sz="2800" b="1" dirty="0"/>
              <a:t>of </a:t>
            </a:r>
            <a:r>
              <a:rPr lang="en-US" sz="2800" b="1" dirty="0" smtClean="0"/>
              <a:t>Effort &amp; Standard </a:t>
            </a:r>
            <a:r>
              <a:rPr lang="en-US" sz="2800" b="1" dirty="0"/>
              <a:t>of W</a:t>
            </a:r>
            <a:r>
              <a:rPr lang="en-US" sz="2800" b="1" dirty="0" smtClean="0"/>
              <a:t>ork</a:t>
            </a:r>
            <a:endParaRPr lang="en-US" sz="2800" b="1" dirty="0"/>
          </a:p>
          <a:p>
            <a:pPr marL="0" lvl="0" indent="0" algn="ctr">
              <a:buNone/>
            </a:pPr>
            <a:r>
              <a:rPr lang="en-US" sz="2400" dirty="0" smtClean="0"/>
              <a:t>Discuss as a team what your other priorities are. Is everyone on the same page about how much effort should be given to this project?</a:t>
            </a:r>
          </a:p>
          <a:p>
            <a:pPr marL="0" lvl="0" indent="0" algn="ctr">
              <a:buNone/>
            </a:pPr>
            <a:endParaRPr lang="en-US" sz="2800" b="1" dirty="0"/>
          </a:p>
          <a:p>
            <a:pPr marL="0" lvl="0" indent="0" algn="ctr">
              <a:buNone/>
            </a:pPr>
            <a:endParaRPr lang="en-US" sz="2800" dirty="0" smtClean="0"/>
          </a:p>
        </p:txBody>
      </p:sp>
      <p:sp>
        <p:nvSpPr>
          <p:cNvPr id="6" name="Content Placeholder 2"/>
          <p:cNvSpPr txBox="1">
            <a:spLocks/>
          </p:cNvSpPr>
          <p:nvPr/>
        </p:nvSpPr>
        <p:spPr>
          <a:xfrm>
            <a:off x="323528" y="4659982"/>
            <a:ext cx="8229600" cy="483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A2744"/>
                </a:solidFill>
                <a:latin typeface="Euphemia UCAS"/>
                <a:ea typeface="+mn-ea"/>
                <a:cs typeface="Euphemia UCAS"/>
              </a:defRPr>
            </a:lvl1pPr>
            <a:lvl2pPr marL="742950" indent="-285750" algn="l" defTabSz="457200" rtl="0" eaLnBrk="1" latinLnBrk="0" hangingPunct="1">
              <a:spcBef>
                <a:spcPct val="20000"/>
              </a:spcBef>
              <a:buFont typeface="Arial"/>
              <a:buChar char="–"/>
              <a:defRPr sz="2800" kern="1200">
                <a:solidFill>
                  <a:srgbClr val="1A2744"/>
                </a:solidFill>
                <a:latin typeface="Euphemia UCAS"/>
                <a:ea typeface="+mn-ea"/>
                <a:cs typeface="Euphemia UCAS"/>
              </a:defRPr>
            </a:lvl2pPr>
            <a:lvl3pPr marL="1143000" indent="-228600" algn="l" defTabSz="457200" rtl="0" eaLnBrk="1" latinLnBrk="0" hangingPunct="1">
              <a:spcBef>
                <a:spcPct val="20000"/>
              </a:spcBef>
              <a:buFont typeface="Arial"/>
              <a:buChar char="•"/>
              <a:defRPr sz="2400" kern="1200">
                <a:solidFill>
                  <a:srgbClr val="1A2744"/>
                </a:solidFill>
                <a:latin typeface="Euphemia UCAS"/>
                <a:ea typeface="+mn-ea"/>
                <a:cs typeface="Euphemia UCAS"/>
              </a:defRPr>
            </a:lvl3pPr>
            <a:lvl4pPr marL="16002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4pPr>
            <a:lvl5pPr marL="2057400" indent="-228600" algn="l" defTabSz="457200" rtl="0" eaLnBrk="1" latinLnBrk="0" hangingPunct="1">
              <a:spcBef>
                <a:spcPct val="20000"/>
              </a:spcBef>
              <a:buFont typeface="Arial"/>
              <a:buChar char="»"/>
              <a:defRPr sz="2000" kern="1200">
                <a:solidFill>
                  <a:srgbClr val="1A2744"/>
                </a:solidFill>
                <a:latin typeface="Euphemia UCAS"/>
                <a:ea typeface="+mn-ea"/>
                <a:cs typeface="Euphemia UCA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solidFill>
                  <a:srgbClr val="435E9A">
                    <a:alpha val="50000"/>
                  </a:srgbClr>
                </a:solidFill>
              </a:rPr>
              <a:t>i</a:t>
            </a:r>
            <a:r>
              <a:rPr lang="en-US" sz="1800" dirty="0" smtClean="0">
                <a:solidFill>
                  <a:srgbClr val="435E9A">
                    <a:alpha val="50000"/>
                  </a:srgbClr>
                </a:solidFill>
              </a:rPr>
              <a:t>. Project			 	</a:t>
            </a:r>
            <a:r>
              <a:rPr lang="en-US" sz="1800" b="1" dirty="0" smtClean="0">
                <a:solidFill>
                  <a:srgbClr val="435E9A">
                    <a:alpha val="50000"/>
                  </a:srgbClr>
                </a:solidFill>
              </a:rPr>
              <a:t>ii. Member</a:t>
            </a:r>
            <a:r>
              <a:rPr lang="en-US" sz="1800" dirty="0" smtClean="0">
                <a:solidFill>
                  <a:srgbClr val="435E9A">
                    <a:alpha val="50000"/>
                  </a:srgbClr>
                </a:solidFill>
              </a:rPr>
              <a:t>				iii. Role</a:t>
            </a:r>
          </a:p>
        </p:txBody>
      </p:sp>
      <p:pic>
        <p:nvPicPr>
          <p:cNvPr id="7" name="Picture 6"/>
          <p:cNvPicPr>
            <a:picLocks noChangeAspect="1"/>
          </p:cNvPicPr>
          <p:nvPr/>
        </p:nvPicPr>
        <p:blipFill>
          <a:blip r:embed="rId3"/>
          <a:stretch>
            <a:fillRect/>
          </a:stretch>
        </p:blipFill>
        <p:spPr>
          <a:xfrm>
            <a:off x="3937000" y="3147814"/>
            <a:ext cx="1270000" cy="1270000"/>
          </a:xfrm>
          <a:prstGeom prst="rect">
            <a:avLst/>
          </a:prstGeom>
        </p:spPr>
      </p:pic>
    </p:spTree>
    <p:extLst>
      <p:ext uri="{BB962C8B-B14F-4D97-AF65-F5344CB8AC3E}">
        <p14:creationId xmlns:p14="http://schemas.microsoft.com/office/powerpoint/2010/main" val="259380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1647</Words>
  <Application>Microsoft Macintosh PowerPoint</Application>
  <PresentationFormat>On-screen Show (16:9)</PresentationFormat>
  <Paragraphs>161</Paragraphs>
  <Slides>34</Slides>
  <Notes>29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Calibri</vt:lpstr>
      <vt:lpstr>Euphemia UCAS</vt:lpstr>
      <vt:lpstr>Arial</vt:lpstr>
      <vt:lpstr>1_Office Theme</vt:lpstr>
      <vt:lpstr>Office Theme</vt:lpstr>
      <vt:lpstr>Team Contract  Workshop</vt:lpstr>
      <vt:lpstr>PowerPoint Presentation</vt:lpstr>
      <vt:lpstr>What is it?</vt:lpstr>
      <vt:lpstr>Contract Levels</vt:lpstr>
      <vt:lpstr>A. Expectations</vt:lpstr>
      <vt:lpstr>Project Expectations</vt:lpstr>
      <vt:lpstr>Project Expectations</vt:lpstr>
      <vt:lpstr>Project Expectations</vt:lpstr>
      <vt:lpstr>Member Expectations</vt:lpstr>
      <vt:lpstr>Member Expectations</vt:lpstr>
      <vt:lpstr>Member Expectations</vt:lpstr>
      <vt:lpstr>Role Expectations</vt:lpstr>
      <vt:lpstr>Role Expectations</vt:lpstr>
      <vt:lpstr>B. Communication</vt:lpstr>
      <vt:lpstr>Communication Medium</vt:lpstr>
      <vt:lpstr>Communication Timelines</vt:lpstr>
      <vt:lpstr>Communication Conduct</vt:lpstr>
      <vt:lpstr>C. Meetings</vt:lpstr>
      <vt:lpstr>Scheduling</vt:lpstr>
      <vt:lpstr>Involvement</vt:lpstr>
      <vt:lpstr>Attendance &amp; Notice</vt:lpstr>
      <vt:lpstr>D. Conflict &amp; Decisions</vt:lpstr>
      <vt:lpstr>Code of Conduct</vt:lpstr>
      <vt:lpstr>Initial, Escalation &amp; Resolution</vt:lpstr>
      <vt:lpstr>Decision Making</vt:lpstr>
      <vt:lpstr>E. Stress Management</vt:lpstr>
      <vt:lpstr>Monitoring &amp; Assistance</vt:lpstr>
      <vt:lpstr>Resources</vt:lpstr>
      <vt:lpstr>F. Breaches &amp; Penalties</vt:lpstr>
      <vt:lpstr>Breaches</vt:lpstr>
      <vt:lpstr>Penalties</vt:lpstr>
      <vt:lpstr>Declaration</vt:lpstr>
      <vt:lpstr>PowerPoint Presentation</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Thalia Antonio</dc:creator>
  <cp:lastModifiedBy>Genevieve Hoffart</cp:lastModifiedBy>
  <cp:revision>59</cp:revision>
  <dcterms:created xsi:type="dcterms:W3CDTF">2016-09-03T05:56:08Z</dcterms:created>
  <dcterms:modified xsi:type="dcterms:W3CDTF">2016-10-03T18:28:30Z</dcterms:modified>
</cp:coreProperties>
</file>