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97" r:id="rId2"/>
    <p:sldId id="259" r:id="rId3"/>
    <p:sldId id="260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82" r:id="rId14"/>
    <p:sldId id="288" r:id="rId15"/>
    <p:sldId id="272" r:id="rId16"/>
    <p:sldId id="296" r:id="rId17"/>
    <p:sldId id="275" r:id="rId18"/>
    <p:sldId id="298" r:id="rId19"/>
    <p:sldId id="299" r:id="rId20"/>
    <p:sldId id="300" r:id="rId21"/>
    <p:sldId id="301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281" r:id="rId30"/>
    <p:sldId id="29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0C8D50-19DC-4565-AEF0-B61D196FCE79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543AC3-B680-42A8-B997-892AC83C8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AE1AB-D901-4957-99A6-9E997726ACE2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F2BC-0B30-4AD6-A0D1-4336EDA14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C350-A12D-49EA-BCDE-91D34271C7DC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CA7E6-04B0-4A48-84BF-43B6EA79B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2C0D6-95B4-4940-BD8C-D99E5524FBF6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D808D-E185-43EA-901B-6CA30AB7D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245A7-0A2C-4ED7-A926-82272FF15573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9D700-AF8F-4D01-947D-53C0676EE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F2ABA-01C2-4E4B-A3DC-8907F410EF4B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791B3-0887-48F9-9027-1DB71CB9E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2C00C-4DA1-4651-AF40-90BF01C9D6A4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29A56-0F1E-4580-97CF-A5E4DDC58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EBA34-8073-406A-9AB5-0AE5C919F61F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921B1-C1D9-4B16-86AB-A726C2F4C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29263-66B5-410F-BD9F-645A93C92768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E7D1F-4C23-44D5-BCF0-FDA59207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0CD27-711E-4DA5-AEEC-82B3634DFB46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CABB-90F7-409B-BA9E-48D86F471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908B8-1001-4E90-903C-BF4A2B85880C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4C43B-24AD-43BA-8B63-79992D903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ADB6-9C1A-45DC-9D63-F5561ABE0FBD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92A8E-B91E-496A-99BE-A7174AB4F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309C07-0B35-4E8A-8B71-0EB75BE42DF3}" type="datetimeFigureOut">
              <a:rPr lang="en-US"/>
              <a:pPr>
                <a:defRPr/>
              </a:pPr>
              <a:t>7/31/2012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BDFCF0-722B-42DD-B12C-CBDA91BBB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5"/>
          <p:cNvSpPr>
            <a:spLocks noGrp="1"/>
          </p:cNvSpPr>
          <p:nvPr>
            <p:ph type="subTitle" idx="4294967295"/>
          </p:nvPr>
        </p:nvSpPr>
        <p:spPr>
          <a:xfrm>
            <a:off x="533400" y="3581400"/>
            <a:ext cx="7854950" cy="1752600"/>
          </a:xfrm>
        </p:spPr>
        <p:txBody>
          <a:bodyPr lIns="0" rIns="18288"/>
          <a:lstStyle/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smtClean="0"/>
              <a:t>Shambhavi Srinivasa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smtClean="0"/>
              <a:t>Carey Williamson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smtClean="0"/>
              <a:t>Zongpeng Li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smtClean="0"/>
              <a:t>Department of Computer Science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smtClean="0"/>
              <a:t>University of Calgary</a:t>
            </a:r>
          </a:p>
        </p:txBody>
      </p:sp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865188" y="1535113"/>
            <a:ext cx="74406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onstantia" pitchFamily="18" charset="0"/>
              </a:rPr>
              <a:t>           Barrier Counting in </a:t>
            </a:r>
          </a:p>
          <a:p>
            <a:r>
              <a:rPr lang="en-US" sz="4000">
                <a:latin typeface="Constantia" pitchFamily="18" charset="0"/>
              </a:rPr>
              <a:t>Mixed Wireless Sensor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Our Work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Defined a new variation of barrier coverage problem in Mixed Sensor Networks called the </a:t>
            </a:r>
            <a:r>
              <a:rPr lang="en-US" i="1" smtClean="0"/>
              <a:t>k</a:t>
            </a:r>
            <a:r>
              <a:rPr lang="en-US" smtClean="0"/>
              <a:t>-connect barrier count problem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Formulated this problem as a variation of the maximum flow problem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Developed exact solutions for </a:t>
            </a:r>
            <a:r>
              <a:rPr lang="en-US" i="1" smtClean="0"/>
              <a:t>k</a:t>
            </a:r>
            <a:r>
              <a:rPr lang="en-US" smtClean="0"/>
              <a:t> </a:t>
            </a:r>
            <a:r>
              <a:rPr lang="az-Cyrl-AZ" smtClean="0"/>
              <a:t>Є</a:t>
            </a:r>
            <a:r>
              <a:rPr lang="en-US" smtClean="0"/>
              <a:t> {0, 1, 2} using integer linear programming (ILP) formulation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Designed and built MSN simulation environment to test and verify solutions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Used simulator to study effects of sensing radius, movement radius, and the number of mobile sensors on MSN barrier coverage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F73237-6596-43E2-B8C4-424882C1186B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Definition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k</a:t>
            </a:r>
            <a:r>
              <a:rPr lang="en-US" smtClean="0"/>
              <a:t>- connect barrier count problem: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“Find the maximum possible number, say </a:t>
            </a:r>
            <a:r>
              <a:rPr lang="el-GR" smtClean="0"/>
              <a:t>η</a:t>
            </a:r>
            <a:r>
              <a:rPr lang="en-US" smtClean="0"/>
              <a:t>, of simultaneous (i.e., edge-disjoint and vertex-disjoint) strong barriers in a MSN, under the constraint that at most </a:t>
            </a:r>
            <a:r>
              <a:rPr lang="en-US" i="1" smtClean="0"/>
              <a:t>k</a:t>
            </a:r>
            <a:r>
              <a:rPr lang="en-US" smtClean="0"/>
              <a:t> distinct mobile sensors can be used to construct any given virtual edge.”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That is, an intruder crossing the area of interest is detected by at least </a:t>
            </a:r>
            <a:r>
              <a:rPr lang="el-GR" smtClean="0"/>
              <a:t>η</a:t>
            </a:r>
            <a:r>
              <a:rPr lang="en-US" smtClean="0"/>
              <a:t> sensors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A2A131-BB29-4D8A-83E8-54DAA5110861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 Questions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CA" smtClean="0">
                <a:solidFill>
                  <a:srgbClr val="000000"/>
                </a:solidFill>
                <a:ea typeface="DejaVu Sans"/>
                <a:cs typeface="DejaVu Sans"/>
              </a:rPr>
              <a:t>What is the maximum number of barriers in an arbitrary MSN topology when </a:t>
            </a:r>
            <a:r>
              <a:rPr lang="en-CA" i="1" smtClean="0">
                <a:solidFill>
                  <a:srgbClr val="000000"/>
                </a:solidFill>
                <a:ea typeface="DejaVu Sans"/>
                <a:cs typeface="DejaVu Sans"/>
              </a:rPr>
              <a:t>k</a:t>
            </a:r>
            <a:r>
              <a:rPr lang="en-CA" smtClean="0">
                <a:solidFill>
                  <a:srgbClr val="000000"/>
                </a:solidFill>
                <a:ea typeface="DejaVu Sans"/>
                <a:cs typeface="DejaVu Sans"/>
              </a:rPr>
              <a:t> </a:t>
            </a:r>
            <a:r>
              <a:rPr lang="az-Cyrl-AZ" smtClean="0">
                <a:solidFill>
                  <a:srgbClr val="000000"/>
                </a:solidFill>
                <a:ea typeface="DejaVu Sans"/>
                <a:cs typeface="DejaVu Sans"/>
              </a:rPr>
              <a:t>Є</a:t>
            </a:r>
            <a:r>
              <a:rPr lang="en-US" smtClean="0">
                <a:solidFill>
                  <a:srgbClr val="000000"/>
                </a:solidFill>
                <a:ea typeface="DejaVu Sans"/>
                <a:cs typeface="DejaVu Sans"/>
              </a:rPr>
              <a:t> {0,1,2}</a:t>
            </a:r>
            <a:r>
              <a:rPr lang="en-CA" smtClean="0">
                <a:solidFill>
                  <a:srgbClr val="000000"/>
                </a:solidFill>
                <a:ea typeface="DejaVu Sans"/>
                <a:cs typeface="DejaVu Sans"/>
              </a:rPr>
              <a:t>?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CA" smtClean="0">
                <a:solidFill>
                  <a:srgbClr val="000000"/>
                </a:solidFill>
                <a:ea typeface="DejaVu Sans"/>
                <a:cs typeface="DejaVu Sans"/>
              </a:rPr>
              <a:t>Where should mobile sensors move to maximize the number of barriers that can be formed?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CA" smtClean="0">
                <a:solidFill>
                  <a:srgbClr val="000000"/>
                </a:solidFill>
                <a:ea typeface="DejaVu Sans"/>
                <a:cs typeface="DejaVu Sans"/>
              </a:rPr>
              <a:t>How do sensing radius, communication radius, movement radius, and the number of mobile sensors affect the barrier coverage probability?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CA" smtClean="0">
                <a:solidFill>
                  <a:srgbClr val="000000"/>
                </a:solidFill>
                <a:ea typeface="DejaVu Sans"/>
                <a:cs typeface="DejaVu Sans"/>
              </a:rPr>
              <a:t>How much benefit do mobile sensors offer?</a:t>
            </a:r>
          </a:p>
          <a:p>
            <a:pPr eaLnBrk="1" hangingPunct="1">
              <a:buFont typeface="Wingdings 2" pitchFamily="18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6E21A8-D494-47B4-BD4E-AFF87E17E046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 Methodology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flow problem – Max flow problem</a:t>
            </a:r>
          </a:p>
          <a:p>
            <a:pPr eaLnBrk="1" hangingPunct="1"/>
            <a:r>
              <a:rPr lang="en-US" smtClean="0"/>
              <a:t>Integer Linear Program (ILP) formulation</a:t>
            </a:r>
          </a:p>
          <a:p>
            <a:pPr eaLnBrk="1" hangingPunct="1"/>
            <a:r>
              <a:rPr lang="en-US" smtClean="0"/>
              <a:t>MSN simulation environment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27651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CF1D5591-F002-4958-9B63-B0A7FAAF32AF}" type="slidenum">
              <a:rPr lang="en-US" sz="2000" b="1">
                <a:latin typeface="+mn-lt"/>
              </a:rPr>
              <a:pPr algn="r">
                <a:defRPr/>
              </a:pPr>
              <a:t>13</a:t>
            </a:fld>
            <a:endParaRPr lang="en-US" sz="2000" b="1">
              <a:latin typeface="+mn-lt"/>
            </a:endParaRPr>
          </a:p>
        </p:txBody>
      </p:sp>
      <p:grpSp>
        <p:nvGrpSpPr>
          <p:cNvPr id="26628" name="Group 37"/>
          <p:cNvGrpSpPr>
            <a:grpSpLocks/>
          </p:cNvGrpSpPr>
          <p:nvPr/>
        </p:nvGrpSpPr>
        <p:grpSpPr bwMode="auto">
          <a:xfrm>
            <a:off x="381000" y="3976688"/>
            <a:ext cx="4876800" cy="2424112"/>
            <a:chOff x="576" y="2407"/>
            <a:chExt cx="3072" cy="1527"/>
          </a:xfrm>
        </p:grpSpPr>
        <p:sp>
          <p:nvSpPr>
            <p:cNvPr id="6" name="Oval 5"/>
            <p:cNvSpPr/>
            <p:nvPr/>
          </p:nvSpPr>
          <p:spPr>
            <a:xfrm>
              <a:off x="1248" y="2887"/>
              <a:ext cx="336" cy="33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1824" y="3319"/>
              <a:ext cx="336" cy="33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1824" y="2407"/>
              <a:ext cx="336" cy="33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736" y="3319"/>
              <a:ext cx="336" cy="33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736" y="2407"/>
              <a:ext cx="336" cy="33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312" y="2887"/>
              <a:ext cx="336" cy="33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13" name="Straight Arrow Connector 12"/>
            <p:cNvCxnSpPr>
              <a:stCxn id="6" idx="7"/>
              <a:endCxn id="8" idx="3"/>
            </p:cNvCxnSpPr>
            <p:nvPr/>
          </p:nvCxnSpPr>
          <p:spPr>
            <a:xfrm rot="5400000" flipH="1" flipV="1">
              <a:off x="1586" y="2643"/>
              <a:ext cx="243" cy="33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6" idx="5"/>
              <a:endCxn id="7" idx="1"/>
            </p:cNvCxnSpPr>
            <p:nvPr/>
          </p:nvCxnSpPr>
          <p:spPr>
            <a:xfrm rot="16200000" flipH="1">
              <a:off x="1607" y="3103"/>
              <a:ext cx="195" cy="33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7" idx="6"/>
              <a:endCxn id="9" idx="2"/>
            </p:cNvCxnSpPr>
            <p:nvPr/>
          </p:nvCxnSpPr>
          <p:spPr>
            <a:xfrm>
              <a:off x="2160" y="3487"/>
              <a:ext cx="576" cy="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" name="Straight Arrow Connector 29"/>
            <p:cNvCxnSpPr>
              <a:stCxn id="8" idx="5"/>
              <a:endCxn id="9" idx="1"/>
            </p:cNvCxnSpPr>
            <p:nvPr/>
          </p:nvCxnSpPr>
          <p:spPr>
            <a:xfrm rot="16200000" flipH="1">
              <a:off x="3074" y="2643"/>
              <a:ext cx="243" cy="33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9" idx="7"/>
              <a:endCxn id="11" idx="3"/>
            </p:cNvCxnSpPr>
            <p:nvPr/>
          </p:nvCxnSpPr>
          <p:spPr>
            <a:xfrm rot="5400000" flipH="1" flipV="1">
              <a:off x="3095" y="3103"/>
              <a:ext cx="195" cy="33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650" name="TextBox 34"/>
            <p:cNvSpPr txBox="1">
              <a:spLocks noChangeArrowheads="1"/>
            </p:cNvSpPr>
            <p:nvPr/>
          </p:nvSpPr>
          <p:spPr bwMode="auto">
            <a:xfrm>
              <a:off x="1296" y="2599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Constantia" pitchFamily="18" charset="0"/>
                </a:rPr>
                <a:t>0/1</a:t>
              </a:r>
            </a:p>
          </p:txBody>
        </p:sp>
        <p:sp>
          <p:nvSpPr>
            <p:cNvPr id="26651" name="TextBox 38"/>
            <p:cNvSpPr txBox="1">
              <a:spLocks noChangeArrowheads="1"/>
            </p:cNvSpPr>
            <p:nvPr/>
          </p:nvSpPr>
          <p:spPr bwMode="auto">
            <a:xfrm>
              <a:off x="1296" y="3319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Constantia" pitchFamily="18" charset="0"/>
                </a:rPr>
                <a:t>0/1</a:t>
              </a:r>
            </a:p>
          </p:txBody>
        </p:sp>
        <p:sp>
          <p:nvSpPr>
            <p:cNvPr id="26652" name="TextBox 40"/>
            <p:cNvSpPr txBox="1">
              <a:spLocks noChangeArrowheads="1"/>
            </p:cNvSpPr>
            <p:nvPr/>
          </p:nvSpPr>
          <p:spPr bwMode="auto">
            <a:xfrm>
              <a:off x="3216" y="2607"/>
              <a:ext cx="336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Constantia" pitchFamily="18" charset="0"/>
                </a:rPr>
                <a:t>0/1</a:t>
              </a:r>
            </a:p>
          </p:txBody>
        </p:sp>
        <p:sp>
          <p:nvSpPr>
            <p:cNvPr id="26653" name="TextBox 41"/>
            <p:cNvSpPr txBox="1">
              <a:spLocks noChangeArrowheads="1"/>
            </p:cNvSpPr>
            <p:nvPr/>
          </p:nvSpPr>
          <p:spPr bwMode="auto">
            <a:xfrm>
              <a:off x="3216" y="3367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Constantia" pitchFamily="18" charset="0"/>
                </a:rPr>
                <a:t>0/1</a:t>
              </a:r>
            </a:p>
          </p:txBody>
        </p:sp>
        <p:sp>
          <p:nvSpPr>
            <p:cNvPr id="26654" name="TextBox 42"/>
            <p:cNvSpPr txBox="1">
              <a:spLocks noChangeArrowheads="1"/>
            </p:cNvSpPr>
            <p:nvPr/>
          </p:nvSpPr>
          <p:spPr bwMode="auto">
            <a:xfrm>
              <a:off x="2256" y="3223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Constantia" pitchFamily="18" charset="0"/>
                </a:rPr>
                <a:t>0/1</a:t>
              </a:r>
            </a:p>
          </p:txBody>
        </p:sp>
        <p:cxnSp>
          <p:nvCxnSpPr>
            <p:cNvPr id="3" name="Straight Arrow Connector 44"/>
            <p:cNvCxnSpPr>
              <a:stCxn id="8" idx="5"/>
              <a:endCxn id="9" idx="1"/>
            </p:cNvCxnSpPr>
            <p:nvPr/>
          </p:nvCxnSpPr>
          <p:spPr>
            <a:xfrm rot="16200000" flipH="1">
              <a:off x="2114" y="2691"/>
              <a:ext cx="675" cy="674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656" name="TextBox 45"/>
            <p:cNvSpPr txBox="1">
              <a:spLocks noChangeArrowheads="1"/>
            </p:cNvSpPr>
            <p:nvPr/>
          </p:nvSpPr>
          <p:spPr bwMode="auto">
            <a:xfrm>
              <a:off x="2448" y="278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Constantia" pitchFamily="18" charset="0"/>
                </a:rPr>
                <a:t>0/1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rot="16200000" flipV="1">
              <a:off x="1416" y="3631"/>
              <a:ext cx="24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1008" y="3462"/>
              <a:ext cx="288" cy="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59" name="TextBox 60"/>
            <p:cNvSpPr txBox="1">
              <a:spLocks noChangeArrowheads="1"/>
            </p:cNvSpPr>
            <p:nvPr/>
          </p:nvSpPr>
          <p:spPr bwMode="auto">
            <a:xfrm>
              <a:off x="1200" y="3703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Constantia" pitchFamily="18" charset="0"/>
                </a:rPr>
                <a:t>Capacity</a:t>
              </a:r>
            </a:p>
          </p:txBody>
        </p:sp>
        <p:sp>
          <p:nvSpPr>
            <p:cNvPr id="26660" name="TextBox 61"/>
            <p:cNvSpPr txBox="1">
              <a:spLocks noChangeArrowheads="1"/>
            </p:cNvSpPr>
            <p:nvPr/>
          </p:nvSpPr>
          <p:spPr bwMode="auto">
            <a:xfrm>
              <a:off x="576" y="3367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Constantia" pitchFamily="18" charset="0"/>
                </a:rPr>
                <a:t>Flow</a:t>
              </a:r>
            </a:p>
          </p:txBody>
        </p:sp>
        <p:cxnSp>
          <p:nvCxnSpPr>
            <p:cNvPr id="63" name="Straight Arrow Connector 62"/>
            <p:cNvCxnSpPr>
              <a:stCxn id="9" idx="0"/>
              <a:endCxn id="10" idx="4"/>
            </p:cNvCxnSpPr>
            <p:nvPr/>
          </p:nvCxnSpPr>
          <p:spPr>
            <a:xfrm rot="5400000" flipH="1" flipV="1">
              <a:off x="2616" y="3031"/>
              <a:ext cx="576" cy="2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662" name="TextBox 65"/>
            <p:cNvSpPr txBox="1">
              <a:spLocks noChangeArrowheads="1"/>
            </p:cNvSpPr>
            <p:nvPr/>
          </p:nvSpPr>
          <p:spPr bwMode="auto">
            <a:xfrm>
              <a:off x="2928" y="2935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Constantia" pitchFamily="18" charset="0"/>
                </a:rPr>
                <a:t>0/1</a:t>
              </a:r>
            </a:p>
          </p:txBody>
        </p:sp>
      </p:grpSp>
      <p:grpSp>
        <p:nvGrpSpPr>
          <p:cNvPr id="26629" name="Group 36"/>
          <p:cNvGrpSpPr>
            <a:grpSpLocks/>
          </p:cNvGrpSpPr>
          <p:nvPr/>
        </p:nvGrpSpPr>
        <p:grpSpPr bwMode="auto">
          <a:xfrm>
            <a:off x="6477000" y="3810000"/>
            <a:ext cx="1524000" cy="2209800"/>
            <a:chOff x="4080" y="2160"/>
            <a:chExt cx="960" cy="1392"/>
          </a:xfrm>
        </p:grpSpPr>
        <p:sp>
          <p:nvSpPr>
            <p:cNvPr id="27" name="Rectangle 26"/>
            <p:cNvSpPr/>
            <p:nvPr/>
          </p:nvSpPr>
          <p:spPr>
            <a:xfrm>
              <a:off x="4080" y="2160"/>
              <a:ext cx="864" cy="13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080" y="2544"/>
              <a:ext cx="480" cy="48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4080" y="3072"/>
              <a:ext cx="480" cy="48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4464" y="2784"/>
              <a:ext cx="480" cy="48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4560" y="2304"/>
              <a:ext cx="480" cy="48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2</a:t>
              </a:r>
            </a:p>
          </p:txBody>
        </p:sp>
      </p:grpSp>
      <p:sp>
        <p:nvSpPr>
          <p:cNvPr id="26630" name="Text Box 38"/>
          <p:cNvSpPr txBox="1">
            <a:spLocks noChangeArrowheads="1"/>
          </p:cNvSpPr>
          <p:nvPr/>
        </p:nvSpPr>
        <p:spPr bwMode="auto">
          <a:xfrm>
            <a:off x="6305550" y="3367088"/>
            <a:ext cx="169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MSN Topology</a:t>
            </a:r>
          </a:p>
        </p:txBody>
      </p:sp>
      <p:sp>
        <p:nvSpPr>
          <p:cNvPr id="26631" name="Text Box 39"/>
          <p:cNvSpPr txBox="1">
            <a:spLocks noChangeArrowheads="1"/>
          </p:cNvSpPr>
          <p:nvPr/>
        </p:nvSpPr>
        <p:spPr bwMode="auto">
          <a:xfrm>
            <a:off x="2546350" y="3541713"/>
            <a:ext cx="156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Flow Network</a:t>
            </a:r>
          </a:p>
        </p:txBody>
      </p:sp>
      <p:sp>
        <p:nvSpPr>
          <p:cNvPr id="26632" name="Text Box 40"/>
          <p:cNvSpPr txBox="1">
            <a:spLocks noChangeArrowheads="1"/>
          </p:cNvSpPr>
          <p:nvPr/>
        </p:nvSpPr>
        <p:spPr bwMode="auto">
          <a:xfrm>
            <a:off x="6080125" y="47609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6633" name="Text Box 41"/>
          <p:cNvSpPr txBox="1">
            <a:spLocks noChangeArrowheads="1"/>
          </p:cNvSpPr>
          <p:nvPr/>
        </p:nvSpPr>
        <p:spPr bwMode="auto">
          <a:xfrm>
            <a:off x="7981950" y="47386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Linear Program Formulation</a:t>
            </a:r>
          </a:p>
        </p:txBody>
      </p:sp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0"/>
            <a:ext cx="7010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7537450" y="2895600"/>
            <a:ext cx="1530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Flow</a:t>
            </a:r>
          </a:p>
          <a:p>
            <a:r>
              <a:rPr lang="en-US"/>
              <a:t>Conservation</a:t>
            </a:r>
          </a:p>
          <a:p>
            <a:r>
              <a:rPr lang="en-US"/>
              <a:t>Constraint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403850" y="5334000"/>
            <a:ext cx="290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Vertex Capacity Constraint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403850" y="4433888"/>
            <a:ext cx="206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Mobility Constraint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403850" y="6186488"/>
            <a:ext cx="277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Edge Capacity Constraint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080125" y="1560513"/>
            <a:ext cx="1339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Maximize</a:t>
            </a:r>
          </a:p>
          <a:p>
            <a:r>
              <a:rPr lang="en-US"/>
              <a:t>End-to-End</a:t>
            </a:r>
          </a:p>
          <a:p>
            <a:r>
              <a:rPr lang="en-US"/>
              <a:t>“Flow”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/>
      <p:bldP spid="43014" grpId="0"/>
      <p:bldP spid="43015" grpId="0"/>
      <p:bldP spid="430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Simulation Tool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Written in Java</a:t>
            </a:r>
          </a:p>
          <a:p>
            <a:pPr eaLnBrk="1" hangingPunct="1"/>
            <a:r>
              <a:rPr lang="en-US" smtClean="0"/>
              <a:t>Key modules:</a:t>
            </a:r>
          </a:p>
          <a:p>
            <a:pPr marL="742950" lvl="1" indent="-285750" eaLnBrk="1" hangingPunct="1"/>
            <a:r>
              <a:rPr lang="en-US" smtClean="0"/>
              <a:t>Strong barrier module [Lui et al. 2008]</a:t>
            </a:r>
          </a:p>
          <a:p>
            <a:pPr marL="742950" lvl="1" indent="-285750" eaLnBrk="1" hangingPunct="1"/>
            <a:r>
              <a:rPr lang="en-US" smtClean="0"/>
              <a:t>Mobile barrier module [Saipulla et al. 2010]</a:t>
            </a:r>
          </a:p>
          <a:p>
            <a:pPr marL="742950" lvl="1" indent="-285750" eaLnBrk="1" hangingPunct="1"/>
            <a:r>
              <a:rPr lang="en-US" smtClean="0"/>
              <a:t>Mixed barrier module</a:t>
            </a:r>
          </a:p>
          <a:p>
            <a:pPr eaLnBrk="1" hangingPunct="1"/>
            <a:r>
              <a:rPr lang="en-US" smtClean="0"/>
              <a:t>Graphical User Interface (GUI)  [Vu et al. 2009]</a:t>
            </a:r>
          </a:p>
          <a:p>
            <a:pPr eaLnBrk="1" hangingPunct="1"/>
            <a:endParaRPr lang="en-US" smtClean="0"/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B857D12F-E22A-4971-BF4B-CFFA94F6D48D}" type="slidenum">
              <a:rPr lang="en-US" sz="2000" b="1">
                <a:latin typeface="Constantia" pitchFamily="18" charset="0"/>
              </a:rPr>
              <a:pPr algn="r"/>
              <a:t>15</a:t>
            </a:fld>
            <a:endParaRPr lang="en-US" sz="2000" b="1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Mixed Barrier Module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3505200"/>
            <a:ext cx="21336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/>
              <a:t>Mixed Barrier Experiment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34200" y="3505200"/>
            <a:ext cx="21336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/>
              <a:t>GUI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29200" y="3505200"/>
            <a:ext cx="1600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/>
              <a:t>LP Parser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3505200"/>
            <a:ext cx="21336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/>
              <a:t>Mixed Deployment</a:t>
            </a:r>
          </a:p>
        </p:txBody>
      </p:sp>
      <p:sp>
        <p:nvSpPr>
          <p:cNvPr id="32774" name="Slide Number Placeholder 12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8FB00128-CF11-4E17-9BCD-AE4046A6073B}" type="slidenum">
              <a:rPr lang="en-US" sz="2000" b="1">
                <a:latin typeface="+mn-lt"/>
              </a:rPr>
              <a:pPr algn="r">
                <a:defRPr/>
              </a:pPr>
              <a:t>16</a:t>
            </a:fld>
            <a:endParaRPr lang="en-US" sz="2000" b="1">
              <a:latin typeface="+mn-lt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7925594" y="2971006"/>
            <a:ext cx="10668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685801" y="2971800"/>
            <a:ext cx="10668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19200" y="2438400"/>
            <a:ext cx="7239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2" idx="0"/>
          </p:cNvCxnSpPr>
          <p:nvPr/>
        </p:nvCxnSpPr>
        <p:spPr>
          <a:xfrm rot="5400000" flipH="1" flipV="1">
            <a:off x="3390901" y="3238500"/>
            <a:ext cx="533400" cy="317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57600" y="2971800"/>
            <a:ext cx="37338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7123113" y="3238500"/>
            <a:ext cx="53498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" idx="2"/>
          </p:cNvCxnSpPr>
          <p:nvPr/>
        </p:nvCxnSpPr>
        <p:spPr>
          <a:xfrm rot="5400000">
            <a:off x="685801" y="4419600"/>
            <a:ext cx="1066800" cy="317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19200" y="4953000"/>
            <a:ext cx="18288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H="1" flipV="1">
            <a:off x="2514601" y="4419600"/>
            <a:ext cx="10668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3657601" y="4419600"/>
            <a:ext cx="1066800" cy="317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191000" y="4953000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4800601" y="4419600"/>
            <a:ext cx="10668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410200" y="5410200"/>
            <a:ext cx="1600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err="1"/>
              <a:t>Glpsol</a:t>
            </a:r>
            <a:endParaRPr lang="en-US" sz="1200" b="1" dirty="0"/>
          </a:p>
        </p:txBody>
      </p:sp>
      <p:cxnSp>
        <p:nvCxnSpPr>
          <p:cNvPr id="50" name="Straight Arrow Connector 49"/>
          <p:cNvCxnSpPr>
            <a:endCxn id="48" idx="0"/>
          </p:cNvCxnSpPr>
          <p:nvPr/>
        </p:nvCxnSpPr>
        <p:spPr>
          <a:xfrm rot="16200000" flipH="1">
            <a:off x="5429250" y="4629150"/>
            <a:ext cx="1524000" cy="38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V="1">
            <a:off x="7240588" y="4724400"/>
            <a:ext cx="16748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010400" y="5562600"/>
            <a:ext cx="10668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719" name="TextBox 66"/>
          <p:cNvSpPr txBox="1">
            <a:spLocks noChangeArrowheads="1"/>
          </p:cNvSpPr>
          <p:nvPr/>
        </p:nvSpPr>
        <p:spPr bwMode="auto">
          <a:xfrm>
            <a:off x="4343400" y="2057400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onstantia" pitchFamily="18" charset="0"/>
              </a:rPr>
              <a:t>User Input</a:t>
            </a:r>
          </a:p>
        </p:txBody>
      </p:sp>
      <p:sp>
        <p:nvSpPr>
          <p:cNvPr id="29720" name="TextBox 67"/>
          <p:cNvSpPr txBox="1">
            <a:spLocks noChangeArrowheads="1"/>
          </p:cNvSpPr>
          <p:nvPr/>
        </p:nvSpPr>
        <p:spPr bwMode="auto">
          <a:xfrm>
            <a:off x="4191000" y="2590800"/>
            <a:ext cx="3886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onstantia" pitchFamily="18" charset="0"/>
              </a:rPr>
              <a:t>Information on Simulated Network</a:t>
            </a:r>
          </a:p>
        </p:txBody>
      </p:sp>
      <p:sp>
        <p:nvSpPr>
          <p:cNvPr id="29721" name="TextBox 70"/>
          <p:cNvSpPr txBox="1">
            <a:spLocks noChangeArrowheads="1"/>
          </p:cNvSpPr>
          <p:nvPr/>
        </p:nvSpPr>
        <p:spPr bwMode="auto">
          <a:xfrm>
            <a:off x="838200" y="5029200"/>
            <a:ext cx="2819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onstantia" pitchFamily="18" charset="0"/>
              </a:rPr>
              <a:t>Network Topology Parameters</a:t>
            </a:r>
          </a:p>
        </p:txBody>
      </p:sp>
      <p:sp>
        <p:nvSpPr>
          <p:cNvPr id="29722" name="TextBox 71"/>
          <p:cNvSpPr txBox="1">
            <a:spLocks noChangeArrowheads="1"/>
          </p:cNvSpPr>
          <p:nvPr/>
        </p:nvSpPr>
        <p:spPr bwMode="auto">
          <a:xfrm>
            <a:off x="4343400" y="5029200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onstantia" pitchFamily="18" charset="0"/>
              </a:rPr>
              <a:t>LP Graph</a:t>
            </a:r>
          </a:p>
        </p:txBody>
      </p:sp>
      <p:sp>
        <p:nvSpPr>
          <p:cNvPr id="29723" name="TextBox 72"/>
          <p:cNvSpPr txBox="1">
            <a:spLocks noChangeArrowheads="1"/>
          </p:cNvSpPr>
          <p:nvPr/>
        </p:nvSpPr>
        <p:spPr bwMode="auto">
          <a:xfrm>
            <a:off x="6248400" y="4419600"/>
            <a:ext cx="990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onstantia" pitchFamily="18" charset="0"/>
              </a:rPr>
              <a:t>cplex File</a:t>
            </a:r>
          </a:p>
        </p:txBody>
      </p:sp>
      <p:sp>
        <p:nvSpPr>
          <p:cNvPr id="29724" name="TextBox 73"/>
          <p:cNvSpPr txBox="1">
            <a:spLocks noChangeArrowheads="1"/>
          </p:cNvSpPr>
          <p:nvPr/>
        </p:nvSpPr>
        <p:spPr bwMode="auto">
          <a:xfrm>
            <a:off x="8153400" y="4572000"/>
            <a:ext cx="137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onstantia" pitchFamily="18" charset="0"/>
              </a:rPr>
              <a:t>results.txt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Simulation Tool Screenshots</a:t>
            </a:r>
          </a:p>
        </p:txBody>
      </p:sp>
      <p:pic>
        <p:nvPicPr>
          <p:cNvPr id="30722" name="Picture 2" descr="C:\Users\abhijeet\Desktop\Sham Thesis Presentation\Thesis\Diagrams\SensingGraph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2295525"/>
            <a:ext cx="4038600" cy="4029075"/>
          </a:xfrm>
        </p:spPr>
      </p:pic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806B60-41A0-4FFE-B3A8-E637B33DA148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z="2000" b="1">
              <a:solidFill>
                <a:schemeClr val="tx1"/>
              </a:solidFill>
            </a:endParaRPr>
          </a:p>
        </p:txBody>
      </p:sp>
      <p:pic>
        <p:nvPicPr>
          <p:cNvPr id="29700" name="Picture 2" descr="C:\Users\abhijeet\Desktop\Sham Thesis Presentation\Thesis\Diagrams\BarrierCoverag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3463" y="2289175"/>
            <a:ext cx="3995737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(1 of 3)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Sensing Radius Rs = 10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1D87C201-427E-48FD-AF1C-EE61B11156A3}" type="slidenum">
              <a:rPr lang="en-US" sz="2000" b="1">
                <a:latin typeface="+mn-lt"/>
              </a:rPr>
              <a:pPr algn="r">
                <a:defRPr/>
              </a:pPr>
              <a:t>18</a:t>
            </a:fld>
            <a:endParaRPr lang="en-US" sz="2000" b="1">
              <a:latin typeface="+mn-lt"/>
            </a:endParaRPr>
          </a:p>
        </p:txBody>
      </p:sp>
      <p:pic>
        <p:nvPicPr>
          <p:cNvPr id="44038" name="Picture 6" descr="Rs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6088"/>
            <a:ext cx="6858000" cy="5141912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7848600" y="1447800"/>
            <a:ext cx="381000" cy="381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(1 of 3)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Sensing Radius Rs = 20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D891975E-CAC2-4816-AF2C-FE0F256568B4}" type="slidenum">
              <a:rPr lang="en-US" sz="2000" b="1">
                <a:latin typeface="+mn-lt"/>
              </a:rPr>
              <a:pPr algn="r">
                <a:defRPr/>
              </a:pPr>
              <a:t>19</a:t>
            </a:fld>
            <a:endParaRPr lang="en-US" sz="2000" b="1">
              <a:latin typeface="+mn-lt"/>
            </a:endParaRPr>
          </a:p>
        </p:txBody>
      </p:sp>
      <p:pic>
        <p:nvPicPr>
          <p:cNvPr id="45061" name="Picture 5" descr="Rs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6088"/>
            <a:ext cx="6858000" cy="5141912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7696200" y="1219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Barrier Coverage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Requires a chain of sensors across the deployed region with the coverage areas of adjacent sensors mutually overlapping each other (i.e., to detect intruders)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2362200" y="3505200"/>
            <a:ext cx="48006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22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71800" y="4572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400800" y="4191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14800" y="4495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81400" y="4572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00600" y="4419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34000" y="4267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91200" y="4191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00400" y="3657600"/>
            <a:ext cx="762000" cy="762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57600" y="3657600"/>
            <a:ext cx="762000" cy="762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486400" y="5257800"/>
            <a:ext cx="762000" cy="762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791200" y="5638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6" name="TextBox 17"/>
          <p:cNvSpPr txBox="1">
            <a:spLocks noChangeArrowheads="1"/>
          </p:cNvSpPr>
          <p:nvPr/>
        </p:nvSpPr>
        <p:spPr bwMode="auto">
          <a:xfrm flipH="1">
            <a:off x="5867400" y="5410200"/>
            <a:ext cx="609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onstantia" pitchFamily="18" charset="0"/>
              </a:rPr>
              <a:t>R</a:t>
            </a:r>
            <a:r>
              <a:rPr lang="en-US" sz="1200" b="1" baseline="-25000">
                <a:latin typeface="Constantia" pitchFamily="18" charset="0"/>
              </a:rPr>
              <a:t>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362200" y="6477000"/>
            <a:ext cx="48006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762794" y="4877594"/>
            <a:ext cx="27432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9" name="TextBox 22"/>
          <p:cNvSpPr txBox="1">
            <a:spLocks noChangeArrowheads="1"/>
          </p:cNvSpPr>
          <p:nvPr/>
        </p:nvSpPr>
        <p:spPr bwMode="auto">
          <a:xfrm flipH="1">
            <a:off x="4343400" y="6248400"/>
            <a:ext cx="76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onstantia" pitchFamily="18" charset="0"/>
              </a:rPr>
              <a:t>length</a:t>
            </a:r>
          </a:p>
        </p:txBody>
      </p:sp>
      <p:sp>
        <p:nvSpPr>
          <p:cNvPr id="24" name="TextBox 23"/>
          <p:cNvSpPr txBox="1"/>
          <p:nvPr/>
        </p:nvSpPr>
        <p:spPr>
          <a:xfrm flipH="1">
            <a:off x="2068513" y="4648200"/>
            <a:ext cx="369887" cy="533400"/>
          </a:xfrm>
          <a:prstGeom prst="rect">
            <a:avLst/>
          </a:prstGeom>
          <a:noFill/>
        </p:spPr>
        <p:txBody>
          <a:bodyPr vert="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+mn-lt"/>
              </a:rPr>
              <a:t>width</a:t>
            </a:r>
          </a:p>
        </p:txBody>
      </p:sp>
      <p:sp>
        <p:nvSpPr>
          <p:cNvPr id="33" name="Multiply 32"/>
          <p:cNvSpPr/>
          <p:nvPr/>
        </p:nvSpPr>
        <p:spPr>
          <a:xfrm>
            <a:off x="4953000" y="4191000"/>
            <a:ext cx="228600" cy="3048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956175" y="3511550"/>
            <a:ext cx="173038" cy="768350"/>
          </a:xfrm>
          <a:custGeom>
            <a:avLst/>
            <a:gdLst>
              <a:gd name="connsiteX0" fmla="*/ 106532 w 172793"/>
              <a:gd name="connsiteY0" fmla="*/ 768626 h 768626"/>
              <a:gd name="connsiteX1" fmla="*/ 119785 w 172793"/>
              <a:gd name="connsiteY1" fmla="*/ 675861 h 768626"/>
              <a:gd name="connsiteX2" fmla="*/ 133037 w 172793"/>
              <a:gd name="connsiteY2" fmla="*/ 636104 h 768626"/>
              <a:gd name="connsiteX3" fmla="*/ 172793 w 172793"/>
              <a:gd name="connsiteY3" fmla="*/ 622852 h 768626"/>
              <a:gd name="connsiteX4" fmla="*/ 159541 w 172793"/>
              <a:gd name="connsiteY4" fmla="*/ 503583 h 768626"/>
              <a:gd name="connsiteX5" fmla="*/ 133037 w 172793"/>
              <a:gd name="connsiteY5" fmla="*/ 477078 h 768626"/>
              <a:gd name="connsiteX6" fmla="*/ 80028 w 172793"/>
              <a:gd name="connsiteY6" fmla="*/ 397565 h 768626"/>
              <a:gd name="connsiteX7" fmla="*/ 53524 w 172793"/>
              <a:gd name="connsiteY7" fmla="*/ 357809 h 768626"/>
              <a:gd name="connsiteX8" fmla="*/ 27019 w 172793"/>
              <a:gd name="connsiteY8" fmla="*/ 331304 h 768626"/>
              <a:gd name="connsiteX9" fmla="*/ 27019 w 172793"/>
              <a:gd name="connsiteY9" fmla="*/ 145774 h 768626"/>
              <a:gd name="connsiteX10" fmla="*/ 40272 w 172793"/>
              <a:gd name="connsiteY10" fmla="*/ 106017 h 768626"/>
              <a:gd name="connsiteX11" fmla="*/ 80028 w 172793"/>
              <a:gd name="connsiteY11" fmla="*/ 92765 h 768626"/>
              <a:gd name="connsiteX12" fmla="*/ 106532 w 172793"/>
              <a:gd name="connsiteY12" fmla="*/ 0 h 76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2793" h="768626">
                <a:moveTo>
                  <a:pt x="106532" y="768626"/>
                </a:moveTo>
                <a:cubicBezTo>
                  <a:pt x="110950" y="737704"/>
                  <a:pt x="113659" y="706490"/>
                  <a:pt x="119785" y="675861"/>
                </a:cubicBezTo>
                <a:cubicBezTo>
                  <a:pt x="122525" y="662163"/>
                  <a:pt x="123159" y="645982"/>
                  <a:pt x="133037" y="636104"/>
                </a:cubicBezTo>
                <a:cubicBezTo>
                  <a:pt x="142914" y="626226"/>
                  <a:pt x="159541" y="627269"/>
                  <a:pt x="172793" y="622852"/>
                </a:cubicBezTo>
                <a:cubicBezTo>
                  <a:pt x="168376" y="583096"/>
                  <a:pt x="170066" y="542175"/>
                  <a:pt x="159541" y="503583"/>
                </a:cubicBezTo>
                <a:cubicBezTo>
                  <a:pt x="156254" y="491529"/>
                  <a:pt x="140534" y="487073"/>
                  <a:pt x="133037" y="477078"/>
                </a:cubicBezTo>
                <a:cubicBezTo>
                  <a:pt x="113924" y="451594"/>
                  <a:pt x="97698" y="424069"/>
                  <a:pt x="80028" y="397565"/>
                </a:cubicBezTo>
                <a:cubicBezTo>
                  <a:pt x="71193" y="384313"/>
                  <a:pt x="64786" y="369071"/>
                  <a:pt x="53524" y="357809"/>
                </a:cubicBezTo>
                <a:lnTo>
                  <a:pt x="27019" y="331304"/>
                </a:lnTo>
                <a:cubicBezTo>
                  <a:pt x="0" y="250248"/>
                  <a:pt x="6695" y="288038"/>
                  <a:pt x="27019" y="145774"/>
                </a:cubicBezTo>
                <a:cubicBezTo>
                  <a:pt x="28995" y="131945"/>
                  <a:pt x="30394" y="115895"/>
                  <a:pt x="40272" y="106017"/>
                </a:cubicBezTo>
                <a:cubicBezTo>
                  <a:pt x="50149" y="96140"/>
                  <a:pt x="66776" y="97182"/>
                  <a:pt x="80028" y="92765"/>
                </a:cubicBezTo>
                <a:cubicBezTo>
                  <a:pt x="116333" y="38307"/>
                  <a:pt x="106532" y="68936"/>
                  <a:pt x="106532" y="0"/>
                </a:cubicBezTo>
              </a:path>
            </a:pathLst>
          </a:cu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07" name="Slide Number Placeholder 3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14FE48-1676-4AAC-A119-DBFA48188C14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(1 of 3)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Sensing Radius Rs = 50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5EEDE499-985A-40EB-A216-7944B2B849EE}" type="slidenum">
              <a:rPr lang="en-US" sz="2000" b="1">
                <a:latin typeface="+mn-lt"/>
              </a:rPr>
              <a:pPr algn="r">
                <a:defRPr/>
              </a:pPr>
              <a:t>20</a:t>
            </a:fld>
            <a:endParaRPr lang="en-US" sz="2000" b="1">
              <a:latin typeface="+mn-lt"/>
            </a:endParaRPr>
          </a:p>
        </p:txBody>
      </p:sp>
      <p:pic>
        <p:nvPicPr>
          <p:cNvPr id="46087" name="Picture 7" descr="Rs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752600"/>
            <a:ext cx="6667500" cy="5000625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7543800" y="1066800"/>
            <a:ext cx="121920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(1 of 3)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Sensing Radius Rs = 75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E483BB7C-667F-46BC-B573-19E47BA1903E}" type="slidenum">
              <a:rPr lang="en-US" sz="2000" b="1">
                <a:latin typeface="+mn-lt"/>
              </a:rPr>
              <a:pPr algn="r">
                <a:defRPr/>
              </a:pPr>
              <a:t>21</a:t>
            </a:fld>
            <a:endParaRPr lang="en-US" sz="2000" b="1">
              <a:latin typeface="+mn-lt"/>
            </a:endParaRPr>
          </a:p>
        </p:txBody>
      </p:sp>
      <p:pic>
        <p:nvPicPr>
          <p:cNvPr id="47109" name="Picture 5" descr="Rs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773238"/>
            <a:ext cx="6629400" cy="4970462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7391400" y="838200"/>
            <a:ext cx="1600200" cy="1447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(2 of 3)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Movement Radius Rm = 10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A46D1843-CA89-4B6E-9D9D-32DAFE28B0B4}" type="slidenum">
              <a:rPr lang="en-US" sz="2000" b="1">
                <a:latin typeface="+mn-lt"/>
              </a:rPr>
              <a:pPr algn="r">
                <a:defRPr/>
              </a:pPr>
              <a:t>22</a:t>
            </a:fld>
            <a:endParaRPr lang="en-US" sz="2000" b="1">
              <a:latin typeface="+mn-lt"/>
            </a:endParaRPr>
          </a:p>
        </p:txBody>
      </p:sp>
      <p:pic>
        <p:nvPicPr>
          <p:cNvPr id="52229" name="Picture 5" descr="Rm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6088"/>
            <a:ext cx="6858000" cy="5141912"/>
          </a:xfrm>
          <a:prstGeom prst="rect">
            <a:avLst/>
          </a:prstGeom>
          <a:noFill/>
        </p:spPr>
      </p:pic>
      <p:sp>
        <p:nvSpPr>
          <p:cNvPr id="23" name="Oval 22"/>
          <p:cNvSpPr/>
          <p:nvPr/>
        </p:nvSpPr>
        <p:spPr>
          <a:xfrm>
            <a:off x="7543800" y="1219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>
            <a:off x="7924800" y="1600200"/>
            <a:ext cx="123825" cy="533400"/>
          </a:xfrm>
          <a:prstGeom prst="straightConnector1">
            <a:avLst/>
          </a:prstGeom>
          <a:noFill/>
          <a:ln w="28575" algn="ctr">
            <a:solidFill>
              <a:srgbClr val="065093"/>
            </a:solidFill>
            <a:prstDash val="dash"/>
            <a:round/>
            <a:headEnd type="oval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(2 of 3)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Movement Radius Rm = 25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3865BD78-3A8E-4382-9C7F-9C6C90652F98}" type="slidenum">
              <a:rPr lang="en-US" sz="2000" b="1">
                <a:latin typeface="+mn-lt"/>
              </a:rPr>
              <a:pPr algn="r">
                <a:defRPr/>
              </a:pPr>
              <a:t>23</a:t>
            </a:fld>
            <a:endParaRPr lang="en-US" sz="2000" b="1">
              <a:latin typeface="+mn-lt"/>
            </a:endParaRPr>
          </a:p>
        </p:txBody>
      </p:sp>
      <p:pic>
        <p:nvPicPr>
          <p:cNvPr id="53253" name="Picture 5" descr="Rm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6088"/>
            <a:ext cx="6858000" cy="5141912"/>
          </a:xfrm>
          <a:prstGeom prst="rect">
            <a:avLst/>
          </a:prstGeom>
          <a:noFill/>
        </p:spPr>
      </p:pic>
      <p:sp>
        <p:nvSpPr>
          <p:cNvPr id="23" name="Oval 22"/>
          <p:cNvSpPr/>
          <p:nvPr/>
        </p:nvSpPr>
        <p:spPr>
          <a:xfrm>
            <a:off x="7543800" y="1219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7429500" y="2095500"/>
            <a:ext cx="1066800" cy="762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(2 of 3)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Movement Radius Rm = 50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582F36AF-266C-43ED-AD25-3BDCBCDBA8EA}" type="slidenum">
              <a:rPr lang="en-US" sz="2000" b="1">
                <a:latin typeface="+mn-lt"/>
              </a:rPr>
              <a:pPr algn="r">
                <a:defRPr/>
              </a:pPr>
              <a:t>24</a:t>
            </a:fld>
            <a:endParaRPr lang="en-US" sz="2000" b="1">
              <a:latin typeface="+mn-lt"/>
            </a:endParaRPr>
          </a:p>
        </p:txBody>
      </p:sp>
      <p:pic>
        <p:nvPicPr>
          <p:cNvPr id="54277" name="Picture 5" descr="Rm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6088"/>
            <a:ext cx="6858000" cy="5141912"/>
          </a:xfrm>
          <a:prstGeom prst="rect">
            <a:avLst/>
          </a:prstGeom>
          <a:noFill/>
        </p:spPr>
      </p:pic>
      <p:sp>
        <p:nvSpPr>
          <p:cNvPr id="23" name="Oval 22"/>
          <p:cNvSpPr/>
          <p:nvPr/>
        </p:nvSpPr>
        <p:spPr>
          <a:xfrm>
            <a:off x="7543800" y="1219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>
            <a:off x="7924800" y="1600200"/>
            <a:ext cx="762000" cy="1890713"/>
          </a:xfrm>
          <a:prstGeom prst="straightConnector1">
            <a:avLst/>
          </a:prstGeom>
          <a:noFill/>
          <a:ln w="28575" algn="ctr">
            <a:solidFill>
              <a:srgbClr val="065093"/>
            </a:solidFill>
            <a:prstDash val="dash"/>
            <a:round/>
            <a:headEnd type="oval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(2 of 3)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Movement Radius Rm = 75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9571ADA0-236C-477A-BC4A-2C62EA786768}" type="slidenum">
              <a:rPr lang="en-US" sz="2000" b="1">
                <a:latin typeface="+mn-lt"/>
              </a:rPr>
              <a:pPr algn="r">
                <a:defRPr/>
              </a:pPr>
              <a:t>25</a:t>
            </a:fld>
            <a:endParaRPr lang="en-US" sz="2000" b="1">
              <a:latin typeface="+mn-lt"/>
            </a:endParaRPr>
          </a:p>
        </p:txBody>
      </p:sp>
      <p:pic>
        <p:nvPicPr>
          <p:cNvPr id="55301" name="Picture 5" descr="Rm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6088"/>
            <a:ext cx="6858000" cy="5141912"/>
          </a:xfrm>
          <a:prstGeom prst="rect">
            <a:avLst/>
          </a:prstGeom>
          <a:noFill/>
        </p:spPr>
      </p:pic>
      <p:sp>
        <p:nvSpPr>
          <p:cNvPr id="23" name="Oval 22"/>
          <p:cNvSpPr/>
          <p:nvPr/>
        </p:nvSpPr>
        <p:spPr>
          <a:xfrm>
            <a:off x="7543800" y="1219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 flipH="1">
            <a:off x="7772400" y="1600200"/>
            <a:ext cx="152400" cy="4495800"/>
          </a:xfrm>
          <a:prstGeom prst="straightConnector1">
            <a:avLst/>
          </a:prstGeom>
          <a:noFill/>
          <a:ln w="28575" algn="ctr">
            <a:solidFill>
              <a:srgbClr val="065093"/>
            </a:solidFill>
            <a:prstDash val="dash"/>
            <a:round/>
            <a:headEnd type="oval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(3 of 3)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Mobile Sensor Percentage Ms = 10%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4A4F6099-7E04-49E7-B2AB-575D7C202A6F}" type="slidenum">
              <a:rPr lang="en-US" sz="2000" b="1">
                <a:latin typeface="+mn-lt"/>
              </a:rPr>
              <a:pPr algn="r">
                <a:defRPr/>
              </a:pPr>
              <a:t>26</a:t>
            </a:fld>
            <a:endParaRPr lang="en-US" sz="2000" b="1">
              <a:latin typeface="+mn-lt"/>
            </a:endParaRPr>
          </a:p>
        </p:txBody>
      </p:sp>
      <p:pic>
        <p:nvPicPr>
          <p:cNvPr id="56325" name="Picture 5" descr="Ms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6088"/>
            <a:ext cx="6858000" cy="5141912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7315200" y="487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4676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43800" y="1981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153400" y="3657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Oval 4"/>
          <p:cNvSpPr/>
          <p:nvPr/>
        </p:nvSpPr>
        <p:spPr>
          <a:xfrm>
            <a:off x="7772400" y="5105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4"/>
          <p:cNvSpPr/>
          <p:nvPr/>
        </p:nvSpPr>
        <p:spPr>
          <a:xfrm>
            <a:off x="7924800" y="2514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4"/>
          <p:cNvSpPr/>
          <p:nvPr/>
        </p:nvSpPr>
        <p:spPr>
          <a:xfrm>
            <a:off x="7543800" y="3733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4"/>
          <p:cNvSpPr/>
          <p:nvPr/>
        </p:nvSpPr>
        <p:spPr>
          <a:xfrm>
            <a:off x="7696200" y="5715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4"/>
          <p:cNvSpPr/>
          <p:nvPr/>
        </p:nvSpPr>
        <p:spPr>
          <a:xfrm>
            <a:off x="8382000" y="4572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4"/>
          <p:cNvSpPr/>
          <p:nvPr/>
        </p:nvSpPr>
        <p:spPr>
          <a:xfrm>
            <a:off x="8305800" y="5486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(3 of 3)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Mobile Sensor Percentage Ms = 30%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ABEC3964-A2B8-4A7B-9643-DCEAC5EFFDC6}" type="slidenum">
              <a:rPr lang="en-US" sz="2000" b="1">
                <a:latin typeface="+mn-lt"/>
              </a:rPr>
              <a:pPr algn="r">
                <a:defRPr/>
              </a:pPr>
              <a:t>27</a:t>
            </a:fld>
            <a:endParaRPr lang="en-US" sz="2000" b="1">
              <a:latin typeface="+mn-lt"/>
            </a:endParaRPr>
          </a:p>
        </p:txBody>
      </p:sp>
      <p:pic>
        <p:nvPicPr>
          <p:cNvPr id="57349" name="Picture 5" descr="Ms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6088"/>
            <a:ext cx="6858000" cy="5141912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7315200" y="487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4676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43800" y="1981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153400" y="3657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Oval 4"/>
          <p:cNvSpPr>
            <a:spLocks noChangeArrowheads="1"/>
          </p:cNvSpPr>
          <p:nvPr/>
        </p:nvSpPr>
        <p:spPr bwMode="auto">
          <a:xfrm>
            <a:off x="7772400" y="5105400"/>
            <a:ext cx="762000" cy="762000"/>
          </a:xfrm>
          <a:prstGeom prst="ellipse">
            <a:avLst/>
          </a:prstGeom>
          <a:solidFill>
            <a:schemeClr val="accent2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Oval 4"/>
          <p:cNvSpPr/>
          <p:nvPr/>
        </p:nvSpPr>
        <p:spPr>
          <a:xfrm>
            <a:off x="7924800" y="2514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4"/>
          <p:cNvSpPr/>
          <p:nvPr/>
        </p:nvSpPr>
        <p:spPr>
          <a:xfrm>
            <a:off x="7543800" y="3733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4"/>
          <p:cNvSpPr/>
          <p:nvPr/>
        </p:nvSpPr>
        <p:spPr>
          <a:xfrm>
            <a:off x="7696200" y="5715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4"/>
          <p:cNvSpPr/>
          <p:nvPr/>
        </p:nvSpPr>
        <p:spPr>
          <a:xfrm>
            <a:off x="8382000" y="4572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22"/>
          <p:cNvSpPr/>
          <p:nvPr/>
        </p:nvSpPr>
        <p:spPr>
          <a:xfrm>
            <a:off x="7772400" y="5105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22"/>
          <p:cNvSpPr/>
          <p:nvPr/>
        </p:nvSpPr>
        <p:spPr>
          <a:xfrm>
            <a:off x="7543800" y="1981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4"/>
          <p:cNvSpPr/>
          <p:nvPr/>
        </p:nvSpPr>
        <p:spPr>
          <a:xfrm>
            <a:off x="8305800" y="5486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Simulation Results (3 of 3)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Effect of k when Mobile Sensor Percentage Ms = 50%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C7CD169F-69C8-48CC-9B4F-E598DF5E514C}" type="slidenum">
              <a:rPr lang="en-US" sz="2000" b="1">
                <a:latin typeface="+mn-lt"/>
              </a:rPr>
              <a:pPr algn="r">
                <a:defRPr/>
              </a:pPr>
              <a:t>28</a:t>
            </a:fld>
            <a:endParaRPr lang="en-US" sz="2000" b="1">
              <a:latin typeface="+mn-lt"/>
            </a:endParaRPr>
          </a:p>
        </p:txBody>
      </p:sp>
      <p:pic>
        <p:nvPicPr>
          <p:cNvPr id="58373" name="Picture 5" descr="Ms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6088"/>
            <a:ext cx="6858000" cy="5141912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7315200" y="487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4676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43800" y="1981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153400" y="3657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Oval 4"/>
          <p:cNvSpPr>
            <a:spLocks noChangeArrowheads="1"/>
          </p:cNvSpPr>
          <p:nvPr/>
        </p:nvSpPr>
        <p:spPr bwMode="auto">
          <a:xfrm>
            <a:off x="7772400" y="5105400"/>
            <a:ext cx="762000" cy="762000"/>
          </a:xfrm>
          <a:prstGeom prst="ellipse">
            <a:avLst/>
          </a:prstGeom>
          <a:solidFill>
            <a:schemeClr val="accent2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Oval 4"/>
          <p:cNvSpPr/>
          <p:nvPr/>
        </p:nvSpPr>
        <p:spPr>
          <a:xfrm>
            <a:off x="7924800" y="2514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4"/>
          <p:cNvSpPr/>
          <p:nvPr/>
        </p:nvSpPr>
        <p:spPr>
          <a:xfrm>
            <a:off x="7543800" y="3733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4"/>
          <p:cNvSpPr/>
          <p:nvPr/>
        </p:nvSpPr>
        <p:spPr>
          <a:xfrm>
            <a:off x="7696200" y="5715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4"/>
          <p:cNvSpPr/>
          <p:nvPr/>
        </p:nvSpPr>
        <p:spPr>
          <a:xfrm>
            <a:off x="8382000" y="4572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22"/>
          <p:cNvSpPr/>
          <p:nvPr/>
        </p:nvSpPr>
        <p:spPr>
          <a:xfrm>
            <a:off x="7772400" y="5105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22"/>
          <p:cNvSpPr/>
          <p:nvPr/>
        </p:nvSpPr>
        <p:spPr>
          <a:xfrm>
            <a:off x="7543800" y="1981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4"/>
          <p:cNvSpPr/>
          <p:nvPr/>
        </p:nvSpPr>
        <p:spPr>
          <a:xfrm>
            <a:off x="8305800" y="5486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22"/>
          <p:cNvSpPr/>
          <p:nvPr/>
        </p:nvSpPr>
        <p:spPr>
          <a:xfrm>
            <a:off x="8305800" y="5486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22"/>
          <p:cNvSpPr/>
          <p:nvPr/>
        </p:nvSpPr>
        <p:spPr>
          <a:xfrm>
            <a:off x="7543800" y="3733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Developed exact solutions to the </a:t>
            </a:r>
            <a:r>
              <a:rPr lang="en-US" i="1" smtClean="0"/>
              <a:t>k</a:t>
            </a:r>
            <a:r>
              <a:rPr lang="en-US" smtClean="0"/>
              <a:t>-connect barrier count problem (i.e., max num barriers) for </a:t>
            </a:r>
            <a:r>
              <a:rPr lang="en-CA" i="1" smtClean="0">
                <a:solidFill>
                  <a:srgbClr val="000000"/>
                </a:solidFill>
                <a:ea typeface="DejaVu Sans"/>
                <a:cs typeface="DejaVu Sans"/>
              </a:rPr>
              <a:t>k</a:t>
            </a:r>
            <a:r>
              <a:rPr lang="en-CA" smtClean="0">
                <a:solidFill>
                  <a:srgbClr val="000000"/>
                </a:solidFill>
                <a:ea typeface="DejaVu Sans"/>
                <a:cs typeface="DejaVu Sans"/>
              </a:rPr>
              <a:t> </a:t>
            </a:r>
            <a:r>
              <a:rPr lang="az-Cyrl-AZ" smtClean="0">
                <a:solidFill>
                  <a:srgbClr val="000000"/>
                </a:solidFill>
                <a:ea typeface="DejaVu Sans"/>
                <a:cs typeface="DejaVu Sans"/>
              </a:rPr>
              <a:t>Є</a:t>
            </a:r>
            <a:r>
              <a:rPr lang="en-US" smtClean="0">
                <a:solidFill>
                  <a:srgbClr val="000000"/>
                </a:solidFill>
                <a:ea typeface="DejaVu Sans"/>
                <a:cs typeface="DejaVu Sans"/>
              </a:rPr>
              <a:t> {0,1,2}, which can be formulated as a max flow problem (ILP)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ea typeface="DejaVu Sans"/>
                <a:cs typeface="DejaVu Sans"/>
              </a:rPr>
              <a:t>Presented a simulation environment for MSNs,      which was used for validation of ILP solutions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Demonstrated the benefits of mobile sensors by showing the effects of sensing radius, movement radius, and the number of mobile sensors on barrier coverage probability</a:t>
            </a:r>
            <a:endParaRPr lang="en-US" smtClean="0"/>
          </a:p>
        </p:txBody>
      </p:sp>
      <p:sp>
        <p:nvSpPr>
          <p:cNvPr id="36867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EDC0BB3A-729F-48F8-A758-4A13AEDF834C}" type="slidenum">
              <a:rPr lang="en-US" sz="2000" b="1">
                <a:latin typeface="Constantia" pitchFamily="18" charset="0"/>
              </a:rPr>
              <a:pPr algn="r"/>
              <a:t>29</a:t>
            </a:fld>
            <a:endParaRPr lang="en-US" sz="2000" b="1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Mixed Sensor Networks	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Traditional WSNs consist of </a:t>
            </a:r>
            <a:r>
              <a:rPr lang="en-US" sz="2400" i="1" smtClean="0"/>
              <a:t>stationary sensors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Advancements in the field of robotics make it possible to have </a:t>
            </a:r>
            <a:r>
              <a:rPr lang="en-US" sz="2400" i="1" smtClean="0"/>
              <a:t>mobile sensors</a:t>
            </a:r>
            <a:r>
              <a:rPr lang="en-US" sz="2400" smtClean="0"/>
              <a:t>, which have limited movement range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smtClean="0"/>
              <a:t>Mixed Sensor Networks </a:t>
            </a:r>
            <a:r>
              <a:rPr lang="en-US" sz="2400" smtClean="0"/>
              <a:t>(MSNs) consist of stationary sensors and mobile sensors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Mobile sensors can help to heal coverage gaps and improve barrier coverage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small number of mobile sensors can provide significant reduction in the </a:t>
            </a:r>
            <a:r>
              <a:rPr lang="en-US" sz="2400" i="1" smtClean="0"/>
              <a:t>percolation threshold</a:t>
            </a:r>
            <a:r>
              <a:rPr lang="en-US" sz="2400" smtClean="0"/>
              <a:t> (i.e., critical density of sensors at which barrier coverage can be achieved)</a:t>
            </a:r>
          </a:p>
        </p:txBody>
      </p:sp>
      <p:sp>
        <p:nvSpPr>
          <p:cNvPr id="17411" name="Slide Number Placeholder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330514-BBFC-40DB-BE08-2005BB1943A7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Future Work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Solutions to </a:t>
            </a:r>
            <a:r>
              <a:rPr lang="en-US" i="1" smtClean="0"/>
              <a:t>k</a:t>
            </a:r>
            <a:r>
              <a:rPr lang="en-US" smtClean="0"/>
              <a:t>-connect barrier count problem for values of </a:t>
            </a:r>
            <a:r>
              <a:rPr lang="en-US" i="1" smtClean="0"/>
              <a:t>k</a:t>
            </a:r>
            <a:r>
              <a:rPr lang="en-US" smtClean="0"/>
              <a:t> &gt; 2</a:t>
            </a:r>
          </a:p>
          <a:p>
            <a:pPr eaLnBrk="1" hangingPunct="1"/>
            <a:r>
              <a:rPr lang="en-US" smtClean="0"/>
              <a:t>Optimality criteria: max flow vs min movement</a:t>
            </a:r>
          </a:p>
          <a:p>
            <a:pPr eaLnBrk="1" hangingPunct="1"/>
            <a:r>
              <a:rPr lang="en-US" smtClean="0"/>
              <a:t>Consideration of more realistic sensing model, wireless channel model, and power consumption for different terrain conditions</a:t>
            </a:r>
          </a:p>
          <a:p>
            <a:pPr eaLnBrk="1" hangingPunct="1"/>
            <a:r>
              <a:rPr lang="en-US" smtClean="0"/>
              <a:t>Study possible unimodularity of constraint matrices in LP formulations</a:t>
            </a:r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8358B609-B408-4F3A-A143-B8012579BFB5}" type="slidenum">
              <a:rPr lang="en-US" sz="2000" b="1">
                <a:latin typeface="+mn-lt"/>
              </a:rPr>
              <a:pPr algn="r">
                <a:defRPr/>
              </a:pPr>
              <a:t>30</a:t>
            </a:fld>
            <a:endParaRPr lang="en-US" sz="2000" b="1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 Methodology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Mobility Constraint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50179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727E6B41-F4EE-4142-9627-78532189C8EF}" type="slidenum">
              <a:rPr lang="en-US" sz="2000" b="1">
                <a:latin typeface="+mn-lt"/>
              </a:rPr>
              <a:pPr algn="r">
                <a:defRPr/>
              </a:pPr>
              <a:t>31</a:t>
            </a:fld>
            <a:endParaRPr lang="en-US" sz="2000" b="1">
              <a:latin typeface="+mn-lt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524000" y="36576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2" name="Oval 31"/>
          <p:cNvSpPr/>
          <p:nvPr/>
        </p:nvSpPr>
        <p:spPr>
          <a:xfrm>
            <a:off x="2438400" y="43434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438400" y="28956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4" name="Oval 33"/>
          <p:cNvSpPr/>
          <p:nvPr/>
        </p:nvSpPr>
        <p:spPr>
          <a:xfrm>
            <a:off x="3886200" y="43434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5" name="Oval 34"/>
          <p:cNvSpPr/>
          <p:nvPr/>
        </p:nvSpPr>
        <p:spPr>
          <a:xfrm>
            <a:off x="3886200" y="28956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Oval 35"/>
          <p:cNvSpPr/>
          <p:nvPr/>
        </p:nvSpPr>
        <p:spPr>
          <a:xfrm>
            <a:off x="4800600" y="36576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37" name="Straight Arrow Connector 36"/>
          <p:cNvCxnSpPr>
            <a:stCxn id="31" idx="7"/>
            <a:endCxn id="33" idx="3"/>
          </p:cNvCxnSpPr>
          <p:nvPr/>
        </p:nvCxnSpPr>
        <p:spPr>
          <a:xfrm rot="5400000" flipH="1" flipV="1">
            <a:off x="2055813" y="3275013"/>
            <a:ext cx="384175" cy="53657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5"/>
            <a:endCxn id="32" idx="1"/>
          </p:cNvCxnSpPr>
          <p:nvPr/>
        </p:nvCxnSpPr>
        <p:spPr>
          <a:xfrm rot="16200000" flipH="1">
            <a:off x="2093913" y="3998913"/>
            <a:ext cx="307975" cy="53657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3" idx="6"/>
            <a:endCxn id="35" idx="2"/>
          </p:cNvCxnSpPr>
          <p:nvPr/>
        </p:nvCxnSpPr>
        <p:spPr>
          <a:xfrm>
            <a:off x="2971800" y="3162300"/>
            <a:ext cx="914400" cy="1588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6"/>
            <a:endCxn id="34" idx="2"/>
          </p:cNvCxnSpPr>
          <p:nvPr/>
        </p:nvCxnSpPr>
        <p:spPr>
          <a:xfrm>
            <a:off x="2971800" y="4610100"/>
            <a:ext cx="914400" cy="1588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5" idx="5"/>
            <a:endCxn id="36" idx="1"/>
          </p:cNvCxnSpPr>
          <p:nvPr/>
        </p:nvCxnSpPr>
        <p:spPr>
          <a:xfrm rot="16200000" flipH="1">
            <a:off x="4418013" y="3275013"/>
            <a:ext cx="384175" cy="53657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4" idx="7"/>
            <a:endCxn id="36" idx="3"/>
          </p:cNvCxnSpPr>
          <p:nvPr/>
        </p:nvCxnSpPr>
        <p:spPr>
          <a:xfrm rot="5400000" flipH="1" flipV="1">
            <a:off x="4456113" y="3998913"/>
            <a:ext cx="307975" cy="53657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928" name="TextBox 42"/>
          <p:cNvSpPr txBox="1">
            <a:spLocks noChangeArrowheads="1"/>
          </p:cNvSpPr>
          <p:nvPr/>
        </p:nvSpPr>
        <p:spPr bwMode="auto">
          <a:xfrm>
            <a:off x="1600200" y="3200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sp>
        <p:nvSpPr>
          <p:cNvPr id="38929" name="TextBox 45"/>
          <p:cNvSpPr txBox="1">
            <a:spLocks noChangeArrowheads="1"/>
          </p:cNvSpPr>
          <p:nvPr/>
        </p:nvSpPr>
        <p:spPr bwMode="auto">
          <a:xfrm>
            <a:off x="1600200" y="4343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sp>
        <p:nvSpPr>
          <p:cNvPr id="38930" name="TextBox 46"/>
          <p:cNvSpPr txBox="1">
            <a:spLocks noChangeArrowheads="1"/>
          </p:cNvSpPr>
          <p:nvPr/>
        </p:nvSpPr>
        <p:spPr bwMode="auto">
          <a:xfrm>
            <a:off x="3124200" y="2819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sp>
        <p:nvSpPr>
          <p:cNvPr id="38931" name="TextBox 47"/>
          <p:cNvSpPr txBox="1">
            <a:spLocks noChangeArrowheads="1"/>
          </p:cNvSpPr>
          <p:nvPr/>
        </p:nvSpPr>
        <p:spPr bwMode="auto">
          <a:xfrm>
            <a:off x="4648200" y="32115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sp>
        <p:nvSpPr>
          <p:cNvPr id="38932" name="TextBox 48"/>
          <p:cNvSpPr txBox="1">
            <a:spLocks noChangeArrowheads="1"/>
          </p:cNvSpPr>
          <p:nvPr/>
        </p:nvSpPr>
        <p:spPr bwMode="auto">
          <a:xfrm>
            <a:off x="4648200" y="44196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sp>
        <p:nvSpPr>
          <p:cNvPr id="38933" name="TextBox 49"/>
          <p:cNvSpPr txBox="1">
            <a:spLocks noChangeArrowheads="1"/>
          </p:cNvSpPr>
          <p:nvPr/>
        </p:nvSpPr>
        <p:spPr bwMode="auto">
          <a:xfrm>
            <a:off x="3124200" y="41910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cxnSp>
        <p:nvCxnSpPr>
          <p:cNvPr id="57" name="Straight Arrow Connector 56"/>
          <p:cNvCxnSpPr>
            <a:stCxn id="34" idx="0"/>
            <a:endCxn id="35" idx="4"/>
          </p:cNvCxnSpPr>
          <p:nvPr/>
        </p:nvCxnSpPr>
        <p:spPr>
          <a:xfrm rot="5400000" flipH="1" flipV="1">
            <a:off x="3695701" y="3886200"/>
            <a:ext cx="914400" cy="317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935" name="TextBox 57"/>
          <p:cNvSpPr txBox="1">
            <a:spLocks noChangeArrowheads="1"/>
          </p:cNvSpPr>
          <p:nvPr/>
        </p:nvSpPr>
        <p:spPr bwMode="auto">
          <a:xfrm>
            <a:off x="4191000" y="37338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553200" y="2971800"/>
            <a:ext cx="2209800" cy="2057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553200" y="3124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29" name="Oval 28"/>
          <p:cNvSpPr/>
          <p:nvPr/>
        </p:nvSpPr>
        <p:spPr>
          <a:xfrm>
            <a:off x="6553200" y="4267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30" name="Oval 29"/>
          <p:cNvSpPr/>
          <p:nvPr/>
        </p:nvSpPr>
        <p:spPr>
          <a:xfrm>
            <a:off x="8001000" y="4191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44" name="Oval 43"/>
          <p:cNvSpPr/>
          <p:nvPr/>
        </p:nvSpPr>
        <p:spPr>
          <a:xfrm>
            <a:off x="8001000" y="3429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45" name="Oval 44"/>
          <p:cNvSpPr/>
          <p:nvPr/>
        </p:nvSpPr>
        <p:spPr>
          <a:xfrm>
            <a:off x="7239000" y="3810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rot="5400000" flipH="1" flipV="1">
            <a:off x="7277101" y="3848100"/>
            <a:ext cx="685800" cy="3175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6200000" flipH="1">
            <a:off x="7391400" y="4419600"/>
            <a:ext cx="533400" cy="762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 Methodology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 flow value = 1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51203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6D424071-EE61-451A-85C6-5262815D4504}" type="slidenum">
              <a:rPr lang="en-US" sz="2000" b="1">
                <a:latin typeface="+mn-lt"/>
              </a:rPr>
              <a:pPr algn="r">
                <a:defRPr/>
              </a:pPr>
              <a:t>32</a:t>
            </a:fld>
            <a:endParaRPr lang="en-US" sz="2000" b="1">
              <a:latin typeface="+mn-lt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1524000" y="36576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0" name="Oval 29"/>
          <p:cNvSpPr/>
          <p:nvPr/>
        </p:nvSpPr>
        <p:spPr>
          <a:xfrm>
            <a:off x="2438400" y="43434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3" name="Oval 52"/>
          <p:cNvSpPr/>
          <p:nvPr/>
        </p:nvSpPr>
        <p:spPr>
          <a:xfrm>
            <a:off x="2438400" y="28956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Oval 53"/>
          <p:cNvSpPr/>
          <p:nvPr/>
        </p:nvSpPr>
        <p:spPr>
          <a:xfrm>
            <a:off x="3886200" y="43434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5" name="Oval 54"/>
          <p:cNvSpPr/>
          <p:nvPr/>
        </p:nvSpPr>
        <p:spPr>
          <a:xfrm>
            <a:off x="3886200" y="28956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6" name="Oval 55"/>
          <p:cNvSpPr/>
          <p:nvPr/>
        </p:nvSpPr>
        <p:spPr>
          <a:xfrm>
            <a:off x="4800600" y="3657600"/>
            <a:ext cx="5334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59" name="Straight Arrow Connector 58"/>
          <p:cNvCxnSpPr>
            <a:stCxn id="29" idx="7"/>
            <a:endCxn id="53" idx="3"/>
          </p:cNvCxnSpPr>
          <p:nvPr/>
        </p:nvCxnSpPr>
        <p:spPr>
          <a:xfrm rot="5400000" flipH="1" flipV="1">
            <a:off x="2055813" y="3275013"/>
            <a:ext cx="384175" cy="5365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9" idx="5"/>
            <a:endCxn id="30" idx="1"/>
          </p:cNvCxnSpPr>
          <p:nvPr/>
        </p:nvCxnSpPr>
        <p:spPr>
          <a:xfrm rot="16200000" flipH="1">
            <a:off x="2093913" y="3998913"/>
            <a:ext cx="307975" cy="53657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3" idx="6"/>
            <a:endCxn id="55" idx="2"/>
          </p:cNvCxnSpPr>
          <p:nvPr/>
        </p:nvCxnSpPr>
        <p:spPr>
          <a:xfrm>
            <a:off x="2971800" y="3162300"/>
            <a:ext cx="914400" cy="15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5" idx="5"/>
            <a:endCxn id="56" idx="1"/>
          </p:cNvCxnSpPr>
          <p:nvPr/>
        </p:nvCxnSpPr>
        <p:spPr>
          <a:xfrm rot="16200000" flipH="1">
            <a:off x="4418013" y="3275013"/>
            <a:ext cx="384175" cy="5365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4" idx="7"/>
            <a:endCxn id="56" idx="3"/>
          </p:cNvCxnSpPr>
          <p:nvPr/>
        </p:nvCxnSpPr>
        <p:spPr>
          <a:xfrm rot="5400000" flipH="1" flipV="1">
            <a:off x="4456113" y="3998913"/>
            <a:ext cx="307975" cy="53657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951" name="TextBox 64"/>
          <p:cNvSpPr txBox="1">
            <a:spLocks noChangeArrowheads="1"/>
          </p:cNvSpPr>
          <p:nvPr/>
        </p:nvSpPr>
        <p:spPr bwMode="auto">
          <a:xfrm>
            <a:off x="1600200" y="3200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1/1</a:t>
            </a:r>
          </a:p>
        </p:txBody>
      </p:sp>
      <p:sp>
        <p:nvSpPr>
          <p:cNvPr id="39952" name="TextBox 67"/>
          <p:cNvSpPr txBox="1">
            <a:spLocks noChangeArrowheads="1"/>
          </p:cNvSpPr>
          <p:nvPr/>
        </p:nvSpPr>
        <p:spPr bwMode="auto">
          <a:xfrm>
            <a:off x="1600200" y="4343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sp>
        <p:nvSpPr>
          <p:cNvPr id="39953" name="TextBox 68"/>
          <p:cNvSpPr txBox="1">
            <a:spLocks noChangeArrowheads="1"/>
          </p:cNvSpPr>
          <p:nvPr/>
        </p:nvSpPr>
        <p:spPr bwMode="auto">
          <a:xfrm>
            <a:off x="3124200" y="2819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1/1</a:t>
            </a:r>
          </a:p>
        </p:txBody>
      </p:sp>
      <p:sp>
        <p:nvSpPr>
          <p:cNvPr id="39954" name="TextBox 69"/>
          <p:cNvSpPr txBox="1">
            <a:spLocks noChangeArrowheads="1"/>
          </p:cNvSpPr>
          <p:nvPr/>
        </p:nvSpPr>
        <p:spPr bwMode="auto">
          <a:xfrm>
            <a:off x="4648200" y="32115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1/1</a:t>
            </a:r>
          </a:p>
        </p:txBody>
      </p:sp>
      <p:sp>
        <p:nvSpPr>
          <p:cNvPr id="39955" name="TextBox 70"/>
          <p:cNvSpPr txBox="1">
            <a:spLocks noChangeArrowheads="1"/>
          </p:cNvSpPr>
          <p:nvPr/>
        </p:nvSpPr>
        <p:spPr bwMode="auto">
          <a:xfrm>
            <a:off x="4648200" y="44196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cxnSp>
        <p:nvCxnSpPr>
          <p:cNvPr id="75" name="Straight Arrow Connector 74"/>
          <p:cNvCxnSpPr>
            <a:stCxn id="54" idx="0"/>
            <a:endCxn id="55" idx="4"/>
          </p:cNvCxnSpPr>
          <p:nvPr/>
        </p:nvCxnSpPr>
        <p:spPr>
          <a:xfrm rot="5400000" flipH="1" flipV="1">
            <a:off x="3695701" y="3886200"/>
            <a:ext cx="914400" cy="317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957" name="TextBox 75"/>
          <p:cNvSpPr txBox="1">
            <a:spLocks noChangeArrowheads="1"/>
          </p:cNvSpPr>
          <p:nvPr/>
        </p:nvSpPr>
        <p:spPr bwMode="auto">
          <a:xfrm>
            <a:off x="4191000" y="37338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0/1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553200" y="2971800"/>
            <a:ext cx="2209800" cy="2057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553200" y="3124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31" name="Oval 30"/>
          <p:cNvSpPr/>
          <p:nvPr/>
        </p:nvSpPr>
        <p:spPr>
          <a:xfrm>
            <a:off x="6553200" y="4267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8001000" y="4191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33" name="Oval 32"/>
          <p:cNvSpPr/>
          <p:nvPr/>
        </p:nvSpPr>
        <p:spPr>
          <a:xfrm>
            <a:off x="8001000" y="3429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34" name="Oval 33"/>
          <p:cNvSpPr/>
          <p:nvPr/>
        </p:nvSpPr>
        <p:spPr>
          <a:xfrm>
            <a:off x="7239000" y="3352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(1 of 5)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2362200"/>
            <a:ext cx="6629400" cy="3733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2971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384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05000" y="2895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7200" y="3048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276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77000" y="3505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3600" y="3352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86600" y="3429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14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9050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2192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57800" y="487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086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4800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86400" y="4038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124200" y="3657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3010694" y="3542506"/>
            <a:ext cx="990600" cy="1588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3009900" y="4533900"/>
            <a:ext cx="1066800" cy="762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105400" y="838200"/>
            <a:ext cx="30480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rot="16200000" flipV="1">
            <a:off x="5448300" y="4000500"/>
            <a:ext cx="685800" cy="1524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5676900" y="4610100"/>
            <a:ext cx="838200" cy="4572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334000" y="914400"/>
            <a:ext cx="533400" cy="533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334000" y="1524000"/>
            <a:ext cx="533400" cy="533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37" name="TextBox 44"/>
          <p:cNvSpPr txBox="1">
            <a:spLocks noChangeArrowheads="1"/>
          </p:cNvSpPr>
          <p:nvPr/>
        </p:nvSpPr>
        <p:spPr bwMode="auto">
          <a:xfrm>
            <a:off x="6019800" y="1066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Stationary Sensor</a:t>
            </a:r>
          </a:p>
        </p:txBody>
      </p:sp>
      <p:sp>
        <p:nvSpPr>
          <p:cNvPr id="17438" name="TextBox 45"/>
          <p:cNvSpPr txBox="1">
            <a:spLocks noChangeArrowheads="1"/>
          </p:cNvSpPr>
          <p:nvPr/>
        </p:nvSpPr>
        <p:spPr bwMode="auto">
          <a:xfrm>
            <a:off x="6019800" y="16002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Mobile Sensor</a:t>
            </a:r>
          </a:p>
        </p:txBody>
      </p:sp>
      <p:sp>
        <p:nvSpPr>
          <p:cNvPr id="18463" name="Slide Number Placeholder 4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BE28A4-C44B-43DC-B783-4EBE1B20C792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(2 of 5)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2362200"/>
            <a:ext cx="6629400" cy="3733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2971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384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05000" y="2895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7200" y="3048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276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77000" y="3505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3600" y="3352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86600" y="3429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14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9050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2192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57800" y="487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086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4800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86400" y="4038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124200" y="3657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009900" y="4533900"/>
            <a:ext cx="1066800" cy="762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V="1">
            <a:off x="5448300" y="4000500"/>
            <a:ext cx="685800" cy="1524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0" name="Slide Number Placeholder 3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9373D4-53FD-4ACB-BB05-056465C7A17A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(3 of 5)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2362200"/>
            <a:ext cx="6629400" cy="3733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2971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384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05000" y="2895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7200" y="3048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276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77000" y="3505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3600" y="3352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86600" y="3429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14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9050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2192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57800" y="487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086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4800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334000" y="3352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1242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5" name="Curved Connector 34"/>
          <p:cNvCxnSpPr/>
          <p:nvPr/>
        </p:nvCxnSpPr>
        <p:spPr>
          <a:xfrm rot="16200000" flipH="1">
            <a:off x="3048000" y="2590800"/>
            <a:ext cx="3581400" cy="3124200"/>
          </a:xfrm>
          <a:prstGeom prst="curvedConnector3">
            <a:avLst>
              <a:gd name="adj1" fmla="val 53330"/>
            </a:avLst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Multiply 42"/>
          <p:cNvSpPr/>
          <p:nvPr/>
        </p:nvSpPr>
        <p:spPr>
          <a:xfrm>
            <a:off x="6324600" y="5791200"/>
            <a:ext cx="152400" cy="2286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04" name="Slide Number Placeholder 4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C0440E-C6A6-46D8-AC6C-B948DC596513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(4 of 5)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2362200"/>
            <a:ext cx="6629400" cy="3733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2971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384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05000" y="2895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7200" y="3048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276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77000" y="3505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3600" y="3352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86600" y="3429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14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9050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2192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57800" y="487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086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4800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86400" y="4038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124200" y="3657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3010694" y="3542506"/>
            <a:ext cx="990600" cy="1588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V="1">
            <a:off x="5448300" y="4000500"/>
            <a:ext cx="685800" cy="1524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2" name="Slide Number Placeholder 3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FCE5C9-99A6-4A85-9AAF-468BC4605EF2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(5 of 5)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2362200"/>
            <a:ext cx="6629400" cy="3733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2971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38400" y="2819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05000" y="2895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7200" y="3048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276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77000" y="3505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3600" y="3352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86600" y="3429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14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9050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219200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57800" y="487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086600" y="4724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4800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86400" y="4038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124200" y="36576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009900" y="4533900"/>
            <a:ext cx="1066800" cy="762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5676900" y="4610100"/>
            <a:ext cx="838200" cy="457200"/>
          </a:xfrm>
          <a:prstGeom prst="straightConnector1">
            <a:avLst/>
          </a:prstGeom>
          <a:ln w="28575"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8" name="Slide Number Placeholder 3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185F06-F13F-46FA-B6A0-9F012EB7E10D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Prior Related Work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A. Saipulla, B. Liu, G. Xing, X. Fu, and J. Wang, “Barrier Coverage with Sensors of Limited Mobility,” </a:t>
            </a:r>
            <a:r>
              <a:rPr lang="en-US" i="1" smtClean="0"/>
              <a:t>Proceedings of ACM MobiHoc</a:t>
            </a:r>
            <a:r>
              <a:rPr lang="en-US" smtClean="0"/>
              <a:t>, September 2010.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Introduced notion of MSNs</a:t>
            </a:r>
          </a:p>
          <a:p>
            <a:pPr eaLnBrk="1" hangingPunct="1"/>
            <a:r>
              <a:rPr lang="en-US" smtClean="0"/>
              <a:t>Discrete (grid-based) locations for mobile sensors</a:t>
            </a:r>
          </a:p>
          <a:p>
            <a:pPr eaLnBrk="1" hangingPunct="1"/>
            <a:r>
              <a:rPr lang="en-US" smtClean="0"/>
              <a:t>Devised brute force algorithm to detect presence or absence of barrier with limited sensor movement</a:t>
            </a:r>
          </a:p>
          <a:p>
            <a:pPr eaLnBrk="1" hangingPunct="1"/>
            <a:r>
              <a:rPr lang="en-US" smtClean="0"/>
              <a:t>Demonstrated benefits of having mobile nodes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3AA8A4-FB96-436B-889E-8CCEB4958331}" type="slidenum">
              <a:rPr lang="en-US" sz="20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530</TotalTime>
  <Words>853</Words>
  <Application>Microsoft Office PowerPoint</Application>
  <PresentationFormat>On-screen Show (4:3)</PresentationFormat>
  <Paragraphs>215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Calibri</vt:lpstr>
      <vt:lpstr>Constantia</vt:lpstr>
      <vt:lpstr>Wingdings 2</vt:lpstr>
      <vt:lpstr>DejaVu Sans</vt:lpstr>
      <vt:lpstr>Flow</vt:lpstr>
      <vt:lpstr>Flow</vt:lpstr>
      <vt:lpstr>Flow</vt:lpstr>
      <vt:lpstr>Flow</vt:lpstr>
      <vt:lpstr>Slide 1</vt:lpstr>
      <vt:lpstr>Barrier Coverage</vt:lpstr>
      <vt:lpstr>Mixed Sensor Networks </vt:lpstr>
      <vt:lpstr>Example (1 of 5)</vt:lpstr>
      <vt:lpstr>Example (2 of 5)</vt:lpstr>
      <vt:lpstr>Example (3 of 5)</vt:lpstr>
      <vt:lpstr>Example (4 of 5)</vt:lpstr>
      <vt:lpstr>Example (5 of 5)</vt:lpstr>
      <vt:lpstr>Prior Related Work</vt:lpstr>
      <vt:lpstr>Our Work</vt:lpstr>
      <vt:lpstr>Problem Definition</vt:lpstr>
      <vt:lpstr>Research Questions</vt:lpstr>
      <vt:lpstr>Research Methodology</vt:lpstr>
      <vt:lpstr>Linear Program Formulation</vt:lpstr>
      <vt:lpstr>Simulation Tool</vt:lpstr>
      <vt:lpstr>Mixed Barrier Module</vt:lpstr>
      <vt:lpstr>Simulation Tool Screenshots</vt:lpstr>
      <vt:lpstr>Simulation Results (1 of 3)</vt:lpstr>
      <vt:lpstr>Simulation Results (1 of 3)</vt:lpstr>
      <vt:lpstr>Simulation Results (1 of 3)</vt:lpstr>
      <vt:lpstr>Simulation Results (1 of 3)</vt:lpstr>
      <vt:lpstr>Simulation Results (2 of 3)</vt:lpstr>
      <vt:lpstr>Simulation Results (2 of 3)</vt:lpstr>
      <vt:lpstr>Simulation Results (2 of 3)</vt:lpstr>
      <vt:lpstr>Simulation Results (2 of 3)</vt:lpstr>
      <vt:lpstr>Simulation Results (3 of 3)</vt:lpstr>
      <vt:lpstr>Simulation Results (3 of 3)</vt:lpstr>
      <vt:lpstr>Simulation Results (3 of 3)</vt:lpstr>
      <vt:lpstr>Conclusions</vt:lpstr>
      <vt:lpstr>Future Work</vt:lpstr>
      <vt:lpstr>Research Methodology</vt:lpstr>
      <vt:lpstr>Research Methodology</vt:lpstr>
    </vt:vector>
  </TitlesOfParts>
  <Company>University of Calgary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Barrier Coverage in Mixed Sensor Networks</dc:title>
  <dc:creator>elisa</dc:creator>
  <cp:lastModifiedBy>ELISA</cp:lastModifiedBy>
  <cp:revision>45</cp:revision>
  <dcterms:created xsi:type="dcterms:W3CDTF">2011-12-01T19:14:19Z</dcterms:created>
  <dcterms:modified xsi:type="dcterms:W3CDTF">2012-08-01T01:21:35Z</dcterms:modified>
</cp:coreProperties>
</file>