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04" r:id="rId3"/>
    <p:sldId id="435" r:id="rId4"/>
    <p:sldId id="457" r:id="rId5"/>
    <p:sldId id="436" r:id="rId6"/>
    <p:sldId id="287" r:id="rId7"/>
    <p:sldId id="402" r:id="rId8"/>
    <p:sldId id="405" r:id="rId9"/>
    <p:sldId id="433" r:id="rId10"/>
    <p:sldId id="437" r:id="rId11"/>
    <p:sldId id="438" r:id="rId12"/>
    <p:sldId id="448" r:id="rId13"/>
    <p:sldId id="449" r:id="rId14"/>
    <p:sldId id="450" r:id="rId15"/>
    <p:sldId id="451" r:id="rId16"/>
    <p:sldId id="439" r:id="rId17"/>
    <p:sldId id="440" r:id="rId18"/>
    <p:sldId id="447" r:id="rId19"/>
    <p:sldId id="441" r:id="rId20"/>
    <p:sldId id="442" r:id="rId21"/>
    <p:sldId id="443" r:id="rId22"/>
    <p:sldId id="444" r:id="rId23"/>
    <p:sldId id="446" r:id="rId24"/>
    <p:sldId id="452" r:id="rId25"/>
    <p:sldId id="453" r:id="rId26"/>
    <p:sldId id="454" r:id="rId27"/>
    <p:sldId id="455" r:id="rId28"/>
    <p:sldId id="445" r:id="rId29"/>
    <p:sldId id="458" r:id="rId30"/>
    <p:sldId id="434" r:id="rId31"/>
    <p:sldId id="4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4827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4202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5124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980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7236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8438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7394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33965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3833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3197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1610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08109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8254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3770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64801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82032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16638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0397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17283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0440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0064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5004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5716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9975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3169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5202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6458A-5372-44DD-B65F-2FA7D3C16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0B2E-8CDB-4A1C-8B97-F39AAEEC4E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50306" name="Rectangle 2">
            <a:extLst>
              <a:ext uri="{FF2B5EF4-FFF2-40B4-BE49-F238E27FC236}">
                <a16:creationId xmlns:a16="http://schemas.microsoft.com/office/drawing/2014/main" id="{D10BD044-5628-4CDB-8C94-A8045DE4A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/>
          <a:lstStyle/>
          <a:p>
            <a:endParaRPr lang="en-US" altLang="en-US"/>
          </a:p>
        </p:txBody>
      </p:sp>
      <p:sp>
        <p:nvSpPr>
          <p:cNvPr id="1250307" name="Rectangle 3">
            <a:extLst>
              <a:ext uri="{FF2B5EF4-FFF2-40B4-BE49-F238E27FC236}">
                <a16:creationId xmlns:a16="http://schemas.microsoft.com/office/drawing/2014/main" id="{B426BDB0-2446-4C2C-9239-B8D297D51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0156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787A-CA07-4288-BAE3-61D338A3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45BC1-2D5F-4F99-95A9-27EDC83F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CD37-71C7-426D-9E1F-915BA301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DD1C3-127E-4749-A9BB-69D96EA4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15BDB-2D3A-4AEA-8066-A4AA4DD98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1545673"/>
            <a:ext cx="5805597" cy="1985318"/>
          </a:xfrm>
        </p:spPr>
        <p:txBody>
          <a:bodyPr>
            <a:noAutofit/>
          </a:bodyPr>
          <a:lstStyle/>
          <a:p>
            <a:r>
              <a:rPr lang="en-US" dirty="0"/>
              <a:t>Zoom Session Quality:</a:t>
            </a:r>
            <a:br>
              <a:rPr lang="en-US" dirty="0"/>
            </a:br>
            <a:r>
              <a:rPr lang="en-US" dirty="0"/>
              <a:t>A Network-Level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CPSC 641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Terminology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/>
              <a:t>Zoom session</a:t>
            </a:r>
          </a:p>
          <a:p>
            <a:pPr lvl="1"/>
            <a:r>
              <a:rPr lang="en-US" altLang="en-US" dirty="0"/>
              <a:t>Client IP from U of C network talking to a Zoom server</a:t>
            </a:r>
          </a:p>
          <a:p>
            <a:r>
              <a:rPr lang="en-US" altLang="en-US" dirty="0"/>
              <a:t>Zoom meeting</a:t>
            </a:r>
          </a:p>
          <a:p>
            <a:pPr lvl="1"/>
            <a:r>
              <a:rPr lang="en-US" altLang="en-US" dirty="0"/>
              <a:t>Multiple client IPs from U of C network talking to the same Zoom server at the same time (presumably same meeting)</a:t>
            </a:r>
          </a:p>
          <a:p>
            <a:r>
              <a:rPr lang="en-US" altLang="en-US" dirty="0"/>
              <a:t>Zoom server</a:t>
            </a:r>
          </a:p>
          <a:p>
            <a:pPr lvl="1"/>
            <a:r>
              <a:rPr lang="en-US" altLang="en-US" dirty="0"/>
              <a:t>An IP address from the list of prefixes known for Zoom</a:t>
            </a:r>
          </a:p>
          <a:p>
            <a:pPr lvl="1"/>
            <a:r>
              <a:rPr lang="en-US" altLang="en-US" dirty="0"/>
              <a:t>Several different types: </a:t>
            </a:r>
          </a:p>
          <a:p>
            <a:pPr lvl="2"/>
            <a:r>
              <a:rPr lang="en-US" altLang="en-US" dirty="0"/>
              <a:t>Zone Controller (ZC)</a:t>
            </a:r>
          </a:p>
          <a:p>
            <a:pPr lvl="2"/>
            <a:r>
              <a:rPr lang="en-US" altLang="en-US" dirty="0"/>
              <a:t>Multimedia Router (MMR)</a:t>
            </a:r>
          </a:p>
          <a:p>
            <a:pPr lvl="2"/>
            <a:r>
              <a:rPr lang="en-US" altLang="en-US" dirty="0"/>
              <a:t>Other (API, logging, Web, XMPP,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5C8169-B36F-4FF7-93C1-E8FDA0444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40" y="1913206"/>
            <a:ext cx="8876516" cy="3938954"/>
          </a:xfrm>
        </p:spPr>
      </p:pic>
    </p:spTree>
    <p:extLst>
      <p:ext uri="{BB962C8B-B14F-4D97-AF65-F5344CB8AC3E}">
        <p14:creationId xmlns:p14="http://schemas.microsoft.com/office/powerpoint/2010/main" val="28425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3865BF-36E8-453E-A07A-A306B40E3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407915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88A752-1EC3-4A4B-BED5-D083C18FA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190126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D8F72A-0EA5-4C45-8241-C52641382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757" y="1828800"/>
            <a:ext cx="8263043" cy="3615082"/>
          </a:xfrm>
        </p:spPr>
      </p:pic>
    </p:spTree>
    <p:extLst>
      <p:ext uri="{BB962C8B-B14F-4D97-AF65-F5344CB8AC3E}">
        <p14:creationId xmlns:p14="http://schemas.microsoft.com/office/powerpoint/2010/main" val="244205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E59A0C-4BC4-49EB-BD79-E939F27A7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659" y="1885070"/>
            <a:ext cx="8622903" cy="3826413"/>
          </a:xfrm>
        </p:spPr>
      </p:pic>
    </p:spTree>
    <p:extLst>
      <p:ext uri="{BB962C8B-B14F-4D97-AF65-F5344CB8AC3E}">
        <p14:creationId xmlns:p14="http://schemas.microsoft.com/office/powerpoint/2010/main" val="415380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C24347-9714-48FA-9859-D570BE407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318338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DCB3B7-C864-4509-80F8-A6D3F8EEC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21891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Small-scale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6B27F0-8B7A-4FAF-9C19-CB5750978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320076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830BE-D63D-47F3-B989-B01427E51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5513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/>
              <a:t>Zoom is a popular and widely-adopted solution for online video-conferencing during the pandemic</a:t>
            </a:r>
          </a:p>
          <a:p>
            <a:endParaRPr lang="en-US" altLang="en-US" dirty="0"/>
          </a:p>
          <a:p>
            <a:r>
              <a:rPr lang="en-US" altLang="en-US" dirty="0"/>
              <a:t>University of Calgary adopted Zoom as their platform for online teaching and learning since March 2020</a:t>
            </a:r>
          </a:p>
          <a:p>
            <a:endParaRPr lang="en-US" altLang="en-US" dirty="0"/>
          </a:p>
          <a:p>
            <a:r>
              <a:rPr lang="en-US" altLang="en-US" dirty="0"/>
              <a:t>Anecdotal reports of Zoom performance problems, especially when using it on campus</a:t>
            </a:r>
          </a:p>
          <a:p>
            <a:pPr lvl="1"/>
            <a:endParaRPr lang="en-US" alt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35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962A48-3053-4924-9138-985943950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3319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D02329-C562-44A7-9607-52AAD06BB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06389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22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16060C-8226-48A6-B0AF-D3F7DE285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355517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318D9-6F37-409A-B3FB-43CAB76A2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78938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DF496-3984-4F85-BB4D-D2D54F390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3956610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2AC9A9-30DA-4806-9732-891372E7D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178134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05A040-8A45-45B0-9EE3-9837D91D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392429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D44188-4BAE-4DB3-A9B4-18F6684B9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725819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Large-scale Experiments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6B7704-16AD-4375-B8D3-8833E280D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594" y="1357598"/>
            <a:ext cx="6095238" cy="4571429"/>
          </a:xfrm>
        </p:spPr>
      </p:pic>
    </p:spTree>
    <p:extLst>
      <p:ext uri="{BB962C8B-B14F-4D97-AF65-F5344CB8AC3E}">
        <p14:creationId xmlns:p14="http://schemas.microsoft.com/office/powerpoint/2010/main" val="2856777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Empirical Observations (recap)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29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145FA-2102-4CAB-9AE8-1B3373B4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Zoom session structure is discernible from traffic.</a:t>
            </a:r>
          </a:p>
          <a:p>
            <a:r>
              <a:rPr lang="en-CA" dirty="0"/>
              <a:t>Zoom uses a TCP connection to manage a session.</a:t>
            </a:r>
          </a:p>
          <a:p>
            <a:r>
              <a:rPr lang="en-CA" dirty="0"/>
              <a:t>Zoom uses 3 UDP ports: audio, video, screen-sharing.</a:t>
            </a:r>
          </a:p>
          <a:p>
            <a:r>
              <a:rPr lang="en-CA" dirty="0"/>
              <a:t>For a 2-person meeting, Zoom runs in P2P mode with only a single UDP connection.</a:t>
            </a:r>
          </a:p>
          <a:p>
            <a:r>
              <a:rPr lang="en-CA" dirty="0"/>
              <a:t>Zoom does dynamic adaptation of video bit rates.</a:t>
            </a:r>
          </a:p>
          <a:p>
            <a:r>
              <a:rPr lang="en-CA" dirty="0"/>
              <a:t>Many Zoom sessions experience disruptions.</a:t>
            </a:r>
          </a:p>
          <a:p>
            <a:r>
              <a:rPr lang="en-CA" dirty="0"/>
              <a:t>Zoom sessions are very resilient in re-establishing.</a:t>
            </a:r>
          </a:p>
          <a:p>
            <a:r>
              <a:rPr lang="en-CA" dirty="0"/>
              <a:t>Zoom has diurnal usage patterns (class schedules).</a:t>
            </a:r>
          </a:p>
          <a:p>
            <a:r>
              <a:rPr lang="en-CA" dirty="0"/>
              <a:t>Zoom traffic grew over 4x between F2020 and F2021.</a:t>
            </a:r>
          </a:p>
        </p:txBody>
      </p:sp>
    </p:spTree>
    <p:extLst>
      <p:ext uri="{BB962C8B-B14F-4D97-AF65-F5344CB8AC3E}">
        <p14:creationId xmlns:p14="http://schemas.microsoft.com/office/powerpoint/2010/main" val="3406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Research Questions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What does Zoom look like as a network application?</a:t>
            </a:r>
          </a:p>
          <a:p>
            <a:endParaRPr lang="en-US" altLang="en-US" dirty="0"/>
          </a:p>
          <a:p>
            <a:r>
              <a:rPr lang="en-US" altLang="en-US" dirty="0"/>
              <a:t>How heavily is it being used at the U of Calgary?</a:t>
            </a:r>
          </a:p>
          <a:p>
            <a:endParaRPr lang="en-US" altLang="en-US" dirty="0"/>
          </a:p>
          <a:p>
            <a:r>
              <a:rPr lang="en-US" altLang="en-US" dirty="0"/>
              <a:t>What is the user-level Quality of Experience (</a:t>
            </a:r>
            <a:r>
              <a:rPr lang="en-US" altLang="en-US" dirty="0" err="1"/>
              <a:t>QoE</a:t>
            </a:r>
            <a:r>
              <a:rPr lang="en-US" altLang="en-US" dirty="0"/>
              <a:t>)?</a:t>
            </a:r>
          </a:p>
          <a:p>
            <a:endParaRPr lang="en-US" altLang="en-US" dirty="0"/>
          </a:p>
          <a:p>
            <a:r>
              <a:rPr lang="en-US" altLang="en-US" dirty="0"/>
              <a:t>What are the root causes of performance problems?</a:t>
            </a:r>
          </a:p>
          <a:p>
            <a:pPr lvl="1"/>
            <a:endParaRPr lang="en-US" alt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55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Limitations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/>
              <a:t>Partial visibility of Zoom sessions</a:t>
            </a:r>
          </a:p>
          <a:p>
            <a:pPr lvl="1"/>
            <a:r>
              <a:rPr lang="en-US" altLang="en-US" dirty="0"/>
              <a:t>Can only see traffic between U of C network and Zoom</a:t>
            </a:r>
          </a:p>
          <a:p>
            <a:pPr lvl="1"/>
            <a:r>
              <a:rPr lang="en-US" altLang="en-US" dirty="0"/>
              <a:t>If all participants are on campus, we don’t see it</a:t>
            </a:r>
          </a:p>
          <a:p>
            <a:pPr lvl="1"/>
            <a:r>
              <a:rPr lang="en-US" altLang="en-US" dirty="0"/>
              <a:t>If all participants are on campus, we don’t see it</a:t>
            </a:r>
          </a:p>
          <a:p>
            <a:r>
              <a:rPr lang="en-US" altLang="en-US" dirty="0"/>
              <a:t>Peer-to-peer (P2P) sessions</a:t>
            </a:r>
          </a:p>
          <a:p>
            <a:pPr lvl="1"/>
            <a:r>
              <a:rPr lang="en-US" altLang="en-US" dirty="0"/>
              <a:t>A two-person meeting runs in direct P2P mode, in which case neither endpoint is a Zoom address</a:t>
            </a:r>
          </a:p>
          <a:p>
            <a:pPr lvl="1"/>
            <a:r>
              <a:rPr lang="en-US" altLang="en-US" dirty="0"/>
              <a:t>Hard to identify; could be other P2P apps; privacy issues</a:t>
            </a:r>
          </a:p>
          <a:p>
            <a:r>
              <a:rPr lang="en-US" altLang="en-US" dirty="0"/>
              <a:t>Heuristics</a:t>
            </a:r>
          </a:p>
          <a:p>
            <a:pPr lvl="1"/>
            <a:r>
              <a:rPr lang="en-US" altLang="en-US" dirty="0"/>
              <a:t>Identification of Zoom meetings; classification of UDP channels</a:t>
            </a:r>
          </a:p>
          <a:p>
            <a:r>
              <a:rPr lang="en-US" altLang="en-US" dirty="0"/>
              <a:t>Monitor issues</a:t>
            </a:r>
          </a:p>
          <a:p>
            <a:pPr lvl="1"/>
            <a:r>
              <a:rPr lang="en-US" altLang="en-US" dirty="0"/>
              <a:t>Monitor restarts and possible packet losses at peak hours of the day may result in underestimating Zoom traffic</a:t>
            </a:r>
          </a:p>
          <a:p>
            <a:pPr lvl="1"/>
            <a:endParaRPr lang="en-US" alt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7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Summary and Conclusions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145FA-2102-4CAB-9AE8-1B3373B4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Our study provides an empirical network-level view of Zoom traffic as seen on our campus network</a:t>
            </a:r>
          </a:p>
          <a:p>
            <a:r>
              <a:rPr lang="en-CA" dirty="0"/>
              <a:t>Zoom usage is 4x higher now than it was a year ago, which places a lot of load on our campus network</a:t>
            </a:r>
          </a:p>
          <a:p>
            <a:r>
              <a:rPr lang="en-CA" dirty="0"/>
              <a:t>Many Zoom performance problems are evident, though the root cause (</a:t>
            </a:r>
            <a:r>
              <a:rPr lang="en-CA" dirty="0" err="1"/>
              <a:t>WiFi</a:t>
            </a:r>
            <a:r>
              <a:rPr lang="en-CA" dirty="0"/>
              <a:t>? Zoom? TLS?) eludes us</a:t>
            </a:r>
          </a:p>
          <a:p>
            <a:r>
              <a:rPr lang="en-CA" dirty="0"/>
              <a:t>Zoom is surprisingly robust and resilient</a:t>
            </a:r>
          </a:p>
          <a:p>
            <a:r>
              <a:rPr lang="en-CA" dirty="0"/>
              <a:t>Our simple analysis and visualization tools provide an effective means to identify/quantify Zoom issues</a:t>
            </a:r>
          </a:p>
        </p:txBody>
      </p:sp>
    </p:spTree>
    <p:extLst>
      <p:ext uri="{BB962C8B-B14F-4D97-AF65-F5344CB8AC3E}">
        <p14:creationId xmlns:p14="http://schemas.microsoft.com/office/powerpoint/2010/main" val="401801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Empirical Observations (preview)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145FA-2102-4CAB-9AE8-1B3373B4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Zoom session structure is discernible from traffic.</a:t>
            </a:r>
          </a:p>
          <a:p>
            <a:r>
              <a:rPr lang="en-CA" dirty="0"/>
              <a:t>Zoom uses a TCP connection to manage a session.</a:t>
            </a:r>
          </a:p>
          <a:p>
            <a:r>
              <a:rPr lang="en-CA" dirty="0"/>
              <a:t>Zoom uses 3 UDP ports: audio, video, screen-sharing.</a:t>
            </a:r>
          </a:p>
          <a:p>
            <a:r>
              <a:rPr lang="en-CA" dirty="0"/>
              <a:t>For a 2-person meeting, Zoom runs in P2P mode with only a single UDP connection.</a:t>
            </a:r>
          </a:p>
          <a:p>
            <a:r>
              <a:rPr lang="en-CA" dirty="0"/>
              <a:t>Zoom does dynamic adaptation of video bit rates.</a:t>
            </a:r>
          </a:p>
          <a:p>
            <a:r>
              <a:rPr lang="en-CA" dirty="0"/>
              <a:t>Many Zoom sessions experience disruptions.</a:t>
            </a:r>
          </a:p>
          <a:p>
            <a:r>
              <a:rPr lang="en-CA" dirty="0"/>
              <a:t>Zoom sessions are very resilient in re-establishing.</a:t>
            </a:r>
          </a:p>
          <a:p>
            <a:r>
              <a:rPr lang="en-CA" dirty="0"/>
              <a:t>Zoom has diurnal usage patterns (class schedules).</a:t>
            </a:r>
          </a:p>
          <a:p>
            <a:r>
              <a:rPr lang="en-CA" dirty="0"/>
              <a:t>Zoom traffic grew over 4x between F2020 and F2021.</a:t>
            </a:r>
          </a:p>
        </p:txBody>
      </p:sp>
    </p:spTree>
    <p:extLst>
      <p:ext uri="{BB962C8B-B14F-4D97-AF65-F5344CB8AC3E}">
        <p14:creationId xmlns:p14="http://schemas.microsoft.com/office/powerpoint/2010/main" val="41059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Research Methodology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150166"/>
            <a:ext cx="4038600" cy="520618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altLang="en-US" dirty="0"/>
              <a:t>Small-scale approach</a:t>
            </a:r>
          </a:p>
          <a:p>
            <a:endParaRPr lang="en-US" altLang="en-US" dirty="0"/>
          </a:p>
          <a:p>
            <a:r>
              <a:rPr lang="en-US" altLang="en-US" dirty="0"/>
              <a:t>Zoom test sessions</a:t>
            </a:r>
          </a:p>
          <a:p>
            <a:r>
              <a:rPr lang="en-US" altLang="en-US" dirty="0"/>
              <a:t>Wireshark</a:t>
            </a:r>
          </a:p>
          <a:p>
            <a:r>
              <a:rPr lang="en-US" altLang="en-US" dirty="0"/>
              <a:t>Packet-level view</a:t>
            </a:r>
          </a:p>
          <a:p>
            <a:endParaRPr lang="en-US" altLang="en-US" dirty="0"/>
          </a:p>
          <a:p>
            <a:r>
              <a:rPr lang="en-US" altLang="en-US" dirty="0"/>
              <a:t>Analysis/visualization</a:t>
            </a:r>
          </a:p>
          <a:p>
            <a:endParaRPr lang="en-US" altLang="en-US" dirty="0"/>
          </a:p>
          <a:p>
            <a:r>
              <a:rPr lang="en-US" altLang="en-US" dirty="0"/>
              <a:t>Structural properties</a:t>
            </a:r>
          </a:p>
          <a:p>
            <a:r>
              <a:rPr lang="en-US" altLang="en-US" dirty="0"/>
              <a:t>Key characteristics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F3AE56-0600-4AA0-8BF3-8AA02202C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150166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Large-scale approach</a:t>
            </a:r>
          </a:p>
          <a:p>
            <a:endParaRPr lang="en-CA" dirty="0"/>
          </a:p>
          <a:p>
            <a:r>
              <a:rPr lang="en-CA" dirty="0"/>
              <a:t>Campus Zoom traffic</a:t>
            </a:r>
          </a:p>
          <a:p>
            <a:r>
              <a:rPr lang="en-CA" dirty="0" err="1"/>
              <a:t>Endace</a:t>
            </a:r>
            <a:r>
              <a:rPr lang="en-CA" dirty="0"/>
              <a:t> DAG monitor</a:t>
            </a:r>
          </a:p>
          <a:p>
            <a:r>
              <a:rPr lang="en-CA" dirty="0"/>
              <a:t>Connection-level view</a:t>
            </a:r>
          </a:p>
          <a:p>
            <a:endParaRPr lang="en-CA" dirty="0"/>
          </a:p>
          <a:p>
            <a:r>
              <a:rPr lang="en-CA" dirty="0"/>
              <a:t>Analysis/visualization</a:t>
            </a:r>
          </a:p>
          <a:p>
            <a:endParaRPr lang="en-CA" dirty="0"/>
          </a:p>
          <a:p>
            <a:r>
              <a:rPr lang="en-CA" dirty="0"/>
              <a:t>Workload characteristics</a:t>
            </a:r>
          </a:p>
          <a:p>
            <a:r>
              <a:rPr lang="en-CA" dirty="0"/>
              <a:t>Performance anomalies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DD05C6-7E73-4F60-AD3A-97036F81A846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5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3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>
            <a:extLst>
              <a:ext uri="{FF2B5EF4-FFF2-40B4-BE49-F238E27FC236}">
                <a16:creationId xmlns:a16="http://schemas.microsoft.com/office/drawing/2014/main" id="{175A7DE3-CCE4-4014-946C-EBE13D64C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Background: Network Traffic Measurement</a:t>
            </a:r>
          </a:p>
        </p:txBody>
      </p:sp>
      <p:sp>
        <p:nvSpPr>
          <p:cNvPr id="1252355" name="Rectangle 3">
            <a:extLst>
              <a:ext uri="{FF2B5EF4-FFF2-40B4-BE49-F238E27FC236}">
                <a16:creationId xmlns:a16="http://schemas.microsoft.com/office/drawing/2014/main" id="{40DD1A62-2A5D-4927-997C-1CF8561A6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16497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Network traffic measurement requires hardware or software measurement tools that attach directly to network</a:t>
            </a:r>
          </a:p>
          <a:p>
            <a:r>
              <a:rPr lang="en-US" altLang="en-US" dirty="0"/>
              <a:t>Allows you to observe all packet traffic on the network (or a filtered subset for traffic of interest)</a:t>
            </a:r>
          </a:p>
          <a:p>
            <a:r>
              <a:rPr lang="en-US" altLang="en-US" dirty="0"/>
              <a:t>Assumes broadcast-based network technology, superuser permission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D4F53-0613-46E6-AD30-92C10974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79" y="4654169"/>
            <a:ext cx="419488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1533B-FFCE-4089-BBD7-601BC6EB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816729"/>
            <a:ext cx="1852675" cy="19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>
            <a:extLst>
              <a:ext uri="{FF2B5EF4-FFF2-40B4-BE49-F238E27FC236}">
                <a16:creationId xmlns:a16="http://schemas.microsoft.com/office/drawing/2014/main" id="{124C8D6D-A834-4CB5-B19E-DE508173A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4787" y="5724853"/>
            <a:ext cx="100751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53FC207-897A-4B54-B0FD-CB570584BCA0}"/>
              </a:ext>
            </a:extLst>
          </p:cNvPr>
          <p:cNvSpPr txBox="1">
            <a:spLocks noChangeArrowheads="1"/>
          </p:cNvSpPr>
          <p:nvPr/>
        </p:nvSpPr>
        <p:spPr bwMode="auto">
          <a:xfrm rot="1350718">
            <a:off x="2325523" y="5099143"/>
            <a:ext cx="711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200"/>
              <a:t>101101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2F0AEB-0085-4FDE-B12F-1780D042D020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6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9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C4C265E3-F027-4226-8FA6-3FF8863D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Our Tools for Network Traffic Measurement</a:t>
            </a:r>
          </a:p>
        </p:txBody>
      </p:sp>
      <p:sp>
        <p:nvSpPr>
          <p:cNvPr id="1249283" name="Rectangle 3">
            <a:extLst>
              <a:ext uri="{FF2B5EF4-FFF2-40B4-BE49-F238E27FC236}">
                <a16:creationId xmlns:a16="http://schemas.microsoft.com/office/drawing/2014/main" id="{06902C99-ECC2-4215-AA59-39DE0D1C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200" y="1047541"/>
            <a:ext cx="8229600" cy="53954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/>
              <a:t>Wireshark     </a:t>
            </a:r>
          </a:p>
          <a:p>
            <a:pPr lvl="1"/>
            <a:r>
              <a:rPr lang="en-US" altLang="en-US" dirty="0"/>
              <a:t>Used for our small-scale Zoom test measurements</a:t>
            </a:r>
          </a:p>
          <a:p>
            <a:pPr lvl="1"/>
            <a:r>
              <a:rPr lang="en-US" altLang="en-US" dirty="0"/>
              <a:t>Free and open-source tool (formerly called Ethereal)</a:t>
            </a:r>
          </a:p>
          <a:p>
            <a:pPr lvl="1"/>
            <a:r>
              <a:rPr lang="en-US" altLang="en-US" dirty="0"/>
              <a:t>Multi-layer visualization and analysis of </a:t>
            </a:r>
            <a:r>
              <a:rPr lang="en-US" altLang="en-US" u="sng" dirty="0"/>
              <a:t>packet-level</a:t>
            </a:r>
            <a:r>
              <a:rPr lang="en-US" altLang="en-US" dirty="0"/>
              <a:t> traces</a:t>
            </a:r>
          </a:p>
          <a:p>
            <a:pPr lvl="1"/>
            <a:r>
              <a:rPr lang="en-US" altLang="en-US" dirty="0"/>
              <a:t>Supports PCAP file format</a:t>
            </a:r>
          </a:p>
          <a:p>
            <a:endParaRPr lang="en-US" altLang="en-US" dirty="0"/>
          </a:p>
          <a:p>
            <a:r>
              <a:rPr lang="en-US" altLang="en-US" dirty="0" err="1"/>
              <a:t>Endace</a:t>
            </a:r>
            <a:r>
              <a:rPr lang="en-US" altLang="en-US" dirty="0"/>
              <a:t> DAG</a:t>
            </a:r>
          </a:p>
          <a:p>
            <a:pPr lvl="1"/>
            <a:r>
              <a:rPr lang="en-US" altLang="en-US" dirty="0"/>
              <a:t>Used for our large-scale study of campus-level traffic</a:t>
            </a:r>
          </a:p>
          <a:p>
            <a:pPr lvl="1"/>
            <a:r>
              <a:rPr lang="en-US" altLang="en-US" dirty="0"/>
              <a:t>Special-purpose hardware for multi-Gbps capture</a:t>
            </a:r>
          </a:p>
          <a:p>
            <a:pPr lvl="1"/>
            <a:r>
              <a:rPr lang="en-US" altLang="en-US" dirty="0"/>
              <a:t>Installed in IT data center; port-mirroring on </a:t>
            </a:r>
            <a:r>
              <a:rPr lang="en-US" altLang="en-US" dirty="0" err="1"/>
              <a:t>UofC</a:t>
            </a:r>
            <a:r>
              <a:rPr lang="en-US" altLang="en-US" dirty="0"/>
              <a:t> router</a:t>
            </a:r>
          </a:p>
          <a:p>
            <a:pPr lvl="1"/>
            <a:r>
              <a:rPr lang="en-US" altLang="en-US" dirty="0"/>
              <a:t>Processed by </a:t>
            </a:r>
            <a:r>
              <a:rPr lang="en-US" altLang="en-US" dirty="0" err="1"/>
              <a:t>Zeek</a:t>
            </a:r>
            <a:r>
              <a:rPr lang="en-US" altLang="en-US" dirty="0"/>
              <a:t> (Bro) for </a:t>
            </a:r>
            <a:r>
              <a:rPr lang="en-US" altLang="en-US" u="sng" dirty="0"/>
              <a:t>connection-level</a:t>
            </a:r>
            <a:r>
              <a:rPr lang="en-US" altLang="en-US" dirty="0"/>
              <a:t> summaries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1D6138F-2E37-47E5-8BA7-E9F812B0303D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7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3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orgMappings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of C Monitoring &amp; Analysis Infrastructure</a:t>
            </a:r>
          </a:p>
        </p:txBody>
      </p:sp>
      <p:pic>
        <p:nvPicPr>
          <p:cNvPr id="4" name="Picture 3" descr="monitor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065" y="2233918"/>
            <a:ext cx="4685385" cy="294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4885" y="4481848"/>
            <a:ext cx="746974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Endace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4885" y="4791237"/>
            <a:ext cx="746974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Bro/</a:t>
            </a:r>
            <a:r>
              <a:rPr lang="en-US" sz="1000" dirty="0" err="1">
                <a:solidFill>
                  <a:schemeClr val="tx1"/>
                </a:solidFill>
              </a:rPr>
              <a:t>Zeek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5177307" y="4481848"/>
            <a:ext cx="218941" cy="5927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9535" y="4649569"/>
            <a:ext cx="746974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Vertica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21536" y="4791236"/>
            <a:ext cx="1186221" cy="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84505" y="5568373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06100" y="5568372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dns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7695" y="5568371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49290" y="5568370"/>
            <a:ext cx="457200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etc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16200000">
            <a:off x="5610848" y="4312328"/>
            <a:ext cx="369306" cy="2021983"/>
          </a:xfrm>
          <a:prstGeom prst="rightBrace">
            <a:avLst>
              <a:gd name="adj1" fmla="val 8333"/>
              <a:gd name="adj2" fmla="val 493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9321" y="5374591"/>
            <a:ext cx="943583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orgMappings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1544" y="5374590"/>
            <a:ext cx="943583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Threat Intel</a:t>
            </a:r>
          </a:p>
        </p:txBody>
      </p:sp>
      <p:cxnSp>
        <p:nvCxnSpPr>
          <p:cNvPr id="24" name="Straight Arrow Connector 23"/>
          <p:cNvCxnSpPr>
            <a:stCxn id="20" idx="0"/>
            <a:endCxn id="9" idx="2"/>
          </p:cNvCxnSpPr>
          <p:nvPr/>
        </p:nvCxnSpPr>
        <p:spPr>
          <a:xfrm flipH="1" flipV="1">
            <a:off x="2933022" y="4932904"/>
            <a:ext cx="8091" cy="44168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  <a:endCxn id="9" idx="2"/>
          </p:cNvCxnSpPr>
          <p:nvPr/>
        </p:nvCxnSpPr>
        <p:spPr>
          <a:xfrm flipH="1" flipV="1">
            <a:off x="2933022" y="4932904"/>
            <a:ext cx="1030314" cy="441686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61473" y="5366305"/>
            <a:ext cx="943583" cy="283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UofCMappings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  <a:endCxn id="9" idx="2"/>
          </p:cNvCxnSpPr>
          <p:nvPr/>
        </p:nvCxnSpPr>
        <p:spPr>
          <a:xfrm flipV="1">
            <a:off x="1933265" y="4932904"/>
            <a:ext cx="999757" cy="433401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146A8858-6D48-4193-BBC6-B0EEB68F0F82}"/>
              </a:ext>
            </a:extLst>
          </p:cNvPr>
          <p:cNvSpPr txBox="1">
            <a:spLocks/>
          </p:cNvSpPr>
          <p:nvPr/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691707-747E-C946-9ECD-54E2551B1C5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55C5D-8D3C-442F-9DE4-A4B02C3500ED}"/>
              </a:ext>
            </a:extLst>
          </p:cNvPr>
          <p:cNvSpPr/>
          <p:nvPr/>
        </p:nvSpPr>
        <p:spPr>
          <a:xfrm>
            <a:off x="4851698" y="4242815"/>
            <a:ext cx="189915" cy="19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4951C0-A901-4D32-9CA7-185FC949F805}"/>
              </a:ext>
            </a:extLst>
          </p:cNvPr>
          <p:cNvSpPr/>
          <p:nvPr/>
        </p:nvSpPr>
        <p:spPr>
          <a:xfrm>
            <a:off x="4632626" y="4240439"/>
            <a:ext cx="189915" cy="19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15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ABED90-156A-4983-A0B5-B678D41E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2A01-71F7-4A0F-A01C-7A72FDBA9E1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6357" name="Rectangle 5">
            <a:extLst>
              <a:ext uri="{FF2B5EF4-FFF2-40B4-BE49-F238E27FC236}">
                <a16:creationId xmlns:a16="http://schemas.microsoft.com/office/drawing/2014/main" id="{DB683425-FDE5-426A-BE4F-8F37712E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23868"/>
            <a:ext cx="80772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8" name="Rectangle 6">
            <a:extLst>
              <a:ext uri="{FF2B5EF4-FFF2-40B4-BE49-F238E27FC236}">
                <a16:creationId xmlns:a16="http://schemas.microsoft.com/office/drawing/2014/main" id="{6B26B191-4560-4773-B7AB-5F82D21B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62664"/>
            <a:ext cx="8077200" cy="2164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9" name="Rectangle 7">
            <a:extLst>
              <a:ext uri="{FF2B5EF4-FFF2-40B4-BE49-F238E27FC236}">
                <a16:creationId xmlns:a16="http://schemas.microsoft.com/office/drawing/2014/main" id="{7E60047D-16B4-457A-8B7D-E05E1D0D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48264"/>
            <a:ext cx="8077200" cy="533400"/>
          </a:xfrm>
          <a:prstGeom prst="rect">
            <a:avLst/>
          </a:prstGeom>
          <a:solidFill>
            <a:srgbClr val="0CD3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60" name="Rectangle 8">
            <a:extLst>
              <a:ext uri="{FF2B5EF4-FFF2-40B4-BE49-F238E27FC236}">
                <a16:creationId xmlns:a16="http://schemas.microsoft.com/office/drawing/2014/main" id="{C9FF4AB9-8FE4-4D3B-9642-05597A864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69934"/>
            <a:ext cx="8077200" cy="688330"/>
          </a:xfrm>
          <a:prstGeom prst="rect">
            <a:avLst/>
          </a:prstGeom>
          <a:solidFill>
            <a:srgbClr val="0CD3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689AA6E2-E5B7-4081-9EBD-9AFBC4B4E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packet-level vs. connection-level</a:t>
            </a:r>
            <a:endParaRPr lang="en-CA" altLang="en-US" dirty="0"/>
          </a:p>
        </p:txBody>
      </p:sp>
      <p:sp>
        <p:nvSpPr>
          <p:cNvPr id="356355" name="Text Box 3">
            <a:extLst>
              <a:ext uri="{FF2B5EF4-FFF2-40B4-BE49-F238E27FC236}">
                <a16:creationId xmlns:a16="http://schemas.microsoft.com/office/drawing/2014/main" id="{3E619D2C-21BD-4909-965E-5753D2B3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0930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100"/>
              <a:t>Time           IP Source Addr          IP Dest Addr      Size  Prot  SPort DPort     TCP Data SeqNumber         TCP AckNum   Window   Flags      </a:t>
            </a:r>
          </a:p>
        </p:txBody>
      </p:sp>
      <p:sp>
        <p:nvSpPr>
          <p:cNvPr id="356356" name="Rectangle 4">
            <a:extLst>
              <a:ext uri="{FF2B5EF4-FFF2-40B4-BE49-F238E27FC236}">
                <a16:creationId xmlns:a16="http://schemas.microsoft.com/office/drawing/2014/main" id="{D81535CF-2CF9-46FD-90D3-DCA74E58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4582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0.000000 192.168.1.201 -&gt; 192.168.1.200    60 TCP   4105   80 1315338075 : 1315338075 0 win: 5840 S</a:t>
            </a:r>
          </a:p>
          <a:p>
            <a:r>
              <a:rPr lang="en-US" altLang="en-US" sz="1200" dirty="0"/>
              <a:t>0.003362 192.168.1.200 -&gt; 192.168.1.201    60 TCP      80 4105 1417888236 : 1417888236 1315338076 win: 5792 SA</a:t>
            </a:r>
          </a:p>
          <a:p>
            <a:r>
              <a:rPr lang="en-US" altLang="en-US" sz="1200" dirty="0"/>
              <a:t>0.009183 192.168.1.201 -&gt; 192.168.1.200    52 TCP   4105   80 1315338076 : 1315338076 1417888237 win: 5840 A</a:t>
            </a:r>
          </a:p>
          <a:p>
            <a:r>
              <a:rPr lang="en-US" altLang="en-US" sz="1200" dirty="0"/>
              <a:t>0.010854 192.168.1.201 -&gt; 192.168.1.200   127 TCP  4105   80 1315338076 : 1315338151 1417888237 win: 5840 PA</a:t>
            </a:r>
          </a:p>
          <a:p>
            <a:r>
              <a:rPr lang="en-US" altLang="en-US" sz="1200" dirty="0"/>
              <a:t>0.014309 192.168.1.200 -&gt; 192.168.1.201    52 TCP      80 4105 1417888237 : 1417888237 1315338151 win: 5792 A</a:t>
            </a:r>
          </a:p>
          <a:p>
            <a:r>
              <a:rPr lang="en-US" altLang="en-US" sz="1200" dirty="0"/>
              <a:t>0.049848 192.168.1.200 -&gt; 192.168.1.201 1500 TCP     80 4105 1417888237 : 1417889685 1315338151 win: 5792 A</a:t>
            </a:r>
          </a:p>
          <a:p>
            <a:r>
              <a:rPr lang="en-US" altLang="en-US" sz="1200" dirty="0"/>
              <a:t>0.056902 192.168.1.200 -&gt; 192.168.1.201 1500 TCP    80  4105 1417889685 : 1417891133 1315338151 win: 5792 A</a:t>
            </a:r>
          </a:p>
          <a:p>
            <a:r>
              <a:rPr lang="en-US" altLang="en-US" sz="1200" dirty="0"/>
              <a:t>0.057284 192.168.1.201 -&gt; 192.168.1.200    52 TCP   4105   80 1315338151 : 1315338151 1417889685 win: 8688 A</a:t>
            </a:r>
          </a:p>
          <a:p>
            <a:r>
              <a:rPr lang="en-US" altLang="en-US" sz="1200" dirty="0"/>
              <a:t>0.060120 192.168.1.201 -&gt; 192.168.1.200    52 TCP   4105   80 1315338151 : 1315338151 1417891133 win: 11584 A</a:t>
            </a:r>
          </a:p>
          <a:p>
            <a:r>
              <a:rPr lang="en-US" altLang="en-US" sz="1200" dirty="0"/>
              <a:t>0.068579 192.168.1.200 -&gt; 192.168.1.201 1500 TCP     80 4105 1417891133 : 1417892581 1315338151 win: 5792 PA</a:t>
            </a:r>
          </a:p>
          <a:p>
            <a:r>
              <a:rPr lang="en-US" altLang="en-US" sz="1200" dirty="0"/>
              <a:t>0.075673 192.168.1.200 -&gt; 192.168.1.201 1500 TCP     80 4105 1417892581 : 1417894029 1315338151 win: 5792 A</a:t>
            </a:r>
          </a:p>
          <a:p>
            <a:r>
              <a:rPr lang="en-US" altLang="en-US" sz="1200" dirty="0"/>
              <a:t>0.076055 192.168.1.201 -&gt; 192.168.1.200    52 TCP   4105   80 1315338151 : 1315338151 1417892581 win: 14480 A</a:t>
            </a:r>
          </a:p>
          <a:p>
            <a:r>
              <a:rPr lang="en-US" altLang="en-US" sz="1200" dirty="0"/>
              <a:t>0.083233 192.168.1.200 -&gt; 192.168.1.201 1500 TCP    80 4105 1417894029 : 1417895477 1315338151 win: 5792 A</a:t>
            </a:r>
          </a:p>
          <a:p>
            <a:r>
              <a:rPr lang="en-US" altLang="en-US" sz="1200" dirty="0"/>
              <a:t>0.096728 192.168.1.200 -&gt; 192.168.1.201 1500 TCP    80 4105 1417896925 : 1417898373 1315338151 win: 5792 A</a:t>
            </a:r>
          </a:p>
          <a:p>
            <a:r>
              <a:rPr lang="en-US" altLang="en-US" sz="1200" dirty="0"/>
              <a:t>0.103439 192.168.1.200 -&gt; 192.168.1.201 1500 TCP    80 4105 1417898373 : 1417899821 1315338151 win: 5792 A</a:t>
            </a:r>
          </a:p>
          <a:p>
            <a:r>
              <a:rPr lang="en-US" altLang="en-US" sz="1200" dirty="0"/>
              <a:t>0.103780 192.168.1.201 -&gt; 192.168.1.200    52 TCP   4105   80 1315338151 : 1315338151 1417894029 win: 17376 A</a:t>
            </a:r>
          </a:p>
          <a:p>
            <a:r>
              <a:rPr lang="en-US" altLang="en-US" sz="1200" dirty="0"/>
              <a:t>0.106534 192.168.1.201 -&gt; 192.168.1.200    52 TCP   4105   80 1315338151 : 1315338151 1417898373 win: 21720 A</a:t>
            </a:r>
          </a:p>
          <a:p>
            <a:r>
              <a:rPr lang="en-US" altLang="en-US" sz="1200" dirty="0"/>
              <a:t>0.133408 192.168.1.200 -&gt; 192.168.1.201  776 TCP     80 4105 1417904165 : 1417904889 1315338151 win: 5792 FPA</a:t>
            </a:r>
          </a:p>
          <a:p>
            <a:r>
              <a:rPr lang="en-US" altLang="en-US" sz="1200" dirty="0"/>
              <a:t>0.139200 192.168.1.201 -&gt; 192.168.1.200    52 TCP   4105   80 1315338151 : 1315338151 1417904165 win: 21720 A</a:t>
            </a:r>
          </a:p>
          <a:p>
            <a:r>
              <a:rPr lang="en-US" altLang="en-US" sz="1200" dirty="0"/>
              <a:t>0.140447 192.168.1.201 -&gt; 192.168.1.200    52 TCP   4105   80 1315338151 : 1315338151 1417904890 win: 21720 FA</a:t>
            </a:r>
          </a:p>
          <a:p>
            <a:r>
              <a:rPr lang="en-US" altLang="en-US" sz="1200" dirty="0"/>
              <a:t>0.144254 192.168.1.200 -&gt; 192.168.1.201    52 TCP     80 4105 1417904890 : 1417904890 1315338152 win: 5792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1930C-7DAA-4C7E-B6AE-2B9A0045B31E}"/>
              </a:ext>
            </a:extLst>
          </p:cNvPr>
          <p:cNvSpPr txBox="1"/>
          <p:nvPr/>
        </p:nvSpPr>
        <p:spPr>
          <a:xfrm>
            <a:off x="381000" y="5954544"/>
            <a:ext cx="809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Connection log entry:</a:t>
            </a:r>
          </a:p>
          <a:p>
            <a:r>
              <a:rPr lang="en-US" altLang="en-US" dirty="0"/>
              <a:t>0.000000 192.168.1.201 4105 192.168.1.200 80 0.144254 10 77 11 16654 SF </a:t>
            </a:r>
          </a:p>
          <a:p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BB4E0A-2728-4F9D-943F-892B04C5327E}"/>
              </a:ext>
            </a:extLst>
          </p:cNvPr>
          <p:cNvSpPr/>
          <p:nvPr/>
        </p:nvSpPr>
        <p:spPr>
          <a:xfrm>
            <a:off x="112540" y="6257874"/>
            <a:ext cx="8093075" cy="365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13875</TotalTime>
  <Words>1196</Words>
  <Application>Microsoft Office PowerPoint</Application>
  <PresentationFormat>On-screen Show (4:3)</PresentationFormat>
  <Paragraphs>218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Zoom Session Quality: A Network-Level View</vt:lpstr>
      <vt:lpstr>Introduction</vt:lpstr>
      <vt:lpstr>Research Questions</vt:lpstr>
      <vt:lpstr>Empirical Observations (preview)</vt:lpstr>
      <vt:lpstr>Research Methodology</vt:lpstr>
      <vt:lpstr>Background: Network Traffic Measurement</vt:lpstr>
      <vt:lpstr>Our Tools for Network Traffic Measurement</vt:lpstr>
      <vt:lpstr>U of C Monitoring &amp; Analysis Infrastructure</vt:lpstr>
      <vt:lpstr>Example: packet-level vs. connection-level</vt:lpstr>
      <vt:lpstr>Terminology</vt:lpstr>
      <vt:lpstr>Small-scale Experiments</vt:lpstr>
      <vt:lpstr>Small-scale Experiments</vt:lpstr>
      <vt:lpstr>Small-scale Experiments</vt:lpstr>
      <vt:lpstr>Small-scale Experiments</vt:lpstr>
      <vt:lpstr>Small-scale Experiments</vt:lpstr>
      <vt:lpstr>Small-scale Experiments</vt:lpstr>
      <vt:lpstr>Small-scale Experiments</vt:lpstr>
      <vt:lpstr>Small-scale Experiments</vt:lpstr>
      <vt:lpstr>Large-scale Experiments</vt:lpstr>
      <vt:lpstr>Large-scale Experiments</vt:lpstr>
      <vt:lpstr>Large-scale Experiments</vt:lpstr>
      <vt:lpstr>Large-scale Experiments</vt:lpstr>
      <vt:lpstr>Large-scale Experiments</vt:lpstr>
      <vt:lpstr>Large-scale Experiments</vt:lpstr>
      <vt:lpstr>Large-scale Experiments</vt:lpstr>
      <vt:lpstr>Large-scale Experiments</vt:lpstr>
      <vt:lpstr>Large-scale Experiments</vt:lpstr>
      <vt:lpstr>Large-scale Experiments</vt:lpstr>
      <vt:lpstr>Empirical Observations (recap)</vt:lpstr>
      <vt:lpstr>Limitations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 Williamson</cp:lastModifiedBy>
  <cp:revision>520</cp:revision>
  <dcterms:created xsi:type="dcterms:W3CDTF">2013-07-31T17:26:06Z</dcterms:created>
  <dcterms:modified xsi:type="dcterms:W3CDTF">2022-02-17T16:07:48Z</dcterms:modified>
</cp:coreProperties>
</file>