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am Sina Keshvadi and I want to present the paper: </a:t>
            </a:r>
            <a:r>
              <a:rPr b="1" lang="en-GB"/>
              <a:t>MoVIE: A Measurement Tool for Mobile Video Streaming on Smartphones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a:t>My co-author is Carey williamson and we are from the department of Computer Science at the University of Calgary.</a:t>
            </a:r>
            <a:endParaRPr/>
          </a:p>
          <a:p>
            <a:pPr indent="0" lvl="0" marL="0" rtl="0" algn="l">
              <a:spcBef>
                <a:spcPts val="0"/>
              </a:spcBef>
              <a:spcAft>
                <a:spcPts val="0"/>
              </a:spcAft>
              <a:buNone/>
            </a:pPr>
            <a:r>
              <a:rPr lang="en-GB"/>
              <a:t>This </a:t>
            </a:r>
            <a:r>
              <a:rPr lang="en-GB"/>
              <a:t>presentation</a:t>
            </a:r>
            <a:r>
              <a:rPr lang="en-GB"/>
              <a:t> is recorded for ICPE 2020 conference.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833256fc1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33256fc1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MoVIE uses video player activities and events to measure video quality metrics.</a:t>
            </a:r>
            <a:endParaRPr/>
          </a:p>
          <a:p>
            <a:pPr indent="0" lvl="0" marL="0" rtl="0" algn="l">
              <a:spcBef>
                <a:spcPts val="0"/>
              </a:spcBef>
              <a:spcAft>
                <a:spcPts val="0"/>
              </a:spcAft>
              <a:buClr>
                <a:schemeClr val="dk1"/>
              </a:buClr>
              <a:buSzPts val="1100"/>
              <a:buFont typeface="Arial"/>
              <a:buNone/>
            </a:pPr>
            <a:r>
              <a:rPr lang="en-GB"/>
              <a:t>We developed an Android app to collect and parse video properties [10], video player activities, and player events from video player. This component sends all video player events to the Movie. Here we can see a few line of streaming events.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33256fc15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33256fc1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component investigates the captured flows to detect potential data leaks. It receives flows from the Traffic Interceptor component and uses EasyList to detect advertisement and tracking flows.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EasyList has a list of all international tracking and </a:t>
            </a:r>
            <a:r>
              <a:rPr lang="en-GB"/>
              <a:t>advertising</a:t>
            </a:r>
            <a:r>
              <a:rPr lang="en-GB"/>
              <a:t> URLs, and is the primary filtering list used by ad blockers.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33256fc1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33256fc1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MoVIE uses multiple observational viewpoints [1] for its analysis of network traffic, flows, and video player activities. Mapping the network packets captured by TShark to the flows collected from MITMproxy, and relating this information to video player activities, is an important phase of MoVIE.</a:t>
            </a:r>
            <a:endParaRPr/>
          </a:p>
          <a:p>
            <a:pPr indent="0" lvl="0" marL="0" rtl="0" algn="l">
              <a:spcBef>
                <a:spcPts val="0"/>
              </a:spcBef>
              <a:spcAft>
                <a:spcPts val="0"/>
              </a:spcAft>
              <a:buNone/>
            </a:pPr>
            <a:r>
              <a:rPr lang="en-GB"/>
              <a:t>To do this, it </a:t>
            </a:r>
            <a:r>
              <a:rPr lang="en-GB"/>
              <a:t>first</a:t>
            </a:r>
            <a:r>
              <a:rPr lang="en-GB"/>
              <a:t> Classify Flows and then Grouping Established Sessions of those flows. After that it Classify Packets and Maps Packets to Flows. </a:t>
            </a:r>
            <a:r>
              <a:rPr lang="en-GB"/>
              <a:t>Finally</a:t>
            </a:r>
            <a:r>
              <a:rPr lang="en-GB"/>
              <a:t> it Map Video Activities to Flows.</a:t>
            </a:r>
            <a:endParaRPr/>
          </a:p>
          <a:p>
            <a:pPr indent="0" lvl="0" marL="0" rtl="0" algn="l">
              <a:spcBef>
                <a:spcPts val="0"/>
              </a:spcBef>
              <a:spcAft>
                <a:spcPts val="0"/>
              </a:spcAft>
              <a:buClr>
                <a:schemeClr val="dk1"/>
              </a:buClr>
              <a:buSzPts val="1100"/>
              <a:buFont typeface="Arial"/>
              <a:buNone/>
            </a:pPr>
            <a:r>
              <a:rPr lang="en-GB"/>
              <a:t>In the </a:t>
            </a:r>
            <a:r>
              <a:rPr lang="en-GB"/>
              <a:t>paper</a:t>
            </a:r>
            <a:r>
              <a:rPr lang="en-GB"/>
              <a:t>, you can find a detailed </a:t>
            </a:r>
            <a:r>
              <a:rPr lang="en-GB"/>
              <a:t>description</a:t>
            </a:r>
            <a:r>
              <a:rPr lang="en-GB"/>
              <a:t> of the this component.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33256fc1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33256fc1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Main component is the central part of MoVIE that manages and coordinates all the other components. It receives a flow list from the Traffic Interceptor, a packet list from the Packet Tracer, and the video streaming activities from the Player View component. The Mapper component assigns the connections based on all captured information. Then the Main component analyzes the data. It calculates the video streaming QoE parameters, statistics of packets and flows, categorizes data, and so on. Finally, the Main component invokes the Graphical User Interface to provide a visual representation of the results.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33256fc1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33256fc1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final component, the Graphical User Interface (GUI) provides the multi-level visual representation in the form of tables and graphs. The output of MoVIE is generated in HTML5 format which offers several advantages.</a:t>
            </a:r>
            <a:endParaRPr/>
          </a:p>
          <a:p>
            <a:pPr indent="0" lvl="0" marL="0" rtl="0" algn="l">
              <a:spcBef>
                <a:spcPts val="0"/>
              </a:spcBef>
              <a:spcAft>
                <a:spcPts val="0"/>
              </a:spcAft>
              <a:buNone/>
            </a:pPr>
            <a:r>
              <a:rPr lang="en-GB"/>
              <a:t>It’s </a:t>
            </a:r>
            <a:endParaRPr/>
          </a:p>
          <a:p>
            <a:pPr indent="0" lvl="0" marL="0" rtl="0" algn="l">
              <a:spcBef>
                <a:spcPts val="0"/>
              </a:spcBef>
              <a:spcAft>
                <a:spcPts val="0"/>
              </a:spcAft>
              <a:buClr>
                <a:schemeClr val="dk1"/>
              </a:buClr>
              <a:buSzPts val="1100"/>
              <a:buFont typeface="Arial"/>
              <a:buNone/>
            </a:pPr>
            <a:r>
              <a:rPr lang="en-GB"/>
              <a:t>Portable</a:t>
            </a:r>
            <a:endParaRPr/>
          </a:p>
          <a:p>
            <a:pPr indent="0" lvl="0" marL="0" rtl="0" algn="l">
              <a:spcBef>
                <a:spcPts val="0"/>
              </a:spcBef>
              <a:spcAft>
                <a:spcPts val="0"/>
              </a:spcAft>
              <a:buClr>
                <a:schemeClr val="dk1"/>
              </a:buClr>
              <a:buSzPts val="1100"/>
              <a:buFont typeface="Arial"/>
              <a:buNone/>
            </a:pPr>
            <a:r>
              <a:rPr lang="en-GB"/>
              <a:t>Easy to Use</a:t>
            </a:r>
            <a:endParaRPr/>
          </a:p>
          <a:p>
            <a:pPr indent="0" lvl="0" marL="0" rtl="0" algn="l">
              <a:spcBef>
                <a:spcPts val="0"/>
              </a:spcBef>
              <a:spcAft>
                <a:spcPts val="0"/>
              </a:spcAft>
              <a:buClr>
                <a:schemeClr val="dk1"/>
              </a:buClr>
              <a:buSzPts val="1100"/>
              <a:buFont typeface="Arial"/>
              <a:buNone/>
            </a:pPr>
            <a:r>
              <a:rPr lang="en-GB">
                <a:solidFill>
                  <a:schemeClr val="dk1"/>
                </a:solidFill>
              </a:rPr>
              <a:t>Easy to </a:t>
            </a:r>
            <a:r>
              <a:rPr lang="en-GB"/>
              <a:t>Export Reports</a:t>
            </a:r>
            <a:endParaRPr/>
          </a:p>
          <a:p>
            <a:pPr indent="0" lvl="0" marL="0" rtl="0" algn="l">
              <a:spcBef>
                <a:spcPts val="0"/>
              </a:spcBef>
              <a:spcAft>
                <a:spcPts val="0"/>
              </a:spcAft>
              <a:buClr>
                <a:schemeClr val="dk1"/>
              </a:buClr>
              <a:buSzPts val="1100"/>
              <a:buFont typeface="Arial"/>
              <a:buNone/>
            </a:pPr>
            <a:r>
              <a:rPr lang="en-GB"/>
              <a:t>Ready to Publish</a:t>
            </a:r>
            <a:endParaRPr/>
          </a:p>
          <a:p>
            <a:pPr indent="0" lvl="0" marL="0" rtl="0" algn="l">
              <a:spcBef>
                <a:spcPts val="0"/>
              </a:spcBef>
              <a:spcAft>
                <a:spcPts val="0"/>
              </a:spcAft>
              <a:buClr>
                <a:schemeClr val="dk1"/>
              </a:buClr>
              <a:buSzPts val="1100"/>
              <a:buFont typeface="Arial"/>
              <a:buNone/>
            </a:pPr>
            <a:r>
              <a:rPr lang="en-GB"/>
              <a:t>Easy to Customize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d90a6e6c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d90a6e6c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a case study, we used Movie to study </a:t>
            </a:r>
            <a:r>
              <a:rPr lang="en-GB"/>
              <a:t>360° video streaming from YouTube and Facebook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d90a6e6c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d90a6e6c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this </a:t>
            </a:r>
            <a:r>
              <a:rPr lang="en-GB"/>
              <a:t>experiment</a:t>
            </a:r>
            <a:r>
              <a:rPr lang="en-GB"/>
              <a:t>, we use Smartphone Nexus 6 that running Android 7.0 with Chrome 72.0 as the Web browser.</a:t>
            </a:r>
            <a:endParaRPr/>
          </a:p>
          <a:p>
            <a:pPr indent="0" lvl="0" marL="0" rtl="0" algn="l">
              <a:spcBef>
                <a:spcPts val="0"/>
              </a:spcBef>
              <a:spcAft>
                <a:spcPts val="0"/>
              </a:spcAft>
              <a:buNone/>
            </a:pPr>
            <a:r>
              <a:rPr lang="en-GB"/>
              <a:t>Movie was installed on a Linux PC. The MITMproxy version 4.0 and TShark version 6.2.2 also was installed on Linux PC. Our video logger app with Mitmproxy certificate were installed on Smartphone.</a:t>
            </a:r>
            <a:endParaRPr/>
          </a:p>
          <a:p>
            <a:pPr indent="0" lvl="0" marL="0" rtl="0" algn="l">
              <a:spcBef>
                <a:spcPts val="0"/>
              </a:spcBef>
              <a:spcAft>
                <a:spcPts val="0"/>
              </a:spcAft>
              <a:buNone/>
            </a:pPr>
            <a:r>
              <a:rPr lang="en-GB"/>
              <a:t>We streamed the 360 Lion Cub video from the National Geographic Channel, from two streaming platforms: YouTube and Facebook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d90a6e6c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d90a6e6c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MoVIE’s report is divided into four parts: The first part of the tool provides a packet-level report of captured network traffic. This report includes a tabular view of network traffic statistics, and graphs of sent/received network traffic.</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34507c4e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34507c4e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This part of the tool is useful for studying video streaming behaviour. For instance, the graph of received bytes in here indicates that this video streaming uses an in-memory buffering method. It starts by preloading a certain amount of video and audio in advance, to prevent video stalls.</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d90a6e6c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d90a6e6c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This section presents a flow-level study of the generated HTTP/HTTPS request and response. it reports the statistics about the type and the number of generated flows.</a:t>
            </a:r>
            <a:endParaRPr/>
          </a:p>
          <a:p>
            <a:pPr indent="0" lvl="0" marL="0" rtl="0" algn="l">
              <a:spcBef>
                <a:spcPts val="0"/>
              </a:spcBef>
              <a:spcAft>
                <a:spcPts val="0"/>
              </a:spcAft>
              <a:buClr>
                <a:schemeClr val="dk1"/>
              </a:buClr>
              <a:buSzPts val="1100"/>
              <a:buFont typeface="Arial"/>
              <a:buNone/>
            </a:pPr>
            <a:r>
              <a:rPr lang="en-GB"/>
              <a:t>For example, this shows the distribution of flow types and sizes.</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d5c9197c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d5c9197c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Over the past decade, smartphones have become an important part of our lives. </a:t>
            </a:r>
            <a:r>
              <a:rPr lang="en-GB" sz="1200">
                <a:solidFill>
                  <a:schemeClr val="dk1"/>
                </a:solidFill>
              </a:rPr>
              <a:t>Cisco reported that 48% of global Internet traffic in 2019 was consumed by handheld devices such as smartphones and tablets.</a:t>
            </a:r>
            <a:endParaRPr sz="1200"/>
          </a:p>
          <a:p>
            <a:pPr indent="0" lvl="0" marL="0" rtl="0" algn="l">
              <a:spcBef>
                <a:spcPts val="0"/>
              </a:spcBef>
              <a:spcAft>
                <a:spcPts val="0"/>
              </a:spcAft>
              <a:buNone/>
            </a:pPr>
            <a:r>
              <a:rPr lang="en-GB" sz="1200"/>
              <a:t>The emerging mobile web supported by WiFi and 4G/5G cellular networks enables us to access the Internet </a:t>
            </a:r>
            <a:r>
              <a:rPr lang="en-GB" sz="1200">
                <a:solidFill>
                  <a:schemeClr val="dk1"/>
                </a:solidFill>
              </a:rPr>
              <a:t>from</a:t>
            </a:r>
            <a:r>
              <a:rPr lang="en-GB" sz="1200"/>
              <a:t> anywhere and at anytime. The Cisco predicted that the smartphone traffic will reach 50% of global traffic at 2022.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834507c4e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34507c4e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part of flow-level shows</a:t>
            </a:r>
            <a:r>
              <a:rPr lang="en-GB"/>
              <a:t> a time-series graph of the flows generated per second during the streaming. Here the browser fetch a Web page,includes links to several resources such as HTML, scripts, CSS, images, and others, for page loading. After that is video streaming and tracking connections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34507c4e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34507c4e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this example, it recognized 7 flows as advertisements or tracking flows. By clicking on each category, MoVIE provides a detailed flows information of all connections.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834507c4e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34507c4e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In this part of the graphical user interface, MoVIE gives a detailed information about the streaming events. First, it provides the general info about the video such as video/audio codecs, resolution,</a:t>
            </a:r>
            <a:endParaRPr/>
          </a:p>
          <a:p>
            <a:pPr indent="0" lvl="0" marL="0" rtl="0" algn="l">
              <a:spcBef>
                <a:spcPts val="0"/>
              </a:spcBef>
              <a:spcAft>
                <a:spcPts val="0"/>
              </a:spcAft>
              <a:buClr>
                <a:schemeClr val="dk1"/>
              </a:buClr>
              <a:buSzPts val="1100"/>
              <a:buFont typeface="Arial"/>
              <a:buNone/>
            </a:pPr>
            <a:r>
              <a:rPr lang="en-GB"/>
              <a:t>and duration. Then it reports the QoE metrics of the streaming that includes startup time, number of quality switches, and number of audio/video rebuffering events.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In addition, it provides a timeline-based report contains all video player activities from fetching the URL to the end of the video streaming.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7d90a6e6c1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d90a6e6c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last part of the tool provide a comparison of two video streaming experiments. In this study, we compared streaming the same video from YouTube and Facebook.</a:t>
            </a:r>
            <a:endParaRPr/>
          </a:p>
          <a:p>
            <a:pPr indent="0" lvl="0" marL="0" rtl="0" algn="l">
              <a:spcBef>
                <a:spcPts val="0"/>
              </a:spcBef>
              <a:spcAft>
                <a:spcPts val="0"/>
              </a:spcAft>
              <a:buNone/>
            </a:pPr>
            <a:r>
              <a:rPr lang="en-GB"/>
              <a:t>For example we can see that YouTube uses Opus/VP9 as its audio/video codecs, respectively, while Facebook uses AAC/H.264.</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efa3fd3c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efa3fd3c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d90a6e6c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d90a6e6c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833256fc15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33256fc15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34507c4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34507c4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Among all Internet traffic consumption, </a:t>
            </a:r>
            <a:r>
              <a:rPr b="1" lang="en-GB" sz="1200">
                <a:solidFill>
                  <a:schemeClr val="dk1"/>
                </a:solidFill>
              </a:rPr>
              <a:t>video streaming has the biggest share .</a:t>
            </a:r>
            <a:r>
              <a:rPr lang="en-GB" sz="1200">
                <a:solidFill>
                  <a:schemeClr val="dk1"/>
                </a:solidFill>
              </a:rPr>
              <a:t> </a:t>
            </a:r>
            <a:endParaRPr sz="1200">
              <a:solidFill>
                <a:schemeClr val="dk1"/>
              </a:solidFill>
            </a:endParaRPr>
          </a:p>
          <a:p>
            <a:pPr indent="0" lvl="0" marL="0" rtl="0" algn="l">
              <a:spcBef>
                <a:spcPts val="0"/>
              </a:spcBef>
              <a:spcAft>
                <a:spcPts val="0"/>
              </a:spcAft>
              <a:buNone/>
            </a:pPr>
            <a:r>
              <a:rPr lang="en-GB"/>
              <a:t>Another prediction by Cisco reports that the Internet video will be more than 80 % of internet </a:t>
            </a:r>
            <a:r>
              <a:rPr lang="en-GB"/>
              <a:t>traffic in 2020</a:t>
            </a:r>
            <a:r>
              <a:rPr lang="en-GB"/>
              <a:t>. This should be more because of COVID19. </a:t>
            </a:r>
            <a:endParaRPr/>
          </a:p>
          <a:p>
            <a:pPr indent="0" lvl="0" marL="0" rtl="0" algn="l">
              <a:spcBef>
                <a:spcPts val="0"/>
              </a:spcBef>
              <a:spcAft>
                <a:spcPts val="0"/>
              </a:spcAft>
              <a:buNone/>
            </a:pPr>
            <a:r>
              <a:rPr lang="en-GB"/>
              <a:t>Mobile video streaming is becoming increasingly popular. Everything from entertainment, sports, </a:t>
            </a:r>
            <a:r>
              <a:rPr lang="en-GB"/>
              <a:t>businesses</a:t>
            </a:r>
            <a:r>
              <a:rPr lang="en-GB"/>
              <a:t>, educational institutions, and governments are </a:t>
            </a:r>
            <a:r>
              <a:rPr lang="en-GB"/>
              <a:t>increasingly using</a:t>
            </a:r>
            <a:r>
              <a:rPr lang="en-GB"/>
              <a:t> video streaming services.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d90a6e6c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d90a6e6c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These increase in internet usage by smartphones and video streaming services, </a:t>
            </a:r>
            <a:r>
              <a:rPr lang="en-GB"/>
              <a:t>encourage</a:t>
            </a:r>
            <a:r>
              <a:rPr lang="en-GB"/>
              <a:t> us to </a:t>
            </a:r>
            <a:r>
              <a:rPr lang="en-GB"/>
              <a:t>design and implement a Mobile Traffic Measurement Framework called MoVIE for analyzing video streaming on smartphones from multiple observational viewpoints. </a:t>
            </a:r>
            <a:r>
              <a:rPr lang="en-GB">
                <a:solidFill>
                  <a:schemeClr val="dk1"/>
                </a:solidFill>
              </a:rPr>
              <a:t>The characterization of video streaming on mobile devices can provide a comprehensive understanding of video streaming behaviours. </a:t>
            </a:r>
            <a:r>
              <a:rPr lang="en-GB"/>
              <a:t>By performing measurement we can gain an overview of video streaming, analyze data and optimize our </a:t>
            </a:r>
            <a:r>
              <a:rPr lang="en-GB"/>
              <a:t>services</a:t>
            </a:r>
            <a:r>
              <a:rPr lang="en-GB"/>
              <a:t> and hardwares. MoVIE </a:t>
            </a:r>
            <a:r>
              <a:rPr lang="en-GB"/>
              <a:t>studies video</a:t>
            </a:r>
            <a:r>
              <a:rPr lang="en-GB"/>
              <a:t> streaming from  video player, device </a:t>
            </a:r>
            <a:r>
              <a:rPr lang="en-GB"/>
              <a:t>generated</a:t>
            </a:r>
            <a:r>
              <a:rPr lang="en-GB"/>
              <a:t> connections and network protocol </a:t>
            </a:r>
            <a:r>
              <a:rPr lang="en-GB">
                <a:solidFill>
                  <a:schemeClr val="dk1"/>
                </a:solidFill>
              </a:rPr>
              <a:t>viewpoints</a:t>
            </a:r>
            <a:r>
              <a:rPr lang="en-GB"/>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d90a6e6c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d90a6e6c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Before jumping into the movie structure, let’s talk about the main objective and features of the movie. </a:t>
            </a:r>
            <a:endParaRPr>
              <a:solidFill>
                <a:schemeClr val="dk1"/>
              </a:solidFill>
            </a:endParaRPr>
          </a:p>
          <a:p>
            <a:pPr indent="0" lvl="0" marL="0" rtl="0" algn="l">
              <a:spcBef>
                <a:spcPts val="0"/>
              </a:spcBef>
              <a:spcAft>
                <a:spcPts val="0"/>
              </a:spcAft>
              <a:buNone/>
            </a:pPr>
            <a:r>
              <a:rPr b="1" lang="en-GB">
                <a:solidFill>
                  <a:schemeClr val="dk1"/>
                </a:solidFill>
              </a:rPr>
              <a:t>first</a:t>
            </a:r>
            <a:r>
              <a:rPr lang="en-GB">
                <a:solidFill>
                  <a:schemeClr val="dk1"/>
                </a:solidFill>
              </a:rPr>
              <a:t> MoVIE captures all incoming/outgoing Internet traffic from the smartphone during the video streaming. It  simultaneously records all video streaming activities from different viewpoints such as the transmitted TCP/UDP packets, HTTP/HTTPS requests and responses, all video player activities to provide a visibility of video streaming.  </a:t>
            </a:r>
            <a:endParaRPr>
              <a:solidFill>
                <a:schemeClr val="dk1"/>
              </a:solidFill>
            </a:endParaRPr>
          </a:p>
          <a:p>
            <a:pPr indent="0" lvl="0" marL="0" rtl="0" algn="l">
              <a:spcBef>
                <a:spcPts val="0"/>
              </a:spcBef>
              <a:spcAft>
                <a:spcPts val="0"/>
              </a:spcAft>
              <a:buNone/>
            </a:pPr>
            <a:r>
              <a:rPr b="1" lang="en-GB"/>
              <a:t>The second one is </a:t>
            </a:r>
            <a:r>
              <a:rPr b="1" lang="en-GB"/>
              <a:t>Quality of </a:t>
            </a:r>
            <a:r>
              <a:rPr b="1" lang="en-GB"/>
              <a:t>Experience</a:t>
            </a:r>
            <a:r>
              <a:rPr b="1" lang="en-GB"/>
              <a:t>. </a:t>
            </a:r>
            <a:r>
              <a:rPr lang="en-GB"/>
              <a:t>User usually expects a Quality of Experience (QoE) that is not always well-reflected by traditional network-layer QoS metrics. MoVIE reports the QoE metrics of video streaming.</a:t>
            </a:r>
            <a:endParaRPr/>
          </a:p>
          <a:p>
            <a:pPr indent="0" lvl="0" marL="0" rtl="0" algn="l">
              <a:spcBef>
                <a:spcPts val="0"/>
              </a:spcBef>
              <a:spcAft>
                <a:spcPts val="0"/>
              </a:spcAft>
              <a:buNone/>
            </a:pPr>
            <a:r>
              <a:rPr b="1" lang="en-GB">
                <a:solidFill>
                  <a:schemeClr val="dk1"/>
                </a:solidFill>
              </a:rPr>
              <a:t>The third one is </a:t>
            </a:r>
            <a:r>
              <a:rPr b="1" lang="en-GB">
                <a:solidFill>
                  <a:schemeClr val="dk1"/>
                </a:solidFill>
              </a:rPr>
              <a:t>Traffic mapping.</a:t>
            </a:r>
            <a:r>
              <a:rPr lang="en-GB">
                <a:solidFill>
                  <a:schemeClr val="dk1"/>
                </a:solidFill>
              </a:rPr>
              <a:t> We propose a new mechanism to identify relationships between all generated packets, flows, and video player activities. The three observational viewpoints that we have.</a:t>
            </a:r>
            <a:endParaRPr>
              <a:solidFill>
                <a:schemeClr val="dk1"/>
              </a:solidFill>
            </a:endParaRPr>
          </a:p>
          <a:p>
            <a:pPr indent="0" lvl="0" marL="0" rtl="0" algn="l">
              <a:spcBef>
                <a:spcPts val="0"/>
              </a:spcBef>
              <a:spcAft>
                <a:spcPts val="0"/>
              </a:spcAft>
              <a:buNone/>
            </a:pPr>
            <a:r>
              <a:rPr lang="en-GB">
                <a:solidFill>
                  <a:schemeClr val="dk1"/>
                </a:solidFill>
              </a:rPr>
              <a:t>Also </a:t>
            </a:r>
            <a:r>
              <a:rPr lang="en-GB"/>
              <a:t>MoVIE can process up to two video </a:t>
            </a:r>
            <a:r>
              <a:rPr lang="en-GB"/>
              <a:t>streaming traces</a:t>
            </a:r>
            <a:r>
              <a:rPr lang="en-GB"/>
              <a:t> simultaneously, which is convenient for comparing video providers, video codecs and so on.</a:t>
            </a:r>
            <a:endParaRPr/>
          </a:p>
          <a:p>
            <a:pPr indent="0" lvl="0" marL="0" rtl="0" algn="l">
              <a:spcBef>
                <a:spcPts val="0"/>
              </a:spcBef>
              <a:spcAft>
                <a:spcPts val="0"/>
              </a:spcAft>
              <a:buNone/>
            </a:pPr>
            <a:r>
              <a:rPr b="1" lang="en-GB"/>
              <a:t>And Finally  MoVIE is open-source and we </a:t>
            </a:r>
            <a:r>
              <a:rPr b="1" lang="en-GB"/>
              <a:t>tried</a:t>
            </a:r>
            <a:r>
              <a:rPr b="1" lang="en-GB"/>
              <a:t> to  design movie in a way that to be easy to use and  </a:t>
            </a:r>
            <a:r>
              <a:rPr b="1" lang="en-GB"/>
              <a:t>Customize</a:t>
            </a:r>
            <a:r>
              <a:rPr b="1" lang="en-GB"/>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d90a6e6c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d90a6e6c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we can see the structure of MoVIE, which consists of seven components. But before talking about these components, lets talk </a:t>
            </a:r>
            <a:r>
              <a:rPr lang="en-GB"/>
              <a:t>about</a:t>
            </a:r>
            <a:r>
              <a:rPr lang="en-GB"/>
              <a:t> the Movie setup environment that we streams video sessions from smartphone and collects all information and send them to movie for </a:t>
            </a:r>
            <a:r>
              <a:rPr lang="en-GB"/>
              <a:t>further</a:t>
            </a:r>
            <a:r>
              <a:rPr lang="en-GB"/>
              <a:t> </a:t>
            </a:r>
            <a:r>
              <a:rPr lang="en-GB"/>
              <a:t>analyze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MoVIE run on a PC that could be Linux, windows or MacOS. Both PC and Smartphone are connected to the same WiFi for communication. </a:t>
            </a:r>
            <a:endParaRPr/>
          </a:p>
          <a:p>
            <a:pPr indent="0" lvl="0" marL="0" rtl="0" algn="l">
              <a:spcBef>
                <a:spcPts val="0"/>
              </a:spcBef>
              <a:spcAft>
                <a:spcPts val="0"/>
              </a:spcAft>
              <a:buNone/>
            </a:pPr>
            <a:r>
              <a:rPr lang="en-GB"/>
              <a:t>To intercept the network traffic, we used MITMproxy to collect network flows. TShark, a terminal version of Wireshark, is installed on the PC to capture the packet level of the Internet activities generated by the smartphone. Our Android app is installed on the smartphone, and it send the video player activities to the MoVIE. we installed the MITMproxy CA Certificate on the smartphone to give </a:t>
            </a:r>
            <a:r>
              <a:rPr lang="en-GB"/>
              <a:t>permission</a:t>
            </a:r>
            <a:r>
              <a:rPr lang="en-GB"/>
              <a:t> to PC to </a:t>
            </a:r>
            <a:r>
              <a:rPr lang="en-GB"/>
              <a:t>listen</a:t>
            </a:r>
            <a:r>
              <a:rPr lang="en-GB"/>
              <a:t> to the </a:t>
            </a:r>
            <a:r>
              <a:rPr lang="en-GB"/>
              <a:t>smartphone</a:t>
            </a:r>
            <a:r>
              <a:rPr lang="en-GB"/>
              <a:t> traffic.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PC </a:t>
            </a:r>
            <a:r>
              <a:rPr lang="en-GB"/>
              <a:t>captures all network traffic,and MoVIe Based on the captured data, </a:t>
            </a:r>
            <a:r>
              <a:rPr lang="en-GB"/>
              <a:t>provides</a:t>
            </a:r>
            <a:r>
              <a:rPr lang="en-GB"/>
              <a:t> a graphical view of video streaming traffic.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d90a6e6c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d90a6e6c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MoVIe in itself is consists of 7 components. Now I review each </a:t>
            </a:r>
            <a:r>
              <a:rPr lang="en-GB"/>
              <a:t>component</a:t>
            </a:r>
            <a:r>
              <a:rPr lang="en-GB"/>
              <a:t> in brief.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833256fc1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33256fc1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first one is </a:t>
            </a:r>
            <a:r>
              <a:rPr lang="en-GB"/>
              <a:t>Traffic Interceptor. MoVIE characterizes all Internet traffic generated by the mobiledevice during video streaming. To do this we use a Man in the </a:t>
            </a:r>
            <a:r>
              <a:rPr lang="en-GB"/>
              <a:t>middle</a:t>
            </a:r>
            <a:r>
              <a:rPr lang="en-GB"/>
              <a:t> attack tool. MITMproxy </a:t>
            </a:r>
            <a:r>
              <a:rPr lang="en-GB"/>
              <a:t>sits between</a:t>
            </a:r>
            <a:r>
              <a:rPr lang="en-GB"/>
              <a:t> the two parties, and is able to intercept all </a:t>
            </a:r>
            <a:r>
              <a:rPr lang="en-GB"/>
              <a:t>transmitted traffic</a:t>
            </a:r>
            <a:r>
              <a:rPr lang="en-GB"/>
              <a:t> to provide a coarse-grained view of all network </a:t>
            </a:r>
            <a:r>
              <a:rPr lang="en-GB"/>
              <a:t>activities involving</a:t>
            </a:r>
            <a:r>
              <a:rPr lang="en-GB"/>
              <a:t> the smartphone. this requires the MITMproxy CA certificate to be installed on the mobile device. Here We can see a few line of a HTTPS </a:t>
            </a:r>
            <a:r>
              <a:rPr lang="en-GB"/>
              <a:t>response that MITMProxy provides for us</a:t>
            </a:r>
            <a:r>
              <a:rPr lang="en-GB"/>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833256fc1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33256fc1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a:t>
            </a:r>
            <a:r>
              <a:rPr lang="en-GB"/>
              <a:t>Packet Tracer component captures full packet traces of Internet traffic generated by smartphone. We use TShark, a terminal version of Wireshark to capture all traffic in JSON format. We can see a sample here. By using TSHARK we can capture a set of </a:t>
            </a:r>
            <a:r>
              <a:rPr lang="en-GB"/>
              <a:t>fields</a:t>
            </a:r>
            <a:r>
              <a:rPr lang="en-GB"/>
              <a:t> that movie needs for traffic analyze and bring down the data processing work.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2463800" y="2178922"/>
            <a:ext cx="6346500" cy="934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
          <p:cNvSpPr txBox="1"/>
          <p:nvPr>
            <p:ph idx="1" type="subTitle"/>
          </p:nvPr>
        </p:nvSpPr>
        <p:spPr>
          <a:xfrm>
            <a:off x="2463800" y="3113387"/>
            <a:ext cx="6346500" cy="465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560"/>
              </a:spcBef>
              <a:spcAft>
                <a:spcPts val="0"/>
              </a:spcAft>
              <a:buClr>
                <a:srgbClr val="FF0000"/>
              </a:buClr>
              <a:buSzPts val="2800"/>
              <a:buFont typeface="Noto Sans Symbols"/>
              <a:buNone/>
              <a:defRPr b="0" i="0" sz="2800" u="none" cap="none" strike="noStrike">
                <a:solidFill>
                  <a:srgbClr val="A5A5A5"/>
                </a:solidFill>
                <a:latin typeface="Calibri"/>
                <a:ea typeface="Calibri"/>
                <a:cs typeface="Calibri"/>
                <a:sym typeface="Calibri"/>
              </a:defRPr>
            </a:lvl1pPr>
            <a:lvl2pPr lvl="1" marR="0" algn="ctr">
              <a:lnSpc>
                <a:spcPct val="100000"/>
              </a:lnSpc>
              <a:spcBef>
                <a:spcPts val="480"/>
              </a:spcBef>
              <a:spcAft>
                <a:spcPts val="0"/>
              </a:spcAft>
              <a:buClr>
                <a:srgbClr val="7F7F7F"/>
              </a:buClr>
              <a:buSzPts val="2160"/>
              <a:buFont typeface="Calibri"/>
              <a:buNone/>
              <a:defRPr b="0" i="0" sz="2400" u="none" cap="none" strike="noStrike">
                <a:solidFill>
                  <a:srgbClr val="888888"/>
                </a:solidFill>
                <a:latin typeface="Calibri"/>
                <a:ea typeface="Calibri"/>
                <a:cs typeface="Calibri"/>
                <a:sym typeface="Calibri"/>
              </a:defRPr>
            </a:lvl2pPr>
            <a:lvl3pPr lvl="2" marR="0" algn="ctr">
              <a:lnSpc>
                <a:spcPct val="100000"/>
              </a:lnSpc>
              <a:spcBef>
                <a:spcPts val="440"/>
              </a:spcBef>
              <a:spcAft>
                <a:spcPts val="0"/>
              </a:spcAft>
              <a:buClr>
                <a:srgbClr val="7F7F7F"/>
              </a:buClr>
              <a:buSzPts val="2200"/>
              <a:buFont typeface="Noto Sans Symbols"/>
              <a:buNone/>
              <a:defRPr b="0" i="0" sz="22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7F7F7F"/>
              </a:buClr>
              <a:buSzPts val="2000"/>
              <a:buFont typeface="Courier New"/>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360"/>
              </a:spcBef>
              <a:spcAft>
                <a:spcPts val="0"/>
              </a:spcAft>
              <a:buClr>
                <a:srgbClr val="7F7F7F"/>
              </a:buClr>
              <a:buSzPts val="1800"/>
              <a:buFont typeface="Calibri"/>
              <a:buNone/>
              <a:defRPr b="0" i="0" sz="18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880534" y="4767263"/>
            <a:ext cx="10455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2032001" y="4767263"/>
            <a:ext cx="57318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7874000" y="4767263"/>
            <a:ext cx="862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540933" y="1"/>
            <a:ext cx="7509900" cy="595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2400"/>
              <a:buFont typeface="Calibri"/>
              <a:buNone/>
              <a:defRPr b="1" i="0" sz="3000" u="none" cap="none" strike="noStrik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9" name="Google Shape;19;p3"/>
          <p:cNvSpPr txBox="1"/>
          <p:nvPr>
            <p:ph idx="1" type="body"/>
          </p:nvPr>
        </p:nvSpPr>
        <p:spPr>
          <a:xfrm>
            <a:off x="507200" y="870064"/>
            <a:ext cx="8229600" cy="37245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rgbClr val="FF0000"/>
              </a:buClr>
              <a:buSzPts val="2400"/>
              <a:buFont typeface="Noto Sans Symbols"/>
              <a:buChar char="▪"/>
              <a:defRPr b="0" i="0" sz="2400" u="none" cap="none" strike="noStrike">
                <a:solidFill>
                  <a:schemeClr val="dk1"/>
                </a:solidFill>
                <a:latin typeface="Calibri"/>
                <a:ea typeface="Calibri"/>
                <a:cs typeface="Calibri"/>
                <a:sym typeface="Calibri"/>
              </a:defRPr>
            </a:lvl1pPr>
            <a:lvl2pPr indent="-365760" lvl="1" marL="914400" marR="0" algn="l">
              <a:lnSpc>
                <a:spcPct val="100000"/>
              </a:lnSpc>
              <a:spcBef>
                <a:spcPts val="480"/>
              </a:spcBef>
              <a:spcAft>
                <a:spcPts val="0"/>
              </a:spcAft>
              <a:buClr>
                <a:srgbClr val="7F7F7F"/>
              </a:buClr>
              <a:buSzPts val="2160"/>
              <a:buFont typeface="Calibri"/>
              <a:buChar char="—"/>
              <a:defRPr b="0" i="0" sz="2400" u="none" cap="none" strike="noStrike">
                <a:solidFill>
                  <a:schemeClr val="dk1"/>
                </a:solidFill>
                <a:latin typeface="Calibri"/>
                <a:ea typeface="Calibri"/>
                <a:cs typeface="Calibri"/>
                <a:sym typeface="Calibri"/>
              </a:defRPr>
            </a:lvl2pPr>
            <a:lvl3pPr indent="-368300" lvl="2" marL="1371600" marR="0" algn="l">
              <a:lnSpc>
                <a:spcPct val="100000"/>
              </a:lnSpc>
              <a:spcBef>
                <a:spcPts val="440"/>
              </a:spcBef>
              <a:spcAft>
                <a:spcPts val="0"/>
              </a:spcAft>
              <a:buClr>
                <a:srgbClr val="7F7F7F"/>
              </a:buClr>
              <a:buSzPts val="2200"/>
              <a:buFont typeface="Noto Sans Symbols"/>
              <a:buChar char="▪"/>
              <a:defRPr b="0" i="0" sz="22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7F7F7F"/>
              </a:buClr>
              <a:buSzPts val="2000"/>
              <a:buFont typeface="Courier New"/>
              <a:buChar char="o"/>
              <a:defRPr b="0" i="0" sz="20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rgbClr val="7F7F7F"/>
              </a:buClr>
              <a:buSzPts val="1800"/>
              <a:buFont typeface="Calibri"/>
              <a:buChar char="—"/>
              <a:defRPr b="0" i="0" sz="18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880534" y="4767263"/>
            <a:ext cx="10455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2032001" y="4767263"/>
            <a:ext cx="57318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7874000" y="4767263"/>
            <a:ext cx="862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3" name="Shape 23"/>
        <p:cNvGrpSpPr/>
        <p:nvPr/>
      </p:nvGrpSpPr>
      <p:grpSpPr>
        <a:xfrm>
          <a:off x="0" y="0"/>
          <a:ext cx="0" cy="0"/>
          <a:chOff x="0" y="0"/>
          <a:chExt cx="0" cy="0"/>
        </a:xfrm>
      </p:grpSpPr>
      <p:sp>
        <p:nvSpPr>
          <p:cNvPr id="24" name="Google Shape;24;p4"/>
          <p:cNvSpPr txBox="1"/>
          <p:nvPr>
            <p:ph type="title"/>
          </p:nvPr>
        </p:nvSpPr>
        <p:spPr>
          <a:xfrm>
            <a:off x="1540933" y="1"/>
            <a:ext cx="7509900" cy="595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3000"/>
              <a:buFont typeface="Times New Roman"/>
              <a:buNone/>
              <a:defRPr b="1" i="0" sz="3000" u="none" cap="none" strike="noStrik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5" name="Google Shape;25;p4"/>
          <p:cNvSpPr txBox="1"/>
          <p:nvPr>
            <p:ph idx="1" type="body"/>
          </p:nvPr>
        </p:nvSpPr>
        <p:spPr>
          <a:xfrm>
            <a:off x="457200" y="862625"/>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FF0000"/>
              </a:buClr>
              <a:buSzPts val="2800"/>
              <a:buFont typeface="Noto Sans Symbols"/>
              <a:buChar char="▪"/>
              <a:defRPr b="0" i="0" sz="2800" u="none" cap="none" strike="noStrike">
                <a:solidFill>
                  <a:schemeClr val="dk1"/>
                </a:solidFill>
                <a:latin typeface="Calibri"/>
                <a:ea typeface="Calibri"/>
                <a:cs typeface="Calibri"/>
                <a:sym typeface="Calibri"/>
              </a:defRPr>
            </a:lvl1pPr>
            <a:lvl2pPr indent="-365760" lvl="1" marL="914400" marR="0" algn="l">
              <a:lnSpc>
                <a:spcPct val="100000"/>
              </a:lnSpc>
              <a:spcBef>
                <a:spcPts val="480"/>
              </a:spcBef>
              <a:spcAft>
                <a:spcPts val="0"/>
              </a:spcAft>
              <a:buClr>
                <a:srgbClr val="7F7F7F"/>
              </a:buClr>
              <a:buSzPts val="2160"/>
              <a:buFont typeface="Calibri"/>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rgbClr val="7F7F7F"/>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rgbClr val="7F7F7F"/>
              </a:buClr>
              <a:buSzPts val="1800"/>
              <a:buFont typeface="Courier New"/>
              <a:buChar char="o"/>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rgbClr val="7F7F7F"/>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2" type="body"/>
          </p:nvPr>
        </p:nvSpPr>
        <p:spPr>
          <a:xfrm>
            <a:off x="4648200" y="862625"/>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FF0000"/>
              </a:buClr>
              <a:buSzPts val="2800"/>
              <a:buFont typeface="Noto Sans Symbols"/>
              <a:buChar char="▪"/>
              <a:defRPr b="0" i="0" sz="2800" u="none" cap="none" strike="noStrike">
                <a:solidFill>
                  <a:schemeClr val="dk1"/>
                </a:solidFill>
                <a:latin typeface="Calibri"/>
                <a:ea typeface="Calibri"/>
                <a:cs typeface="Calibri"/>
                <a:sym typeface="Calibri"/>
              </a:defRPr>
            </a:lvl1pPr>
            <a:lvl2pPr indent="-365760" lvl="1" marL="914400" marR="0" algn="l">
              <a:lnSpc>
                <a:spcPct val="100000"/>
              </a:lnSpc>
              <a:spcBef>
                <a:spcPts val="480"/>
              </a:spcBef>
              <a:spcAft>
                <a:spcPts val="0"/>
              </a:spcAft>
              <a:buClr>
                <a:srgbClr val="7F7F7F"/>
              </a:buClr>
              <a:buSzPts val="2160"/>
              <a:buFont typeface="Calibri"/>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rgbClr val="7F7F7F"/>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rgbClr val="7F7F7F"/>
              </a:buClr>
              <a:buSzPts val="1800"/>
              <a:buFont typeface="Courier New"/>
              <a:buChar char="o"/>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rgbClr val="7F7F7F"/>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0" type="dt"/>
          </p:nvPr>
        </p:nvSpPr>
        <p:spPr>
          <a:xfrm>
            <a:off x="880534" y="4767263"/>
            <a:ext cx="10455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1" type="ftr"/>
          </p:nvPr>
        </p:nvSpPr>
        <p:spPr>
          <a:xfrm>
            <a:off x="2032001" y="4767263"/>
            <a:ext cx="57318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2" type="sldNum"/>
          </p:nvPr>
        </p:nvSpPr>
        <p:spPr>
          <a:xfrm>
            <a:off x="7874000" y="4767263"/>
            <a:ext cx="862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0" name="Shape 30"/>
        <p:cNvGrpSpPr/>
        <p:nvPr/>
      </p:nvGrpSpPr>
      <p:grpSpPr>
        <a:xfrm>
          <a:off x="0" y="0"/>
          <a:ext cx="0" cy="0"/>
          <a:chOff x="0" y="0"/>
          <a:chExt cx="0" cy="0"/>
        </a:xfrm>
      </p:grpSpPr>
      <p:sp>
        <p:nvSpPr>
          <p:cNvPr id="31" name="Google Shape;31;p5"/>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2" name="Google Shape;32;p5"/>
          <p:cNvSpPr/>
          <p:nvPr>
            <p:ph idx="2" type="pic"/>
          </p:nvPr>
        </p:nvSpPr>
        <p:spPr>
          <a:xfrm>
            <a:off x="1792288" y="802558"/>
            <a:ext cx="5486400" cy="274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40"/>
              </a:spcBef>
              <a:spcAft>
                <a:spcPts val="0"/>
              </a:spcAft>
              <a:buClr>
                <a:srgbClr val="FF0000"/>
              </a:buClr>
              <a:buSzPts val="3200"/>
              <a:buFont typeface="Noto Sans Symbols"/>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rgbClr val="7F7F7F"/>
              </a:buClr>
              <a:buSzPts val="2520"/>
              <a:buFont typeface="Calibri"/>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rgbClr val="7F7F7F"/>
              </a:buClr>
              <a:buSzPts val="2400"/>
              <a:buFont typeface="Noto Sans Symbols"/>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rgbClr val="7F7F7F"/>
              </a:buClr>
              <a:buSzPts val="2000"/>
              <a:buFont typeface="Courier New"/>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rgbClr val="7F7F7F"/>
              </a:buClr>
              <a:buSzPts val="2000"/>
              <a:buFont typeface="Calibri"/>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3" name="Google Shape;33;p5"/>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rgbClr val="FF0000"/>
              </a:buClr>
              <a:buSzPts val="1400"/>
              <a:buFont typeface="Noto Sans Symbols"/>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rgbClr val="7F7F7F"/>
              </a:buClr>
              <a:buSzPts val="1080"/>
              <a:buFont typeface="Calibri"/>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rgbClr val="7F7F7F"/>
              </a:buClr>
              <a:buSzPts val="1000"/>
              <a:buFont typeface="Noto Sans Symbols"/>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rgbClr val="7F7F7F"/>
              </a:buClr>
              <a:buSzPts val="900"/>
              <a:buFont typeface="Courier New"/>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rgbClr val="7F7F7F"/>
              </a:buClr>
              <a:buSzPts val="900"/>
              <a:buFont typeface="Calibri"/>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34" name="Google Shape;34;p5"/>
          <p:cNvSpPr txBox="1"/>
          <p:nvPr>
            <p:ph idx="10" type="dt"/>
          </p:nvPr>
        </p:nvSpPr>
        <p:spPr>
          <a:xfrm>
            <a:off x="880534" y="4767263"/>
            <a:ext cx="10455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2032001" y="4767263"/>
            <a:ext cx="57318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7874000" y="4767263"/>
            <a:ext cx="862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7" name="Shape 37"/>
        <p:cNvGrpSpPr/>
        <p:nvPr/>
      </p:nvGrpSpPr>
      <p:grpSpPr>
        <a:xfrm>
          <a:off x="0" y="0"/>
          <a:ext cx="0" cy="0"/>
          <a:chOff x="0" y="0"/>
          <a:chExt cx="0" cy="0"/>
        </a:xfrm>
      </p:grpSpPr>
      <p:sp>
        <p:nvSpPr>
          <p:cNvPr id="38" name="Google Shape;38;p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1">
  <p:cSld name="Title and Content">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7"/>
          <p:cNvSpPr txBox="1"/>
          <p:nvPr>
            <p:ph type="title"/>
          </p:nvPr>
        </p:nvSpPr>
        <p:spPr>
          <a:xfrm>
            <a:off x="421971" y="347976"/>
            <a:ext cx="7293300" cy="774900"/>
          </a:xfrm>
          <a:prstGeom prst="rect">
            <a:avLst/>
          </a:prstGeom>
          <a:noFill/>
          <a:ln>
            <a:noFill/>
          </a:ln>
        </p:spPr>
        <p:txBody>
          <a:bodyPr anchorCtr="0" anchor="ctr" bIns="34275" lIns="68575" spcFirstLastPara="1" rIns="68575" wrap="square" tIns="34275">
            <a:noAutofit/>
          </a:bodyPr>
          <a:lstStyle>
            <a:lvl1pPr lvl="0" marR="0" rtl="0" algn="l">
              <a:lnSpc>
                <a:spcPct val="105555"/>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1" name="Google Shape;41;p7"/>
          <p:cNvSpPr txBox="1"/>
          <p:nvPr>
            <p:ph idx="1" type="body"/>
          </p:nvPr>
        </p:nvSpPr>
        <p:spPr>
          <a:xfrm>
            <a:off x="421971" y="1329896"/>
            <a:ext cx="7293300" cy="3086700"/>
          </a:xfrm>
          <a:prstGeom prst="rect">
            <a:avLst/>
          </a:prstGeom>
          <a:noFill/>
          <a:ln>
            <a:noFill/>
          </a:ln>
        </p:spPr>
        <p:txBody>
          <a:bodyPr anchorCtr="0" anchor="t" bIns="34275" lIns="68575" spcFirstLastPara="1" rIns="68575" wrap="square" tIns="34275">
            <a:noAutofit/>
          </a:bodyPr>
          <a:lstStyle>
            <a:lvl1pPr indent="-361950" lvl="0" marL="457200" marR="0" rtl="0" algn="l">
              <a:spcBef>
                <a:spcPts val="800"/>
              </a:spcBef>
              <a:spcAft>
                <a:spcPts val="0"/>
              </a:spcAft>
              <a:buClr>
                <a:srgbClr val="E32726"/>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rgbClr val="FBB03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rgbClr val="8B857B"/>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2" name="Google Shape;42;p7"/>
          <p:cNvSpPr txBox="1"/>
          <p:nvPr>
            <p:ph idx="12" type="sldNum"/>
          </p:nvPr>
        </p:nvSpPr>
        <p:spPr>
          <a:xfrm>
            <a:off x="6859821" y="4785403"/>
            <a:ext cx="2057400" cy="273900"/>
          </a:xfrm>
          <a:prstGeom prst="rect">
            <a:avLst/>
          </a:prstGeom>
          <a:noFill/>
          <a:ln>
            <a:noFill/>
          </a:ln>
        </p:spPr>
        <p:txBody>
          <a:bodyPr anchorCtr="0" anchor="t" bIns="34275" lIns="68575" spcFirstLastPara="1" rIns="68575" wrap="square" tIns="34275">
            <a:noAutofit/>
          </a:bodyPr>
          <a:lstStyle>
            <a:lvl1pPr indent="0" lvl="0" marL="0" marR="0" rtl="0" algn="r">
              <a:spcBef>
                <a:spcPts val="0"/>
              </a:spcBef>
              <a:buNone/>
              <a:defRPr b="0" i="0" u="none" cap="none" strike="noStrike">
                <a:solidFill>
                  <a:schemeClr val="dk1"/>
                </a:solidFill>
                <a:latin typeface="Calibri"/>
                <a:ea typeface="Calibri"/>
                <a:cs typeface="Calibri"/>
                <a:sym typeface="Calibri"/>
              </a:defRPr>
            </a:lvl1pPr>
            <a:lvl2pPr indent="0" lvl="1" marL="0" marR="0" rtl="0" algn="r">
              <a:spcBef>
                <a:spcPts val="0"/>
              </a:spcBef>
              <a:buNone/>
              <a:defRPr b="0" i="0" u="none" cap="none" strike="noStrike">
                <a:solidFill>
                  <a:schemeClr val="dk1"/>
                </a:solidFill>
                <a:latin typeface="Calibri"/>
                <a:ea typeface="Calibri"/>
                <a:cs typeface="Calibri"/>
                <a:sym typeface="Calibri"/>
              </a:defRPr>
            </a:lvl2pPr>
            <a:lvl3pPr indent="0" lvl="2" marL="0" marR="0" rtl="0" algn="r">
              <a:spcBef>
                <a:spcPts val="0"/>
              </a:spcBef>
              <a:buNone/>
              <a:defRPr b="0" i="0" u="none" cap="none" strike="noStrike">
                <a:solidFill>
                  <a:schemeClr val="dk1"/>
                </a:solidFill>
                <a:latin typeface="Calibri"/>
                <a:ea typeface="Calibri"/>
                <a:cs typeface="Calibri"/>
                <a:sym typeface="Calibri"/>
              </a:defRPr>
            </a:lvl3pPr>
            <a:lvl4pPr indent="0" lvl="3" marL="0" marR="0" rtl="0" algn="r">
              <a:spcBef>
                <a:spcPts val="0"/>
              </a:spcBef>
              <a:buNone/>
              <a:defRPr b="0" i="0" u="none" cap="none" strike="noStrike">
                <a:solidFill>
                  <a:schemeClr val="dk1"/>
                </a:solidFill>
                <a:latin typeface="Calibri"/>
                <a:ea typeface="Calibri"/>
                <a:cs typeface="Calibri"/>
                <a:sym typeface="Calibri"/>
              </a:defRPr>
            </a:lvl4pPr>
            <a:lvl5pPr indent="0" lvl="4" marL="0" marR="0" rtl="0" algn="r">
              <a:spcBef>
                <a:spcPts val="0"/>
              </a:spcBef>
              <a:buNone/>
              <a:defRPr b="0" i="0" u="none" cap="none" strike="noStrike">
                <a:solidFill>
                  <a:schemeClr val="dk1"/>
                </a:solidFill>
                <a:latin typeface="Calibri"/>
                <a:ea typeface="Calibri"/>
                <a:cs typeface="Calibri"/>
                <a:sym typeface="Calibri"/>
              </a:defRPr>
            </a:lvl5pPr>
            <a:lvl6pPr indent="0" lvl="5" marL="0" marR="0" rtl="0" algn="r">
              <a:spcBef>
                <a:spcPts val="0"/>
              </a:spcBef>
              <a:buNone/>
              <a:defRPr b="0" i="0" u="none" cap="none" strike="noStrike">
                <a:solidFill>
                  <a:schemeClr val="dk1"/>
                </a:solidFill>
                <a:latin typeface="Calibri"/>
                <a:ea typeface="Calibri"/>
                <a:cs typeface="Calibri"/>
                <a:sym typeface="Calibri"/>
              </a:defRPr>
            </a:lvl6pPr>
            <a:lvl7pPr indent="0" lvl="6" marL="0" marR="0" rtl="0" algn="r">
              <a:spcBef>
                <a:spcPts val="0"/>
              </a:spcBef>
              <a:buNone/>
              <a:defRPr b="0" i="0" u="none" cap="none" strike="noStrike">
                <a:solidFill>
                  <a:schemeClr val="dk1"/>
                </a:solidFill>
                <a:latin typeface="Calibri"/>
                <a:ea typeface="Calibri"/>
                <a:cs typeface="Calibri"/>
                <a:sym typeface="Calibri"/>
              </a:defRPr>
            </a:lvl7pPr>
            <a:lvl8pPr indent="0" lvl="7" marL="0" marR="0" rtl="0" algn="r">
              <a:spcBef>
                <a:spcPts val="0"/>
              </a:spcBef>
              <a:buNone/>
              <a:defRPr b="0" i="0" u="none" cap="none" strike="noStrike">
                <a:solidFill>
                  <a:schemeClr val="dk1"/>
                </a:solidFill>
                <a:latin typeface="Calibri"/>
                <a:ea typeface="Calibri"/>
                <a:cs typeface="Calibri"/>
                <a:sym typeface="Calibri"/>
              </a:defRPr>
            </a:lvl8pPr>
            <a:lvl9pPr indent="0" lvl="8" marL="0" marR="0" rtl="0" algn="r">
              <a:spcBef>
                <a:spcPts val="0"/>
              </a:spcBef>
              <a:buNone/>
              <a:defRPr b="0" i="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5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uble photo with text">
  <p:cSld name="Double photo with text">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8"/>
          <p:cNvSpPr/>
          <p:nvPr>
            <p:ph idx="2" type="pic"/>
          </p:nvPr>
        </p:nvSpPr>
        <p:spPr>
          <a:xfrm>
            <a:off x="700398" y="1241431"/>
            <a:ext cx="2987100" cy="16671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5" name="Google Shape;45;p8"/>
          <p:cNvSpPr txBox="1"/>
          <p:nvPr>
            <p:ph idx="1" type="body"/>
          </p:nvPr>
        </p:nvSpPr>
        <p:spPr>
          <a:xfrm>
            <a:off x="700398" y="3151862"/>
            <a:ext cx="2997000" cy="13764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90000"/>
              </a:lnSpc>
              <a:spcBef>
                <a:spcPts val="800"/>
              </a:spcBef>
              <a:spcAft>
                <a:spcPts val="0"/>
              </a:spcAft>
              <a:buClr>
                <a:schemeClr val="accent1"/>
              </a:buClr>
              <a:buSzPts val="1500"/>
              <a:buFont typeface="Arial"/>
              <a:buChar char="•"/>
              <a:defRPr b="0" i="0" sz="1500" u="none" cap="none" strike="noStrike">
                <a:solidFill>
                  <a:schemeClr val="dk1"/>
                </a:solidFill>
                <a:latin typeface="Calibri"/>
                <a:ea typeface="Calibri"/>
                <a:cs typeface="Calibri"/>
                <a:sym typeface="Calibri"/>
              </a:defRPr>
            </a:lvl1pPr>
            <a:lvl2pPr indent="-317500" lvl="1" marL="914400" marR="0" rtl="0" algn="l">
              <a:lnSpc>
                <a:spcPct val="90000"/>
              </a:lnSpc>
              <a:spcBef>
                <a:spcPts val="400"/>
              </a:spcBef>
              <a:spcAft>
                <a:spcPts val="0"/>
              </a:spcAft>
              <a:buClr>
                <a:srgbClr val="FBB03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90000"/>
              </a:lnSpc>
              <a:spcBef>
                <a:spcPts val="400"/>
              </a:spcBef>
              <a:spcAft>
                <a:spcPts val="0"/>
              </a:spcAft>
              <a:buClr>
                <a:srgbClr val="8B857B"/>
              </a:buClr>
              <a:buSzPts val="1200"/>
              <a:buFont typeface="Arial"/>
              <a:buChar char="•"/>
              <a:defRPr b="0" i="0" sz="1200" u="none" cap="none" strike="noStrike">
                <a:solidFill>
                  <a:schemeClr val="dk1"/>
                </a:solidFill>
                <a:latin typeface="Calibri"/>
                <a:ea typeface="Calibri"/>
                <a:cs typeface="Calibri"/>
                <a:sym typeface="Calibri"/>
              </a:defRPr>
            </a:lvl3pPr>
            <a:lvl4pPr indent="-298450" lvl="3" marL="1828800" marR="0" rtl="0" algn="l">
              <a:lnSpc>
                <a:spcPct val="90000"/>
              </a:lnSpc>
              <a:spcBef>
                <a:spcPts val="400"/>
              </a:spcBef>
              <a:spcAft>
                <a:spcPts val="0"/>
              </a:spcAft>
              <a:buClr>
                <a:schemeClr val="accent3"/>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lnSpc>
                <a:spcPct val="90000"/>
              </a:lnSpc>
              <a:spcBef>
                <a:spcPts val="400"/>
              </a:spcBef>
              <a:spcAft>
                <a:spcPts val="0"/>
              </a:spcAft>
              <a:buClr>
                <a:schemeClr val="accent1"/>
              </a:buClr>
              <a:buSzPts val="1100"/>
              <a:buFont typeface="Arial"/>
              <a:buChar char="•"/>
              <a:defRPr b="0" i="0" sz="11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 name="Google Shape;46;p8"/>
          <p:cNvSpPr/>
          <p:nvPr>
            <p:ph idx="3" type="pic"/>
          </p:nvPr>
        </p:nvSpPr>
        <p:spPr>
          <a:xfrm>
            <a:off x="5430539" y="1241431"/>
            <a:ext cx="2987100" cy="16671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cxnSp>
        <p:nvCxnSpPr>
          <p:cNvPr id="47" name="Google Shape;47;p8"/>
          <p:cNvCxnSpPr/>
          <p:nvPr/>
        </p:nvCxnSpPr>
        <p:spPr>
          <a:xfrm>
            <a:off x="4572000" y="1163485"/>
            <a:ext cx="0" cy="3490200"/>
          </a:xfrm>
          <a:prstGeom prst="straightConnector1">
            <a:avLst/>
          </a:prstGeom>
          <a:noFill/>
          <a:ln cap="flat" cmpd="sng" w="9525">
            <a:solidFill>
              <a:schemeClr val="dk2"/>
            </a:solidFill>
            <a:prstDash val="solid"/>
            <a:miter lim="800000"/>
            <a:headEnd len="sm" w="sm" type="none"/>
            <a:tailEnd len="sm" w="sm" type="none"/>
          </a:ln>
        </p:spPr>
      </p:cxnSp>
      <p:sp>
        <p:nvSpPr>
          <p:cNvPr id="48" name="Google Shape;48;p8"/>
          <p:cNvSpPr txBox="1"/>
          <p:nvPr>
            <p:ph idx="4" type="body"/>
          </p:nvPr>
        </p:nvSpPr>
        <p:spPr>
          <a:xfrm>
            <a:off x="5430539" y="3151862"/>
            <a:ext cx="2997000" cy="13764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90000"/>
              </a:lnSpc>
              <a:spcBef>
                <a:spcPts val="800"/>
              </a:spcBef>
              <a:spcAft>
                <a:spcPts val="0"/>
              </a:spcAft>
              <a:buClr>
                <a:schemeClr val="accent1"/>
              </a:buClr>
              <a:buSzPts val="1500"/>
              <a:buFont typeface="Arial"/>
              <a:buChar char="•"/>
              <a:defRPr b="0" i="0" sz="1500" u="none" cap="none" strike="noStrike">
                <a:solidFill>
                  <a:schemeClr val="dk1"/>
                </a:solidFill>
                <a:latin typeface="Calibri"/>
                <a:ea typeface="Calibri"/>
                <a:cs typeface="Calibri"/>
                <a:sym typeface="Calibri"/>
              </a:defRPr>
            </a:lvl1pPr>
            <a:lvl2pPr indent="-317500" lvl="1" marL="914400" marR="0" rtl="0" algn="l">
              <a:lnSpc>
                <a:spcPct val="90000"/>
              </a:lnSpc>
              <a:spcBef>
                <a:spcPts val="400"/>
              </a:spcBef>
              <a:spcAft>
                <a:spcPts val="0"/>
              </a:spcAft>
              <a:buClr>
                <a:srgbClr val="FBB03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90000"/>
              </a:lnSpc>
              <a:spcBef>
                <a:spcPts val="400"/>
              </a:spcBef>
              <a:spcAft>
                <a:spcPts val="0"/>
              </a:spcAft>
              <a:buClr>
                <a:srgbClr val="8B857B"/>
              </a:buClr>
              <a:buSzPts val="1200"/>
              <a:buFont typeface="Arial"/>
              <a:buChar char="•"/>
              <a:defRPr b="0" i="0" sz="1200" u="none" cap="none" strike="noStrike">
                <a:solidFill>
                  <a:schemeClr val="dk1"/>
                </a:solidFill>
                <a:latin typeface="Calibri"/>
                <a:ea typeface="Calibri"/>
                <a:cs typeface="Calibri"/>
                <a:sym typeface="Calibri"/>
              </a:defRPr>
            </a:lvl3pPr>
            <a:lvl4pPr indent="-298450" lvl="3" marL="1828800" marR="0" rtl="0" algn="l">
              <a:lnSpc>
                <a:spcPct val="90000"/>
              </a:lnSpc>
              <a:spcBef>
                <a:spcPts val="400"/>
              </a:spcBef>
              <a:spcAft>
                <a:spcPts val="0"/>
              </a:spcAft>
              <a:buClr>
                <a:schemeClr val="accent3"/>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lnSpc>
                <a:spcPct val="90000"/>
              </a:lnSpc>
              <a:spcBef>
                <a:spcPts val="400"/>
              </a:spcBef>
              <a:spcAft>
                <a:spcPts val="0"/>
              </a:spcAft>
              <a:buClr>
                <a:schemeClr val="accent1"/>
              </a:buClr>
              <a:buSzPts val="1100"/>
              <a:buFont typeface="Arial"/>
              <a:buChar char="•"/>
              <a:defRPr b="0" i="0" sz="11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9" name="Google Shape;49;p8"/>
          <p:cNvSpPr txBox="1"/>
          <p:nvPr>
            <p:ph idx="12" type="sldNum"/>
          </p:nvPr>
        </p:nvSpPr>
        <p:spPr>
          <a:xfrm>
            <a:off x="6859821" y="4785403"/>
            <a:ext cx="2057400" cy="273900"/>
          </a:xfrm>
          <a:prstGeom prst="rect">
            <a:avLst/>
          </a:prstGeom>
          <a:noFill/>
          <a:ln>
            <a:noFill/>
          </a:ln>
        </p:spPr>
        <p:txBody>
          <a:bodyPr anchorCtr="0" anchor="t" bIns="34275" lIns="68575" spcFirstLastPara="1" rIns="68575" wrap="square" tIns="34275">
            <a:noAutofit/>
          </a:bodyPr>
          <a:lstStyle>
            <a:lvl1pPr indent="0" lvl="0" marL="0" marR="0" rtl="0" algn="r">
              <a:spcBef>
                <a:spcPts val="0"/>
              </a:spcBef>
              <a:buNone/>
              <a:defRPr b="1" i="0" u="none" cap="none" strike="noStrike">
                <a:solidFill>
                  <a:schemeClr val="dk1"/>
                </a:solidFill>
                <a:latin typeface="Calibri"/>
                <a:ea typeface="Calibri"/>
                <a:cs typeface="Calibri"/>
                <a:sym typeface="Calibri"/>
              </a:defRPr>
            </a:lvl1pPr>
            <a:lvl2pPr indent="0" lvl="1" marL="0" marR="0" rtl="0" algn="r">
              <a:spcBef>
                <a:spcPts val="0"/>
              </a:spcBef>
              <a:buNone/>
              <a:defRPr b="1" i="0" u="none" cap="none" strike="noStrike">
                <a:solidFill>
                  <a:schemeClr val="dk1"/>
                </a:solidFill>
                <a:latin typeface="Calibri"/>
                <a:ea typeface="Calibri"/>
                <a:cs typeface="Calibri"/>
                <a:sym typeface="Calibri"/>
              </a:defRPr>
            </a:lvl2pPr>
            <a:lvl3pPr indent="0" lvl="2" marL="0" marR="0" rtl="0" algn="r">
              <a:spcBef>
                <a:spcPts val="0"/>
              </a:spcBef>
              <a:buNone/>
              <a:defRPr b="1" i="0" u="none" cap="none" strike="noStrike">
                <a:solidFill>
                  <a:schemeClr val="dk1"/>
                </a:solidFill>
                <a:latin typeface="Calibri"/>
                <a:ea typeface="Calibri"/>
                <a:cs typeface="Calibri"/>
                <a:sym typeface="Calibri"/>
              </a:defRPr>
            </a:lvl3pPr>
            <a:lvl4pPr indent="0" lvl="3" marL="0" marR="0" rtl="0" algn="r">
              <a:spcBef>
                <a:spcPts val="0"/>
              </a:spcBef>
              <a:buNone/>
              <a:defRPr b="1" i="0" u="none" cap="none" strike="noStrike">
                <a:solidFill>
                  <a:schemeClr val="dk1"/>
                </a:solidFill>
                <a:latin typeface="Calibri"/>
                <a:ea typeface="Calibri"/>
                <a:cs typeface="Calibri"/>
                <a:sym typeface="Calibri"/>
              </a:defRPr>
            </a:lvl4pPr>
            <a:lvl5pPr indent="0" lvl="4" marL="0" marR="0" rtl="0" algn="r">
              <a:spcBef>
                <a:spcPts val="0"/>
              </a:spcBef>
              <a:buNone/>
              <a:defRPr b="1" i="0" u="none" cap="none" strike="noStrike">
                <a:solidFill>
                  <a:schemeClr val="dk1"/>
                </a:solidFill>
                <a:latin typeface="Calibri"/>
                <a:ea typeface="Calibri"/>
                <a:cs typeface="Calibri"/>
                <a:sym typeface="Calibri"/>
              </a:defRPr>
            </a:lvl5pPr>
            <a:lvl6pPr indent="0" lvl="5" marL="0" marR="0" rtl="0" algn="r">
              <a:spcBef>
                <a:spcPts val="0"/>
              </a:spcBef>
              <a:buNone/>
              <a:defRPr b="1" i="0" u="none" cap="none" strike="noStrike">
                <a:solidFill>
                  <a:schemeClr val="dk1"/>
                </a:solidFill>
                <a:latin typeface="Calibri"/>
                <a:ea typeface="Calibri"/>
                <a:cs typeface="Calibri"/>
                <a:sym typeface="Calibri"/>
              </a:defRPr>
            </a:lvl6pPr>
            <a:lvl7pPr indent="0" lvl="6" marL="0" marR="0" rtl="0" algn="r">
              <a:spcBef>
                <a:spcPts val="0"/>
              </a:spcBef>
              <a:buNone/>
              <a:defRPr b="1" i="0" u="none" cap="none" strike="noStrike">
                <a:solidFill>
                  <a:schemeClr val="dk1"/>
                </a:solidFill>
                <a:latin typeface="Calibri"/>
                <a:ea typeface="Calibri"/>
                <a:cs typeface="Calibri"/>
                <a:sym typeface="Calibri"/>
              </a:defRPr>
            </a:lvl7pPr>
            <a:lvl8pPr indent="0" lvl="7" marL="0" marR="0" rtl="0" algn="r">
              <a:spcBef>
                <a:spcPts val="0"/>
              </a:spcBef>
              <a:buNone/>
              <a:defRPr b="1" i="0" u="none" cap="none" strike="noStrike">
                <a:solidFill>
                  <a:schemeClr val="dk1"/>
                </a:solidFill>
                <a:latin typeface="Calibri"/>
                <a:ea typeface="Calibri"/>
                <a:cs typeface="Calibri"/>
                <a:sym typeface="Calibri"/>
              </a:defRPr>
            </a:lvl8pPr>
            <a:lvl9pPr indent="0" lvl="8" marL="0" marR="0" rtl="0" algn="r">
              <a:spcBef>
                <a:spcPts val="0"/>
              </a:spcBef>
              <a:buNone/>
              <a:defRPr b="1" i="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8"/>
          <p:cNvSpPr txBox="1"/>
          <p:nvPr>
            <p:ph type="title"/>
          </p:nvPr>
        </p:nvSpPr>
        <p:spPr>
          <a:xfrm>
            <a:off x="421971" y="347976"/>
            <a:ext cx="7293300" cy="774900"/>
          </a:xfrm>
          <a:prstGeom prst="rect">
            <a:avLst/>
          </a:prstGeom>
          <a:noFill/>
          <a:ln>
            <a:noFill/>
          </a:ln>
        </p:spPr>
        <p:txBody>
          <a:bodyPr anchorCtr="0" anchor="ctr" bIns="34275" lIns="68575" spcFirstLastPara="1" rIns="68575" wrap="square" tIns="34275">
            <a:noAutofit/>
          </a:bodyPr>
          <a:lstStyle>
            <a:lvl1pPr lvl="0" marR="0" rtl="0" algn="l">
              <a:lnSpc>
                <a:spcPct val="105555"/>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40933" y="1"/>
            <a:ext cx="7509900" cy="5952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507200" y="945070"/>
            <a:ext cx="8229600" cy="3649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FF0000"/>
              </a:buClr>
              <a:buSzPts val="2400"/>
              <a:buFont typeface="Noto Sans Symbols"/>
              <a:buChar char="▪"/>
              <a:defRPr b="0" i="0" sz="2400" u="none" cap="none" strike="noStrike">
                <a:solidFill>
                  <a:schemeClr val="dk1"/>
                </a:solidFill>
                <a:latin typeface="Calibri"/>
                <a:ea typeface="Calibri"/>
                <a:cs typeface="Calibri"/>
                <a:sym typeface="Calibri"/>
              </a:defRPr>
            </a:lvl1pPr>
            <a:lvl2pPr indent="-365760" lvl="1" marL="914400" marR="0" rtl="0" algn="l">
              <a:lnSpc>
                <a:spcPct val="100000"/>
              </a:lnSpc>
              <a:spcBef>
                <a:spcPts val="480"/>
              </a:spcBef>
              <a:spcAft>
                <a:spcPts val="0"/>
              </a:spcAft>
              <a:buClr>
                <a:srgbClr val="7F7F7F"/>
              </a:buClr>
              <a:buSzPts val="2160"/>
              <a:buFont typeface="Calibri"/>
              <a:buChar char="—"/>
              <a:defRPr b="0" i="0" sz="2400" u="none" cap="none" strike="noStrike">
                <a:solidFill>
                  <a:schemeClr val="dk1"/>
                </a:solidFill>
                <a:latin typeface="Calibri"/>
                <a:ea typeface="Calibri"/>
                <a:cs typeface="Calibri"/>
                <a:sym typeface="Calibri"/>
              </a:defRPr>
            </a:lvl2pPr>
            <a:lvl3pPr indent="-368300" lvl="2" marL="1371600" marR="0" rtl="0" algn="l">
              <a:lnSpc>
                <a:spcPct val="100000"/>
              </a:lnSpc>
              <a:spcBef>
                <a:spcPts val="440"/>
              </a:spcBef>
              <a:spcAft>
                <a:spcPts val="0"/>
              </a:spcAft>
              <a:buClr>
                <a:srgbClr val="7F7F7F"/>
              </a:buClr>
              <a:buSzPts val="2200"/>
              <a:buFont typeface="Noto Sans Symbols"/>
              <a:buChar char="▪"/>
              <a:defRPr b="0" i="0" sz="22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7F7F7F"/>
              </a:buClr>
              <a:buSzPts val="2000"/>
              <a:buFont typeface="Courier New"/>
              <a:buChar char="o"/>
              <a:defRPr b="0" i="0" sz="20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rgbClr val="7F7F7F"/>
              </a:buClr>
              <a:buSzPts val="1800"/>
              <a:buFont typeface="Calibri"/>
              <a:buChar char="—"/>
              <a:defRPr b="0" i="0" sz="18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80534" y="4767263"/>
            <a:ext cx="10455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032001" y="4767263"/>
            <a:ext cx="57318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7874000" y="4767263"/>
            <a:ext cx="862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pages.cpsc.ucalgary.ca/~sina.keshvadi1/movi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9"/>
          <p:cNvSpPr txBox="1"/>
          <p:nvPr>
            <p:ph idx="1" type="subTitle"/>
          </p:nvPr>
        </p:nvSpPr>
        <p:spPr>
          <a:xfrm>
            <a:off x="5352825" y="4350900"/>
            <a:ext cx="3167700" cy="792600"/>
          </a:xfrm>
          <a:prstGeom prst="rect">
            <a:avLst/>
          </a:prstGeom>
        </p:spPr>
        <p:txBody>
          <a:bodyPr anchorCtr="0" anchor="t" bIns="91425" lIns="91425" spcFirstLastPara="1" rIns="91425" wrap="square" tIns="91425">
            <a:noAutofit/>
          </a:bodyPr>
          <a:lstStyle/>
          <a:p>
            <a:pPr indent="0" lvl="0" marL="0" rtl="0" algn="l">
              <a:lnSpc>
                <a:spcPct val="108333"/>
              </a:lnSpc>
              <a:spcBef>
                <a:spcPts val="0"/>
              </a:spcBef>
              <a:spcAft>
                <a:spcPts val="0"/>
              </a:spcAft>
              <a:buClr>
                <a:schemeClr val="dk1"/>
              </a:buClr>
              <a:buSzPts val="1100"/>
              <a:buFont typeface="Arial"/>
              <a:buNone/>
            </a:pPr>
            <a:r>
              <a:rPr b="1" lang="en-GB" sz="1800">
                <a:solidFill>
                  <a:srgbClr val="FF0000"/>
                </a:solidFill>
                <a:latin typeface="Times New Roman"/>
                <a:ea typeface="Times New Roman"/>
                <a:cs typeface="Times New Roman"/>
                <a:sym typeface="Times New Roman"/>
              </a:rPr>
              <a:t>ACM/SPEC ICPE 2020</a:t>
            </a:r>
            <a:endParaRPr b="1" sz="1800">
              <a:solidFill>
                <a:srgbClr val="FF0000"/>
              </a:solidFill>
              <a:latin typeface="Times New Roman"/>
              <a:ea typeface="Times New Roman"/>
              <a:cs typeface="Times New Roman"/>
              <a:sym typeface="Times New Roman"/>
            </a:endParaRPr>
          </a:p>
          <a:p>
            <a:pPr indent="0" lvl="0" marL="0" rtl="0" algn="l">
              <a:lnSpc>
                <a:spcPct val="108333"/>
              </a:lnSpc>
              <a:spcBef>
                <a:spcPts val="0"/>
              </a:spcBef>
              <a:spcAft>
                <a:spcPts val="0"/>
              </a:spcAft>
              <a:buClr>
                <a:schemeClr val="dk1"/>
              </a:buClr>
              <a:buSzPts val="1100"/>
              <a:buFont typeface="Arial"/>
              <a:buNone/>
            </a:pPr>
            <a:r>
              <a:rPr b="1" lang="en-GB" sz="1800">
                <a:solidFill>
                  <a:schemeClr val="dk1"/>
                </a:solidFill>
                <a:latin typeface="Times New Roman"/>
                <a:ea typeface="Times New Roman"/>
                <a:cs typeface="Times New Roman"/>
                <a:sym typeface="Times New Roman"/>
              </a:rPr>
              <a:t>Edmonton, Canada</a:t>
            </a:r>
            <a:endParaRPr sz="1500"/>
          </a:p>
          <a:p>
            <a:pPr indent="0" lvl="0" marL="0" rtl="0" algn="l">
              <a:spcBef>
                <a:spcPts val="560"/>
              </a:spcBef>
              <a:spcAft>
                <a:spcPts val="0"/>
              </a:spcAft>
              <a:buClr>
                <a:schemeClr val="dk1"/>
              </a:buClr>
              <a:buSzPts val="1100"/>
              <a:buFont typeface="Arial"/>
              <a:buNone/>
            </a:pPr>
            <a:r>
              <a:t/>
            </a:r>
            <a:endParaRPr/>
          </a:p>
          <a:p>
            <a:pPr indent="0" lvl="0" marL="0" rtl="0" algn="l">
              <a:spcBef>
                <a:spcPts val="560"/>
              </a:spcBef>
              <a:spcAft>
                <a:spcPts val="0"/>
              </a:spcAft>
              <a:buNone/>
            </a:pPr>
            <a:r>
              <a:t/>
            </a:r>
            <a:endParaRPr/>
          </a:p>
          <a:p>
            <a:pPr indent="0" lvl="0" marL="0" rtl="0" algn="l">
              <a:spcBef>
                <a:spcPts val="560"/>
              </a:spcBef>
              <a:spcAft>
                <a:spcPts val="0"/>
              </a:spcAft>
              <a:buClr>
                <a:schemeClr val="dk1"/>
              </a:buClr>
              <a:buSzPts val="1100"/>
              <a:buFont typeface="Arial"/>
              <a:buNone/>
            </a:pPr>
            <a:r>
              <a:t/>
            </a:r>
            <a:endParaRPr/>
          </a:p>
          <a:p>
            <a:pPr indent="0" lvl="0" marL="0" rtl="0" algn="l">
              <a:spcBef>
                <a:spcPts val="560"/>
              </a:spcBef>
              <a:spcAft>
                <a:spcPts val="0"/>
              </a:spcAft>
              <a:buNone/>
            </a:pPr>
            <a:r>
              <a:t/>
            </a:r>
            <a:endParaRPr/>
          </a:p>
        </p:txBody>
      </p:sp>
      <p:sp>
        <p:nvSpPr>
          <p:cNvPr id="56" name="Google Shape;56;p9"/>
          <p:cNvSpPr txBox="1"/>
          <p:nvPr/>
        </p:nvSpPr>
        <p:spPr>
          <a:xfrm>
            <a:off x="2447250" y="2021125"/>
            <a:ext cx="3337200" cy="8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chemeClr val="dk1"/>
                </a:solidFill>
                <a:latin typeface="Times New Roman"/>
                <a:ea typeface="Times New Roman"/>
                <a:cs typeface="Times New Roman"/>
                <a:sym typeface="Times New Roman"/>
              </a:rPr>
              <a:t>Sina Keshvadi</a:t>
            </a:r>
            <a:r>
              <a:rPr lang="en-GB" sz="1500">
                <a:solidFill>
                  <a:schemeClr val="dk1"/>
                </a:solidFill>
                <a:latin typeface="Times New Roman"/>
                <a:ea typeface="Times New Roman"/>
                <a:cs typeface="Times New Roman"/>
                <a:sym typeface="Times New Roman"/>
              </a:rPr>
              <a:t>, </a:t>
            </a:r>
            <a:r>
              <a:rPr b="1" lang="en-GB" sz="1500">
                <a:solidFill>
                  <a:schemeClr val="dk1"/>
                </a:solidFill>
                <a:latin typeface="Times New Roman"/>
                <a:ea typeface="Times New Roman"/>
                <a:cs typeface="Times New Roman"/>
                <a:sym typeface="Times New Roman"/>
              </a:rPr>
              <a:t>Carey Williamson</a:t>
            </a:r>
            <a:endParaRPr b="1" sz="15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500">
                <a:solidFill>
                  <a:schemeClr val="dk1"/>
                </a:solidFill>
                <a:latin typeface="Times New Roman"/>
                <a:ea typeface="Times New Roman"/>
                <a:cs typeface="Times New Roman"/>
                <a:sym typeface="Times New Roman"/>
              </a:rPr>
              <a:t>Dept. Computer Science,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500">
                <a:solidFill>
                  <a:schemeClr val="dk1"/>
                </a:solidFill>
                <a:latin typeface="Times New Roman"/>
                <a:ea typeface="Times New Roman"/>
                <a:cs typeface="Times New Roman"/>
                <a:sym typeface="Times New Roman"/>
              </a:rPr>
              <a:t>University of Calgary</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108333"/>
              </a:lnSpc>
              <a:spcBef>
                <a:spcPts val="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p:txBody>
      </p:sp>
      <p:sp>
        <p:nvSpPr>
          <p:cNvPr id="57" name="Google Shape;57;p9"/>
          <p:cNvSpPr txBox="1"/>
          <p:nvPr>
            <p:ph type="ctrTitle"/>
          </p:nvPr>
        </p:nvSpPr>
        <p:spPr>
          <a:xfrm>
            <a:off x="711925" y="455375"/>
            <a:ext cx="8520600" cy="13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3400">
                <a:solidFill>
                  <a:srgbClr val="000000"/>
                </a:solidFill>
                <a:latin typeface="Times New Roman"/>
                <a:ea typeface="Times New Roman"/>
                <a:cs typeface="Times New Roman"/>
                <a:sym typeface="Times New Roman"/>
              </a:rPr>
              <a:t>MoVIE: A Measurement Tool for </a:t>
            </a:r>
            <a:endParaRPr b="1" sz="3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GB" sz="3400">
                <a:solidFill>
                  <a:srgbClr val="000000"/>
                </a:solidFill>
                <a:latin typeface="Times New Roman"/>
                <a:ea typeface="Times New Roman"/>
                <a:cs typeface="Times New Roman"/>
                <a:sym typeface="Times New Roman"/>
              </a:rPr>
              <a:t>Mobile Video Streaming on Smartphones</a:t>
            </a:r>
            <a:endParaRPr b="1" sz="3400">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8"/>
          <p:cNvSpPr txBox="1"/>
          <p:nvPr>
            <p:ph idx="1" type="body"/>
          </p:nvPr>
        </p:nvSpPr>
        <p:spPr>
          <a:xfrm>
            <a:off x="421975" y="1122850"/>
            <a:ext cx="4149900" cy="3405300"/>
          </a:xfrm>
          <a:prstGeom prst="rect">
            <a:avLst/>
          </a:prstGeom>
        </p:spPr>
        <p:txBody>
          <a:bodyPr anchorCtr="0" anchor="t" bIns="34275" lIns="68575" spcFirstLastPara="1" rIns="68575" wrap="square" tIns="34275">
            <a:noAutofit/>
          </a:bodyPr>
          <a:lstStyle/>
          <a:p>
            <a:pPr indent="-342900" lvl="0" marL="457200" rtl="0" algn="just">
              <a:lnSpc>
                <a:spcPct val="100000"/>
              </a:lnSpc>
              <a:spcBef>
                <a:spcPts val="0"/>
              </a:spcBef>
              <a:spcAft>
                <a:spcPts val="0"/>
              </a:spcAft>
              <a:buSzPts val="1800"/>
              <a:buFont typeface="Calibri"/>
              <a:buAutoNum type="arabicPeriod"/>
            </a:pPr>
            <a:r>
              <a:rPr lang="en-GB" sz="1800"/>
              <a:t>Traffic Interceptor</a:t>
            </a:r>
            <a:endParaRPr sz="1800"/>
          </a:p>
          <a:p>
            <a:pPr indent="-342900" lvl="0" marL="457200" rtl="0" algn="just">
              <a:lnSpc>
                <a:spcPct val="100000"/>
              </a:lnSpc>
              <a:spcBef>
                <a:spcPts val="0"/>
              </a:spcBef>
              <a:spcAft>
                <a:spcPts val="0"/>
              </a:spcAft>
              <a:buSzPts val="1800"/>
              <a:buAutoNum type="arabicPeriod"/>
            </a:pPr>
            <a:r>
              <a:rPr lang="en-GB" sz="1800"/>
              <a:t>Packet Tracer</a:t>
            </a:r>
            <a:endParaRPr sz="1800"/>
          </a:p>
          <a:p>
            <a:pPr indent="-342900" lvl="0" marL="457200" rtl="0" algn="just">
              <a:lnSpc>
                <a:spcPct val="100000"/>
              </a:lnSpc>
              <a:spcBef>
                <a:spcPts val="0"/>
              </a:spcBef>
              <a:spcAft>
                <a:spcPts val="0"/>
              </a:spcAft>
              <a:buSzPts val="1800"/>
              <a:buAutoNum type="arabicPeriod"/>
            </a:pPr>
            <a:r>
              <a:rPr b="1" lang="en-GB" sz="1800"/>
              <a:t>Player View</a:t>
            </a:r>
            <a:endParaRPr b="1" sz="1800"/>
          </a:p>
          <a:p>
            <a:pPr indent="0" lvl="0" marL="0" rtl="0" algn="l">
              <a:spcBef>
                <a:spcPts val="800"/>
              </a:spcBef>
              <a:spcAft>
                <a:spcPts val="0"/>
              </a:spcAft>
              <a:buNone/>
            </a:pPr>
            <a:r>
              <a:t/>
            </a:r>
            <a:endParaRPr sz="1800"/>
          </a:p>
        </p:txBody>
      </p:sp>
      <p:sp>
        <p:nvSpPr>
          <p:cNvPr id="124" name="Google Shape;124;p18"/>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MoVIE’s Components</a:t>
            </a:r>
            <a:endParaRPr/>
          </a:p>
        </p:txBody>
      </p:sp>
      <p:sp>
        <p:nvSpPr>
          <p:cNvPr id="125" name="Google Shape;125;p18"/>
          <p:cNvSpPr txBox="1"/>
          <p:nvPr>
            <p:ph idx="4" type="body"/>
          </p:nvPr>
        </p:nvSpPr>
        <p:spPr>
          <a:xfrm>
            <a:off x="4641350" y="1122925"/>
            <a:ext cx="4502700" cy="3531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a:t>It provides a viewpoint of video player activities and events to measure video quality metrics.</a:t>
            </a:r>
            <a:endParaRPr/>
          </a:p>
          <a:p>
            <a:pPr indent="0" lvl="0" marL="0" rtl="0" algn="l">
              <a:spcBef>
                <a:spcPts val="800"/>
              </a:spcBef>
              <a:spcAft>
                <a:spcPts val="0"/>
              </a:spcAft>
              <a:buNone/>
            </a:pPr>
            <a:r>
              <a:rPr lang="en-GB"/>
              <a:t>A</a:t>
            </a:r>
            <a:r>
              <a:rPr lang="en-GB"/>
              <a:t>n </a:t>
            </a:r>
            <a:r>
              <a:rPr b="1" lang="en-GB"/>
              <a:t>Android app</a:t>
            </a:r>
            <a:r>
              <a:rPr lang="en-GB"/>
              <a:t> installed on smartphone collects and parses video properties, video player activities, and player events from video player. </a:t>
            </a:r>
            <a:endParaRPr/>
          </a:p>
          <a:p>
            <a:pPr indent="0" lvl="0" marL="0" rtl="0" algn="l">
              <a:spcBef>
                <a:spcPts val="800"/>
              </a:spcBef>
              <a:spcAft>
                <a:spcPts val="0"/>
              </a:spcAft>
              <a:buNone/>
            </a:pPr>
            <a:r>
              <a:t/>
            </a:r>
            <a:endParaRPr/>
          </a:p>
        </p:txBody>
      </p:sp>
      <p:sp>
        <p:nvSpPr>
          <p:cNvPr id="126" name="Google Shape;126;p18"/>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127" name="Google Shape;127;p18"/>
          <p:cNvPicPr preferRelativeResize="0"/>
          <p:nvPr/>
        </p:nvPicPr>
        <p:blipFill>
          <a:blip r:embed="rId3">
            <a:alphaModFix/>
          </a:blip>
          <a:stretch>
            <a:fillRect/>
          </a:stretch>
        </p:blipFill>
        <p:spPr>
          <a:xfrm>
            <a:off x="4713150" y="2458050"/>
            <a:ext cx="4149900" cy="224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idx="1" type="body"/>
          </p:nvPr>
        </p:nvSpPr>
        <p:spPr>
          <a:xfrm>
            <a:off x="421975" y="1122850"/>
            <a:ext cx="4149900" cy="3405300"/>
          </a:xfrm>
          <a:prstGeom prst="rect">
            <a:avLst/>
          </a:prstGeom>
        </p:spPr>
        <p:txBody>
          <a:bodyPr anchorCtr="0" anchor="t" bIns="34275" lIns="68575" spcFirstLastPara="1" rIns="68575" wrap="square" tIns="34275">
            <a:noAutofit/>
          </a:bodyPr>
          <a:lstStyle/>
          <a:p>
            <a:pPr indent="-342900" lvl="0" marL="457200" rtl="0" algn="just">
              <a:lnSpc>
                <a:spcPct val="100000"/>
              </a:lnSpc>
              <a:spcBef>
                <a:spcPts val="0"/>
              </a:spcBef>
              <a:spcAft>
                <a:spcPts val="0"/>
              </a:spcAft>
              <a:buSzPts val="1800"/>
              <a:buFont typeface="Calibri"/>
              <a:buAutoNum type="arabicPeriod"/>
            </a:pPr>
            <a:r>
              <a:rPr lang="en-GB" sz="1800"/>
              <a:t>Traffic Interceptor</a:t>
            </a:r>
            <a:endParaRPr sz="1800"/>
          </a:p>
          <a:p>
            <a:pPr indent="-342900" lvl="0" marL="457200" rtl="0" algn="just">
              <a:lnSpc>
                <a:spcPct val="100000"/>
              </a:lnSpc>
              <a:spcBef>
                <a:spcPts val="0"/>
              </a:spcBef>
              <a:spcAft>
                <a:spcPts val="0"/>
              </a:spcAft>
              <a:buSzPts val="1800"/>
              <a:buAutoNum type="arabicPeriod"/>
            </a:pPr>
            <a:r>
              <a:rPr lang="en-GB" sz="1800"/>
              <a:t>Packet Tracer</a:t>
            </a:r>
            <a:endParaRPr sz="1800"/>
          </a:p>
          <a:p>
            <a:pPr indent="-342900" lvl="0" marL="457200" rtl="0" algn="just">
              <a:lnSpc>
                <a:spcPct val="100000"/>
              </a:lnSpc>
              <a:spcBef>
                <a:spcPts val="0"/>
              </a:spcBef>
              <a:spcAft>
                <a:spcPts val="0"/>
              </a:spcAft>
              <a:buSzPts val="1800"/>
              <a:buAutoNum type="arabicPeriod"/>
            </a:pPr>
            <a:r>
              <a:rPr lang="en-GB" sz="1800"/>
              <a:t>Player View</a:t>
            </a:r>
            <a:endParaRPr sz="1800"/>
          </a:p>
          <a:p>
            <a:pPr indent="-342900" lvl="0" marL="457200" rtl="0" algn="just">
              <a:lnSpc>
                <a:spcPct val="100000"/>
              </a:lnSpc>
              <a:spcBef>
                <a:spcPts val="0"/>
              </a:spcBef>
              <a:spcAft>
                <a:spcPts val="0"/>
              </a:spcAft>
              <a:buSzPts val="1800"/>
              <a:buAutoNum type="arabicPeriod"/>
            </a:pPr>
            <a:r>
              <a:rPr b="1" lang="en-GB" sz="1800"/>
              <a:t>Privacy View</a:t>
            </a:r>
            <a:endParaRPr b="1" sz="1800"/>
          </a:p>
          <a:p>
            <a:pPr indent="0" lvl="0" marL="0" rtl="0" algn="l">
              <a:spcBef>
                <a:spcPts val="800"/>
              </a:spcBef>
              <a:spcAft>
                <a:spcPts val="0"/>
              </a:spcAft>
              <a:buNone/>
            </a:pPr>
            <a:r>
              <a:t/>
            </a:r>
            <a:endParaRPr sz="1800"/>
          </a:p>
        </p:txBody>
      </p:sp>
      <p:sp>
        <p:nvSpPr>
          <p:cNvPr id="133" name="Google Shape;133;p19"/>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MoVIE’s Components</a:t>
            </a:r>
            <a:endParaRPr/>
          </a:p>
        </p:txBody>
      </p:sp>
      <p:sp>
        <p:nvSpPr>
          <p:cNvPr id="134" name="Google Shape;134;p19"/>
          <p:cNvSpPr txBox="1"/>
          <p:nvPr>
            <p:ph idx="4" type="body"/>
          </p:nvPr>
        </p:nvSpPr>
        <p:spPr>
          <a:xfrm>
            <a:off x="4641350" y="1122925"/>
            <a:ext cx="4502700" cy="3531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a:t>It</a:t>
            </a:r>
            <a:r>
              <a:rPr lang="en-GB"/>
              <a:t> investigates the captured flows to detect </a:t>
            </a:r>
            <a:r>
              <a:rPr lang="en-GB"/>
              <a:t>potential trackers and data</a:t>
            </a:r>
            <a:r>
              <a:rPr lang="en-GB"/>
              <a:t> leaks.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GB"/>
              <a:t>It exploits </a:t>
            </a:r>
            <a:r>
              <a:rPr b="1" lang="en-GB"/>
              <a:t>EasyList</a:t>
            </a:r>
            <a:r>
              <a:rPr lang="en-GB"/>
              <a:t> to detect advertisement and tracking flows.</a:t>
            </a:r>
            <a:endParaRPr/>
          </a:p>
        </p:txBody>
      </p:sp>
      <p:sp>
        <p:nvSpPr>
          <p:cNvPr id="135" name="Google Shape;135;p19"/>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0"/>
          <p:cNvSpPr txBox="1"/>
          <p:nvPr>
            <p:ph idx="1" type="body"/>
          </p:nvPr>
        </p:nvSpPr>
        <p:spPr>
          <a:xfrm>
            <a:off x="421975" y="1122850"/>
            <a:ext cx="4149900" cy="3405300"/>
          </a:xfrm>
          <a:prstGeom prst="rect">
            <a:avLst/>
          </a:prstGeom>
        </p:spPr>
        <p:txBody>
          <a:bodyPr anchorCtr="0" anchor="t" bIns="34275" lIns="68575" spcFirstLastPara="1" rIns="68575" wrap="square" tIns="34275">
            <a:noAutofit/>
          </a:bodyPr>
          <a:lstStyle/>
          <a:p>
            <a:pPr indent="-342900" lvl="0" marL="457200" rtl="0" algn="just">
              <a:lnSpc>
                <a:spcPct val="100000"/>
              </a:lnSpc>
              <a:spcBef>
                <a:spcPts val="0"/>
              </a:spcBef>
              <a:spcAft>
                <a:spcPts val="0"/>
              </a:spcAft>
              <a:buSzPts val="1800"/>
              <a:buFont typeface="Calibri"/>
              <a:buAutoNum type="arabicPeriod"/>
            </a:pPr>
            <a:r>
              <a:rPr lang="en-GB" sz="1800"/>
              <a:t>Traffic Interceptor</a:t>
            </a:r>
            <a:endParaRPr sz="1800"/>
          </a:p>
          <a:p>
            <a:pPr indent="-342900" lvl="0" marL="457200" rtl="0" algn="just">
              <a:lnSpc>
                <a:spcPct val="100000"/>
              </a:lnSpc>
              <a:spcBef>
                <a:spcPts val="0"/>
              </a:spcBef>
              <a:spcAft>
                <a:spcPts val="0"/>
              </a:spcAft>
              <a:buSzPts val="1800"/>
              <a:buAutoNum type="arabicPeriod"/>
            </a:pPr>
            <a:r>
              <a:rPr lang="en-GB" sz="1800"/>
              <a:t>Packet Tracer</a:t>
            </a:r>
            <a:endParaRPr sz="1800"/>
          </a:p>
          <a:p>
            <a:pPr indent="-342900" lvl="0" marL="457200" rtl="0" algn="just">
              <a:lnSpc>
                <a:spcPct val="100000"/>
              </a:lnSpc>
              <a:spcBef>
                <a:spcPts val="0"/>
              </a:spcBef>
              <a:spcAft>
                <a:spcPts val="0"/>
              </a:spcAft>
              <a:buSzPts val="1800"/>
              <a:buAutoNum type="arabicPeriod"/>
            </a:pPr>
            <a:r>
              <a:rPr lang="en-GB" sz="1800"/>
              <a:t>Player View</a:t>
            </a:r>
            <a:endParaRPr sz="1800"/>
          </a:p>
          <a:p>
            <a:pPr indent="-342900" lvl="0" marL="457200" rtl="0" algn="just">
              <a:lnSpc>
                <a:spcPct val="100000"/>
              </a:lnSpc>
              <a:spcBef>
                <a:spcPts val="0"/>
              </a:spcBef>
              <a:spcAft>
                <a:spcPts val="0"/>
              </a:spcAft>
              <a:buSzPts val="1800"/>
              <a:buAutoNum type="arabicPeriod"/>
            </a:pPr>
            <a:r>
              <a:rPr lang="en-GB" sz="1800"/>
              <a:t>Privacy View</a:t>
            </a:r>
            <a:endParaRPr sz="1800"/>
          </a:p>
          <a:p>
            <a:pPr indent="-342900" lvl="0" marL="457200" rtl="0" algn="just">
              <a:lnSpc>
                <a:spcPct val="100000"/>
              </a:lnSpc>
              <a:spcBef>
                <a:spcPts val="0"/>
              </a:spcBef>
              <a:spcAft>
                <a:spcPts val="0"/>
              </a:spcAft>
              <a:buSzPts val="1800"/>
              <a:buAutoNum type="arabicPeriod"/>
            </a:pPr>
            <a:r>
              <a:rPr b="1" lang="en-GB" sz="1800"/>
              <a:t>Mapper</a:t>
            </a:r>
            <a:endParaRPr b="1" sz="1800"/>
          </a:p>
          <a:p>
            <a:pPr indent="0" lvl="0" marL="0" rtl="0" algn="l">
              <a:spcBef>
                <a:spcPts val="800"/>
              </a:spcBef>
              <a:spcAft>
                <a:spcPts val="0"/>
              </a:spcAft>
              <a:buNone/>
            </a:pPr>
            <a:r>
              <a:t/>
            </a:r>
            <a:endParaRPr sz="1800"/>
          </a:p>
        </p:txBody>
      </p:sp>
      <p:sp>
        <p:nvSpPr>
          <p:cNvPr id="141" name="Google Shape;141;p20"/>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MoVIE’s Components</a:t>
            </a:r>
            <a:endParaRPr/>
          </a:p>
        </p:txBody>
      </p:sp>
      <p:sp>
        <p:nvSpPr>
          <p:cNvPr id="142" name="Google Shape;142;p20"/>
          <p:cNvSpPr txBox="1"/>
          <p:nvPr>
            <p:ph idx="4" type="body"/>
          </p:nvPr>
        </p:nvSpPr>
        <p:spPr>
          <a:xfrm>
            <a:off x="4641350" y="1122925"/>
            <a:ext cx="4502700" cy="3531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a:t>It maps the captured packets to the flows and then maps video activities to flows.</a:t>
            </a:r>
            <a:endParaRPr/>
          </a:p>
          <a:p>
            <a:pPr indent="-323850" lvl="0" marL="457200" rtl="0" algn="l">
              <a:spcBef>
                <a:spcPts val="800"/>
              </a:spcBef>
              <a:spcAft>
                <a:spcPts val="0"/>
              </a:spcAft>
              <a:buSzPts val="1500"/>
              <a:buChar char="●"/>
            </a:pPr>
            <a:r>
              <a:rPr lang="en-GB"/>
              <a:t>Classify Flows</a:t>
            </a:r>
            <a:endParaRPr/>
          </a:p>
          <a:p>
            <a:pPr indent="-323850" lvl="0" marL="457200" rtl="0" algn="l">
              <a:spcBef>
                <a:spcPts val="0"/>
              </a:spcBef>
              <a:spcAft>
                <a:spcPts val="0"/>
              </a:spcAft>
              <a:buSzPts val="1500"/>
              <a:buChar char="●"/>
            </a:pPr>
            <a:r>
              <a:rPr lang="en-GB"/>
              <a:t>Grouping Established Sessions</a:t>
            </a:r>
            <a:endParaRPr/>
          </a:p>
          <a:p>
            <a:pPr indent="-323850" lvl="0" marL="457200" rtl="0" algn="l">
              <a:spcBef>
                <a:spcPts val="0"/>
              </a:spcBef>
              <a:spcAft>
                <a:spcPts val="0"/>
              </a:spcAft>
              <a:buSzPts val="1500"/>
              <a:buChar char="●"/>
            </a:pPr>
            <a:r>
              <a:rPr lang="en-GB"/>
              <a:t>Classify Packets</a:t>
            </a:r>
            <a:endParaRPr/>
          </a:p>
          <a:p>
            <a:pPr indent="-323850" lvl="0" marL="457200" rtl="0" algn="l">
              <a:spcBef>
                <a:spcPts val="0"/>
              </a:spcBef>
              <a:spcAft>
                <a:spcPts val="0"/>
              </a:spcAft>
              <a:buSzPts val="1500"/>
              <a:buChar char="●"/>
            </a:pPr>
            <a:r>
              <a:rPr lang="en-GB"/>
              <a:t>Map Packets to Flows</a:t>
            </a:r>
            <a:endParaRPr/>
          </a:p>
          <a:p>
            <a:pPr indent="-323850" lvl="0" marL="457200" rtl="0" algn="l">
              <a:spcBef>
                <a:spcPts val="0"/>
              </a:spcBef>
              <a:spcAft>
                <a:spcPts val="0"/>
              </a:spcAft>
              <a:buSzPts val="1500"/>
              <a:buChar char="●"/>
            </a:pPr>
            <a:r>
              <a:rPr lang="en-GB"/>
              <a:t>Map Video Activities to Flows</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143" name="Google Shape;143;p20"/>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1"/>
          <p:cNvSpPr txBox="1"/>
          <p:nvPr>
            <p:ph idx="1" type="body"/>
          </p:nvPr>
        </p:nvSpPr>
        <p:spPr>
          <a:xfrm>
            <a:off x="421975" y="1122850"/>
            <a:ext cx="4149900" cy="3405300"/>
          </a:xfrm>
          <a:prstGeom prst="rect">
            <a:avLst/>
          </a:prstGeom>
        </p:spPr>
        <p:txBody>
          <a:bodyPr anchorCtr="0" anchor="t" bIns="34275" lIns="68575" spcFirstLastPara="1" rIns="68575" wrap="square" tIns="34275">
            <a:noAutofit/>
          </a:bodyPr>
          <a:lstStyle/>
          <a:p>
            <a:pPr indent="-342900" lvl="0" marL="457200" rtl="0" algn="just">
              <a:lnSpc>
                <a:spcPct val="100000"/>
              </a:lnSpc>
              <a:spcBef>
                <a:spcPts val="0"/>
              </a:spcBef>
              <a:spcAft>
                <a:spcPts val="0"/>
              </a:spcAft>
              <a:buSzPts val="1800"/>
              <a:buFont typeface="Calibri"/>
              <a:buAutoNum type="arabicPeriod"/>
            </a:pPr>
            <a:r>
              <a:rPr lang="en-GB" sz="1800"/>
              <a:t>Traffic Interceptor</a:t>
            </a:r>
            <a:endParaRPr sz="1800"/>
          </a:p>
          <a:p>
            <a:pPr indent="-342900" lvl="0" marL="457200" rtl="0" algn="just">
              <a:lnSpc>
                <a:spcPct val="100000"/>
              </a:lnSpc>
              <a:spcBef>
                <a:spcPts val="0"/>
              </a:spcBef>
              <a:spcAft>
                <a:spcPts val="0"/>
              </a:spcAft>
              <a:buSzPts val="1800"/>
              <a:buAutoNum type="arabicPeriod"/>
            </a:pPr>
            <a:r>
              <a:rPr lang="en-GB" sz="1800"/>
              <a:t>Packet Tracer</a:t>
            </a:r>
            <a:endParaRPr sz="1800"/>
          </a:p>
          <a:p>
            <a:pPr indent="-342900" lvl="0" marL="457200" rtl="0" algn="just">
              <a:lnSpc>
                <a:spcPct val="100000"/>
              </a:lnSpc>
              <a:spcBef>
                <a:spcPts val="0"/>
              </a:spcBef>
              <a:spcAft>
                <a:spcPts val="0"/>
              </a:spcAft>
              <a:buSzPts val="1800"/>
              <a:buAutoNum type="arabicPeriod"/>
            </a:pPr>
            <a:r>
              <a:rPr lang="en-GB" sz="1800"/>
              <a:t>Player View</a:t>
            </a:r>
            <a:endParaRPr sz="1800"/>
          </a:p>
          <a:p>
            <a:pPr indent="-342900" lvl="0" marL="457200" rtl="0" algn="just">
              <a:lnSpc>
                <a:spcPct val="100000"/>
              </a:lnSpc>
              <a:spcBef>
                <a:spcPts val="0"/>
              </a:spcBef>
              <a:spcAft>
                <a:spcPts val="0"/>
              </a:spcAft>
              <a:buSzPts val="1800"/>
              <a:buAutoNum type="arabicPeriod"/>
            </a:pPr>
            <a:r>
              <a:rPr lang="en-GB" sz="1800"/>
              <a:t>Privacy View</a:t>
            </a:r>
            <a:endParaRPr sz="1800"/>
          </a:p>
          <a:p>
            <a:pPr indent="-342900" lvl="0" marL="457200" rtl="0" algn="just">
              <a:lnSpc>
                <a:spcPct val="100000"/>
              </a:lnSpc>
              <a:spcBef>
                <a:spcPts val="0"/>
              </a:spcBef>
              <a:spcAft>
                <a:spcPts val="0"/>
              </a:spcAft>
              <a:buSzPts val="1800"/>
              <a:buAutoNum type="arabicPeriod"/>
            </a:pPr>
            <a:r>
              <a:rPr lang="en-GB" sz="1800"/>
              <a:t>Mapper</a:t>
            </a:r>
            <a:endParaRPr sz="1800"/>
          </a:p>
          <a:p>
            <a:pPr indent="-342900" lvl="0" marL="457200" rtl="0" algn="just">
              <a:lnSpc>
                <a:spcPct val="100000"/>
              </a:lnSpc>
              <a:spcBef>
                <a:spcPts val="0"/>
              </a:spcBef>
              <a:spcAft>
                <a:spcPts val="0"/>
              </a:spcAft>
              <a:buSzPts val="1800"/>
              <a:buAutoNum type="arabicPeriod"/>
            </a:pPr>
            <a:r>
              <a:rPr b="1" lang="en-GB" sz="1800"/>
              <a:t>Main Component</a:t>
            </a:r>
            <a:endParaRPr b="1" sz="1800"/>
          </a:p>
          <a:p>
            <a:pPr indent="0" lvl="0" marL="0" rtl="0" algn="l">
              <a:spcBef>
                <a:spcPts val="800"/>
              </a:spcBef>
              <a:spcAft>
                <a:spcPts val="0"/>
              </a:spcAft>
              <a:buNone/>
            </a:pPr>
            <a:r>
              <a:t/>
            </a:r>
            <a:endParaRPr sz="1800"/>
          </a:p>
        </p:txBody>
      </p:sp>
      <p:sp>
        <p:nvSpPr>
          <p:cNvPr id="149" name="Google Shape;149;p21"/>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MoVIE’s Components</a:t>
            </a:r>
            <a:endParaRPr/>
          </a:p>
        </p:txBody>
      </p:sp>
      <p:sp>
        <p:nvSpPr>
          <p:cNvPr id="150" name="Google Shape;150;p21"/>
          <p:cNvSpPr txBox="1"/>
          <p:nvPr>
            <p:ph idx="4" type="body"/>
          </p:nvPr>
        </p:nvSpPr>
        <p:spPr>
          <a:xfrm>
            <a:off x="4641350" y="1122925"/>
            <a:ext cx="4502700" cy="3531300"/>
          </a:xfrm>
          <a:prstGeom prst="rect">
            <a:avLst/>
          </a:prstGeom>
        </p:spPr>
        <p:txBody>
          <a:bodyPr anchorCtr="0" anchor="t" bIns="34275" lIns="68575" spcFirstLastPara="1" rIns="68575" wrap="square" tIns="34275">
            <a:noAutofit/>
          </a:bodyPr>
          <a:lstStyle/>
          <a:p>
            <a:pPr indent="0" lvl="0" marL="0" rtl="0" algn="just">
              <a:spcBef>
                <a:spcPts val="800"/>
              </a:spcBef>
              <a:spcAft>
                <a:spcPts val="0"/>
              </a:spcAft>
              <a:buNone/>
            </a:pPr>
            <a:r>
              <a:rPr lang="en-GB"/>
              <a:t>It </a:t>
            </a:r>
            <a:r>
              <a:rPr lang="en-GB"/>
              <a:t>is the central part of MoVIE that manages and coordinates all the other components.</a:t>
            </a:r>
            <a:endParaRPr/>
          </a:p>
          <a:p>
            <a:pPr indent="0" lvl="0" marL="0" rtl="0" algn="just">
              <a:spcBef>
                <a:spcPts val="800"/>
              </a:spcBef>
              <a:spcAft>
                <a:spcPts val="0"/>
              </a:spcAft>
              <a:buNone/>
            </a:pPr>
            <a:r>
              <a:rPr lang="en-GB"/>
              <a:t>It analyzes the received data from other components to generate video streaming reports.</a:t>
            </a:r>
            <a:endParaRPr/>
          </a:p>
          <a:p>
            <a:pPr indent="0" lvl="0" marL="0" rtl="0" algn="just">
              <a:spcBef>
                <a:spcPts val="800"/>
              </a:spcBef>
              <a:spcAft>
                <a:spcPts val="0"/>
              </a:spcAft>
              <a:buNone/>
            </a:pPr>
            <a:r>
              <a:t/>
            </a:r>
            <a:endParaRPr/>
          </a:p>
        </p:txBody>
      </p:sp>
      <p:sp>
        <p:nvSpPr>
          <p:cNvPr id="151" name="Google Shape;151;p21"/>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2"/>
          <p:cNvSpPr txBox="1"/>
          <p:nvPr>
            <p:ph idx="1" type="body"/>
          </p:nvPr>
        </p:nvSpPr>
        <p:spPr>
          <a:xfrm>
            <a:off x="421975" y="1122850"/>
            <a:ext cx="4149900" cy="3405300"/>
          </a:xfrm>
          <a:prstGeom prst="rect">
            <a:avLst/>
          </a:prstGeom>
        </p:spPr>
        <p:txBody>
          <a:bodyPr anchorCtr="0" anchor="t" bIns="34275" lIns="68575" spcFirstLastPara="1" rIns="68575" wrap="square" tIns="34275">
            <a:noAutofit/>
          </a:bodyPr>
          <a:lstStyle/>
          <a:p>
            <a:pPr indent="-342900" lvl="0" marL="457200" rtl="0" algn="just">
              <a:lnSpc>
                <a:spcPct val="100000"/>
              </a:lnSpc>
              <a:spcBef>
                <a:spcPts val="0"/>
              </a:spcBef>
              <a:spcAft>
                <a:spcPts val="0"/>
              </a:spcAft>
              <a:buSzPts val="1800"/>
              <a:buFont typeface="Calibri"/>
              <a:buAutoNum type="arabicPeriod"/>
            </a:pPr>
            <a:r>
              <a:rPr lang="en-GB" sz="1800"/>
              <a:t>Traffic Interceptor</a:t>
            </a:r>
            <a:endParaRPr sz="1800"/>
          </a:p>
          <a:p>
            <a:pPr indent="-342900" lvl="0" marL="457200" rtl="0" algn="just">
              <a:lnSpc>
                <a:spcPct val="100000"/>
              </a:lnSpc>
              <a:spcBef>
                <a:spcPts val="0"/>
              </a:spcBef>
              <a:spcAft>
                <a:spcPts val="0"/>
              </a:spcAft>
              <a:buSzPts val="1800"/>
              <a:buAutoNum type="arabicPeriod"/>
            </a:pPr>
            <a:r>
              <a:rPr lang="en-GB" sz="1800"/>
              <a:t>Packet Tracer</a:t>
            </a:r>
            <a:endParaRPr sz="1800"/>
          </a:p>
          <a:p>
            <a:pPr indent="-342900" lvl="0" marL="457200" rtl="0" algn="just">
              <a:lnSpc>
                <a:spcPct val="100000"/>
              </a:lnSpc>
              <a:spcBef>
                <a:spcPts val="0"/>
              </a:spcBef>
              <a:spcAft>
                <a:spcPts val="0"/>
              </a:spcAft>
              <a:buSzPts val="1800"/>
              <a:buAutoNum type="arabicPeriod"/>
            </a:pPr>
            <a:r>
              <a:rPr lang="en-GB" sz="1800"/>
              <a:t>Player View</a:t>
            </a:r>
            <a:endParaRPr sz="1800"/>
          </a:p>
          <a:p>
            <a:pPr indent="-342900" lvl="0" marL="457200" rtl="0" algn="just">
              <a:lnSpc>
                <a:spcPct val="100000"/>
              </a:lnSpc>
              <a:spcBef>
                <a:spcPts val="0"/>
              </a:spcBef>
              <a:spcAft>
                <a:spcPts val="0"/>
              </a:spcAft>
              <a:buSzPts val="1800"/>
              <a:buAutoNum type="arabicPeriod"/>
            </a:pPr>
            <a:r>
              <a:rPr lang="en-GB" sz="1800"/>
              <a:t>Privacy View</a:t>
            </a:r>
            <a:endParaRPr sz="1800"/>
          </a:p>
          <a:p>
            <a:pPr indent="-342900" lvl="0" marL="457200" rtl="0" algn="just">
              <a:lnSpc>
                <a:spcPct val="100000"/>
              </a:lnSpc>
              <a:spcBef>
                <a:spcPts val="0"/>
              </a:spcBef>
              <a:spcAft>
                <a:spcPts val="0"/>
              </a:spcAft>
              <a:buSzPts val="1800"/>
              <a:buAutoNum type="arabicPeriod"/>
            </a:pPr>
            <a:r>
              <a:rPr lang="en-GB" sz="1800"/>
              <a:t>Mapper</a:t>
            </a:r>
            <a:endParaRPr sz="1800"/>
          </a:p>
          <a:p>
            <a:pPr indent="-342900" lvl="0" marL="457200" rtl="0" algn="just">
              <a:lnSpc>
                <a:spcPct val="100000"/>
              </a:lnSpc>
              <a:spcBef>
                <a:spcPts val="0"/>
              </a:spcBef>
              <a:spcAft>
                <a:spcPts val="0"/>
              </a:spcAft>
              <a:buSzPts val="1800"/>
              <a:buAutoNum type="arabicPeriod"/>
            </a:pPr>
            <a:r>
              <a:rPr lang="en-GB" sz="1800"/>
              <a:t>Main Component</a:t>
            </a:r>
            <a:endParaRPr sz="1800"/>
          </a:p>
          <a:p>
            <a:pPr indent="-342900" lvl="0" marL="457200" rtl="0" algn="just">
              <a:lnSpc>
                <a:spcPct val="100000"/>
              </a:lnSpc>
              <a:spcBef>
                <a:spcPts val="0"/>
              </a:spcBef>
              <a:spcAft>
                <a:spcPts val="0"/>
              </a:spcAft>
              <a:buSzPts val="1800"/>
              <a:buAutoNum type="arabicPeriod"/>
            </a:pPr>
            <a:r>
              <a:rPr b="1" lang="en-GB" sz="1800"/>
              <a:t>Graphical User Interface (GUI)</a:t>
            </a:r>
            <a:endParaRPr b="1" sz="1800"/>
          </a:p>
          <a:p>
            <a:pPr indent="0" lvl="0" marL="0" rtl="0" algn="l">
              <a:spcBef>
                <a:spcPts val="800"/>
              </a:spcBef>
              <a:spcAft>
                <a:spcPts val="0"/>
              </a:spcAft>
              <a:buNone/>
            </a:pPr>
            <a:r>
              <a:t/>
            </a:r>
            <a:endParaRPr sz="1800"/>
          </a:p>
        </p:txBody>
      </p:sp>
      <p:sp>
        <p:nvSpPr>
          <p:cNvPr id="157" name="Google Shape;157;p22"/>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MoVIE’s Components</a:t>
            </a:r>
            <a:endParaRPr/>
          </a:p>
        </p:txBody>
      </p:sp>
      <p:sp>
        <p:nvSpPr>
          <p:cNvPr id="158" name="Google Shape;158;p22"/>
          <p:cNvSpPr txBox="1"/>
          <p:nvPr>
            <p:ph idx="4" type="body"/>
          </p:nvPr>
        </p:nvSpPr>
        <p:spPr>
          <a:xfrm>
            <a:off x="4641350" y="1122925"/>
            <a:ext cx="4502700" cy="3531300"/>
          </a:xfrm>
          <a:prstGeom prst="rect">
            <a:avLst/>
          </a:prstGeom>
        </p:spPr>
        <p:txBody>
          <a:bodyPr anchorCtr="0" anchor="t" bIns="34275" lIns="68575" spcFirstLastPara="1" rIns="68575" wrap="square" tIns="34275">
            <a:noAutofit/>
          </a:bodyPr>
          <a:lstStyle/>
          <a:p>
            <a:pPr indent="0" lvl="0" marL="0" rtl="0" algn="just">
              <a:spcBef>
                <a:spcPts val="800"/>
              </a:spcBef>
              <a:spcAft>
                <a:spcPts val="0"/>
              </a:spcAft>
              <a:buClr>
                <a:schemeClr val="dk1"/>
              </a:buClr>
              <a:buSzPts val="1100"/>
              <a:buFont typeface="Arial"/>
              <a:buNone/>
            </a:pPr>
            <a:r>
              <a:rPr lang="en-GB"/>
              <a:t>It provides the multi-level visual representation in the form of tables and graphs. </a:t>
            </a:r>
            <a:endParaRPr/>
          </a:p>
          <a:p>
            <a:pPr indent="0" lvl="0" marL="0" rtl="0" algn="just">
              <a:spcBef>
                <a:spcPts val="800"/>
              </a:spcBef>
              <a:spcAft>
                <a:spcPts val="0"/>
              </a:spcAft>
              <a:buNone/>
            </a:pPr>
            <a:r>
              <a:rPr lang="en-GB"/>
              <a:t>The output of MoVIE is generated in HTML5 format which offers several advantages </a:t>
            </a:r>
            <a:endParaRPr/>
          </a:p>
          <a:p>
            <a:pPr indent="-323850" lvl="0" marL="457200" rtl="0" algn="just">
              <a:spcBef>
                <a:spcPts val="800"/>
              </a:spcBef>
              <a:spcAft>
                <a:spcPts val="0"/>
              </a:spcAft>
              <a:buSzPts val="1500"/>
              <a:buChar char="●"/>
            </a:pPr>
            <a:r>
              <a:rPr lang="en-GB"/>
              <a:t>Portable</a:t>
            </a:r>
            <a:endParaRPr/>
          </a:p>
          <a:p>
            <a:pPr indent="-323850" lvl="0" marL="457200" rtl="0" algn="just">
              <a:spcBef>
                <a:spcPts val="0"/>
              </a:spcBef>
              <a:spcAft>
                <a:spcPts val="0"/>
              </a:spcAft>
              <a:buSzPts val="1500"/>
              <a:buChar char="●"/>
            </a:pPr>
            <a:r>
              <a:rPr lang="en-GB"/>
              <a:t>Easy to Use</a:t>
            </a:r>
            <a:endParaRPr/>
          </a:p>
          <a:p>
            <a:pPr indent="-323850" lvl="0" marL="457200" rtl="0" algn="just">
              <a:spcBef>
                <a:spcPts val="0"/>
              </a:spcBef>
              <a:spcAft>
                <a:spcPts val="0"/>
              </a:spcAft>
              <a:buSzPts val="1500"/>
              <a:buChar char="●"/>
            </a:pPr>
            <a:r>
              <a:rPr lang="en-GB"/>
              <a:t>Export Reports</a:t>
            </a:r>
            <a:endParaRPr/>
          </a:p>
          <a:p>
            <a:pPr indent="-323850" lvl="0" marL="457200" rtl="0" algn="just">
              <a:spcBef>
                <a:spcPts val="0"/>
              </a:spcBef>
              <a:spcAft>
                <a:spcPts val="0"/>
              </a:spcAft>
              <a:buSzPts val="1500"/>
              <a:buChar char="●"/>
            </a:pPr>
            <a:r>
              <a:rPr lang="en-GB"/>
              <a:t>Ready to Publish</a:t>
            </a:r>
            <a:endParaRPr/>
          </a:p>
          <a:p>
            <a:pPr indent="-323850" lvl="0" marL="457200" rtl="0" algn="just">
              <a:spcBef>
                <a:spcPts val="0"/>
              </a:spcBef>
              <a:spcAft>
                <a:spcPts val="0"/>
              </a:spcAft>
              <a:buSzPts val="1500"/>
              <a:buChar char="●"/>
            </a:pPr>
            <a:r>
              <a:rPr lang="en-GB"/>
              <a:t>Easy to Customize</a:t>
            </a:r>
            <a:endParaRPr/>
          </a:p>
          <a:p>
            <a:pPr indent="0" lvl="0" marL="0" rtl="0" algn="just">
              <a:spcBef>
                <a:spcPts val="800"/>
              </a:spcBef>
              <a:spcAft>
                <a:spcPts val="0"/>
              </a:spcAft>
              <a:buNone/>
            </a:pPr>
            <a:r>
              <a:t/>
            </a:r>
            <a:endParaRPr/>
          </a:p>
          <a:p>
            <a:pPr indent="0" lvl="0" marL="0" rtl="0" algn="just">
              <a:spcBef>
                <a:spcPts val="800"/>
              </a:spcBef>
              <a:spcAft>
                <a:spcPts val="0"/>
              </a:spcAft>
              <a:buNone/>
            </a:pPr>
            <a:r>
              <a:t/>
            </a:r>
            <a:endParaRPr/>
          </a:p>
        </p:txBody>
      </p:sp>
      <p:sp>
        <p:nvSpPr>
          <p:cNvPr id="159" name="Google Shape;159;p22"/>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Case Study</a:t>
            </a:r>
            <a:endParaRPr/>
          </a:p>
        </p:txBody>
      </p:sp>
      <p:sp>
        <p:nvSpPr>
          <p:cNvPr id="165" name="Google Shape;165;p23"/>
          <p:cNvSpPr txBox="1"/>
          <p:nvPr>
            <p:ph idx="1" type="body"/>
          </p:nvPr>
        </p:nvSpPr>
        <p:spPr>
          <a:xfrm>
            <a:off x="421971" y="1329896"/>
            <a:ext cx="7293300" cy="3086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a:t>360° </a:t>
            </a:r>
            <a:r>
              <a:rPr lang="en-GB"/>
              <a:t>video streaming</a:t>
            </a:r>
            <a:r>
              <a:rPr lang="en-GB"/>
              <a:t> from YouTube and Facebook</a:t>
            </a:r>
            <a:endParaRPr/>
          </a:p>
        </p:txBody>
      </p:sp>
      <p:sp>
        <p:nvSpPr>
          <p:cNvPr id="166" name="Google Shape;166;p23"/>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Experimental Setup</a:t>
            </a:r>
            <a:endParaRPr/>
          </a:p>
        </p:txBody>
      </p:sp>
      <p:sp>
        <p:nvSpPr>
          <p:cNvPr id="172" name="Google Shape;172;p24"/>
          <p:cNvSpPr txBox="1"/>
          <p:nvPr>
            <p:ph idx="1" type="body"/>
          </p:nvPr>
        </p:nvSpPr>
        <p:spPr>
          <a:xfrm>
            <a:off x="421975" y="1329900"/>
            <a:ext cx="8504700" cy="36432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b="1" lang="en-GB"/>
              <a:t>S</a:t>
            </a:r>
            <a:r>
              <a:rPr b="1" lang="en-GB"/>
              <a:t>martphone</a:t>
            </a:r>
            <a:endParaRPr b="1"/>
          </a:p>
          <a:p>
            <a:pPr indent="-342900" lvl="1" marL="914400" rtl="0" algn="l">
              <a:spcBef>
                <a:spcPts val="0"/>
              </a:spcBef>
              <a:spcAft>
                <a:spcPts val="0"/>
              </a:spcAft>
              <a:buSzPts val="1800"/>
              <a:buChar char="○"/>
            </a:pPr>
            <a:r>
              <a:rPr lang="en-GB"/>
              <a:t>Nexus 6</a:t>
            </a:r>
            <a:endParaRPr/>
          </a:p>
          <a:p>
            <a:pPr indent="-342900" lvl="1" marL="914400" rtl="0" algn="l">
              <a:spcBef>
                <a:spcPts val="0"/>
              </a:spcBef>
              <a:spcAft>
                <a:spcPts val="0"/>
              </a:spcAft>
              <a:buSzPts val="1800"/>
              <a:buChar char="○"/>
            </a:pPr>
            <a:r>
              <a:rPr lang="en-GB"/>
              <a:t>Quad-Core 2.7 GHz CPU, 3 GB RAM, running Android 7.0</a:t>
            </a:r>
            <a:endParaRPr/>
          </a:p>
          <a:p>
            <a:pPr indent="-342900" lvl="1" marL="914400" rtl="0" algn="l">
              <a:spcBef>
                <a:spcPts val="0"/>
              </a:spcBef>
              <a:spcAft>
                <a:spcPts val="0"/>
              </a:spcAft>
              <a:buSzPts val="1800"/>
              <a:buChar char="○"/>
            </a:pPr>
            <a:r>
              <a:rPr lang="en-GB"/>
              <a:t>Chrome 72.0 as the Web browser</a:t>
            </a:r>
            <a:endParaRPr/>
          </a:p>
          <a:p>
            <a:pPr indent="-361950" lvl="0" marL="457200" rtl="0" algn="l">
              <a:spcBef>
                <a:spcPts val="0"/>
              </a:spcBef>
              <a:spcAft>
                <a:spcPts val="0"/>
              </a:spcAft>
              <a:buSzPts val="2100"/>
              <a:buChar char="●"/>
            </a:pPr>
            <a:r>
              <a:rPr b="1" lang="en-GB"/>
              <a:t>PC</a:t>
            </a:r>
            <a:endParaRPr b="1"/>
          </a:p>
          <a:p>
            <a:pPr indent="-342900" lvl="1" marL="914400" rtl="0" algn="l">
              <a:spcBef>
                <a:spcPts val="0"/>
              </a:spcBef>
              <a:spcAft>
                <a:spcPts val="0"/>
              </a:spcAft>
              <a:buSzPts val="1800"/>
              <a:buChar char="○"/>
            </a:pPr>
            <a:r>
              <a:rPr lang="en-GB"/>
              <a:t>Core i7, 8-core, 3.6 GHz CPU, </a:t>
            </a:r>
            <a:r>
              <a:rPr lang="en-GB"/>
              <a:t>8GB RAM</a:t>
            </a:r>
            <a:endParaRPr/>
          </a:p>
          <a:p>
            <a:pPr indent="-361950" lvl="0" marL="457200" rtl="0" algn="l">
              <a:spcBef>
                <a:spcPts val="0"/>
              </a:spcBef>
              <a:spcAft>
                <a:spcPts val="0"/>
              </a:spcAft>
              <a:buSzPts val="2100"/>
              <a:buChar char="●"/>
            </a:pPr>
            <a:r>
              <a:rPr b="1" lang="en-GB"/>
              <a:t>MITMproxy 4.0</a:t>
            </a:r>
            <a:endParaRPr b="1"/>
          </a:p>
          <a:p>
            <a:pPr indent="-361950" lvl="0" marL="457200" rtl="0" algn="l">
              <a:spcBef>
                <a:spcPts val="0"/>
              </a:spcBef>
              <a:spcAft>
                <a:spcPts val="0"/>
              </a:spcAft>
              <a:buSzPts val="2100"/>
              <a:buChar char="●"/>
            </a:pPr>
            <a:r>
              <a:rPr b="1" lang="en-GB"/>
              <a:t>TShark 6.2.2</a:t>
            </a:r>
            <a:r>
              <a:rPr lang="en-GB"/>
              <a:t> </a:t>
            </a:r>
            <a:endParaRPr/>
          </a:p>
          <a:p>
            <a:pPr indent="-361950" lvl="0" marL="457200" rtl="0" algn="l">
              <a:spcBef>
                <a:spcPts val="0"/>
              </a:spcBef>
              <a:spcAft>
                <a:spcPts val="0"/>
              </a:spcAft>
              <a:buSzPts val="2100"/>
              <a:buChar char="●"/>
            </a:pPr>
            <a:r>
              <a:rPr b="1" lang="en-GB"/>
              <a:t>Video Logger</a:t>
            </a:r>
            <a:r>
              <a:rPr lang="en-GB"/>
              <a:t>. Our developed video logger app</a:t>
            </a:r>
            <a:endParaRPr/>
          </a:p>
          <a:p>
            <a:pPr indent="0" lvl="0" marL="0" rtl="0" algn="l">
              <a:spcBef>
                <a:spcPts val="800"/>
              </a:spcBef>
              <a:spcAft>
                <a:spcPts val="0"/>
              </a:spcAft>
              <a:buNone/>
            </a:pPr>
            <a:r>
              <a:rPr lang="en-GB"/>
              <a:t>“Lion Cub” from the National Geographic Channel, streaming platforms: YouTube and Facebook</a:t>
            </a:r>
            <a:endParaRPr/>
          </a:p>
        </p:txBody>
      </p:sp>
      <p:sp>
        <p:nvSpPr>
          <p:cNvPr id="173" name="Google Shape;173;p24"/>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P</a:t>
            </a:r>
            <a:r>
              <a:rPr lang="en-GB"/>
              <a:t>acket-Level View</a:t>
            </a:r>
            <a:endParaRPr/>
          </a:p>
        </p:txBody>
      </p:sp>
      <p:sp>
        <p:nvSpPr>
          <p:cNvPr id="179" name="Google Shape;179;p25"/>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180" name="Google Shape;180;p25"/>
          <p:cNvPicPr preferRelativeResize="0"/>
          <p:nvPr/>
        </p:nvPicPr>
        <p:blipFill>
          <a:blip r:embed="rId3">
            <a:alphaModFix/>
          </a:blip>
          <a:stretch>
            <a:fillRect/>
          </a:stretch>
        </p:blipFill>
        <p:spPr>
          <a:xfrm>
            <a:off x="231125" y="1122875"/>
            <a:ext cx="6672175" cy="3469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Packet-Level View</a:t>
            </a:r>
            <a:endParaRPr/>
          </a:p>
        </p:txBody>
      </p:sp>
      <p:sp>
        <p:nvSpPr>
          <p:cNvPr id="186" name="Google Shape;186;p26"/>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187" name="Google Shape;187;p26"/>
          <p:cNvPicPr preferRelativeResize="0"/>
          <p:nvPr/>
        </p:nvPicPr>
        <p:blipFill>
          <a:blip r:embed="rId3">
            <a:alphaModFix/>
          </a:blip>
          <a:stretch>
            <a:fillRect/>
          </a:stretch>
        </p:blipFill>
        <p:spPr>
          <a:xfrm>
            <a:off x="152400" y="1275276"/>
            <a:ext cx="8839201" cy="32588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Flow-level View</a:t>
            </a:r>
            <a:endParaRPr/>
          </a:p>
        </p:txBody>
      </p:sp>
      <p:sp>
        <p:nvSpPr>
          <p:cNvPr id="193" name="Google Shape;193;p27"/>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194" name="Google Shape;194;p27"/>
          <p:cNvPicPr preferRelativeResize="0"/>
          <p:nvPr/>
        </p:nvPicPr>
        <p:blipFill>
          <a:blip r:embed="rId3">
            <a:alphaModFix/>
          </a:blip>
          <a:stretch>
            <a:fillRect/>
          </a:stretch>
        </p:blipFill>
        <p:spPr>
          <a:xfrm>
            <a:off x="152400" y="1275276"/>
            <a:ext cx="8312349" cy="33577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0"/>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Mobile Traffic</a:t>
            </a:r>
            <a:endParaRPr/>
          </a:p>
        </p:txBody>
      </p:sp>
      <p:pic>
        <p:nvPicPr>
          <p:cNvPr id="63" name="Google Shape;63;p10"/>
          <p:cNvPicPr preferRelativeResize="0"/>
          <p:nvPr/>
        </p:nvPicPr>
        <p:blipFill>
          <a:blip r:embed="rId3">
            <a:alphaModFix/>
          </a:blip>
          <a:stretch>
            <a:fillRect/>
          </a:stretch>
        </p:blipFill>
        <p:spPr>
          <a:xfrm>
            <a:off x="515800" y="1122875"/>
            <a:ext cx="8112400" cy="3467726"/>
          </a:xfrm>
          <a:prstGeom prst="rect">
            <a:avLst/>
          </a:prstGeom>
          <a:noFill/>
          <a:ln>
            <a:noFill/>
          </a:ln>
        </p:spPr>
      </p:pic>
      <p:sp>
        <p:nvSpPr>
          <p:cNvPr id="64" name="Google Shape;64;p10"/>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Flow-level View</a:t>
            </a:r>
            <a:endParaRPr/>
          </a:p>
        </p:txBody>
      </p:sp>
      <p:sp>
        <p:nvSpPr>
          <p:cNvPr id="200" name="Google Shape;200;p28"/>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201" name="Google Shape;201;p28"/>
          <p:cNvPicPr preferRelativeResize="0"/>
          <p:nvPr/>
        </p:nvPicPr>
        <p:blipFill>
          <a:blip r:embed="rId3">
            <a:alphaModFix/>
          </a:blip>
          <a:stretch>
            <a:fillRect/>
          </a:stretch>
        </p:blipFill>
        <p:spPr>
          <a:xfrm>
            <a:off x="152400" y="1199076"/>
            <a:ext cx="8829990" cy="33577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Flow-level View</a:t>
            </a:r>
            <a:endParaRPr/>
          </a:p>
        </p:txBody>
      </p:sp>
      <p:sp>
        <p:nvSpPr>
          <p:cNvPr id="207" name="Google Shape;207;p29"/>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208" name="Google Shape;208;p29"/>
          <p:cNvPicPr preferRelativeResize="0"/>
          <p:nvPr/>
        </p:nvPicPr>
        <p:blipFill rotWithShape="1">
          <a:blip r:embed="rId3">
            <a:alphaModFix/>
          </a:blip>
          <a:srcRect b="8684" l="0" r="0" t="0"/>
          <a:stretch/>
        </p:blipFill>
        <p:spPr>
          <a:xfrm>
            <a:off x="152400" y="1275275"/>
            <a:ext cx="6216974" cy="3066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Player-level View</a:t>
            </a:r>
            <a:endParaRPr/>
          </a:p>
        </p:txBody>
      </p:sp>
      <p:sp>
        <p:nvSpPr>
          <p:cNvPr id="214" name="Google Shape;214;p30"/>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215" name="Google Shape;215;p30"/>
          <p:cNvPicPr preferRelativeResize="0"/>
          <p:nvPr/>
        </p:nvPicPr>
        <p:blipFill rotWithShape="1">
          <a:blip r:embed="rId3">
            <a:alphaModFix/>
          </a:blip>
          <a:srcRect b="0" l="0" r="9982" t="0"/>
          <a:stretch/>
        </p:blipFill>
        <p:spPr>
          <a:xfrm>
            <a:off x="3405550" y="0"/>
            <a:ext cx="5782775" cy="5143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1"/>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Comparison</a:t>
            </a:r>
            <a:endParaRPr/>
          </a:p>
        </p:txBody>
      </p:sp>
      <p:sp>
        <p:nvSpPr>
          <p:cNvPr id="221" name="Google Shape;221;p31"/>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222" name="Google Shape;222;p31"/>
          <p:cNvPicPr preferRelativeResize="0"/>
          <p:nvPr/>
        </p:nvPicPr>
        <p:blipFill>
          <a:blip r:embed="rId3">
            <a:alphaModFix/>
          </a:blip>
          <a:stretch>
            <a:fillRect/>
          </a:stretch>
        </p:blipFill>
        <p:spPr>
          <a:xfrm>
            <a:off x="3284449" y="0"/>
            <a:ext cx="5859555"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1540933" y="1"/>
            <a:ext cx="7509900" cy="59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Demo</a:t>
            </a:r>
            <a:endParaRPr/>
          </a:p>
        </p:txBody>
      </p:sp>
      <p:sp>
        <p:nvSpPr>
          <p:cNvPr id="228" name="Google Shape;228;p32"/>
          <p:cNvSpPr txBox="1"/>
          <p:nvPr>
            <p:ph idx="1" type="body"/>
          </p:nvPr>
        </p:nvSpPr>
        <p:spPr>
          <a:xfrm>
            <a:off x="507200" y="870064"/>
            <a:ext cx="8229600" cy="3724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GB" sz="3000"/>
              <a:t>Let’s see the demo</a:t>
            </a:r>
            <a:endParaRPr sz="3000"/>
          </a:p>
          <a:p>
            <a:pPr indent="0" lvl="0" marL="0" rtl="0" algn="l">
              <a:spcBef>
                <a:spcPts val="480"/>
              </a:spcBef>
              <a:spcAft>
                <a:spcPts val="0"/>
              </a:spcAft>
              <a:buNone/>
            </a:pPr>
            <a:r>
              <a:rPr lang="en-GB" u="sng">
                <a:solidFill>
                  <a:schemeClr val="hlink"/>
                </a:solidFill>
                <a:hlinkClick r:id="rId3"/>
              </a:rPr>
              <a:t>Demo</a:t>
            </a:r>
            <a:endParaRPr/>
          </a:p>
        </p:txBody>
      </p:sp>
      <p:sp>
        <p:nvSpPr>
          <p:cNvPr id="229" name="Google Shape;229;p32"/>
          <p:cNvSpPr txBox="1"/>
          <p:nvPr>
            <p:ph idx="12" type="sldNum"/>
          </p:nvPr>
        </p:nvSpPr>
        <p:spPr>
          <a:xfrm>
            <a:off x="7874000" y="4767263"/>
            <a:ext cx="8628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3"/>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FUTURE WORK</a:t>
            </a:r>
            <a:endParaRPr/>
          </a:p>
        </p:txBody>
      </p:sp>
      <p:sp>
        <p:nvSpPr>
          <p:cNvPr id="235" name="Google Shape;235;p33"/>
          <p:cNvSpPr txBox="1"/>
          <p:nvPr>
            <p:ph idx="1" type="body"/>
          </p:nvPr>
        </p:nvSpPr>
        <p:spPr>
          <a:xfrm>
            <a:off x="421971" y="1329896"/>
            <a:ext cx="7293300" cy="30867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GB"/>
              <a:t>Support iOS devices</a:t>
            </a:r>
            <a:endParaRPr/>
          </a:p>
          <a:p>
            <a:pPr indent="-361950" lvl="0" marL="457200" rtl="0" algn="l">
              <a:spcBef>
                <a:spcPts val="0"/>
              </a:spcBef>
              <a:spcAft>
                <a:spcPts val="0"/>
              </a:spcAft>
              <a:buSzPts val="2100"/>
              <a:buChar char="●"/>
            </a:pPr>
            <a:r>
              <a:rPr lang="en-GB"/>
              <a:t>Sophisticated</a:t>
            </a:r>
            <a:r>
              <a:rPr lang="en-GB"/>
              <a:t> QoE metrics</a:t>
            </a:r>
            <a:endParaRPr/>
          </a:p>
          <a:p>
            <a:pPr indent="-361950" lvl="0" marL="457200" rtl="0" algn="l">
              <a:spcBef>
                <a:spcPts val="0"/>
              </a:spcBef>
              <a:spcAft>
                <a:spcPts val="0"/>
              </a:spcAft>
              <a:buSzPts val="2100"/>
              <a:buChar char="●"/>
            </a:pPr>
            <a:r>
              <a:rPr lang="en-GB"/>
              <a:t>Compare more than two video streaming sessions</a:t>
            </a:r>
            <a:endParaRPr/>
          </a:p>
          <a:p>
            <a:pPr indent="-361950" lvl="0" marL="457200" rtl="0" algn="l">
              <a:spcBef>
                <a:spcPts val="0"/>
              </a:spcBef>
              <a:spcAft>
                <a:spcPts val="0"/>
              </a:spcAft>
              <a:buSzPts val="2100"/>
              <a:buChar char="●"/>
            </a:pPr>
            <a:r>
              <a:rPr lang="en-GB"/>
              <a:t>Cloud-based MoVIE </a:t>
            </a:r>
            <a:endParaRPr/>
          </a:p>
        </p:txBody>
      </p:sp>
      <p:sp>
        <p:nvSpPr>
          <p:cNvPr id="236" name="Google Shape;236;p33"/>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34"/>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1"/>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Internet Traffic Prediction by Cisco 2020</a:t>
            </a:r>
            <a:endParaRPr/>
          </a:p>
        </p:txBody>
      </p:sp>
      <p:sp>
        <p:nvSpPr>
          <p:cNvPr id="70" name="Google Shape;70;p11"/>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71" name="Google Shape;71;p11"/>
          <p:cNvPicPr preferRelativeResize="0"/>
          <p:nvPr/>
        </p:nvPicPr>
        <p:blipFill rotWithShape="1">
          <a:blip r:embed="rId3">
            <a:alphaModFix/>
          </a:blip>
          <a:srcRect b="-10979" l="0" r="0" t="10980"/>
          <a:stretch/>
        </p:blipFill>
        <p:spPr>
          <a:xfrm>
            <a:off x="967688" y="1122874"/>
            <a:ext cx="6577074" cy="3772225"/>
          </a:xfrm>
          <a:prstGeom prst="rect">
            <a:avLst/>
          </a:prstGeom>
          <a:noFill/>
          <a:ln>
            <a:noFill/>
          </a:ln>
        </p:spPr>
      </p:pic>
      <p:sp>
        <p:nvSpPr>
          <p:cNvPr id="72" name="Google Shape;72;p11"/>
          <p:cNvSpPr txBox="1"/>
          <p:nvPr/>
        </p:nvSpPr>
        <p:spPr>
          <a:xfrm>
            <a:off x="1618100" y="4713575"/>
            <a:ext cx="6576900" cy="4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libri"/>
                <a:ea typeface="Calibri"/>
                <a:cs typeface="Calibri"/>
                <a:sym typeface="Calibri"/>
              </a:rPr>
              <a:t>Source: Cisco Annual Internet Report (2018–2023) White Paper</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2"/>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MoVIE (Mobile Video Information Extraction)</a:t>
            </a:r>
            <a:endParaRPr/>
          </a:p>
        </p:txBody>
      </p:sp>
      <p:sp>
        <p:nvSpPr>
          <p:cNvPr id="78" name="Google Shape;78;p12"/>
          <p:cNvSpPr txBox="1"/>
          <p:nvPr>
            <p:ph idx="1" type="body"/>
          </p:nvPr>
        </p:nvSpPr>
        <p:spPr>
          <a:xfrm>
            <a:off x="421975" y="1329900"/>
            <a:ext cx="8082900" cy="3086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a:t>A </a:t>
            </a:r>
            <a:r>
              <a:rPr b="1" lang="en-GB"/>
              <a:t>Mobile Traffic Measurement Framework</a:t>
            </a:r>
            <a:r>
              <a:rPr lang="en-GB"/>
              <a:t> for analyzing video streaming on smartphones from multiple observational viewpoints:</a:t>
            </a:r>
            <a:endParaRPr/>
          </a:p>
          <a:p>
            <a:pPr indent="0" lvl="0" marL="0" rtl="0" algn="l">
              <a:spcBef>
                <a:spcPts val="800"/>
              </a:spcBef>
              <a:spcAft>
                <a:spcPts val="0"/>
              </a:spcAft>
              <a:buNone/>
            </a:pPr>
            <a:r>
              <a:t/>
            </a:r>
            <a:endParaRPr/>
          </a:p>
          <a:p>
            <a:pPr indent="-381000" lvl="0" marL="457200" rtl="0" algn="l">
              <a:lnSpc>
                <a:spcPct val="100000"/>
              </a:lnSpc>
              <a:spcBef>
                <a:spcPts val="800"/>
              </a:spcBef>
              <a:spcAft>
                <a:spcPts val="0"/>
              </a:spcAft>
              <a:buClr>
                <a:schemeClr val="accent1"/>
              </a:buClr>
              <a:buSzPts val="2400"/>
              <a:buFont typeface="Times New Roman"/>
              <a:buChar char="●"/>
            </a:pPr>
            <a:r>
              <a:rPr lang="en-GB"/>
              <a:t>Player view</a:t>
            </a:r>
            <a:endParaRPr/>
          </a:p>
          <a:p>
            <a:pPr indent="-381000" lvl="0" marL="457200" rtl="0" algn="l">
              <a:lnSpc>
                <a:spcPct val="100000"/>
              </a:lnSpc>
              <a:spcBef>
                <a:spcPts val="0"/>
              </a:spcBef>
              <a:spcAft>
                <a:spcPts val="0"/>
              </a:spcAft>
              <a:buSzPts val="2400"/>
              <a:buFont typeface="Times New Roman"/>
              <a:buChar char="●"/>
            </a:pPr>
            <a:r>
              <a:rPr lang="en-GB"/>
              <a:t>Flow-level</a:t>
            </a:r>
            <a:r>
              <a:rPr lang="en-GB"/>
              <a:t> view</a:t>
            </a:r>
            <a:endParaRPr/>
          </a:p>
          <a:p>
            <a:pPr indent="-381000" lvl="0" marL="457200" rtl="0" algn="l">
              <a:lnSpc>
                <a:spcPct val="100000"/>
              </a:lnSpc>
              <a:spcBef>
                <a:spcPts val="0"/>
              </a:spcBef>
              <a:spcAft>
                <a:spcPts val="0"/>
              </a:spcAft>
              <a:buClr>
                <a:schemeClr val="accent1"/>
              </a:buClr>
              <a:buSzPts val="2400"/>
              <a:buFont typeface="Times New Roman"/>
              <a:buChar char="●"/>
            </a:pPr>
            <a:r>
              <a:rPr lang="en-GB"/>
              <a:t>Packet-level view</a:t>
            </a:r>
            <a:endParaRPr/>
          </a:p>
          <a:p>
            <a:pPr indent="0" lvl="0" marL="0" rtl="0" algn="l">
              <a:lnSpc>
                <a:spcPct val="100000"/>
              </a:lnSpc>
              <a:spcBef>
                <a:spcPts val="800"/>
              </a:spcBef>
              <a:spcAft>
                <a:spcPts val="0"/>
              </a:spcAft>
              <a:buNone/>
            </a:pPr>
            <a:r>
              <a:t/>
            </a:r>
            <a:endParaRPr/>
          </a:p>
        </p:txBody>
      </p:sp>
      <p:sp>
        <p:nvSpPr>
          <p:cNvPr id="79" name="Google Shape;79;p12"/>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a:t>
            </a:r>
            <a:r>
              <a:rPr lang="en-GB"/>
              <a:t>ain Features</a:t>
            </a:r>
            <a:endParaRPr/>
          </a:p>
        </p:txBody>
      </p:sp>
      <p:sp>
        <p:nvSpPr>
          <p:cNvPr id="85" name="Google Shape;85;p13"/>
          <p:cNvSpPr txBox="1"/>
          <p:nvPr>
            <p:ph idx="1" type="body"/>
          </p:nvPr>
        </p:nvSpPr>
        <p:spPr>
          <a:xfrm>
            <a:off x="421971" y="1329896"/>
            <a:ext cx="7293300" cy="30867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GB"/>
              <a:t>Visibility</a:t>
            </a:r>
            <a:endParaRPr/>
          </a:p>
          <a:p>
            <a:pPr indent="-361950" lvl="0" marL="457200" rtl="0" algn="l">
              <a:spcBef>
                <a:spcPts val="0"/>
              </a:spcBef>
              <a:spcAft>
                <a:spcPts val="0"/>
              </a:spcAft>
              <a:buSzPts val="2100"/>
              <a:buChar char="●"/>
            </a:pPr>
            <a:r>
              <a:rPr lang="en-GB"/>
              <a:t>QoE measurement</a:t>
            </a:r>
            <a:endParaRPr/>
          </a:p>
          <a:p>
            <a:pPr indent="-361950" lvl="0" marL="457200" rtl="0" algn="l">
              <a:spcBef>
                <a:spcPts val="0"/>
              </a:spcBef>
              <a:spcAft>
                <a:spcPts val="0"/>
              </a:spcAft>
              <a:buSzPts val="2100"/>
              <a:buChar char="●"/>
            </a:pPr>
            <a:r>
              <a:rPr lang="en-GB"/>
              <a:t>Traffic mapping</a:t>
            </a:r>
            <a:endParaRPr/>
          </a:p>
          <a:p>
            <a:pPr indent="-361950" lvl="0" marL="457200" rtl="0" algn="l">
              <a:spcBef>
                <a:spcPts val="0"/>
              </a:spcBef>
              <a:spcAft>
                <a:spcPts val="0"/>
              </a:spcAft>
              <a:buSzPts val="2100"/>
              <a:buChar char="●"/>
            </a:pPr>
            <a:r>
              <a:rPr lang="en-GB"/>
              <a:t>Comparability</a:t>
            </a:r>
            <a:endParaRPr/>
          </a:p>
          <a:p>
            <a:pPr indent="-361950" lvl="0" marL="457200" rtl="0" algn="l">
              <a:spcBef>
                <a:spcPts val="0"/>
              </a:spcBef>
              <a:spcAft>
                <a:spcPts val="0"/>
              </a:spcAft>
              <a:buSzPts val="2100"/>
              <a:buChar char="●"/>
            </a:pPr>
            <a:r>
              <a:rPr lang="en-GB"/>
              <a:t>Customizability</a:t>
            </a:r>
            <a:endParaRPr/>
          </a:p>
        </p:txBody>
      </p:sp>
      <p:sp>
        <p:nvSpPr>
          <p:cNvPr id="86" name="Google Shape;86;p13"/>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Google Shape;91;p14"/>
          <p:cNvPicPr preferRelativeResize="0"/>
          <p:nvPr/>
        </p:nvPicPr>
        <p:blipFill>
          <a:blip r:embed="rId3">
            <a:alphaModFix/>
          </a:blip>
          <a:stretch>
            <a:fillRect/>
          </a:stretch>
        </p:blipFill>
        <p:spPr>
          <a:xfrm>
            <a:off x="731200" y="844175"/>
            <a:ext cx="7681599" cy="3791750"/>
          </a:xfrm>
          <a:prstGeom prst="rect">
            <a:avLst/>
          </a:prstGeom>
          <a:noFill/>
          <a:ln>
            <a:noFill/>
          </a:ln>
        </p:spPr>
      </p:pic>
      <p:sp>
        <p:nvSpPr>
          <p:cNvPr id="92" name="Google Shape;92;p14"/>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MoVIE’s Structure</a:t>
            </a:r>
            <a:endParaRPr/>
          </a:p>
        </p:txBody>
      </p:sp>
      <p:sp>
        <p:nvSpPr>
          <p:cNvPr id="93" name="Google Shape;93;p14"/>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Components</a:t>
            </a:r>
            <a:endParaRPr/>
          </a:p>
        </p:txBody>
      </p:sp>
      <p:sp>
        <p:nvSpPr>
          <p:cNvPr id="99" name="Google Shape;99;p15"/>
          <p:cNvSpPr txBox="1"/>
          <p:nvPr>
            <p:ph idx="1" type="body"/>
          </p:nvPr>
        </p:nvSpPr>
        <p:spPr>
          <a:xfrm>
            <a:off x="421971" y="1329896"/>
            <a:ext cx="7293300" cy="3086700"/>
          </a:xfrm>
          <a:prstGeom prst="rect">
            <a:avLst/>
          </a:prstGeom>
        </p:spPr>
        <p:txBody>
          <a:bodyPr anchorCtr="0" anchor="t" bIns="34275" lIns="68575" spcFirstLastPara="1" rIns="68575" wrap="square" tIns="34275">
            <a:noAutofit/>
          </a:bodyPr>
          <a:lstStyle/>
          <a:p>
            <a:pPr indent="-361950" lvl="0" marL="457200" rtl="0" algn="l">
              <a:lnSpc>
                <a:spcPct val="115000"/>
              </a:lnSpc>
              <a:spcBef>
                <a:spcPts val="800"/>
              </a:spcBef>
              <a:spcAft>
                <a:spcPts val="0"/>
              </a:spcAft>
              <a:buSzPts val="2100"/>
              <a:buAutoNum type="arabicPeriod"/>
            </a:pPr>
            <a:r>
              <a:rPr lang="en-GB"/>
              <a:t>Traffic Interceptor</a:t>
            </a:r>
            <a:endParaRPr/>
          </a:p>
          <a:p>
            <a:pPr indent="-361950" lvl="0" marL="457200" rtl="0" algn="l">
              <a:lnSpc>
                <a:spcPct val="115000"/>
              </a:lnSpc>
              <a:spcBef>
                <a:spcPts val="0"/>
              </a:spcBef>
              <a:spcAft>
                <a:spcPts val="0"/>
              </a:spcAft>
              <a:buSzPts val="2100"/>
              <a:buAutoNum type="arabicPeriod"/>
            </a:pPr>
            <a:r>
              <a:rPr lang="en-GB"/>
              <a:t>Packet Tracer</a:t>
            </a:r>
            <a:endParaRPr/>
          </a:p>
          <a:p>
            <a:pPr indent="-361950" lvl="0" marL="457200" rtl="0" algn="l">
              <a:lnSpc>
                <a:spcPct val="115000"/>
              </a:lnSpc>
              <a:spcBef>
                <a:spcPts val="0"/>
              </a:spcBef>
              <a:spcAft>
                <a:spcPts val="0"/>
              </a:spcAft>
              <a:buSzPts val="2100"/>
              <a:buAutoNum type="arabicPeriod"/>
            </a:pPr>
            <a:r>
              <a:rPr lang="en-GB"/>
              <a:t>Player View</a:t>
            </a:r>
            <a:endParaRPr/>
          </a:p>
          <a:p>
            <a:pPr indent="-361950" lvl="0" marL="457200" rtl="0" algn="l">
              <a:lnSpc>
                <a:spcPct val="115000"/>
              </a:lnSpc>
              <a:spcBef>
                <a:spcPts val="0"/>
              </a:spcBef>
              <a:spcAft>
                <a:spcPts val="0"/>
              </a:spcAft>
              <a:buSzPts val="2100"/>
              <a:buAutoNum type="arabicPeriod"/>
            </a:pPr>
            <a:r>
              <a:rPr lang="en-GB"/>
              <a:t>Privacy View</a:t>
            </a:r>
            <a:endParaRPr/>
          </a:p>
          <a:p>
            <a:pPr indent="-361950" lvl="0" marL="457200" rtl="0" algn="l">
              <a:lnSpc>
                <a:spcPct val="115000"/>
              </a:lnSpc>
              <a:spcBef>
                <a:spcPts val="0"/>
              </a:spcBef>
              <a:spcAft>
                <a:spcPts val="0"/>
              </a:spcAft>
              <a:buSzPts val="2100"/>
              <a:buAutoNum type="arabicPeriod"/>
            </a:pPr>
            <a:r>
              <a:rPr lang="en-GB"/>
              <a:t>Mapper</a:t>
            </a:r>
            <a:endParaRPr/>
          </a:p>
          <a:p>
            <a:pPr indent="-361950" lvl="0" marL="457200" rtl="0" algn="l">
              <a:lnSpc>
                <a:spcPct val="115000"/>
              </a:lnSpc>
              <a:spcBef>
                <a:spcPts val="0"/>
              </a:spcBef>
              <a:spcAft>
                <a:spcPts val="0"/>
              </a:spcAft>
              <a:buSzPts val="2100"/>
              <a:buAutoNum type="arabicPeriod"/>
            </a:pPr>
            <a:r>
              <a:rPr lang="en-GB"/>
              <a:t>Main Component</a:t>
            </a:r>
            <a:endParaRPr/>
          </a:p>
          <a:p>
            <a:pPr indent="-361950" lvl="0" marL="457200" rtl="0" algn="l">
              <a:lnSpc>
                <a:spcPct val="115000"/>
              </a:lnSpc>
              <a:spcBef>
                <a:spcPts val="0"/>
              </a:spcBef>
              <a:spcAft>
                <a:spcPts val="0"/>
              </a:spcAft>
              <a:buSzPts val="2100"/>
              <a:buAutoNum type="arabicPeriod"/>
            </a:pPr>
            <a:r>
              <a:rPr lang="en-GB"/>
              <a:t>Graphical User Interface (GUI)</a:t>
            </a:r>
            <a:endParaRPr/>
          </a:p>
        </p:txBody>
      </p:sp>
      <p:sp>
        <p:nvSpPr>
          <p:cNvPr id="100" name="Google Shape;100;p15"/>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6"/>
          <p:cNvSpPr txBox="1"/>
          <p:nvPr>
            <p:ph idx="4" type="body"/>
          </p:nvPr>
        </p:nvSpPr>
        <p:spPr>
          <a:xfrm>
            <a:off x="4641350" y="1122925"/>
            <a:ext cx="4502700" cy="3531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a:t>Application-layer view of the activities generated by the video streaming.</a:t>
            </a:r>
            <a:endParaRPr/>
          </a:p>
          <a:p>
            <a:pPr indent="0" lvl="0" marL="0" rtl="0" algn="l">
              <a:spcBef>
                <a:spcPts val="800"/>
              </a:spcBef>
              <a:spcAft>
                <a:spcPts val="0"/>
              </a:spcAft>
              <a:buNone/>
            </a:pPr>
            <a:r>
              <a:t/>
            </a:r>
            <a:endParaRPr/>
          </a:p>
          <a:p>
            <a:pPr indent="0" lvl="0" marL="0" rtl="0" algn="l">
              <a:spcBef>
                <a:spcPts val="800"/>
              </a:spcBef>
              <a:spcAft>
                <a:spcPts val="0"/>
              </a:spcAft>
              <a:buNone/>
            </a:pPr>
            <a:r>
              <a:rPr b="1" lang="en-GB"/>
              <a:t>MITMproxy</a:t>
            </a:r>
            <a:r>
              <a:rPr lang="en-GB"/>
              <a:t> to transparently intercept all HTTP/HTTPS traffic between the mobile device and the Internet.</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106" name="Google Shape;106;p16"/>
          <p:cNvSpPr txBox="1"/>
          <p:nvPr>
            <p:ph idx="1" type="body"/>
          </p:nvPr>
        </p:nvSpPr>
        <p:spPr>
          <a:xfrm>
            <a:off x="421975" y="1122850"/>
            <a:ext cx="4149900" cy="3405300"/>
          </a:xfrm>
          <a:prstGeom prst="rect">
            <a:avLst/>
          </a:prstGeom>
        </p:spPr>
        <p:txBody>
          <a:bodyPr anchorCtr="0" anchor="t" bIns="34275" lIns="68575" spcFirstLastPara="1" rIns="68575" wrap="square" tIns="34275">
            <a:noAutofit/>
          </a:bodyPr>
          <a:lstStyle/>
          <a:p>
            <a:pPr indent="-342900" lvl="0" marL="457200" rtl="0" algn="just">
              <a:lnSpc>
                <a:spcPct val="100000"/>
              </a:lnSpc>
              <a:spcBef>
                <a:spcPts val="0"/>
              </a:spcBef>
              <a:spcAft>
                <a:spcPts val="0"/>
              </a:spcAft>
              <a:buSzPts val="1800"/>
              <a:buFont typeface="Calibri"/>
              <a:buAutoNum type="arabicPeriod"/>
            </a:pPr>
            <a:r>
              <a:rPr b="1" lang="en-GB" sz="1800"/>
              <a:t>Traffic Interceptor</a:t>
            </a:r>
            <a:endParaRPr b="1" sz="1800"/>
          </a:p>
          <a:p>
            <a:pPr indent="0" lvl="0" marL="0" rtl="0" algn="l">
              <a:spcBef>
                <a:spcPts val="800"/>
              </a:spcBef>
              <a:spcAft>
                <a:spcPts val="0"/>
              </a:spcAft>
              <a:buNone/>
            </a:pPr>
            <a:r>
              <a:t/>
            </a:r>
            <a:endParaRPr sz="1800"/>
          </a:p>
        </p:txBody>
      </p:sp>
      <p:sp>
        <p:nvSpPr>
          <p:cNvPr id="107" name="Google Shape;107;p16"/>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MoVIE’s </a:t>
            </a:r>
            <a:r>
              <a:rPr lang="en-GB"/>
              <a:t>Components</a:t>
            </a:r>
            <a:endParaRPr/>
          </a:p>
        </p:txBody>
      </p:sp>
      <p:pic>
        <p:nvPicPr>
          <p:cNvPr id="108" name="Google Shape;108;p16"/>
          <p:cNvPicPr preferRelativeResize="0"/>
          <p:nvPr/>
        </p:nvPicPr>
        <p:blipFill>
          <a:blip r:embed="rId3">
            <a:alphaModFix/>
          </a:blip>
          <a:stretch>
            <a:fillRect/>
          </a:stretch>
        </p:blipFill>
        <p:spPr>
          <a:xfrm>
            <a:off x="4572000" y="2926530"/>
            <a:ext cx="4572000" cy="1727700"/>
          </a:xfrm>
          <a:prstGeom prst="rect">
            <a:avLst/>
          </a:prstGeom>
          <a:noFill/>
          <a:ln>
            <a:noFill/>
          </a:ln>
        </p:spPr>
      </p:pic>
      <p:sp>
        <p:nvSpPr>
          <p:cNvPr id="109" name="Google Shape;109;p16"/>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7"/>
          <p:cNvSpPr txBox="1"/>
          <p:nvPr>
            <p:ph idx="1" type="body"/>
          </p:nvPr>
        </p:nvSpPr>
        <p:spPr>
          <a:xfrm>
            <a:off x="421975" y="1122850"/>
            <a:ext cx="4149900" cy="3405300"/>
          </a:xfrm>
          <a:prstGeom prst="rect">
            <a:avLst/>
          </a:prstGeom>
        </p:spPr>
        <p:txBody>
          <a:bodyPr anchorCtr="0" anchor="t" bIns="34275" lIns="68575" spcFirstLastPara="1" rIns="68575" wrap="square" tIns="34275">
            <a:noAutofit/>
          </a:bodyPr>
          <a:lstStyle/>
          <a:p>
            <a:pPr indent="-342900" lvl="0" marL="457200" rtl="0" algn="just">
              <a:lnSpc>
                <a:spcPct val="100000"/>
              </a:lnSpc>
              <a:spcBef>
                <a:spcPts val="0"/>
              </a:spcBef>
              <a:spcAft>
                <a:spcPts val="0"/>
              </a:spcAft>
              <a:buSzPts val="1800"/>
              <a:buFont typeface="Calibri"/>
              <a:buAutoNum type="arabicPeriod"/>
            </a:pPr>
            <a:r>
              <a:rPr lang="en-GB" sz="1800"/>
              <a:t>Traffic Interceptor</a:t>
            </a:r>
            <a:endParaRPr sz="1800"/>
          </a:p>
          <a:p>
            <a:pPr indent="-342900" lvl="0" marL="457200" rtl="0" algn="just">
              <a:lnSpc>
                <a:spcPct val="100000"/>
              </a:lnSpc>
              <a:spcBef>
                <a:spcPts val="0"/>
              </a:spcBef>
              <a:spcAft>
                <a:spcPts val="0"/>
              </a:spcAft>
              <a:buSzPts val="1800"/>
              <a:buAutoNum type="arabicPeriod"/>
            </a:pPr>
            <a:r>
              <a:rPr b="1" lang="en-GB" sz="1800"/>
              <a:t>Packet Tracer</a:t>
            </a:r>
            <a:endParaRPr b="1" sz="1800"/>
          </a:p>
          <a:p>
            <a:pPr indent="0" lvl="0" marL="0" rtl="0" algn="l">
              <a:spcBef>
                <a:spcPts val="800"/>
              </a:spcBef>
              <a:spcAft>
                <a:spcPts val="0"/>
              </a:spcAft>
              <a:buNone/>
            </a:pPr>
            <a:r>
              <a:t/>
            </a:r>
            <a:endParaRPr sz="1800"/>
          </a:p>
        </p:txBody>
      </p:sp>
      <p:sp>
        <p:nvSpPr>
          <p:cNvPr id="115" name="Google Shape;115;p17"/>
          <p:cNvSpPr txBox="1"/>
          <p:nvPr>
            <p:ph type="title"/>
          </p:nvPr>
        </p:nvSpPr>
        <p:spPr>
          <a:xfrm>
            <a:off x="421971" y="347976"/>
            <a:ext cx="7293300" cy="77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MoVIE’s Components</a:t>
            </a:r>
            <a:endParaRPr/>
          </a:p>
        </p:txBody>
      </p:sp>
      <p:sp>
        <p:nvSpPr>
          <p:cNvPr id="116" name="Google Shape;116;p17"/>
          <p:cNvSpPr txBox="1"/>
          <p:nvPr>
            <p:ph idx="4" type="body"/>
          </p:nvPr>
        </p:nvSpPr>
        <p:spPr>
          <a:xfrm>
            <a:off x="4641350" y="1122925"/>
            <a:ext cx="4502700" cy="3531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a:t>It captures full packet traces of Internet traffic generated by mobile device during streaming.</a:t>
            </a:r>
            <a:endParaRPr/>
          </a:p>
          <a:p>
            <a:pPr indent="0" lvl="0" marL="0" rtl="0" algn="l">
              <a:spcBef>
                <a:spcPts val="800"/>
              </a:spcBef>
              <a:spcAft>
                <a:spcPts val="0"/>
              </a:spcAft>
              <a:buNone/>
            </a:pPr>
            <a:r>
              <a:rPr b="1" lang="en-GB"/>
              <a:t>TShark</a:t>
            </a:r>
            <a:r>
              <a:rPr lang="en-GB"/>
              <a:t>,  a terminal-oriented version of Wireshark, is a widely-used protocol analyzer, providing a network-level view of traffic.</a:t>
            </a:r>
            <a:endParaRPr/>
          </a:p>
          <a:p>
            <a:pPr indent="0" lvl="0" marL="0" rtl="0" algn="l">
              <a:spcBef>
                <a:spcPts val="800"/>
              </a:spcBef>
              <a:spcAft>
                <a:spcPts val="0"/>
              </a:spcAft>
              <a:buNone/>
            </a:pPr>
            <a:r>
              <a:rPr lang="en-GB"/>
              <a:t> </a:t>
            </a:r>
            <a:endParaRPr/>
          </a:p>
        </p:txBody>
      </p:sp>
      <p:sp>
        <p:nvSpPr>
          <p:cNvPr id="117" name="Google Shape;117;p17"/>
          <p:cNvSpPr txBox="1"/>
          <p:nvPr>
            <p:ph idx="12" type="sldNum"/>
          </p:nvPr>
        </p:nvSpPr>
        <p:spPr>
          <a:xfrm>
            <a:off x="6859821" y="4785403"/>
            <a:ext cx="2057400" cy="2739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118" name="Google Shape;118;p17"/>
          <p:cNvPicPr preferRelativeResize="0"/>
          <p:nvPr/>
        </p:nvPicPr>
        <p:blipFill>
          <a:blip r:embed="rId3">
            <a:alphaModFix/>
          </a:blip>
          <a:stretch>
            <a:fillRect/>
          </a:stretch>
        </p:blipFill>
        <p:spPr>
          <a:xfrm>
            <a:off x="4641350" y="2737950"/>
            <a:ext cx="4344799" cy="13789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262626"/>
      </a:dk2>
      <a:lt2>
        <a:srgbClr val="EEECE1"/>
      </a:lt2>
      <a:accent1>
        <a:srgbClr val="E32726"/>
      </a:accent1>
      <a:accent2>
        <a:srgbClr val="FFD200"/>
      </a:accent2>
      <a:accent3>
        <a:srgbClr val="FBB031"/>
      </a:accent3>
      <a:accent4>
        <a:srgbClr val="F47C00"/>
      </a:accent4>
      <a:accent5>
        <a:srgbClr val="AF2626"/>
      </a:accent5>
      <a:accent6>
        <a:srgbClr val="6D3321"/>
      </a:accent6>
      <a:hlink>
        <a:srgbClr val="E32726"/>
      </a:hlink>
      <a:folHlink>
        <a:srgbClr val="66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