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osis" panose="020B0604020202020204" charset="0"/>
      <p:regular r:id="rId20"/>
      <p:bold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eae06ff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eae06ff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d77afc3e3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d77afc3e3_0_2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bd77afc3e3_0_2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d77afc3e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d77afc3e3_0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some data leak screanshots</a:t>
            </a:r>
            <a:endParaRPr/>
          </a:p>
        </p:txBody>
      </p:sp>
      <p:sp>
        <p:nvSpPr>
          <p:cNvPr id="205" name="Google Shape;205;gbd77afc3e3_0_2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d9a5697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bd9a5697f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bd9a5697fe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d77afc3e3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d77afc3e3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bd77afc3e3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d77afc3e3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d77afc3e3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bd77afc3e3_0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d77afc3e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d77afc3e3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bd77afc3e3_0_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d77afc3e3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d77afc3e3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bd77afc3e3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d77afc3e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d77afc3e3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bd77afc3e3_0_1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d77afc3e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d77afc3e3_0_2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bd77afc3e3_0_2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d77afc3e3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d77afc3e3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bd77afc3e3_0_2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d77afc3e3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d77afc3e3_0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bd77afc3e3_0_2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78279" y="1785343"/>
            <a:ext cx="7841100" cy="23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>
            <a:lvl1pPr marR="0" lvl="0" algn="l" rtl="0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78279" y="4128032"/>
            <a:ext cx="78411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R="0" lvl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1578279" y="4849226"/>
            <a:ext cx="78411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3"/>
          </p:nvPr>
        </p:nvSpPr>
        <p:spPr>
          <a:xfrm>
            <a:off x="1578279" y="5981178"/>
            <a:ext cx="65859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16495" y="6333009"/>
            <a:ext cx="731700" cy="525000"/>
          </a:xfrm>
          <a:prstGeom prst="rect">
            <a:avLst/>
          </a:prstGeom>
        </p:spPr>
        <p:txBody>
          <a:bodyPr spcFirstLastPara="1" wrap="square" lIns="117825" tIns="117825" rIns="117825" bIns="117825" anchor="t" anchorCtr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3285067" y="2905229"/>
            <a:ext cx="8462100" cy="1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1"/>
          </p:nvPr>
        </p:nvSpPr>
        <p:spPr>
          <a:xfrm>
            <a:off x="3285067" y="4151183"/>
            <a:ext cx="84621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Noto Sans Symbols"/>
              <a:buNone/>
              <a:defRPr sz="37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Noto Sans Symbols"/>
              <a:buNone/>
              <a:defRPr sz="2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Courier New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1174045" y="6356351"/>
            <a:ext cx="13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2709335" y="6356351"/>
            <a:ext cx="764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0498667" y="6356351"/>
            <a:ext cx="11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2054577" y="1"/>
            <a:ext cx="100131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676267" y="1160085"/>
            <a:ext cx="10972800" cy="49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Calibri"/>
              <a:buChar char="—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Noto Sans Symbols"/>
              <a:buChar char="▪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Courier New"/>
              <a:buChar char="o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—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1174045" y="6356351"/>
            <a:ext cx="13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2709335" y="6356351"/>
            <a:ext cx="764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10498667" y="6356351"/>
            <a:ext cx="11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2054577" y="1"/>
            <a:ext cx="100131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609600" y="1150167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Noto Sans Symbols"/>
              <a:buChar char="▪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Calibri"/>
              <a:buChar char="—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—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2"/>
          </p:nvPr>
        </p:nvSpPr>
        <p:spPr>
          <a:xfrm>
            <a:off x="6197600" y="1150167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Noto Sans Symbols"/>
              <a:buChar char="▪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Calibri"/>
              <a:buChar char="—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—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1174045" y="6356351"/>
            <a:ext cx="13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2709335" y="6356351"/>
            <a:ext cx="764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10498667" y="6356351"/>
            <a:ext cx="11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5"/>
          <p:cNvSpPr>
            <a:spLocks noGrp="1"/>
          </p:cNvSpPr>
          <p:nvPr>
            <p:ph type="pic" idx="2"/>
          </p:nvPr>
        </p:nvSpPr>
        <p:spPr>
          <a:xfrm>
            <a:off x="2389717" y="1070077"/>
            <a:ext cx="7315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Noto Sans Symbols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7F7F7F"/>
              </a:buClr>
              <a:buSzPts val="34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Courier New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1174045" y="6356351"/>
            <a:ext cx="13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2709335" y="6356351"/>
            <a:ext cx="764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10498667" y="6356351"/>
            <a:ext cx="11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562628" y="1773195"/>
            <a:ext cx="9724500" cy="4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1100"/>
              </a:spcBef>
              <a:spcAft>
                <a:spcPts val="0"/>
              </a:spcAft>
              <a:buClr>
                <a:srgbClr val="E32726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03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57B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photo with text">
  <p:cSld name="Double photo with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>
            <a:spLocks noGrp="1"/>
          </p:cNvSpPr>
          <p:nvPr>
            <p:ph type="pic" idx="2"/>
          </p:nvPr>
        </p:nvSpPr>
        <p:spPr>
          <a:xfrm>
            <a:off x="933864" y="1655241"/>
            <a:ext cx="39828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933864" y="4202482"/>
            <a:ext cx="39960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03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57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>
            <a:spLocks noGrp="1"/>
          </p:cNvSpPr>
          <p:nvPr>
            <p:ph type="pic" idx="3"/>
          </p:nvPr>
        </p:nvSpPr>
        <p:spPr>
          <a:xfrm>
            <a:off x="7240719" y="1655241"/>
            <a:ext cx="39828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7" name="Google Shape;107;p18"/>
          <p:cNvCxnSpPr/>
          <p:nvPr/>
        </p:nvCxnSpPr>
        <p:spPr>
          <a:xfrm>
            <a:off x="6096000" y="1551313"/>
            <a:ext cx="0" cy="465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8"/>
          <p:cNvSpPr txBox="1">
            <a:spLocks noGrp="1"/>
          </p:cNvSpPr>
          <p:nvPr>
            <p:ph type="body" idx="4"/>
          </p:nvPr>
        </p:nvSpPr>
        <p:spPr>
          <a:xfrm>
            <a:off x="7240719" y="4202482"/>
            <a:ext cx="39960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03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57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ctr" anchorCtr="0">
            <a:noAutofit/>
          </a:bodyPr>
          <a:lstStyle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562628" y="1773195"/>
            <a:ext cx="97245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0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57B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with text">
  <p:cSld name="Single photo with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>
            <a:spLocks noGrp="1"/>
          </p:cNvSpPr>
          <p:nvPr>
            <p:ph type="pic" idx="2"/>
          </p:nvPr>
        </p:nvSpPr>
        <p:spPr>
          <a:xfrm>
            <a:off x="933864" y="1773021"/>
            <a:ext cx="3938400" cy="3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347569" y="1773021"/>
            <a:ext cx="6013500" cy="3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0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57B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ctr" anchorCtr="0">
            <a:noAutofit/>
          </a:bodyPr>
          <a:lstStyle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photo with text">
  <p:cSld name="Double photo with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933864" y="1655241"/>
            <a:ext cx="39828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933864" y="4202482"/>
            <a:ext cx="39960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0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57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>
            <a:spLocks noGrp="1"/>
          </p:cNvSpPr>
          <p:nvPr>
            <p:ph type="pic" idx="3"/>
          </p:nvPr>
        </p:nvSpPr>
        <p:spPr>
          <a:xfrm>
            <a:off x="7240719" y="1655241"/>
            <a:ext cx="39828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6096000" y="1551313"/>
            <a:ext cx="0" cy="465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5"/>
          <p:cNvSpPr txBox="1">
            <a:spLocks noGrp="1"/>
          </p:cNvSpPr>
          <p:nvPr>
            <p:ph type="body" idx="4"/>
          </p:nvPr>
        </p:nvSpPr>
        <p:spPr>
          <a:xfrm>
            <a:off x="7240719" y="4202482"/>
            <a:ext cx="39960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B0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57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ctr" anchorCtr="0">
            <a:noAutofit/>
          </a:bodyPr>
          <a:lstStyle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slide">
  <p:cSld name="Statem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578280" y="1637270"/>
            <a:ext cx="8749500" cy="4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ctr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100"/>
              <a:buFont typeface="Arial"/>
              <a:buNone/>
              <a:defRPr sz="6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17825" tIns="117825" rIns="117825" bIns="117825" anchor="t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luding slide">
  <p:cSld name="Conclud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ctrTitle"/>
          </p:nvPr>
        </p:nvSpPr>
        <p:spPr>
          <a:xfrm>
            <a:off x="1578279" y="1680519"/>
            <a:ext cx="8418300" cy="19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>
            <a:lvl1pPr marR="0" lvl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1578279" y="3624188"/>
            <a:ext cx="841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>
            <a:lvl1pPr marR="0" lvl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1578279" y="4420386"/>
            <a:ext cx="84183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17825" tIns="117825" rIns="117825" bIns="1178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e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15600" y="454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117825" rIns="117825" bIns="1178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9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600" b="1">
                <a:latin typeface="Dosis"/>
                <a:ea typeface="Dosis"/>
                <a:cs typeface="Dosis"/>
                <a:sym typeface="Dosi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600" b="1">
                <a:latin typeface="Dosis"/>
                <a:ea typeface="Dosis"/>
                <a:cs typeface="Dosis"/>
                <a:sym typeface="Dosi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600" b="1">
                <a:latin typeface="Dosis"/>
                <a:ea typeface="Dosis"/>
                <a:cs typeface="Dosis"/>
                <a:sym typeface="Dosi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600" b="1">
                <a:latin typeface="Dosis"/>
                <a:ea typeface="Dosis"/>
                <a:cs typeface="Dosis"/>
                <a:sym typeface="Dosi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600" b="1">
                <a:latin typeface="Dosis"/>
                <a:ea typeface="Dosis"/>
                <a:cs typeface="Dosis"/>
                <a:sym typeface="Dosi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600" b="1">
                <a:latin typeface="Dosis"/>
                <a:ea typeface="Dosis"/>
                <a:cs typeface="Dosis"/>
                <a:sym typeface="Dosi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600" b="1">
                <a:latin typeface="Dosis"/>
                <a:ea typeface="Dosis"/>
                <a:cs typeface="Dosis"/>
                <a:sym typeface="Dosi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600" b="1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2999800" y="809067"/>
            <a:ext cx="61923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117825" rIns="117825" bIns="1178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11291300" y="203133"/>
            <a:ext cx="606000" cy="487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117825" tIns="117825" rIns="117825" bIns="117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11291300" y="690267"/>
            <a:ext cx="606000" cy="1188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17825" tIns="117825" rIns="117825" bIns="117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8512" y="184334"/>
            <a:ext cx="731700" cy="525000"/>
          </a:xfrm>
          <a:prstGeom prst="rect">
            <a:avLst/>
          </a:prstGeom>
        </p:spPr>
        <p:txBody>
          <a:bodyPr spcFirstLastPara="1" wrap="square" lIns="117825" tIns="117825" rIns="117825" bIns="117825" anchor="t" anchorCtr="0">
            <a:noAutofit/>
          </a:bodyPr>
          <a:lstStyle>
            <a:lvl1pPr lvl="0" algn="ctr" rtl="0">
              <a:buNone/>
              <a:defRPr sz="1700">
                <a:solidFill>
                  <a:srgbClr val="FFFFFF"/>
                </a:solidFill>
              </a:defRPr>
            </a:lvl1pPr>
            <a:lvl2pPr lvl="1" algn="ctr" rtl="0">
              <a:buNone/>
              <a:defRPr sz="1700">
                <a:solidFill>
                  <a:srgbClr val="FFFFFF"/>
                </a:solidFill>
              </a:defRPr>
            </a:lvl2pPr>
            <a:lvl3pPr lvl="2" algn="ctr" rtl="0">
              <a:buNone/>
              <a:defRPr sz="1700">
                <a:solidFill>
                  <a:srgbClr val="FFFFFF"/>
                </a:solidFill>
              </a:defRPr>
            </a:lvl3pPr>
            <a:lvl4pPr lvl="3" algn="ctr" rtl="0">
              <a:buNone/>
              <a:defRPr sz="1700">
                <a:solidFill>
                  <a:srgbClr val="FFFFFF"/>
                </a:solidFill>
              </a:defRPr>
            </a:lvl4pPr>
            <a:lvl5pPr lvl="4" algn="ctr" rtl="0">
              <a:buNone/>
              <a:defRPr sz="1700">
                <a:solidFill>
                  <a:srgbClr val="FFFFFF"/>
                </a:solidFill>
              </a:defRPr>
            </a:lvl5pPr>
            <a:lvl6pPr lvl="5" algn="ctr" rtl="0">
              <a:buNone/>
              <a:defRPr sz="1700">
                <a:solidFill>
                  <a:srgbClr val="FFFFFF"/>
                </a:solidFill>
              </a:defRPr>
            </a:lvl6pPr>
            <a:lvl7pPr lvl="6" algn="ctr" rtl="0">
              <a:buNone/>
              <a:defRPr sz="1700">
                <a:solidFill>
                  <a:srgbClr val="FFFFFF"/>
                </a:solidFill>
              </a:defRPr>
            </a:lvl7pPr>
            <a:lvl8pPr lvl="7" algn="ctr" rtl="0">
              <a:buNone/>
              <a:defRPr sz="1700">
                <a:solidFill>
                  <a:srgbClr val="FFFFFF"/>
                </a:solidFill>
              </a:defRPr>
            </a:lvl8pPr>
            <a:lvl9pPr lvl="8" algn="ctr" rtl="0">
              <a:buNone/>
              <a:defRPr sz="1700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8"/>
          <p:cNvSpPr txBox="1"/>
          <p:nvPr/>
        </p:nvSpPr>
        <p:spPr>
          <a:xfrm>
            <a:off x="9092500" y="6286533"/>
            <a:ext cx="29823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117825" rIns="117825" bIns="1178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 sz="13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9" name="Google Shape;49;p8"/>
          <p:cNvGrpSpPr/>
          <p:nvPr/>
        </p:nvGrpSpPr>
        <p:grpSpPr>
          <a:xfrm>
            <a:off x="263960" y="6244345"/>
            <a:ext cx="396255" cy="487210"/>
            <a:chOff x="2149550" y="2870305"/>
            <a:chExt cx="378395" cy="465250"/>
          </a:xfrm>
        </p:grpSpPr>
        <p:sp>
          <p:nvSpPr>
            <p:cNvPr id="50" name="Google Shape;50;p8"/>
            <p:cNvSpPr/>
            <p:nvPr/>
          </p:nvSpPr>
          <p:spPr>
            <a:xfrm>
              <a:off x="2149569" y="2870305"/>
              <a:ext cx="378375" cy="465250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9786" y="4479"/>
                  </a:moveTo>
                  <a:cubicBezTo>
                    <a:pt x="9957" y="4549"/>
                    <a:pt x="9915" y="4653"/>
                    <a:pt x="10000" y="4792"/>
                  </a:cubicBezTo>
                  <a:lnTo>
                    <a:pt x="10000" y="9236"/>
                  </a:lnTo>
                  <a:cubicBezTo>
                    <a:pt x="10000" y="9653"/>
                    <a:pt x="9573" y="10000"/>
                    <a:pt x="9060" y="10000"/>
                  </a:cubicBezTo>
                  <a:lnTo>
                    <a:pt x="940" y="10000"/>
                  </a:lnTo>
                  <a:cubicBezTo>
                    <a:pt x="342" y="10000"/>
                    <a:pt x="0" y="9653"/>
                    <a:pt x="0" y="9236"/>
                  </a:cubicBezTo>
                  <a:lnTo>
                    <a:pt x="0" y="694"/>
                  </a:lnTo>
                  <a:cubicBezTo>
                    <a:pt x="0" y="278"/>
                    <a:pt x="342" y="0"/>
                    <a:pt x="855" y="0"/>
                  </a:cubicBezTo>
                  <a:lnTo>
                    <a:pt x="7009" y="0"/>
                  </a:lnTo>
                  <a:cubicBezTo>
                    <a:pt x="7179" y="139"/>
                    <a:pt x="7179" y="417"/>
                    <a:pt x="7179" y="625"/>
                  </a:cubicBezTo>
                  <a:lnTo>
                    <a:pt x="7179" y="2222"/>
                  </a:lnTo>
                  <a:cubicBezTo>
                    <a:pt x="7179" y="2431"/>
                    <a:pt x="7436" y="2569"/>
                    <a:pt x="7521" y="2708"/>
                  </a:cubicBezTo>
                  <a:cubicBezTo>
                    <a:pt x="8120" y="3125"/>
                    <a:pt x="8632" y="3542"/>
                    <a:pt x="9145" y="3958"/>
                  </a:cubicBezTo>
                  <a:cubicBezTo>
                    <a:pt x="9231" y="4097"/>
                    <a:pt x="9334" y="4062"/>
                    <a:pt x="9632" y="4312"/>
                  </a:cubicBezTo>
                </a:path>
              </a:pathLst>
            </a:custGeom>
            <a:solidFill>
              <a:srgbClr val="F7B600"/>
            </a:solidFill>
            <a:ln w="12700" cap="flat" cmpd="sng">
              <a:solidFill>
                <a:srgbClr val="FFC9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7825" tIns="58900" rIns="117825" bIns="589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2414965" y="2870305"/>
              <a:ext cx="112980" cy="125770"/>
            </a:xfrm>
            <a:custGeom>
              <a:avLst/>
              <a:gdLst/>
              <a:ahLst/>
              <a:cxnLst/>
              <a:rect l="l" t="t" r="r" b="b"/>
              <a:pathLst>
                <a:path w="35" h="39" extrusionOk="0">
                  <a:moveTo>
                    <a:pt x="0" y="34"/>
                  </a:moveTo>
                  <a:cubicBezTo>
                    <a:pt x="0" y="23"/>
                    <a:pt x="0" y="11"/>
                    <a:pt x="0" y="0"/>
                  </a:cubicBezTo>
                  <a:cubicBezTo>
                    <a:pt x="12" y="11"/>
                    <a:pt x="24" y="22"/>
                    <a:pt x="35" y="34"/>
                  </a:cubicBezTo>
                  <a:cubicBezTo>
                    <a:pt x="33" y="36"/>
                    <a:pt x="32" y="36"/>
                    <a:pt x="30" y="36"/>
                  </a:cubicBezTo>
                  <a:cubicBezTo>
                    <a:pt x="20" y="36"/>
                    <a:pt x="10" y="39"/>
                    <a:pt x="0" y="34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spcFirstLastPara="1" wrap="square" lIns="117825" tIns="58900" rIns="117825" bIns="589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2414965" y="2980088"/>
              <a:ext cx="112975" cy="112975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cubicBezTo>
                    <a:pt x="9362" y="9057"/>
                    <a:pt x="1457" y="1924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spcFirstLastPara="1" wrap="square" lIns="117825" tIns="58900" rIns="117825" bIns="589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0" y="177800"/>
            <a:ext cx="109728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117825" rIns="117825" bIns="1178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117825" rIns="117825" bIns="117825" anchor="ctr" anchorCtr="0">
            <a:noAutofit/>
          </a:bodyPr>
          <a:lstStyle>
            <a:lvl1pPr marL="0" marR="0" lvl="0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4200" marR="0" lvl="1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81100" marR="0" lvl="2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5300" marR="0" lvl="3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62200" marR="0" lvl="4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46400" marR="0" lvl="5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0600" marR="0" lvl="6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127500" marR="0" lvl="7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711700" marR="0" lvl="8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117825" rIns="117825" bIns="117825" anchor="ctr" anchorCtr="0">
            <a:noAutofit/>
          </a:bodyPr>
          <a:lstStyle>
            <a:lvl1pPr marL="0" marR="0" lvl="0" indent="-1143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4200" marR="0" lvl="1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81100" marR="0" lvl="2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5300" marR="0" lvl="3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62200" marR="0" lvl="4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46400" marR="0" lvl="5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0600" marR="0" lvl="6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127500" marR="0" lvl="7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711700" marR="0" lvl="8" indent="-1143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58900" rIns="117825" bIns="589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2054577" y="1"/>
            <a:ext cx="100131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676267" y="1160085"/>
            <a:ext cx="10972800" cy="49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Calibri"/>
              <a:buChar char="—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Noto Sans Symbols"/>
              <a:buChar char="▪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Courier New"/>
              <a:buChar char="o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—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174045" y="6356351"/>
            <a:ext cx="13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2709335" y="6356351"/>
            <a:ext cx="764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0498667" y="6356351"/>
            <a:ext cx="11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117825" rIns="117825" bIns="117825" anchor="t" anchorCtr="0">
            <a:noAutofit/>
          </a:bodyPr>
          <a:lstStyle>
            <a:lvl1pPr lvl="0" algn="r" rtl="0">
              <a:buNone/>
              <a:defRPr sz="1700">
                <a:solidFill>
                  <a:schemeClr val="tx1"/>
                </a:solidFill>
              </a:defRPr>
            </a:lvl1pPr>
            <a:lvl2pPr lvl="1" algn="r" rtl="0">
              <a:buNone/>
              <a:defRPr sz="1700">
                <a:solidFill>
                  <a:schemeClr val="tx1"/>
                </a:solidFill>
              </a:defRPr>
            </a:lvl2pPr>
            <a:lvl3pPr lvl="2" algn="r" rtl="0">
              <a:buNone/>
              <a:defRPr sz="1700">
                <a:solidFill>
                  <a:schemeClr val="tx1"/>
                </a:solidFill>
              </a:defRPr>
            </a:lvl3pPr>
            <a:lvl4pPr lvl="3" algn="r" rtl="0">
              <a:buNone/>
              <a:defRPr sz="1700">
                <a:solidFill>
                  <a:schemeClr val="tx1"/>
                </a:solidFill>
              </a:defRPr>
            </a:lvl4pPr>
            <a:lvl5pPr lvl="4" algn="r" rtl="0">
              <a:buNone/>
              <a:defRPr sz="1700">
                <a:solidFill>
                  <a:schemeClr val="tx1"/>
                </a:solidFill>
              </a:defRPr>
            </a:lvl5pPr>
            <a:lvl6pPr lvl="5" algn="r" rtl="0">
              <a:buNone/>
              <a:defRPr sz="1700">
                <a:solidFill>
                  <a:schemeClr val="tx1"/>
                </a:solidFill>
              </a:defRPr>
            </a:lvl6pPr>
            <a:lvl7pPr lvl="6" algn="r" rtl="0">
              <a:buNone/>
              <a:defRPr sz="1700">
                <a:solidFill>
                  <a:schemeClr val="tx1"/>
                </a:solidFill>
              </a:defRPr>
            </a:lvl7pPr>
            <a:lvl8pPr lvl="7" algn="r" rtl="0">
              <a:buNone/>
              <a:defRPr sz="1700">
                <a:solidFill>
                  <a:schemeClr val="tx1"/>
                </a:solidFill>
              </a:defRPr>
            </a:lvl8pPr>
            <a:lvl9pPr lvl="8" algn="r" rtl="0">
              <a:buNone/>
              <a:defRPr sz="17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054577" y="1"/>
            <a:ext cx="100131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676267" y="1260093"/>
            <a:ext cx="109728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Calibri"/>
              <a:buChar char="—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Noto Sans Symbols"/>
              <a:buChar char="▪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Courier New"/>
              <a:buChar char="o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—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1174045" y="6356351"/>
            <a:ext cx="13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2709335" y="6356351"/>
            <a:ext cx="764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0498667" y="6356351"/>
            <a:ext cx="11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7677600" y="4076700"/>
            <a:ext cx="4514400" cy="128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PAM 2021</a:t>
            </a: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</a:t>
            </a:r>
            <a:endParaRPr sz="20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807650" y="4133408"/>
            <a:ext cx="68931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Sina Keshvadi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Carey Williamson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Calgary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ctrTitle"/>
          </p:nvPr>
        </p:nvSpPr>
        <p:spPr>
          <a:xfrm>
            <a:off x="1025427" y="530975"/>
            <a:ext cx="9207000" cy="179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Empirical Measurement Study</a:t>
            </a:r>
            <a:b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Free Live Streaming Services</a:t>
            </a:r>
            <a:endParaRPr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Privacy View</a:t>
            </a:r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01" y="1497476"/>
            <a:ext cx="11470225" cy="51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Leaks</a:t>
            </a:r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562628" y="1773195"/>
            <a:ext cx="10958812" cy="41154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Some FLS sites send the following information to tracking Web sites: 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Public and private IP addresses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Internet Service Provider (ISP)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City and area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Device name, OS, and browser version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Graphic card model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Proxy information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●"/>
            </a:pPr>
            <a:r>
              <a:rPr lang="en-US" dirty="0"/>
              <a:t>Ad-blocker tools do not prevent this data transmission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Conclusions</a:t>
            </a:r>
            <a:endParaRPr dirty="0"/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562625" y="1773200"/>
            <a:ext cx="10467000" cy="41154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457200" lvl="0" indent="-4064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We observed a long broadcasting delay in free live streams</a:t>
            </a:r>
            <a:endParaRPr dirty="0"/>
          </a:p>
          <a:p>
            <a:pPr marL="457200" lvl="0" indent="-4064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The throughput, streaming quality, and packet loss rate differ greatly across FLS sites</a:t>
            </a:r>
            <a:endParaRPr dirty="0"/>
          </a:p>
          <a:p>
            <a:pPr marL="457200" lvl="0" indent="-4064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TSN delivers live video streaming using QUIC, which can improve performance in </a:t>
            </a:r>
            <a:r>
              <a:rPr lang="en-US" dirty="0" err="1"/>
              <a:t>WiFi</a:t>
            </a:r>
            <a:r>
              <a:rPr lang="en-US" dirty="0"/>
              <a:t> networks with higher delay and/or loss</a:t>
            </a:r>
            <a:endParaRPr dirty="0"/>
          </a:p>
          <a:p>
            <a:pPr marL="457200" lvl="0" indent="-4064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●"/>
            </a:pPr>
            <a:r>
              <a:rPr lang="en-US" dirty="0"/>
              <a:t>There is uncertainty of streaming popular events with FLS services</a:t>
            </a:r>
          </a:p>
          <a:p>
            <a:pPr marL="457200" lvl="0" indent="-4064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●"/>
            </a:pPr>
            <a:r>
              <a:rPr lang="en-US" dirty="0"/>
              <a:t>There are privacy and security risks associated with FLS services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Live Streaming Study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562625" y="1773200"/>
            <a:ext cx="10974600" cy="41154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457200" lvl="0" indent="-4064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b="1" dirty="0"/>
              <a:t>Free Live Streaming</a:t>
            </a:r>
            <a:r>
              <a:rPr lang="en-US" dirty="0"/>
              <a:t> (FLS) services provide unauthorized broadcasting of live events online, and have attracted millions of viewers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Using these services raises concerns about:</a:t>
            </a:r>
            <a:endParaRPr dirty="0"/>
          </a:p>
          <a:p>
            <a:pPr marL="914400" lvl="1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○"/>
            </a:pPr>
            <a:r>
              <a:rPr lang="en-US" sz="2500" b="1" dirty="0"/>
              <a:t>Performance</a:t>
            </a:r>
            <a:endParaRPr sz="2500" b="1" dirty="0"/>
          </a:p>
          <a:p>
            <a:pPr marL="914400" lvl="1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○"/>
            </a:pPr>
            <a:r>
              <a:rPr lang="en-US" sz="2500" b="1" dirty="0"/>
              <a:t>Quality of Experience</a:t>
            </a:r>
            <a:endParaRPr sz="2500" b="1" dirty="0"/>
          </a:p>
          <a:p>
            <a:pPr marL="914400" lvl="1" indent="-3873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500"/>
              <a:buChar char="○"/>
            </a:pPr>
            <a:r>
              <a:rPr lang="en-US" sz="2500" b="1" dirty="0"/>
              <a:t>User Privacy</a:t>
            </a:r>
            <a:endParaRPr sz="2500"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FLS Ecosystem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25" y="3574078"/>
            <a:ext cx="12192002" cy="3283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328975" y="1783575"/>
            <a:ext cx="6123900" cy="17904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457200" lvl="0" indent="-35941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60"/>
              <a:buChar char="●"/>
            </a:pPr>
            <a:r>
              <a:rPr lang="en-US" sz="2060" b="1"/>
              <a:t>Media Providers</a:t>
            </a:r>
            <a:r>
              <a:rPr lang="en-US" sz="2060"/>
              <a:t>: provide and stream the media content</a:t>
            </a:r>
            <a:endParaRPr sz="2060"/>
          </a:p>
          <a:p>
            <a:pPr marL="457200" lvl="0" indent="-35941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60"/>
              <a:buChar char="●"/>
            </a:pPr>
            <a:r>
              <a:rPr lang="en-US" sz="2060" b="1"/>
              <a:t>Channel Providers</a:t>
            </a:r>
            <a:r>
              <a:rPr lang="en-US" sz="2060"/>
              <a:t>: receive live streams from media providers and serve them to users</a:t>
            </a:r>
            <a:endParaRPr sz="2060"/>
          </a:p>
          <a:p>
            <a:pPr marL="457200" lvl="0" indent="-359410" algn="just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060"/>
              <a:buChar char="●"/>
            </a:pPr>
            <a:r>
              <a:rPr lang="en-US" sz="2060" b="1"/>
              <a:t>Aggregators</a:t>
            </a:r>
            <a:r>
              <a:rPr lang="en-US" sz="2060"/>
              <a:t>: provide a list of available streams for users to browse</a:t>
            </a:r>
            <a:endParaRPr sz="206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6453100" y="1783575"/>
            <a:ext cx="5358900" cy="17904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rmAutofit/>
          </a:bodyPr>
          <a:lstStyle/>
          <a:p>
            <a:pPr marL="457200" lvl="0" indent="-358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n-US" sz="2050" b="1"/>
              <a:t>Advertisers</a:t>
            </a:r>
            <a:r>
              <a:rPr lang="en-US" sz="2050"/>
              <a:t>: support the foregoing three entities through ads and overlays</a:t>
            </a:r>
            <a:endParaRPr sz="2050"/>
          </a:p>
          <a:p>
            <a:pPr marL="457200" lvl="0" indent="-358775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50"/>
              <a:buChar char="●"/>
            </a:pPr>
            <a:r>
              <a:rPr lang="en-US" sz="2050" b="1"/>
              <a:t>Users</a:t>
            </a:r>
            <a:r>
              <a:rPr lang="en-US" sz="2050"/>
              <a:t>: watch their favourite live stream events found via the aggregators</a:t>
            </a:r>
            <a:endParaRPr sz="20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Research Questions</a:t>
            </a:r>
            <a:endParaRPr dirty="0"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562625" y="1773200"/>
            <a:ext cx="10509000" cy="16422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sp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What are the </a:t>
            </a:r>
            <a:r>
              <a:rPr lang="en-US" b="1"/>
              <a:t>network </a:t>
            </a:r>
            <a:r>
              <a:rPr lang="en-US"/>
              <a:t>and </a:t>
            </a:r>
            <a:r>
              <a:rPr lang="en-US" b="1"/>
              <a:t>video QoS </a:t>
            </a:r>
            <a:r>
              <a:rPr lang="en-US"/>
              <a:t>provided by FLS services?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Are these services </a:t>
            </a:r>
            <a:r>
              <a:rPr lang="en-US" b="1"/>
              <a:t>scalable </a:t>
            </a:r>
            <a:r>
              <a:rPr lang="en-US"/>
              <a:t>for popular events?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●"/>
            </a:pPr>
            <a:r>
              <a:rPr lang="en-US"/>
              <a:t>What </a:t>
            </a:r>
            <a:r>
              <a:rPr lang="en-US" b="1"/>
              <a:t>privacy risks </a:t>
            </a:r>
            <a:r>
              <a:rPr lang="en-US"/>
              <a:t>are associated with these services?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155750" y="1773200"/>
            <a:ext cx="5270700" cy="41154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b="1" dirty="0" err="1"/>
              <a:t>MoVIE</a:t>
            </a:r>
            <a:r>
              <a:rPr lang="en-US" b="1" dirty="0"/>
              <a:t> </a:t>
            </a:r>
            <a:r>
              <a:rPr lang="en-US" dirty="0"/>
              <a:t> (Mobile Video Information Extraction) tool to capture and analyze live video streaming sessions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b="1" dirty="0"/>
              <a:t>Google Chrome browser </a:t>
            </a:r>
            <a:r>
              <a:rPr lang="en-US" dirty="0"/>
              <a:t>for</a:t>
            </a:r>
            <a:r>
              <a:rPr lang="en-US" b="1" dirty="0"/>
              <a:t>  </a:t>
            </a:r>
            <a:r>
              <a:rPr lang="en-US" dirty="0"/>
              <a:t>video</a:t>
            </a:r>
            <a:r>
              <a:rPr lang="en-US" b="1" dirty="0"/>
              <a:t> </a:t>
            </a:r>
            <a:r>
              <a:rPr lang="en-US" dirty="0"/>
              <a:t>streaming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●"/>
            </a:pPr>
            <a:r>
              <a:rPr lang="en-US" b="1" dirty="0"/>
              <a:t>Charles</a:t>
            </a:r>
            <a:r>
              <a:rPr lang="en-US" dirty="0"/>
              <a:t> proxy for decrypting connections</a:t>
            </a:r>
            <a:endParaRPr dirty="0"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l="4974" t="2633" r="3908" b="3969"/>
          <a:stretch/>
        </p:blipFill>
        <p:spPr>
          <a:xfrm>
            <a:off x="5426450" y="1951125"/>
            <a:ext cx="6505125" cy="3219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Collection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562625" y="1773200"/>
            <a:ext cx="10879500" cy="4527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rmAutofit lnSpcReduction="10000"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/>
              <a:t>Reddit</a:t>
            </a:r>
            <a:r>
              <a:rPr lang="en-US" sz="2400" dirty="0"/>
              <a:t> is a popular online social network on which users discuss, share, and rate Web content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We selected the top-5 most popular FLS Web sites based on user votes in Reddit for each of NHL (hockey), NBA (basketball), NFL (football), and UEFA (soccer)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Compare with two Canadian legitimate providers: TSN and DAZN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We analyzed the captured data of: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NBA game in December 2019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NFL </a:t>
            </a:r>
            <a:r>
              <a:rPr lang="en-US" dirty="0" err="1"/>
              <a:t>SuperBowl</a:t>
            </a:r>
            <a:r>
              <a:rPr lang="en-US" dirty="0"/>
              <a:t> in February 2020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UEFA playoff game in February 2020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-US" dirty="0"/>
              <a:t>NHL game in March 2020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QoS Analysis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25" y="1497475"/>
            <a:ext cx="8412025" cy="531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QoS Analysis</a:t>
            </a: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25" y="1362450"/>
            <a:ext cx="7681476" cy="538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562628" y="463968"/>
            <a:ext cx="9724500" cy="1033500"/>
          </a:xfrm>
          <a:prstGeom prst="rect">
            <a:avLst/>
          </a:prstGeom>
        </p:spPr>
        <p:txBody>
          <a:bodyPr spcFirstLastPara="1" wrap="square" lIns="91650" tIns="45825" rIns="91650" bIns="45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Scalability</a:t>
            </a: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562628" y="1773195"/>
            <a:ext cx="9724500" cy="41154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FLS sites had problems during popular games, such as the 2019 NBA Finals.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9146427" y="6380538"/>
            <a:ext cx="2743200" cy="3651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525" y="3123325"/>
            <a:ext cx="10228950" cy="16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262626"/>
      </a:dk2>
      <a:lt2>
        <a:srgbClr val="EEECE1"/>
      </a:lt2>
      <a:accent1>
        <a:srgbClr val="E32726"/>
      </a:accent1>
      <a:accent2>
        <a:srgbClr val="FFD200"/>
      </a:accent2>
      <a:accent3>
        <a:srgbClr val="FBB031"/>
      </a:accent3>
      <a:accent4>
        <a:srgbClr val="F47C00"/>
      </a:accent4>
      <a:accent5>
        <a:srgbClr val="AF2626"/>
      </a:accent5>
      <a:accent6>
        <a:srgbClr val="6D3321"/>
      </a:accent6>
      <a:hlink>
        <a:srgbClr val="E32726"/>
      </a:hlink>
      <a:folHlink>
        <a:srgbClr val="66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444</Words>
  <Application>Microsoft Office PowerPoint</Application>
  <PresentationFormat>Widescreen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Open Sans</vt:lpstr>
      <vt:lpstr>Arial</vt:lpstr>
      <vt:lpstr>Times New Roman</vt:lpstr>
      <vt:lpstr>Noto Sans Symbols</vt:lpstr>
      <vt:lpstr>Calibri</vt:lpstr>
      <vt:lpstr>Dosis</vt:lpstr>
      <vt:lpstr>Courier New</vt:lpstr>
      <vt:lpstr>Office Theme</vt:lpstr>
      <vt:lpstr>Office Theme</vt:lpstr>
      <vt:lpstr>An Empirical Measurement Study of Free Live Streaming Services</vt:lpstr>
      <vt:lpstr>Free Live Streaming Study</vt:lpstr>
      <vt:lpstr>FLS Ecosystem</vt:lpstr>
      <vt:lpstr>Research Questions</vt:lpstr>
      <vt:lpstr>Methodology</vt:lpstr>
      <vt:lpstr>Data Collection</vt:lpstr>
      <vt:lpstr>Network QoS Analysis</vt:lpstr>
      <vt:lpstr>Video QoS Analysis</vt:lpstr>
      <vt:lpstr>Scalability</vt:lpstr>
      <vt:lpstr>Privacy View</vt:lpstr>
      <vt:lpstr>Data Leaks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Empirical Measurement Study of  Free Live Streaming Services</dc:title>
  <dc:creator>Carey</dc:creator>
  <cp:lastModifiedBy>Carey Williamson</cp:lastModifiedBy>
  <cp:revision>4</cp:revision>
  <dcterms:modified xsi:type="dcterms:W3CDTF">2021-03-15T13:06:39Z</dcterms:modified>
</cp:coreProperties>
</file>