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093CE5-F80D-BA4F-A3AC-F60453A82B60}" type="datetimeFigureOut">
              <a:rPr lang="en-US" smtClean="0"/>
              <a:pPr/>
              <a:t>1/13/2019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00964-B5C1-374D-8CBD-26DECFC322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13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9140" y="3550259"/>
            <a:ext cx="6731101" cy="1245955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9139" y="4796214"/>
            <a:ext cx="6731101" cy="62051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CPSC 641     Winter 2011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91707-747E-C946-9ECD-54E2551B1C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822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0" y="1160086"/>
            <a:ext cx="8229600" cy="4966078"/>
          </a:xfrm>
        </p:spPr>
        <p:txBody>
          <a:bodyPr/>
          <a:lstStyle/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139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5016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lang="en-CA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/>
              <a:t>Click to edit Master text styles</a:t>
            </a:r>
          </a:p>
          <a:p>
            <a:pPr marL="742950" lvl="1" indent="-285750" algn="l" defTabSz="457200" rtl="0" eaLnBrk="1" latinLnBrk="0" hangingPunct="1">
              <a:spcBef>
                <a:spcPct val="20000"/>
              </a:spcBef>
              <a:buClr>
                <a:schemeClr val="bg1">
                  <a:lumMod val="50000"/>
                </a:schemeClr>
              </a:buClr>
              <a:buSzPct val="90000"/>
              <a:buFont typeface="Calibri" pitchFamily="34" charset="0"/>
              <a:buChar char="—"/>
            </a:pPr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5016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CPSC 641     Winter 2011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91707-747E-C946-9ECD-54E2551B1C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85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70077"/>
            <a:ext cx="5486400" cy="365749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CPSC 641     Winter 2011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91707-747E-C946-9ECD-54E2551B1C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60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0036" y="1"/>
            <a:ext cx="7346763" cy="793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0" y="1260092"/>
            <a:ext cx="8229600" cy="4866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0456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32001" y="6356350"/>
            <a:ext cx="53234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CPSC 641     Winter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74000" y="6356350"/>
            <a:ext cx="86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91707-747E-C946-9ECD-54E2551B1C5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389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7" r:id="rId4"/>
  </p:sldLayoutIdLst>
  <p:hf hdr="0" ftr="0" dt="0"/>
  <p:txStyles>
    <p:titleStyle>
      <a:lvl1pPr algn="r" defTabSz="4572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0000"/>
        </a:buClr>
        <a:buFont typeface="Wingdings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SzPct val="90000"/>
        <a:buFont typeface="Calibri" pitchFamily="34" charset="0"/>
        <a:buChar char="—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Wingdings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Courier New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Calibri" pitchFamily="34" charset="0"/>
        <a:buChar char="—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30658" y="2138525"/>
            <a:ext cx="5805597" cy="983610"/>
          </a:xfrm>
        </p:spPr>
        <p:txBody>
          <a:bodyPr>
            <a:normAutofit/>
          </a:bodyPr>
          <a:lstStyle/>
          <a:p>
            <a:r>
              <a:rPr lang="en-US" dirty="0"/>
              <a:t>Markov Chains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30658" y="3641431"/>
            <a:ext cx="5652601" cy="198531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7F7F7F"/>
                </a:solidFill>
              </a:rPr>
              <a:t>Carey Williamson</a:t>
            </a:r>
          </a:p>
          <a:p>
            <a:r>
              <a:rPr lang="en-US" dirty="0">
                <a:solidFill>
                  <a:srgbClr val="7F7F7F"/>
                </a:solidFill>
              </a:rPr>
              <a:t>Department of Computer Science</a:t>
            </a:r>
          </a:p>
          <a:p>
            <a:r>
              <a:rPr lang="en-US" dirty="0">
                <a:solidFill>
                  <a:srgbClr val="7F7F7F"/>
                </a:solidFill>
              </a:rPr>
              <a:t>University of Calgary</a:t>
            </a:r>
          </a:p>
        </p:txBody>
      </p:sp>
    </p:spTree>
    <p:extLst>
      <p:ext uri="{BB962C8B-B14F-4D97-AF65-F5344CB8AC3E}">
        <p14:creationId xmlns:p14="http://schemas.microsoft.com/office/powerpoint/2010/main" val="4063233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927AD8-BE7A-4A26-AAF6-05569E789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29442-6BB8-4D8E-8871-75E590F84E87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211395" name="Rectangle 3">
            <a:extLst>
              <a:ext uri="{FF2B5EF4-FFF2-40B4-BE49-F238E27FC236}">
                <a16:creationId xmlns:a16="http://schemas.microsoft.com/office/drawing/2014/main" id="{6AA86140-DB29-47D6-B386-800CCEE80F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7924800" cy="4267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altLang="en-US" sz="3200"/>
              <a:t>Plan:</a:t>
            </a:r>
          </a:p>
          <a:p>
            <a:pPr lvl="1">
              <a:lnSpc>
                <a:spcPct val="90000"/>
              </a:lnSpc>
            </a:pPr>
            <a:r>
              <a:rPr lang="en-US" altLang="en-US" sz="2800"/>
              <a:t>Introduce basics of Markov models</a:t>
            </a:r>
          </a:p>
          <a:p>
            <a:pPr lvl="1">
              <a:lnSpc>
                <a:spcPct val="90000"/>
              </a:lnSpc>
            </a:pPr>
            <a:r>
              <a:rPr lang="en-US" altLang="en-US" sz="2800"/>
              <a:t>Define terminology for Markov chains</a:t>
            </a:r>
          </a:p>
          <a:p>
            <a:pPr lvl="1">
              <a:lnSpc>
                <a:spcPct val="90000"/>
              </a:lnSpc>
            </a:pPr>
            <a:r>
              <a:rPr lang="en-US" altLang="en-US" sz="2800"/>
              <a:t>Discuss properties of Markov chains</a:t>
            </a:r>
          </a:p>
          <a:p>
            <a:pPr lvl="1">
              <a:lnSpc>
                <a:spcPct val="90000"/>
              </a:lnSpc>
            </a:pPr>
            <a:r>
              <a:rPr lang="en-US" altLang="en-US" sz="2800"/>
              <a:t>Show examples of Markov chain analysis</a:t>
            </a:r>
          </a:p>
          <a:p>
            <a:pPr lvl="2">
              <a:lnSpc>
                <a:spcPct val="90000"/>
              </a:lnSpc>
            </a:pPr>
            <a:r>
              <a:rPr lang="en-US" altLang="en-US" sz="2400"/>
              <a:t> On-Off traffic model</a:t>
            </a:r>
          </a:p>
          <a:p>
            <a:pPr lvl="2">
              <a:lnSpc>
                <a:spcPct val="90000"/>
              </a:lnSpc>
            </a:pPr>
            <a:r>
              <a:rPr lang="en-US" altLang="en-US" sz="2400"/>
              <a:t> Markov-Modulated Poisson Process</a:t>
            </a:r>
          </a:p>
          <a:p>
            <a:pPr lvl="2">
              <a:lnSpc>
                <a:spcPct val="90000"/>
              </a:lnSpc>
            </a:pPr>
            <a:r>
              <a:rPr lang="en-US" altLang="en-US" sz="2400"/>
              <a:t> Erlang B blocking formula</a:t>
            </a:r>
          </a:p>
          <a:p>
            <a:pPr lvl="2">
              <a:lnSpc>
                <a:spcPct val="90000"/>
              </a:lnSpc>
            </a:pPr>
            <a:r>
              <a:rPr lang="en-US" altLang="en-US" sz="2400"/>
              <a:t> TCP congestion window evolution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F4C358B-1BDC-4CD5-B96D-08E3E838A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2674916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EDCBFF-0FA3-4FD3-B81D-5EA733BF2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5604-EB5F-4121-BE0D-1B7CC26A019E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212418" name="Rectangle 2">
            <a:extLst>
              <a:ext uri="{FF2B5EF4-FFF2-40B4-BE49-F238E27FC236}">
                <a16:creationId xmlns:a16="http://schemas.microsoft.com/office/drawing/2014/main" id="{F8A0390C-6A52-4320-8508-5FD4D67647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49248"/>
            <a:ext cx="8305800" cy="1143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Definition: Markov Chain</a:t>
            </a:r>
          </a:p>
        </p:txBody>
      </p:sp>
      <p:sp>
        <p:nvSpPr>
          <p:cNvPr id="1212419" name="Rectangle 3">
            <a:extLst>
              <a:ext uri="{FF2B5EF4-FFF2-40B4-BE49-F238E27FC236}">
                <a16:creationId xmlns:a16="http://schemas.microsoft.com/office/drawing/2014/main" id="{CD8308F2-C97D-45CC-BDD6-0AF1B462EB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924800" cy="4267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altLang="en-US"/>
              <a:t>A discrete-state Markov process</a:t>
            </a:r>
          </a:p>
          <a:p>
            <a:pPr>
              <a:lnSpc>
                <a:spcPct val="90000"/>
              </a:lnSpc>
            </a:pPr>
            <a:r>
              <a:rPr lang="en-US" altLang="en-US"/>
              <a:t>Has a set S of discrete states:   |S| &gt; 1</a:t>
            </a:r>
          </a:p>
          <a:p>
            <a:pPr>
              <a:lnSpc>
                <a:spcPct val="90000"/>
              </a:lnSpc>
            </a:pPr>
            <a:r>
              <a:rPr lang="en-US" altLang="en-US"/>
              <a:t>Changes randomly between states in a sequence of discrete steps</a:t>
            </a:r>
          </a:p>
          <a:p>
            <a:pPr>
              <a:lnSpc>
                <a:spcPct val="90000"/>
              </a:lnSpc>
            </a:pPr>
            <a:r>
              <a:rPr lang="en-US" altLang="en-US"/>
              <a:t>Continuous-time process, although the states are discrete</a:t>
            </a:r>
          </a:p>
          <a:p>
            <a:pPr>
              <a:lnSpc>
                <a:spcPct val="90000"/>
              </a:lnSpc>
            </a:pPr>
            <a:r>
              <a:rPr lang="en-US" altLang="en-US"/>
              <a:t>Very general modeling technique used for system state, occupancy, traffic, queues, ...</a:t>
            </a:r>
          </a:p>
          <a:p>
            <a:pPr>
              <a:lnSpc>
                <a:spcPct val="90000"/>
              </a:lnSpc>
            </a:pPr>
            <a:r>
              <a:rPr lang="en-US" altLang="en-US"/>
              <a:t>Analogy: Finite State Machine (FSM) in CS</a:t>
            </a:r>
          </a:p>
        </p:txBody>
      </p:sp>
    </p:spTree>
    <p:extLst>
      <p:ext uri="{BB962C8B-B14F-4D97-AF65-F5344CB8AC3E}">
        <p14:creationId xmlns:p14="http://schemas.microsoft.com/office/powerpoint/2010/main" val="45363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DCD260-E9AA-4CCB-B53D-9786D24BE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7A00C-2412-4CD0-8D58-93222CE2422B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213442" name="Rectangle 2">
            <a:extLst>
              <a:ext uri="{FF2B5EF4-FFF2-40B4-BE49-F238E27FC236}">
                <a16:creationId xmlns:a16="http://schemas.microsoft.com/office/drawing/2014/main" id="{C8F4C5F7-C693-4AA7-85B1-6069A90D7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35171"/>
            <a:ext cx="8305800" cy="1143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Some Terminology (1 of 3)</a:t>
            </a:r>
          </a:p>
        </p:txBody>
      </p:sp>
      <p:sp>
        <p:nvSpPr>
          <p:cNvPr id="1213443" name="Rectangle 3">
            <a:extLst>
              <a:ext uri="{FF2B5EF4-FFF2-40B4-BE49-F238E27FC236}">
                <a16:creationId xmlns:a16="http://schemas.microsoft.com/office/drawing/2014/main" id="{F1EC1E62-D0FA-40C2-BD4F-EF54273EE0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7924800" cy="40386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3200" u="sng"/>
              <a:t>Markov property</a:t>
            </a:r>
            <a:r>
              <a:rPr lang="en-US" altLang="en-US" sz="3200"/>
              <a:t>: behaviour of a Markov process depends only on what state it is in, and not on its past history (i.e., how it got there, or when)</a:t>
            </a:r>
          </a:p>
          <a:p>
            <a:r>
              <a:rPr lang="en-US" altLang="en-US" sz="3200"/>
              <a:t>A manifestation of the memoryless property, from the underlying assumption of exponential distributions</a:t>
            </a:r>
          </a:p>
        </p:txBody>
      </p:sp>
    </p:spTree>
    <p:extLst>
      <p:ext uri="{BB962C8B-B14F-4D97-AF65-F5344CB8AC3E}">
        <p14:creationId xmlns:p14="http://schemas.microsoft.com/office/powerpoint/2010/main" val="1696509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DFC29D-D57F-41B7-AA1A-688E191AE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44A9A-0356-4940-B46E-742F478457AF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214466" name="Rectangle 2">
            <a:extLst>
              <a:ext uri="{FF2B5EF4-FFF2-40B4-BE49-F238E27FC236}">
                <a16:creationId xmlns:a16="http://schemas.microsoft.com/office/drawing/2014/main" id="{46DCDD42-7329-45E7-AF12-13254854B5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21103"/>
            <a:ext cx="8305800" cy="1143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Some Terminology (2 of 3)</a:t>
            </a:r>
          </a:p>
        </p:txBody>
      </p:sp>
      <p:sp>
        <p:nvSpPr>
          <p:cNvPr id="1214467" name="Rectangle 3">
            <a:extLst>
              <a:ext uri="{FF2B5EF4-FFF2-40B4-BE49-F238E27FC236}">
                <a16:creationId xmlns:a16="http://schemas.microsoft.com/office/drawing/2014/main" id="{2FA4E23E-0088-4766-B419-7FBF29C2CF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924800" cy="35814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3200"/>
              <a:t>The time spent in a given state on a given visit is called the </a:t>
            </a:r>
            <a:r>
              <a:rPr lang="en-US" altLang="en-US" sz="3200" u="sng"/>
              <a:t>sojourn time</a:t>
            </a:r>
          </a:p>
          <a:p>
            <a:r>
              <a:rPr lang="en-US" altLang="en-US" sz="3200"/>
              <a:t>Sojourn times are exponentially distributed and independent</a:t>
            </a:r>
          </a:p>
          <a:p>
            <a:r>
              <a:rPr lang="en-US" altLang="en-US" sz="3200"/>
              <a:t>Each state i has a parameter q_i that characterizes its sojourn behaviour</a:t>
            </a:r>
          </a:p>
        </p:txBody>
      </p:sp>
    </p:spTree>
    <p:extLst>
      <p:ext uri="{BB962C8B-B14F-4D97-AF65-F5344CB8AC3E}">
        <p14:creationId xmlns:p14="http://schemas.microsoft.com/office/powerpoint/2010/main" val="2429505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03172F-8C62-4CCC-9CDF-2FB65841C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D6158-AEFB-4CDE-98EC-4874E2183718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215490" name="Rectangle 2">
            <a:extLst>
              <a:ext uri="{FF2B5EF4-FFF2-40B4-BE49-F238E27FC236}">
                <a16:creationId xmlns:a16="http://schemas.microsoft.com/office/drawing/2014/main" id="{D3E21FC8-C643-49ED-A418-BBA0B0D864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77369"/>
            <a:ext cx="8305800" cy="1143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Some Terminology (3 of 3)</a:t>
            </a:r>
          </a:p>
        </p:txBody>
      </p:sp>
      <p:sp>
        <p:nvSpPr>
          <p:cNvPr id="1215491" name="Rectangle 3">
            <a:extLst>
              <a:ext uri="{FF2B5EF4-FFF2-40B4-BE49-F238E27FC236}">
                <a16:creationId xmlns:a16="http://schemas.microsoft.com/office/drawing/2014/main" id="{32654F35-8EF7-424E-A5F1-06780E74E5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7924800" cy="41148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3200"/>
              <a:t>The probability of changing from state i to state j is denoted by p_ij</a:t>
            </a:r>
          </a:p>
          <a:p>
            <a:r>
              <a:rPr lang="en-US" altLang="en-US" sz="3200"/>
              <a:t>This is called the </a:t>
            </a:r>
            <a:r>
              <a:rPr lang="en-US" altLang="en-US" sz="3200" u="sng"/>
              <a:t>transition probability </a:t>
            </a:r>
            <a:r>
              <a:rPr lang="en-US" altLang="en-US" sz="3200"/>
              <a:t>(sometimes called </a:t>
            </a:r>
            <a:r>
              <a:rPr lang="en-US" altLang="en-US" sz="3200" u="sng"/>
              <a:t>transition rate)</a:t>
            </a:r>
          </a:p>
          <a:p>
            <a:r>
              <a:rPr lang="en-US" altLang="en-US" sz="3200"/>
              <a:t>Often expressed in matrix format</a:t>
            </a:r>
          </a:p>
          <a:p>
            <a:r>
              <a:rPr lang="en-US" altLang="en-US" sz="3200"/>
              <a:t>Important parameters that characterize the system behaviour</a:t>
            </a:r>
          </a:p>
        </p:txBody>
      </p:sp>
    </p:spTree>
    <p:extLst>
      <p:ext uri="{BB962C8B-B14F-4D97-AF65-F5344CB8AC3E}">
        <p14:creationId xmlns:p14="http://schemas.microsoft.com/office/powerpoint/2010/main" val="2104072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8B3648-B6F1-4246-9DB2-053179643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CB42E-B5C5-416F-B166-9B52CC4833E2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216514" name="Rectangle 2">
            <a:extLst>
              <a:ext uri="{FF2B5EF4-FFF2-40B4-BE49-F238E27FC236}">
                <a16:creationId xmlns:a16="http://schemas.microsoft.com/office/drawing/2014/main" id="{F71B4F69-D62D-43DA-8FD3-AA83D38483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41034"/>
            <a:ext cx="8305800" cy="1143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dirty="0"/>
              <a:t>Desirable Properties of Markov Chains</a:t>
            </a:r>
          </a:p>
        </p:txBody>
      </p:sp>
      <p:sp>
        <p:nvSpPr>
          <p:cNvPr id="1216515" name="Rectangle 3">
            <a:extLst>
              <a:ext uri="{FF2B5EF4-FFF2-40B4-BE49-F238E27FC236}">
                <a16:creationId xmlns:a16="http://schemas.microsoft.com/office/drawing/2014/main" id="{4B0504D7-A46C-485B-900A-E741BDEEC2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924800" cy="44196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altLang="en-US" sz="3200" u="sng"/>
              <a:t>Irreducibility</a:t>
            </a:r>
            <a:r>
              <a:rPr lang="en-US" altLang="en-US" sz="3200"/>
              <a:t>: every state is reachable from every other state (i.e., there are no  useless, redundant, or dead-end states)</a:t>
            </a:r>
          </a:p>
          <a:p>
            <a:pPr>
              <a:lnSpc>
                <a:spcPct val="90000"/>
              </a:lnSpc>
            </a:pPr>
            <a:r>
              <a:rPr lang="en-US" altLang="en-US" sz="3200" u="sng"/>
              <a:t>Ergodicity</a:t>
            </a:r>
            <a:r>
              <a:rPr lang="en-US" altLang="en-US" sz="3200"/>
              <a:t>: a Markov chain is ergodic if it is irreducible, aperiodic, and positive recurrent (i.e., can eventually return to a given state within finite time, and there are different path lengths for doing so)</a:t>
            </a:r>
          </a:p>
          <a:p>
            <a:pPr>
              <a:lnSpc>
                <a:spcPct val="90000"/>
              </a:lnSpc>
            </a:pPr>
            <a:r>
              <a:rPr lang="en-US" altLang="en-US" sz="3200" u="sng"/>
              <a:t>Stationarity</a:t>
            </a:r>
            <a:r>
              <a:rPr lang="en-US" altLang="en-US" sz="3200"/>
              <a:t>: stable behaviour over time</a:t>
            </a:r>
          </a:p>
        </p:txBody>
      </p:sp>
    </p:spTree>
    <p:extLst>
      <p:ext uri="{BB962C8B-B14F-4D97-AF65-F5344CB8AC3E}">
        <p14:creationId xmlns:p14="http://schemas.microsoft.com/office/powerpoint/2010/main" val="128770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827E51-0FE5-419D-AD4B-5D8B937A0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9FBF-1385-4C15-B7E9-742A4FC87147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217538" name="Rectangle 2">
            <a:extLst>
              <a:ext uri="{FF2B5EF4-FFF2-40B4-BE49-F238E27FC236}">
                <a16:creationId xmlns:a16="http://schemas.microsoft.com/office/drawing/2014/main" id="{16AED23B-253F-460A-82A9-5B07625669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63316"/>
            <a:ext cx="8305800" cy="1143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Analysis of Markov Chains</a:t>
            </a:r>
          </a:p>
        </p:txBody>
      </p:sp>
      <p:sp>
        <p:nvSpPr>
          <p:cNvPr id="1217539" name="Rectangle 3">
            <a:extLst>
              <a:ext uri="{FF2B5EF4-FFF2-40B4-BE49-F238E27FC236}">
                <a16:creationId xmlns:a16="http://schemas.microsoft.com/office/drawing/2014/main" id="{E90F2DD4-844E-482B-AFCC-2E2C675424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7924800" cy="4267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3200"/>
              <a:t>The analysis of Markov chains focuses on </a:t>
            </a:r>
            <a:r>
              <a:rPr lang="en-US" altLang="en-US" sz="3200" u="sng"/>
              <a:t>steady-state</a:t>
            </a:r>
            <a:r>
              <a:rPr lang="en-US" altLang="en-US" sz="3200"/>
              <a:t> behaviour of the system</a:t>
            </a:r>
          </a:p>
          <a:p>
            <a:r>
              <a:rPr lang="en-US" altLang="en-US" sz="3200"/>
              <a:t>Called equilibrium, or long-run behaviour as time t approaches infinity</a:t>
            </a:r>
          </a:p>
          <a:p>
            <a:r>
              <a:rPr lang="en-US" altLang="en-US" sz="3200"/>
              <a:t>Well-defined state probabilities p_i  (non-negative, normalized, exclusive)</a:t>
            </a:r>
          </a:p>
          <a:p>
            <a:r>
              <a:rPr lang="en-US" altLang="en-US" sz="3200" u="sng"/>
              <a:t>Flow balance equations</a:t>
            </a:r>
            <a:r>
              <a:rPr lang="en-US" altLang="en-US" sz="3200"/>
              <a:t> can be applied</a:t>
            </a:r>
          </a:p>
        </p:txBody>
      </p:sp>
    </p:spTree>
    <p:extLst>
      <p:ext uri="{BB962C8B-B14F-4D97-AF65-F5344CB8AC3E}">
        <p14:creationId xmlns:p14="http://schemas.microsoft.com/office/powerpoint/2010/main" val="2420910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3F2BCE-A375-4CBD-8213-E658E964C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D9601-5A5D-4EB2-B2C6-6956AEFF7879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218562" name="Rectangle 2">
            <a:extLst>
              <a:ext uri="{FF2B5EF4-FFF2-40B4-BE49-F238E27FC236}">
                <a16:creationId xmlns:a16="http://schemas.microsoft.com/office/drawing/2014/main" id="{99CB613E-1327-4FA1-AE58-BD34D8605E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35175"/>
            <a:ext cx="8305800" cy="1143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/>
              <a:t>Examples of Markov Chains</a:t>
            </a:r>
          </a:p>
        </p:txBody>
      </p:sp>
      <p:sp>
        <p:nvSpPr>
          <p:cNvPr id="1218563" name="Rectangle 3">
            <a:extLst>
              <a:ext uri="{FF2B5EF4-FFF2-40B4-BE49-F238E27FC236}">
                <a16:creationId xmlns:a16="http://schemas.microsoft.com/office/drawing/2014/main" id="{5743CAB5-BCFC-4981-8F84-90524E71E2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7924800" cy="43434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3200"/>
              <a:t>Traffic modeling: On-Off process</a:t>
            </a:r>
          </a:p>
          <a:p>
            <a:r>
              <a:rPr lang="en-US" altLang="en-US" sz="3200"/>
              <a:t>Interrupted Poisson Process (IPP)</a:t>
            </a:r>
          </a:p>
          <a:p>
            <a:r>
              <a:rPr lang="en-US" altLang="en-US" sz="3200"/>
              <a:t>Markov-Modulated Poisson Process</a:t>
            </a:r>
          </a:p>
          <a:p>
            <a:r>
              <a:rPr lang="en-US" altLang="en-US" sz="3200"/>
              <a:t>Computer repair models (server farm)</a:t>
            </a:r>
          </a:p>
          <a:p>
            <a:r>
              <a:rPr lang="en-US" altLang="en-US" sz="3200"/>
              <a:t>Erlang B blocking formula</a:t>
            </a:r>
          </a:p>
          <a:p>
            <a:r>
              <a:rPr lang="en-US" altLang="en-US" sz="3200"/>
              <a:t>Birth-Death processes</a:t>
            </a:r>
          </a:p>
          <a:p>
            <a:r>
              <a:rPr lang="en-US" altLang="en-US" sz="3200"/>
              <a:t>M/M/1 Queueing Analysis</a:t>
            </a:r>
          </a:p>
          <a:p>
            <a:endParaRPr lang="en-US" altLang="en-US" sz="3200"/>
          </a:p>
        </p:txBody>
      </p:sp>
    </p:spTree>
    <p:extLst>
      <p:ext uri="{BB962C8B-B14F-4D97-AF65-F5344CB8AC3E}">
        <p14:creationId xmlns:p14="http://schemas.microsoft.com/office/powerpoint/2010/main" val="559836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11511</TotalTime>
  <Words>438</Words>
  <Application>Microsoft Office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Courier New</vt:lpstr>
      <vt:lpstr>Wingdings</vt:lpstr>
      <vt:lpstr>Office Theme</vt:lpstr>
      <vt:lpstr>Markov Chains</vt:lpstr>
      <vt:lpstr>Outline</vt:lpstr>
      <vt:lpstr>Definition: Markov Chain</vt:lpstr>
      <vt:lpstr>Some Terminology (1 of 3)</vt:lpstr>
      <vt:lpstr>Some Terminology (2 of 3)</vt:lpstr>
      <vt:lpstr>Some Terminology (3 of 3)</vt:lpstr>
      <vt:lpstr>Desirable Properties of Markov Chains</vt:lpstr>
      <vt:lpstr>Analysis of Markov Chains</vt:lpstr>
      <vt:lpstr>Examples of Markov Chains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Cressman</dc:creator>
  <cp:lastModifiedBy>Carey</cp:lastModifiedBy>
  <cp:revision>370</cp:revision>
  <dcterms:created xsi:type="dcterms:W3CDTF">2013-07-31T17:26:06Z</dcterms:created>
  <dcterms:modified xsi:type="dcterms:W3CDTF">2019-01-13T18:10:41Z</dcterms:modified>
</cp:coreProperties>
</file>