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99" r:id="rId5"/>
    <p:sldId id="300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6147582" cy="983610"/>
          </a:xfrm>
        </p:spPr>
        <p:txBody>
          <a:bodyPr>
            <a:normAutofit/>
          </a:bodyPr>
          <a:lstStyle/>
          <a:p>
            <a:r>
              <a:rPr lang="en-US" dirty="0"/>
              <a:t>Data Analysis and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35F2FA7-3684-4DA1-80C4-020DA43B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DD8B-E07C-4D53-A5BE-E7D9504EF1F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44162" name="Rectangle 2">
            <a:extLst>
              <a:ext uri="{FF2B5EF4-FFF2-40B4-BE49-F238E27FC236}">
                <a16:creationId xmlns:a16="http://schemas.microsoft.com/office/drawing/2014/main" id="{29E2F374-4941-491B-9900-7082C5573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8719" y="103160"/>
            <a:ext cx="7772400" cy="838200"/>
          </a:xfrm>
        </p:spPr>
        <p:txBody>
          <a:bodyPr/>
          <a:lstStyle/>
          <a:p>
            <a:r>
              <a:rPr lang="en-US" altLang="en-US"/>
              <a:t>Graphing Tips (2 of 2)</a:t>
            </a:r>
          </a:p>
        </p:txBody>
      </p:sp>
      <p:sp>
        <p:nvSpPr>
          <p:cNvPr id="1244163" name="Rectangle 3">
            <a:extLst>
              <a:ext uri="{FF2B5EF4-FFF2-40B4-BE49-F238E27FC236}">
                <a16:creationId xmlns:a16="http://schemas.microsoft.com/office/drawing/2014/main" id="{666B2D31-6ECF-40BB-9942-DD50990D9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Make judicious choice of type of plot</a:t>
            </a:r>
          </a:p>
          <a:p>
            <a:pPr lvl="1"/>
            <a:r>
              <a:rPr lang="en-US" altLang="en-US" dirty="0"/>
              <a:t>scatter plot, line graph, bar chart, histogram</a:t>
            </a:r>
          </a:p>
          <a:p>
            <a:r>
              <a:rPr lang="en-US" altLang="en-US" dirty="0"/>
              <a:t>Make judicious choice of line types</a:t>
            </a:r>
          </a:p>
          <a:p>
            <a:pPr lvl="1"/>
            <a:r>
              <a:rPr lang="en-US" altLang="en-US" dirty="0"/>
              <a:t>solid, dashed, dotted, lines and points, </a:t>
            </a:r>
            <a:r>
              <a:rPr lang="en-US" altLang="en-US" dirty="0" err="1"/>
              <a:t>colours</a:t>
            </a:r>
            <a:endParaRPr lang="en-US" altLang="en-US" dirty="0"/>
          </a:p>
          <a:p>
            <a:r>
              <a:rPr lang="en-US" altLang="en-US" dirty="0"/>
              <a:t>If multiple lines on a plot, then use a key, which should be well-placed and informative</a:t>
            </a:r>
          </a:p>
          <a:p>
            <a:r>
              <a:rPr lang="en-US" altLang="en-US" dirty="0"/>
              <a:t>If graph is “well-behaved”, then organize the key to match the order of lines on the graph (try it!)</a:t>
            </a:r>
          </a:p>
          <a:p>
            <a:r>
              <a:rPr lang="en-US" altLang="en-US" dirty="0"/>
              <a:t>Be consistent from one graph to the next wherever possible (size, scale, key, </a:t>
            </a:r>
            <a:r>
              <a:rPr lang="en-US" altLang="en-US" dirty="0" err="1"/>
              <a:t>colours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956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EB51E3-B27F-475B-B1A0-8D2B7AD0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C3F5-1B5D-4893-BB97-6094AFC868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45186" name="Rectangle 2">
            <a:extLst>
              <a:ext uri="{FF2B5EF4-FFF2-40B4-BE49-F238E27FC236}">
                <a16:creationId xmlns:a16="http://schemas.microsoft.com/office/drawing/2014/main" id="{E43F8439-0B41-4C06-89F9-BAF60B16E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45187" name="Rectangle 3">
            <a:extLst>
              <a:ext uri="{FF2B5EF4-FFF2-40B4-BE49-F238E27FC236}">
                <a16:creationId xmlns:a16="http://schemas.microsoft.com/office/drawing/2014/main" id="{F8B0EE64-478D-4386-9365-613E73421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3810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There are many “tricks of the trade” used in data analysis and presentation</a:t>
            </a:r>
          </a:p>
          <a:p>
            <a:r>
              <a:rPr lang="en-US" altLang="en-US" sz="3200"/>
              <a:t>A few have been mentioned here</a:t>
            </a:r>
          </a:p>
          <a:p>
            <a:r>
              <a:rPr lang="en-US" altLang="en-US" sz="3200"/>
              <a:t>Effective data analysis and presentation is important in an effective performance evaluation study</a:t>
            </a:r>
          </a:p>
          <a:p>
            <a:r>
              <a:rPr lang="en-US" altLang="en-US" sz="3200"/>
              <a:t>Not always easy to do, but it is worth it!</a:t>
            </a:r>
          </a:p>
        </p:txBody>
      </p:sp>
    </p:spTree>
    <p:extLst>
      <p:ext uri="{BB962C8B-B14F-4D97-AF65-F5344CB8AC3E}">
        <p14:creationId xmlns:p14="http://schemas.microsoft.com/office/powerpoint/2010/main" val="1230490650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6F4333-3AA6-4149-B87D-8C529169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CD473D9F-90E8-4A93-9D65-DF5154CC28C9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238018" name="Rectangle 2">
            <a:extLst>
              <a:ext uri="{FF2B5EF4-FFF2-40B4-BE49-F238E27FC236}">
                <a16:creationId xmlns:a16="http://schemas.microsoft.com/office/drawing/2014/main" id="{CD0ABE1D-645F-4B0F-A1B7-93280D942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9144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Analysis and Presentation</a:t>
            </a:r>
          </a:p>
        </p:txBody>
      </p:sp>
      <p:sp>
        <p:nvSpPr>
          <p:cNvPr id="1238019" name="Rectangle 3">
            <a:extLst>
              <a:ext uri="{FF2B5EF4-FFF2-40B4-BE49-F238E27FC236}">
                <a16:creationId xmlns:a16="http://schemas.microsoft.com/office/drawing/2014/main" id="{9A341E5F-A9AD-4BA6-A6B8-F8256F367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There are many “tricks of the trade” used in data analysis and results presentation</a:t>
            </a:r>
          </a:p>
          <a:p>
            <a:r>
              <a:rPr lang="en-US" altLang="en-US" sz="3200" dirty="0"/>
              <a:t>A few will be mentioned here:</a:t>
            </a:r>
          </a:p>
          <a:p>
            <a:pPr lvl="1"/>
            <a:r>
              <a:rPr lang="en-US" altLang="en-US" sz="2800" dirty="0"/>
              <a:t>statistical analysis</a:t>
            </a:r>
          </a:p>
          <a:p>
            <a:pPr lvl="1"/>
            <a:r>
              <a:rPr lang="en-US" altLang="en-US" sz="2800" dirty="0"/>
              <a:t>multi-variate analysis</a:t>
            </a:r>
          </a:p>
          <a:p>
            <a:pPr lvl="1"/>
            <a:r>
              <a:rPr lang="en-US" altLang="en-US" sz="2800" dirty="0"/>
              <a:t>ANOVA</a:t>
            </a:r>
          </a:p>
          <a:p>
            <a:pPr lvl="1"/>
            <a:r>
              <a:rPr lang="en-US" altLang="en-US" sz="2800" dirty="0"/>
              <a:t>tabular presentation of results</a:t>
            </a:r>
          </a:p>
          <a:p>
            <a:pPr lvl="1"/>
            <a:r>
              <a:rPr lang="en-US" altLang="en-US" sz="2800" dirty="0"/>
              <a:t>graphical presentation of results</a:t>
            </a:r>
          </a:p>
        </p:txBody>
      </p:sp>
    </p:spTree>
    <p:extLst>
      <p:ext uri="{BB962C8B-B14F-4D97-AF65-F5344CB8AC3E}">
        <p14:creationId xmlns:p14="http://schemas.microsoft.com/office/powerpoint/2010/main" val="99086046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E69F8C-A5F5-4ECC-97B4-0E18EAB5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292-AF59-4A93-9CE3-65AFDFE5E6A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39042" name="Rectangle 2">
            <a:extLst>
              <a:ext uri="{FF2B5EF4-FFF2-40B4-BE49-F238E27FC236}">
                <a16:creationId xmlns:a16="http://schemas.microsoft.com/office/drawing/2014/main" id="{E479A34A-FE01-4105-8419-B035ABAF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Statistical Analysis</a:t>
            </a:r>
          </a:p>
        </p:txBody>
      </p:sp>
      <p:sp>
        <p:nvSpPr>
          <p:cNvPr id="1239043" name="Rectangle 3">
            <a:extLst>
              <a:ext uri="{FF2B5EF4-FFF2-40B4-BE49-F238E27FC236}">
                <a16:creationId xmlns:a16="http://schemas.microsoft.com/office/drawing/2014/main" id="{24D4F8B6-EBD3-4B1A-A394-95007E280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953000"/>
          </a:xfrm>
        </p:spPr>
        <p:txBody>
          <a:bodyPr/>
          <a:lstStyle/>
          <a:p>
            <a:r>
              <a:rPr lang="en-US" altLang="en-US" dirty="0"/>
              <a:t>“Math and stats are your friends!!!”  CW</a:t>
            </a:r>
          </a:p>
          <a:p>
            <a:r>
              <a:rPr lang="en-US" altLang="en-US" dirty="0"/>
              <a:t>There are lots of “standard” techniques from mathematics, probability, and statistics that are of immense value in performance evaluation work:</a:t>
            </a:r>
          </a:p>
          <a:p>
            <a:pPr lvl="1"/>
            <a:r>
              <a:rPr lang="en-US" altLang="en-US" dirty="0"/>
              <a:t>confidence intervals, null hypotheses, F-tests, T-tests, linear regression, non-linear regression, least-squares fit, maximum likelihood estimation (MLE), correlation, time series analysis, transforms, Q-Q plots, EM...</a:t>
            </a:r>
          </a:p>
          <a:p>
            <a:pPr lvl="1"/>
            <a:r>
              <a:rPr lang="en-US" altLang="en-US" dirty="0"/>
              <a:t>working knowledge of commonly-observed statistical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8875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Where did this data come from?</a:t>
            </a:r>
          </a:p>
          <a:p>
            <a:r>
              <a:rPr lang="en-US" altLang="en-US" dirty="0"/>
              <a:t>How was it collected?</a:t>
            </a:r>
          </a:p>
          <a:p>
            <a:r>
              <a:rPr lang="en-US" altLang="en-US" dirty="0"/>
              <a:t>What can it tell me?</a:t>
            </a:r>
          </a:p>
          <a:p>
            <a:endParaRPr lang="en-US" altLang="en-US" dirty="0"/>
          </a:p>
          <a:p>
            <a:r>
              <a:rPr lang="en-US" altLang="en-US" dirty="0"/>
              <a:t>Do some exploratory data analysis (see next slide)</a:t>
            </a:r>
          </a:p>
          <a:p>
            <a:endParaRPr lang="en-US" altLang="en-US" dirty="0"/>
          </a:p>
          <a:p>
            <a:r>
              <a:rPr lang="en-US" altLang="en-US" dirty="0"/>
              <a:t>Does this data make sense?</a:t>
            </a:r>
          </a:p>
          <a:p>
            <a:r>
              <a:rPr lang="en-US" altLang="en-US" dirty="0"/>
              <a:t>Is it representative?</a:t>
            </a:r>
          </a:p>
          <a:p>
            <a:r>
              <a:rPr lang="en-US" altLang="en-US" dirty="0"/>
              <a:t>What are the key properties?</a:t>
            </a:r>
          </a:p>
          <a:p>
            <a:r>
              <a:rPr lang="en-US" altLang="en-US" dirty="0"/>
              <a:t>Does it resemble anything I’ve seen before?</a:t>
            </a:r>
          </a:p>
          <a:p>
            <a:r>
              <a:rPr lang="en-US" altLang="en-US" dirty="0"/>
              <a:t>How best to model it?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 Analysis Checklist (meta-level)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E71387-CB39-4294-88FA-BF43AA3A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1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r>
              <a:rPr lang="en-US" altLang="en-US" dirty="0"/>
              <a:t>How much data do I have? (N)</a:t>
            </a:r>
          </a:p>
          <a:p>
            <a:r>
              <a:rPr lang="en-US" altLang="en-US" dirty="0"/>
              <a:t>Is it discrete or continuous?</a:t>
            </a:r>
          </a:p>
          <a:p>
            <a:r>
              <a:rPr lang="en-US" altLang="en-US" dirty="0"/>
              <a:t>What is the range for the data? (min, max)</a:t>
            </a:r>
          </a:p>
          <a:p>
            <a:r>
              <a:rPr lang="en-US" altLang="en-US" dirty="0"/>
              <a:t>What is the central tendency? (mean, median, mode)</a:t>
            </a:r>
          </a:p>
          <a:p>
            <a:r>
              <a:rPr lang="en-US" altLang="en-US" dirty="0"/>
              <a:t>How variable is it? (mean, variance, </a:t>
            </a:r>
            <a:r>
              <a:rPr lang="en-US" altLang="en-US" dirty="0" err="1"/>
              <a:t>std</a:t>
            </a:r>
            <a:r>
              <a:rPr lang="en-US" altLang="en-US" dirty="0"/>
              <a:t> dev, CV)</a:t>
            </a:r>
          </a:p>
          <a:p>
            <a:r>
              <a:rPr lang="en-US" altLang="en-US" dirty="0"/>
              <a:t>What is the shape of the distribution? (histogram)</a:t>
            </a:r>
          </a:p>
          <a:p>
            <a:r>
              <a:rPr lang="en-US" altLang="en-US" dirty="0"/>
              <a:t>Are there gaps, outliers, or anomalies? (tails)</a:t>
            </a:r>
          </a:p>
          <a:p>
            <a:r>
              <a:rPr lang="en-US" altLang="en-US" dirty="0"/>
              <a:t>Is it time series data? (time series analysis)</a:t>
            </a:r>
          </a:p>
          <a:p>
            <a:r>
              <a:rPr lang="en-US" altLang="en-US" dirty="0"/>
              <a:t>Is there correlation structure and/or periodicity?</a:t>
            </a:r>
          </a:p>
          <a:p>
            <a:r>
              <a:rPr lang="en-US" altLang="en-US" dirty="0"/>
              <a:t>Other interesting phenomena? (scatter plot)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 Analysis Checklist (detailed-level)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E71387-CB39-4294-88FA-BF43AA3A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205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6F0968-1A54-4242-AE1D-F08315BC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FF46-420E-4667-9682-1D3A143118B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40066" name="Rectangle 2">
            <a:extLst>
              <a:ext uri="{FF2B5EF4-FFF2-40B4-BE49-F238E27FC236}">
                <a16:creationId xmlns:a16="http://schemas.microsoft.com/office/drawing/2014/main" id="{FFC162FF-565E-4DA9-8195-AF4373A0B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Multi-Variate Analysis</a:t>
            </a:r>
          </a:p>
        </p:txBody>
      </p:sp>
      <p:sp>
        <p:nvSpPr>
          <p:cNvPr id="1240067" name="Rectangle 3">
            <a:extLst>
              <a:ext uri="{FF2B5EF4-FFF2-40B4-BE49-F238E27FC236}">
                <a16:creationId xmlns:a16="http://schemas.microsoft.com/office/drawing/2014/main" id="{91EB3E93-9B17-4827-A3E2-977CFC4A1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altLang="en-US"/>
              <a:t>For in-depth and really messy data analysis, there are multi-variate techniques that can be immensely helpful</a:t>
            </a:r>
          </a:p>
          <a:p>
            <a:r>
              <a:rPr lang="en-US" altLang="en-US"/>
              <a:t>In many cases, good data visualization tools will tell you a lot (e.g., plotting graphs), but in other cases you might try things like:</a:t>
            </a:r>
          </a:p>
          <a:p>
            <a:pPr lvl="1"/>
            <a:r>
              <a:rPr lang="en-US" altLang="en-US"/>
              <a:t>multi-variate regression: find out which parameters are relevant or not for curve fitting</a:t>
            </a:r>
          </a:p>
          <a:p>
            <a:pPr lvl="1"/>
            <a:r>
              <a:rPr lang="en-US" altLang="en-US"/>
              <a:t>ANOVA: analysis of variance can show the parameters with greatest impact on results</a:t>
            </a:r>
          </a:p>
        </p:txBody>
      </p:sp>
    </p:spTree>
    <p:extLst>
      <p:ext uri="{BB962C8B-B14F-4D97-AF65-F5344CB8AC3E}">
        <p14:creationId xmlns:p14="http://schemas.microsoft.com/office/powerpoint/2010/main" val="656723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B7D5ED-EB51-4BBC-9F22-1BA56716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100F-EF91-4D20-B67F-D536DEA10FA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41090" name="Rectangle 2">
            <a:extLst>
              <a:ext uri="{FF2B5EF4-FFF2-40B4-BE49-F238E27FC236}">
                <a16:creationId xmlns:a16="http://schemas.microsoft.com/office/drawing/2014/main" id="{E4903FA9-33C0-49AC-A30E-7BA9654D5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Presentation of Results</a:t>
            </a:r>
          </a:p>
        </p:txBody>
      </p:sp>
      <p:sp>
        <p:nvSpPr>
          <p:cNvPr id="1241091" name="Rectangle 3">
            <a:extLst>
              <a:ext uri="{FF2B5EF4-FFF2-40B4-BE49-F238E27FC236}">
                <a16:creationId xmlns:a16="http://schemas.microsoft.com/office/drawing/2014/main" id="{D0AF61A6-1C81-436A-81ED-912D62501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924800" cy="4114800"/>
          </a:xfrm>
        </p:spPr>
        <p:txBody>
          <a:bodyPr/>
          <a:lstStyle/>
          <a:p>
            <a:r>
              <a:rPr lang="en-US" altLang="en-US"/>
              <a:t>Graphs and tables are the two most common ways of illustrating and/or summarizing data</a:t>
            </a:r>
          </a:p>
          <a:p>
            <a:pPr lvl="1"/>
            <a:r>
              <a:rPr lang="en-US" altLang="en-US"/>
              <a:t>graphs can show you the trends</a:t>
            </a:r>
          </a:p>
          <a:p>
            <a:pPr lvl="1"/>
            <a:r>
              <a:rPr lang="en-US" altLang="en-US"/>
              <a:t>tables provide the details</a:t>
            </a:r>
          </a:p>
          <a:p>
            <a:r>
              <a:rPr lang="en-US" altLang="en-US"/>
              <a:t>There are good ways and bad ways to do each of these</a:t>
            </a:r>
          </a:p>
          <a:p>
            <a:r>
              <a:rPr lang="en-US" altLang="en-US"/>
              <a:t>Again, it is a bit of an “art”, but there are lots of good tips and guidelines as well</a:t>
            </a:r>
          </a:p>
        </p:txBody>
      </p:sp>
    </p:spTree>
    <p:extLst>
      <p:ext uri="{BB962C8B-B14F-4D97-AF65-F5344CB8AC3E}">
        <p14:creationId xmlns:p14="http://schemas.microsoft.com/office/powerpoint/2010/main" val="299649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998206-CF10-42C5-99E4-D7F22005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FB42-C970-4D44-BEA1-816E85C7D10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42114" name="Rectangle 2">
            <a:extLst>
              <a:ext uri="{FF2B5EF4-FFF2-40B4-BE49-F238E27FC236}">
                <a16:creationId xmlns:a16="http://schemas.microsoft.com/office/drawing/2014/main" id="{219E740C-0655-4B77-B975-5C6504E20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392" y="420222"/>
            <a:ext cx="7962900" cy="3206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Table Tips</a:t>
            </a:r>
          </a:p>
        </p:txBody>
      </p:sp>
      <p:sp>
        <p:nvSpPr>
          <p:cNvPr id="1242115" name="Rectangle 3">
            <a:extLst>
              <a:ext uri="{FF2B5EF4-FFF2-40B4-BE49-F238E27FC236}">
                <a16:creationId xmlns:a16="http://schemas.microsoft.com/office/drawing/2014/main" id="{28833EF5-CB68-4801-A030-6E072717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8488093" cy="4953000"/>
          </a:xfrm>
        </p:spPr>
        <p:txBody>
          <a:bodyPr/>
          <a:lstStyle/>
          <a:p>
            <a:r>
              <a:rPr lang="en-US" altLang="en-US" dirty="0"/>
              <a:t>Decide if a table is really needed; if so, should it be part of main paper, or just an appendix?</a:t>
            </a:r>
          </a:p>
          <a:p>
            <a:r>
              <a:rPr lang="en-US" altLang="en-US" dirty="0"/>
              <a:t>Choose formatting software with which you are familiar; easy to import data, export tables</a:t>
            </a:r>
          </a:p>
          <a:p>
            <a:r>
              <a:rPr lang="en-US" altLang="en-US" dirty="0"/>
              <a:t>Table caption goes at the top</a:t>
            </a:r>
          </a:p>
          <a:p>
            <a:r>
              <a:rPr lang="en-US" altLang="en-US" dirty="0"/>
              <a:t>Clearly delineate rows and columns (lines)</a:t>
            </a:r>
          </a:p>
          <a:p>
            <a:r>
              <a:rPr lang="en-US" altLang="en-US" dirty="0"/>
              <a:t>Logically organize rows and columns</a:t>
            </a:r>
          </a:p>
          <a:p>
            <a:r>
              <a:rPr lang="en-US" altLang="en-US" dirty="0"/>
              <a:t>Report results to several significant digits (consistently)</a:t>
            </a:r>
          </a:p>
          <a:p>
            <a:r>
              <a:rPr lang="en-US" altLang="en-US" dirty="0"/>
              <a:t>Be consistent in formatting wherever possible</a:t>
            </a:r>
          </a:p>
        </p:txBody>
      </p:sp>
    </p:spTree>
    <p:extLst>
      <p:ext uri="{BB962C8B-B14F-4D97-AF65-F5344CB8AC3E}">
        <p14:creationId xmlns:p14="http://schemas.microsoft.com/office/powerpoint/2010/main" val="119903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8C4EC-2B7F-4ED0-8837-DE183772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2419-9046-4E8F-A268-7A569B539E4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43138" name="Rectangle 2">
            <a:extLst>
              <a:ext uri="{FF2B5EF4-FFF2-40B4-BE49-F238E27FC236}">
                <a16:creationId xmlns:a16="http://schemas.microsoft.com/office/drawing/2014/main" id="{00F36BD7-EEB9-475C-8F39-1ED923BA7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9571" y="145360"/>
            <a:ext cx="7772400" cy="838200"/>
          </a:xfrm>
        </p:spPr>
        <p:txBody>
          <a:bodyPr/>
          <a:lstStyle/>
          <a:p>
            <a:r>
              <a:rPr lang="en-US" altLang="en-US"/>
              <a:t>Graphing Tips (1 of 2)</a:t>
            </a:r>
          </a:p>
        </p:txBody>
      </p:sp>
      <p:sp>
        <p:nvSpPr>
          <p:cNvPr id="1243139" name="Rectangle 3">
            <a:extLst>
              <a:ext uri="{FF2B5EF4-FFF2-40B4-BE49-F238E27FC236}">
                <a16:creationId xmlns:a16="http://schemas.microsoft.com/office/drawing/2014/main" id="{467EC375-80D3-466C-B7D0-81AE230E1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Choose a good software package, preferably one with which you are familiar, and one for which it is easy to import data, export graphs</a:t>
            </a:r>
          </a:p>
          <a:p>
            <a:r>
              <a:rPr lang="en-US" altLang="en-US" dirty="0"/>
              <a:t>Title at top; caption below (informative)</a:t>
            </a:r>
          </a:p>
          <a:p>
            <a:r>
              <a:rPr lang="en-US" altLang="en-US" dirty="0"/>
              <a:t>Labels on each axis, including units</a:t>
            </a:r>
          </a:p>
          <a:p>
            <a:r>
              <a:rPr lang="en-US" altLang="en-US" dirty="0"/>
              <a:t>Logical step sizes along axes (1’s, 10’s, 100’s…)</a:t>
            </a:r>
          </a:p>
          <a:p>
            <a:r>
              <a:rPr lang="en-US" altLang="en-US" dirty="0"/>
              <a:t>Make sure choice of scale is clear for each axis (linear, log-linear, log-log)</a:t>
            </a:r>
          </a:p>
          <a:p>
            <a:r>
              <a:rPr lang="en-US" altLang="en-US" dirty="0"/>
              <a:t>Graph should start from origin (zero) unless there is a compelling reason not to do so</a:t>
            </a:r>
          </a:p>
        </p:txBody>
      </p:sp>
    </p:spTree>
    <p:extLst>
      <p:ext uri="{BB962C8B-B14F-4D97-AF65-F5344CB8AC3E}">
        <p14:creationId xmlns:p14="http://schemas.microsoft.com/office/powerpoint/2010/main" val="228773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11484</TotalTime>
  <Words>783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Data Analysis and Presentation</vt:lpstr>
      <vt:lpstr>Data Analysis and Presentation</vt:lpstr>
      <vt:lpstr>Statistical Analysis</vt:lpstr>
      <vt:lpstr>Data Analysis Checklist (meta-level)</vt:lpstr>
      <vt:lpstr>Data Analysis Checklist (detailed-level)</vt:lpstr>
      <vt:lpstr>Multi-Variate Analysis</vt:lpstr>
      <vt:lpstr>Presentation of Results</vt:lpstr>
      <vt:lpstr>Table Tips</vt:lpstr>
      <vt:lpstr>Graphing Tips (1 of 2)</vt:lpstr>
      <vt:lpstr>Graphing Tips (2 of 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 Williamson</cp:lastModifiedBy>
  <cp:revision>368</cp:revision>
  <dcterms:created xsi:type="dcterms:W3CDTF">2013-07-31T17:26:06Z</dcterms:created>
  <dcterms:modified xsi:type="dcterms:W3CDTF">2020-01-28T14:51:08Z</dcterms:modified>
</cp:coreProperties>
</file>