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98" r:id="rId4"/>
    <p:sldId id="302" r:id="rId5"/>
    <p:sldId id="301" r:id="rId6"/>
    <p:sldId id="271" r:id="rId7"/>
    <p:sldId id="287" r:id="rId8"/>
    <p:sldId id="267" r:id="rId9"/>
    <p:sldId id="272" r:id="rId10"/>
    <p:sldId id="268" r:id="rId11"/>
    <p:sldId id="269" r:id="rId12"/>
    <p:sldId id="289" r:id="rId13"/>
    <p:sldId id="274" r:id="rId14"/>
    <p:sldId id="273" r:id="rId15"/>
    <p:sldId id="286" r:id="rId16"/>
    <p:sldId id="293" r:id="rId17"/>
    <p:sldId id="281" r:id="rId18"/>
    <p:sldId id="303" r:id="rId19"/>
  </p:sldIdLst>
  <p:sldSz cx="9144000" cy="6858000" type="screen4x3"/>
  <p:notesSz cx="9283700" cy="6985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3225" autoAdjust="0"/>
  </p:normalViewPr>
  <p:slideViewPr>
    <p:cSldViewPr>
      <p:cViewPr varScale="1">
        <p:scale>
          <a:sx n="67" d="100"/>
          <a:sy n="67" d="100"/>
        </p:scale>
        <p:origin x="147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57953" y="0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FF2F1F-67DB-4254-8D33-BD654B43B2C4}" type="datetimeFigureOut">
              <a:rPr lang="en-US" smtClean="0"/>
              <a:pPr/>
              <a:t>4/8/2018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" y="6635034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57953" y="6635034"/>
            <a:ext cx="4023641" cy="34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1DCE1-B76B-4A79-A1B8-2455978507D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99008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2725" cy="349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59388" y="0"/>
            <a:ext cx="4022725" cy="349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1824-0FAB-4AB1-986D-6D43C03626DC}" type="datetimeFigureOut">
              <a:rPr lang="en-US" smtClean="0"/>
              <a:pPr/>
              <a:t>4/8/2018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3875"/>
            <a:ext cx="3492500" cy="2619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8689" y="3317876"/>
            <a:ext cx="7426325" cy="3143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34164"/>
            <a:ext cx="4022725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59388" y="6634164"/>
            <a:ext cx="4022725" cy="349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958EEF-305A-40D2-B1BA-4FA74C6CA6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64103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78018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94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22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7686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408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639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3319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7667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71047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17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5847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068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4551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83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515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574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7124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890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3917F-466C-4EEC-B97B-11ABC7DA1F68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F8AF4-1F9A-4D15-89D0-93466BA09C48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B5849-D154-4EBE-B429-DC74A9612C25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B81A01-2CBC-44FE-AEEF-3F5FAF5A690D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F27D9D-D8A4-4FBF-81B8-D025C1B1D0D9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6B410-DDD6-428C-A886-F835210E2190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F7381-41CF-4AD8-97D4-CBB124798523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5EA41-BF23-48CC-9163-B252F653AB7B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757EB-B9AE-4B4F-99C0-A1C259CEC3CE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7F801-AED0-4255-A5D2-5C16A240947D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7AE6-2A5B-4984-A1DC-963FB54CFDCA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055D4F9-03B4-4EDF-AFA2-D3D353259A5A}" type="datetime1">
              <a:rPr lang="en-US" smtClean="0"/>
              <a:pPr/>
              <a:t>4/8/2018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D0431C36-6B01-4ABE-BF7A-58FE3458D6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sz="4000" dirty="0" err="1"/>
              <a:t>NetFlix</a:t>
            </a:r>
            <a:r>
              <a:rPr lang="en-US" sz="4000" dirty="0"/>
              <a:t> </a:t>
            </a:r>
            <a:br>
              <a:rPr lang="en-US" sz="4000" dirty="0"/>
            </a:br>
            <a:r>
              <a:rPr lang="en-US" sz="4000" dirty="0"/>
              <a:t>Traffic Characterization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81400"/>
            <a:ext cx="70104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Michel </a:t>
            </a:r>
            <a:r>
              <a:rPr lang="en-US" dirty="0" err="1"/>
              <a:t>Laterman</a:t>
            </a:r>
            <a:endParaRPr lang="en-US" dirty="0"/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University of Calgary</a:t>
            </a:r>
          </a:p>
          <a:p>
            <a:endParaRPr lang="en-US" dirty="0"/>
          </a:p>
          <a:p>
            <a:r>
              <a:rPr lang="en-US" dirty="0"/>
              <a:t>Supervisors: Carey Williamson and Martin Arlitt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6194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Video Traffic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81000"/>
            <a:ext cx="5715000" cy="6442668"/>
          </a:xfrm>
        </p:spPr>
      </p:pic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38800" y="1600200"/>
            <a:ext cx="3048000" cy="4525963"/>
          </a:xfrm>
        </p:spPr>
        <p:txBody>
          <a:bodyPr/>
          <a:lstStyle/>
          <a:p>
            <a:r>
              <a:rPr lang="en-US" dirty="0"/>
              <a:t>January 2015</a:t>
            </a:r>
          </a:p>
          <a:p>
            <a:r>
              <a:rPr lang="en-US" dirty="0"/>
              <a:t>Top line (Total) is HTTP+HTTPS</a:t>
            </a:r>
          </a:p>
          <a:p>
            <a:r>
              <a:rPr lang="en-US" dirty="0"/>
              <a:t>Red is  (HTTPS) YouTube</a:t>
            </a:r>
          </a:p>
          <a:p>
            <a:r>
              <a:rPr lang="en-US" dirty="0"/>
              <a:t>Green is </a:t>
            </a:r>
            <a:r>
              <a:rPr lang="en-US" dirty="0" err="1"/>
              <a:t>NetFlix</a:t>
            </a:r>
            <a:endParaRPr lang="en-US" dirty="0"/>
          </a:p>
          <a:p>
            <a:r>
              <a:rPr lang="en-US" dirty="0"/>
              <a:t>Blue is Twitch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733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NetFlix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305 million request-response pairs on 14.3 million connections generating 217.1 TB of volume</a:t>
            </a:r>
          </a:p>
          <a:p>
            <a:r>
              <a:rPr lang="en-US" dirty="0"/>
              <a:t>62.9% of requests had code 200 (OK), 29.9% had 206 (Partial content), 6.09% had no code.</a:t>
            </a:r>
          </a:p>
          <a:p>
            <a:r>
              <a:rPr lang="en-US" dirty="0"/>
              <a:t>35 different content-type headers</a:t>
            </a:r>
          </a:p>
          <a:p>
            <a:pPr lvl="1"/>
            <a:r>
              <a:rPr lang="en-US" dirty="0"/>
              <a:t>Application/octet-stream 216.7 TB</a:t>
            </a:r>
          </a:p>
          <a:p>
            <a:pPr lvl="1"/>
            <a:r>
              <a:rPr lang="en-US" dirty="0"/>
              <a:t>Text/html 328.8 GB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78123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NetFlix Traffic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Video content is served from several unnamed servers with </a:t>
            </a:r>
            <a:r>
              <a:rPr lang="en-US" dirty="0" err="1"/>
              <a:t>NetFlix</a:t>
            </a:r>
            <a:r>
              <a:rPr lang="en-US" dirty="0"/>
              <a:t> IP addresses</a:t>
            </a:r>
          </a:p>
          <a:p>
            <a:r>
              <a:rPr lang="en-US" dirty="0"/>
              <a:t>217.1 TB total traffic</a:t>
            </a:r>
          </a:p>
          <a:p>
            <a:r>
              <a:rPr lang="en-US" dirty="0"/>
              <a:t>Connections average 26 MB in, 370 KB out</a:t>
            </a:r>
          </a:p>
          <a:p>
            <a:r>
              <a:rPr lang="en-US" dirty="0"/>
              <a:t>Average duration 150 seconds</a:t>
            </a:r>
          </a:p>
          <a:p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381000"/>
            <a:ext cx="4208783" cy="5995246"/>
          </a:xfr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67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NetFlix – Video Delivery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HTML5 Player (transitioned away from Silverlight)</a:t>
            </a:r>
          </a:p>
          <a:p>
            <a:endParaRPr lang="en-US" dirty="0"/>
          </a:p>
          <a:p>
            <a:r>
              <a:rPr lang="en-US" dirty="0"/>
              <a:t>Requests to the Web interface player include a parameter called </a:t>
            </a:r>
            <a:r>
              <a:rPr lang="en-US" dirty="0" err="1"/>
              <a:t>movieID</a:t>
            </a:r>
            <a:endParaRPr lang="en-US" dirty="0"/>
          </a:p>
          <a:p>
            <a:r>
              <a:rPr lang="en-US" dirty="0"/>
              <a:t>Desktop and Mobile devices use different request paths</a:t>
            </a:r>
          </a:p>
          <a:p>
            <a:pPr lvl="1"/>
            <a:r>
              <a:rPr lang="en-US" dirty="0"/>
              <a:t>Can’t see </a:t>
            </a:r>
            <a:r>
              <a:rPr lang="en-US" dirty="0" err="1"/>
              <a:t>movieid</a:t>
            </a:r>
            <a:r>
              <a:rPr lang="en-US" dirty="0"/>
              <a:t> from mobile requests</a:t>
            </a:r>
          </a:p>
          <a:p>
            <a:r>
              <a:rPr lang="en-US" dirty="0"/>
              <a:t>162.6 TB of traffic was responses to content requests from desktop devices, 54.01 TB mobile</a:t>
            </a:r>
          </a:p>
          <a:p>
            <a:r>
              <a:rPr lang="en-US" dirty="0"/>
              <a:t>Multiple connections are used to transport video (7-9 for a 22 min episode, 14-16 for 42 min)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8448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NetFlix – What are people Watching?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56877456"/>
              </p:ext>
            </p:extLst>
          </p:nvPr>
        </p:nvGraphicFramePr>
        <p:xfrm>
          <a:off x="381000" y="2133600"/>
          <a:ext cx="65532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8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73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Title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dirty="0"/>
                        <a:t>Friends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 Grey’s Anatomy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 House of Cards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4. Gilmore Girls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5. Gossip Girl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6. That 70’s Show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6"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18.  Daredevil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755364" y="2343397"/>
            <a:ext cx="12362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Long-term</a:t>
            </a:r>
          </a:p>
          <a:p>
            <a:r>
              <a:rPr lang="en-US" dirty="0"/>
              <a:t>popularity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805957" y="3647704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Short-term</a:t>
            </a:r>
          </a:p>
          <a:p>
            <a:r>
              <a:rPr lang="en-US" dirty="0"/>
              <a:t>popularity</a:t>
            </a:r>
          </a:p>
        </p:txBody>
      </p:sp>
      <p:cxnSp>
        <p:nvCxnSpPr>
          <p:cNvPr id="10" name="Straight Arrow Connector 9"/>
          <p:cNvCxnSpPr>
            <a:stCxn id="7" idx="1"/>
          </p:cNvCxnSpPr>
          <p:nvPr/>
        </p:nvCxnSpPr>
        <p:spPr>
          <a:xfrm flipH="1">
            <a:off x="6934200" y="2666563"/>
            <a:ext cx="821164" cy="43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8" idx="1"/>
          </p:cNvCxnSpPr>
          <p:nvPr/>
        </p:nvCxnSpPr>
        <p:spPr>
          <a:xfrm flipH="1" flipV="1">
            <a:off x="6934200" y="3505200"/>
            <a:ext cx="871757" cy="4656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14</a:t>
            </a:fld>
            <a:endParaRPr lang="en-US" dirty="0"/>
          </a:p>
        </p:txBody>
      </p:sp>
      <p:cxnSp>
        <p:nvCxnSpPr>
          <p:cNvPr id="12" name="Straight Arrow Connector 11"/>
          <p:cNvCxnSpPr>
            <a:stCxn id="7" idx="1"/>
          </p:cNvCxnSpPr>
          <p:nvPr/>
        </p:nvCxnSpPr>
        <p:spPr>
          <a:xfrm flipH="1">
            <a:off x="6934200" y="2666563"/>
            <a:ext cx="821164" cy="4576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1"/>
          </p:cNvCxnSpPr>
          <p:nvPr/>
        </p:nvCxnSpPr>
        <p:spPr>
          <a:xfrm flipH="1">
            <a:off x="6934200" y="3970870"/>
            <a:ext cx="871757" cy="113453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693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Week of NetFlix Traffic – Top Content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14662"/>
            <a:ext cx="8229600" cy="4847875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3205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NetFlix</a:t>
            </a:r>
            <a:r>
              <a:rPr lang="en-US" dirty="0"/>
              <a:t> </a:t>
            </a:r>
            <a:r>
              <a:rPr lang="en-US" dirty="0" err="1"/>
              <a:t>movieID</a:t>
            </a:r>
            <a:r>
              <a:rPr lang="en-US" dirty="0"/>
              <a:t> Traffic Volumes</a:t>
            </a:r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8" y="1676400"/>
            <a:ext cx="5859913" cy="4724399"/>
          </a:xfrm>
        </p:spPr>
      </p:pic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6248400" y="1673352"/>
            <a:ext cx="2438400" cy="471830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Top 25 shows (2,801 IDs)</a:t>
            </a:r>
          </a:p>
          <a:p>
            <a:pPr lvl="1"/>
            <a:r>
              <a:rPr lang="en-US" dirty="0"/>
              <a:t>50% of traffic volume</a:t>
            </a:r>
          </a:p>
          <a:p>
            <a:r>
              <a:rPr lang="en-US" sz="2200" dirty="0"/>
              <a:t>Friends</a:t>
            </a:r>
            <a:r>
              <a:rPr lang="en-US" dirty="0"/>
              <a:t>: 21 TB</a:t>
            </a:r>
          </a:p>
          <a:p>
            <a:r>
              <a:rPr lang="en-US" sz="2200" dirty="0"/>
              <a:t>Grey’s Anatomy</a:t>
            </a:r>
            <a:r>
              <a:rPr lang="en-US" dirty="0"/>
              <a:t>: 8 TB</a:t>
            </a:r>
          </a:p>
          <a:p>
            <a:r>
              <a:rPr lang="en-US" sz="2000" dirty="0"/>
              <a:t>House of Cards</a:t>
            </a:r>
            <a:r>
              <a:rPr lang="en-US" dirty="0"/>
              <a:t>: 4 TB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118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Caching NetFlix</a:t>
            </a: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213353"/>
            <a:ext cx="4038600" cy="3238933"/>
          </a:xfrm>
        </p:spPr>
      </p:pic>
      <p:pic>
        <p:nvPicPr>
          <p:cNvPr id="10" name="Content Placeholder 9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843" y="3214832"/>
            <a:ext cx="4038600" cy="3262168"/>
          </a:xfrm>
        </p:spPr>
      </p:pic>
      <p:sp>
        <p:nvSpPr>
          <p:cNvPr id="11" name="Content Placeholder 2"/>
          <p:cNvSpPr txBox="1">
            <a:spLocks/>
          </p:cNvSpPr>
          <p:nvPr/>
        </p:nvSpPr>
        <p:spPr>
          <a:xfrm>
            <a:off x="457200" y="16002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File sizes: 13.23 MB/minute (SD) or 22.58 MB/min (HD)</a:t>
            </a:r>
          </a:p>
          <a:p>
            <a:r>
              <a:rPr lang="en-US" dirty="0"/>
              <a:t>70 GB to cache Friends (21 TB transmission)</a:t>
            </a:r>
          </a:p>
          <a:p>
            <a:r>
              <a:rPr lang="en-US" dirty="0"/>
              <a:t>120 GB to cache Grey’s Anatomy (8.2 TB)</a:t>
            </a:r>
          </a:p>
          <a:p>
            <a:r>
              <a:rPr lang="en-US" dirty="0"/>
              <a:t>40 GB to cache House of Cards (4.25 TB)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79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Conclusions (Netflix)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Video streaming services constitute a large proportion of inbound traffic on the U of C network</a:t>
            </a:r>
          </a:p>
          <a:p>
            <a:r>
              <a:rPr lang="en-US" dirty="0"/>
              <a:t>YouTube and </a:t>
            </a:r>
            <a:r>
              <a:rPr lang="en-US" dirty="0" err="1"/>
              <a:t>NetFlix</a:t>
            </a:r>
            <a:r>
              <a:rPr lang="en-US" dirty="0"/>
              <a:t> are the most popular currently</a:t>
            </a:r>
          </a:p>
          <a:p>
            <a:r>
              <a:rPr lang="en-US" dirty="0"/>
              <a:t>Caching </a:t>
            </a:r>
            <a:r>
              <a:rPr lang="en-US" dirty="0" err="1"/>
              <a:t>NetFlix</a:t>
            </a:r>
            <a:r>
              <a:rPr lang="en-US" dirty="0"/>
              <a:t> could greatly reduce network traffic</a:t>
            </a:r>
          </a:p>
          <a:p>
            <a:pPr lvl="1"/>
            <a:r>
              <a:rPr lang="en-US" dirty="0"/>
              <a:t>Caching “Friends” (70 GB) would reduce traffic by 20 TB</a:t>
            </a:r>
          </a:p>
          <a:p>
            <a:r>
              <a:rPr lang="en-US" dirty="0"/>
              <a:t>Studies like this will be much more difficult once Netflix moves to HTTPS for all content delivery (mid-2015)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650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Video streaming traffic constitutes a large (and growing!) proportion of modern Internet traffic</a:t>
            </a:r>
          </a:p>
          <a:p>
            <a:r>
              <a:rPr lang="en-US" dirty="0"/>
              <a:t>Popular video streaming services include:</a:t>
            </a:r>
          </a:p>
          <a:p>
            <a:pPr lvl="1"/>
            <a:r>
              <a:rPr lang="en-US" dirty="0"/>
              <a:t>YouTube – user-generated content, short-clips (well-studied)</a:t>
            </a:r>
          </a:p>
          <a:p>
            <a:pPr lvl="1"/>
            <a:r>
              <a:rPr lang="en-US" dirty="0" err="1"/>
              <a:t>NetFlix</a:t>
            </a:r>
            <a:r>
              <a:rPr lang="en-US" dirty="0"/>
              <a:t> – on-demand video, TV shows, movies (some studies)</a:t>
            </a:r>
          </a:p>
          <a:p>
            <a:pPr lvl="1"/>
            <a:r>
              <a:rPr lang="en-US" dirty="0">
                <a:latin typeface="Arial" charset="0"/>
              </a:rPr>
              <a:t>Twitch – live streaming of video game play (few studies)</a:t>
            </a:r>
          </a:p>
          <a:p>
            <a:pPr lvl="1"/>
            <a:r>
              <a:rPr lang="en-US" dirty="0" err="1"/>
              <a:t>Vimeo</a:t>
            </a:r>
            <a:r>
              <a:rPr lang="en-US" dirty="0"/>
              <a:t> – video-sharing site with High-Definition videos</a:t>
            </a:r>
          </a:p>
          <a:p>
            <a:pPr lvl="1"/>
            <a:r>
              <a:rPr lang="en-US" dirty="0" err="1"/>
              <a:t>Hulu</a:t>
            </a:r>
            <a:r>
              <a:rPr lang="en-US" dirty="0"/>
              <a:t> – on-demand video, not in Canada</a:t>
            </a:r>
          </a:p>
          <a:p>
            <a:pPr lvl="1"/>
            <a:r>
              <a:rPr lang="en-US" dirty="0"/>
              <a:t>Yahoo Screen – professionally produced content, </a:t>
            </a:r>
            <a:r>
              <a:rPr lang="en-US" dirty="0">
                <a:latin typeface="Arial" charset="0"/>
              </a:rPr>
              <a:t>limited availability </a:t>
            </a:r>
            <a:r>
              <a:rPr lang="en-US" dirty="0"/>
              <a:t>in Canada</a:t>
            </a:r>
          </a:p>
          <a:p>
            <a:r>
              <a:rPr lang="en-US" dirty="0"/>
              <a:t>On the University of Calgary network, the top video streaming sites observed are YouTube, </a:t>
            </a:r>
            <a:r>
              <a:rPr lang="en-US" dirty="0" err="1"/>
              <a:t>NetFlix</a:t>
            </a:r>
            <a:r>
              <a:rPr lang="en-US" dirty="0"/>
              <a:t>, Twitch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1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</a:t>
            </a:r>
          </a:p>
          <a:p>
            <a:pPr lvl="1"/>
            <a:r>
              <a:rPr lang="en-US" dirty="0"/>
              <a:t>Improve understanding of U of C network traffic</a:t>
            </a:r>
          </a:p>
          <a:p>
            <a:pPr lvl="1"/>
            <a:r>
              <a:rPr lang="en-US" dirty="0"/>
              <a:t>Identify network performance problems and anomalies</a:t>
            </a:r>
          </a:p>
          <a:p>
            <a:pPr lvl="1"/>
            <a:endParaRPr lang="en-US" dirty="0"/>
          </a:p>
          <a:p>
            <a:r>
              <a:rPr lang="en-US" dirty="0"/>
              <a:t>Specific</a:t>
            </a:r>
          </a:p>
          <a:p>
            <a:pPr lvl="1"/>
            <a:r>
              <a:rPr lang="en-US" dirty="0"/>
              <a:t>Characterize video streaming services on U of C network</a:t>
            </a:r>
          </a:p>
          <a:p>
            <a:pPr lvl="1"/>
            <a:r>
              <a:rPr lang="en-US" dirty="0"/>
              <a:t>Understand similarities/differences between </a:t>
            </a:r>
            <a:r>
              <a:rPr lang="en-US" dirty="0" err="1"/>
              <a:t>NetFlix</a:t>
            </a:r>
            <a:r>
              <a:rPr lang="en-US" dirty="0"/>
              <a:t> and Twitch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61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5430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Passive network traffic measurement</a:t>
            </a:r>
          </a:p>
          <a:p>
            <a:r>
              <a:rPr lang="en-US" dirty="0"/>
              <a:t>Hardware: </a:t>
            </a:r>
            <a:r>
              <a:rPr lang="en-US" dirty="0" err="1"/>
              <a:t>Endace</a:t>
            </a:r>
            <a:r>
              <a:rPr lang="en-US" dirty="0"/>
              <a:t> DAG packet capture card</a:t>
            </a:r>
          </a:p>
          <a:p>
            <a:r>
              <a:rPr lang="en-US" dirty="0"/>
              <a:t>Software: Bro network security monitor</a:t>
            </a:r>
          </a:p>
          <a:p>
            <a:r>
              <a:rPr lang="en-US" dirty="0"/>
              <a:t>5 months of data (December 1, 2014 to April 29, 2015)</a:t>
            </a:r>
          </a:p>
          <a:p>
            <a:r>
              <a:rPr lang="en-US" dirty="0"/>
              <a:t>Analysis of TCP connection and HTTP transaction logs</a:t>
            </a:r>
          </a:p>
        </p:txBody>
      </p:sp>
      <p:pic>
        <p:nvPicPr>
          <p:cNvPr id="4" name="Picture 3" descr="monitorLocation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015338" y="3849218"/>
            <a:ext cx="4685385" cy="2947201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231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Example: Traffic Overview (April 2015)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367094"/>
            <a:ext cx="7015465" cy="515789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2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 Traffic Overview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31989094"/>
              </p:ext>
            </p:extLst>
          </p:nvPr>
        </p:nvGraphicFramePr>
        <p:xfrm>
          <a:off x="1128156" y="2810493"/>
          <a:ext cx="6430957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1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8701">
                  <a:extLst>
                    <a:ext uri="{9D8B030D-6E8A-4147-A177-3AD203B41FA5}">
                      <a16:colId xmlns:a16="http://schemas.microsoft.com/office/drawing/2014/main" val="1290187524"/>
                    </a:ext>
                  </a:extLst>
                </a:gridCol>
                <a:gridCol w="2177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b="0" dirty="0">
                          <a:solidFill>
                            <a:srgbClr val="FFFFFF"/>
                          </a:solidFill>
                          <a:latin typeface="Arial" charset="0"/>
                        </a:rPr>
                        <a:t>Req. 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Volume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netflix.com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33.81%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217.1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8.37%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53.75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googlevideo.com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2.43%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15.59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steampowered.com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2.14%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13.79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twitch.tv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2.04%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13.12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600" y="5486400"/>
            <a:ext cx="184731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08926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HTTPS Traffic Overview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66255412"/>
              </p:ext>
            </p:extLst>
          </p:nvPr>
        </p:nvGraphicFramePr>
        <p:xfrm>
          <a:off x="533400" y="2438400"/>
          <a:ext cx="82296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Host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Connections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Percent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Volume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google.com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314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7.91%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27.3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apple.com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179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4.51%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2.8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majuwe.com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168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4.23%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106.7 GB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akamaihd.com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151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3.80%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32.7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googlevideo.com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131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3.30%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230.1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8874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YouTube Traffic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648199"/>
          </a:xfrm>
        </p:spPr>
        <p:txBody>
          <a:bodyPr/>
          <a:lstStyle/>
          <a:p>
            <a:r>
              <a:rPr lang="en-US" dirty="0"/>
              <a:t>January 2015</a:t>
            </a:r>
          </a:p>
          <a:p>
            <a:r>
              <a:rPr lang="en-US" dirty="0"/>
              <a:t>Uses HTTPS by default</a:t>
            </a:r>
          </a:p>
          <a:p>
            <a:r>
              <a:rPr lang="en-US" dirty="0"/>
              <a:t>HTTP for some embedded clips</a:t>
            </a:r>
          </a:p>
          <a:p>
            <a:r>
              <a:rPr lang="en-US" dirty="0"/>
              <a:t>Outbound traffic is for video uploads</a:t>
            </a:r>
          </a:p>
          <a:p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609600"/>
            <a:ext cx="4267200" cy="571500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4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Video Traffic Volume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05000"/>
          </a:xfrm>
        </p:spPr>
        <p:txBody>
          <a:bodyPr>
            <a:normAutofit/>
          </a:bodyPr>
          <a:lstStyle/>
          <a:p>
            <a:r>
              <a:rPr lang="en-US" dirty="0"/>
              <a:t>Outbound traffic to </a:t>
            </a:r>
            <a:r>
              <a:rPr lang="en-US" dirty="0" err="1"/>
              <a:t>NetFlix</a:t>
            </a:r>
            <a:r>
              <a:rPr lang="en-US" dirty="0"/>
              <a:t> and Twitch is negligible.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2487053"/>
              </p:ext>
            </p:extLst>
          </p:nvPr>
        </p:nvGraphicFramePr>
        <p:xfrm>
          <a:off x="304801" y="3505200"/>
          <a:ext cx="85344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YouTube - HTTP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dirty="0"/>
                        <a:t>YouTube - HTTPS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NetFlix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Twitch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Outbound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Outbound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Inbound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December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1.93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0.14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36.22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0.89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30.77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2.82 TB</a:t>
                      </a:r>
                    </a:p>
                  </a:txBody>
                  <a:tcPr>
                    <a:lnT w="12700" cmpd="sng"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January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1.89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0.12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36.31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1.06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44.41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3.14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February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1.79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0.05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45.47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1.14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43.83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3.74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2.08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0.05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59.63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1.36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54.29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4.79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April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1.51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0.05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52.43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1.08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43.85 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/>
                        <a:t>3.74 TB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31C36-6B01-4ABE-BF7A-58FE3458D660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40498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1926</TotalTime>
  <Words>844</Words>
  <Application>Microsoft Office PowerPoint</Application>
  <PresentationFormat>On-screen Show (4:3)</PresentationFormat>
  <Paragraphs>242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Clarity</vt:lpstr>
      <vt:lpstr>NetFlix  Traffic Characterization</vt:lpstr>
      <vt:lpstr>Introduction</vt:lpstr>
      <vt:lpstr>Research Objectives</vt:lpstr>
      <vt:lpstr>Methodology</vt:lpstr>
      <vt:lpstr>Example: Traffic Overview (April 2015)</vt:lpstr>
      <vt:lpstr>HTTP Traffic Overview</vt:lpstr>
      <vt:lpstr>HTTPS Traffic Overview</vt:lpstr>
      <vt:lpstr>YouTube Traffic</vt:lpstr>
      <vt:lpstr>Video Traffic Volume</vt:lpstr>
      <vt:lpstr>Video Traffic</vt:lpstr>
      <vt:lpstr>NetFlix</vt:lpstr>
      <vt:lpstr>NetFlix Traffic</vt:lpstr>
      <vt:lpstr>NetFlix – Video Delivery</vt:lpstr>
      <vt:lpstr>NetFlix – What are people Watching?</vt:lpstr>
      <vt:lpstr>A Week of NetFlix Traffic – Top Content</vt:lpstr>
      <vt:lpstr>NetFlix movieID Traffic Volumes</vt:lpstr>
      <vt:lpstr>Caching NetFlix</vt:lpstr>
      <vt:lpstr>Conclusions (Netflix)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NetFlix &amp; Twitch Traffic</dc:title>
  <dc:creator>Michel Laterman</dc:creator>
  <cp:lastModifiedBy>Carey</cp:lastModifiedBy>
  <cp:revision>66</cp:revision>
  <cp:lastPrinted>2015-08-31T18:24:37Z</cp:lastPrinted>
  <dcterms:created xsi:type="dcterms:W3CDTF">2015-08-19T18:08:15Z</dcterms:created>
  <dcterms:modified xsi:type="dcterms:W3CDTF">2018-04-08T16:01:48Z</dcterms:modified>
</cp:coreProperties>
</file>