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82" r:id="rId11"/>
    <p:sldId id="266" r:id="rId12"/>
    <p:sldId id="284" r:id="rId13"/>
    <p:sldId id="283" r:id="rId14"/>
    <p:sldId id="269" r:id="rId15"/>
    <p:sldId id="281" r:id="rId16"/>
    <p:sldId id="273" r:id="rId17"/>
    <p:sldId id="276" r:id="rId18"/>
    <p:sldId id="277" r:id="rId19"/>
    <p:sldId id="278" r:id="rId20"/>
    <p:sldId id="279" r:id="rId21"/>
    <p:sldId id="280" r:id="rId22"/>
    <p:sldId id="286" r:id="rId23"/>
    <p:sldId id="287" r:id="rId24"/>
    <p:sldId id="28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A79B8E-5C6D-47BC-A24D-71F640445C99}">
  <a:tblStyle styleId="{22A79B8E-5C6D-47BC-A24D-71F640445C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847" autoAdjust="0"/>
  </p:normalViewPr>
  <p:slideViewPr>
    <p:cSldViewPr snapToGrid="0">
      <p:cViewPr varScale="1">
        <p:scale>
          <a:sx n="77" d="100"/>
          <a:sy n="77" d="100"/>
        </p:scale>
        <p:origin x="12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7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7f7390b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7f7390b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Strong diurnal pattern: traffic rises quickly each morning, peaks near mid-day, and then declines gradually in the mid-to-late afternoon and evenings.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Declines by about 60% on the weekends.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Consistency of the weekday traffic from Monday to Thursday, despite the varying class lecture schedule (e.g., MWF versus </a:t>
            </a:r>
            <a:r>
              <a:rPr lang="en-CA" dirty="0" err="1"/>
              <a:t>TTh</a:t>
            </a:r>
            <a:r>
              <a:rPr lang="en-CA" dirty="0"/>
              <a:t>). There is a slight decline on the Friday afternoon (yellow), and lower activity levels on weekends (since no lectures take place, and fewer people are on campus).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24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99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7f7390b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7f7390b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Approximately half (47.9%) of the TCP connections have the normal SF state, while the other half do not. 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Among the latter, the most prevalent is a reset of a successful connection by the originating client (RSTO).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Next most prevalent are partial connections (S1, S2, or S3), many of which are long lasting and exchange a lot of data.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Two other reset types are also seen, either for unsuccessful connections (RSTS0), or for successful connections reset by the server (RSTR).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S0 represents unsuccessful TCP connection attempts. 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A few other unusual states (e.g., half-open connections, REJECT, </a:t>
            </a:r>
            <a:r>
              <a:rPr lang="en-CA" dirty="0" err="1"/>
              <a:t>etc</a:t>
            </a:r>
            <a:r>
              <a:rPr lang="en-CA" dirty="0"/>
              <a:t>) account for a very small proportion of the total connections and bytes.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SF state dominates at night time, but when the traffic load is higher during the day, many other TCP states are observed.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When the traffic load is near its peak, there are more unsuccessful connections (RSTOS0 in dark green) and server-side resets (RSTR in orange).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881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7f7390b5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7f7390b5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12% of the connections consist of only a single packet, and are shown as a duration of zero.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There is a small peak near 4 seconds, since many of the failed (S0) connections give up after several unsuccessful retransmission attempts. 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The large peak at 65 seconds represents the default persistent connection timeout value for an idle TCP connection when Instagram app is closed.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</a:pPr>
            <a:r>
              <a:rPr lang="en-CA" dirty="0"/>
              <a:t>The large peak at 185 seconds represents the persistent connection timeout value when the app is running in the background.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7f7390b5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7f7390b5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7f7390b5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7f7390b5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37f7390b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637f7390b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7f7390b5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7f7390b5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37f7390b5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37f7390b5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223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427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37f7390b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37f7390b5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63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37f7390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37f7390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37f7390b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37f7390b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bcf58dc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bcf58dc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63bcf58dc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7f7390b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7f7390b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bcf58dc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bcf58dc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7f7390b5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7f7390b5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2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37f7390b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37f7390b5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High data volumes generated by Instagram traffic (about 1 TB per day)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Asymmetry of this traffic (e.g., received bytes exceed sent bytes by about a factor of 20)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Large client base (e.g., several thousand distinct IP addresses observed, many of which are NAT addresses with multiple users behind them).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Remarkable consistency in the traffic from one day to the next</a:t>
            </a: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CA" dirty="0"/>
              <a:t>Typical weekday: 2 million TCP connections from 1,600 different IP addresses across about fifty /24 subnets, and over 1 TB of data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1183709" y="1339007"/>
            <a:ext cx="5880900" cy="17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183709" y="3096024"/>
            <a:ext cx="58809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1183709" y="3636920"/>
            <a:ext cx="58809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3"/>
          </p:nvPr>
        </p:nvSpPr>
        <p:spPr>
          <a:xfrm>
            <a:off x="1183709" y="4485884"/>
            <a:ext cx="49395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21971" y="1329896"/>
            <a:ext cx="72933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327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BB0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57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859821" y="478540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with text">
  <p:cSld name="Single photo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700398" y="1329766"/>
            <a:ext cx="2953800" cy="2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010677" y="1329766"/>
            <a:ext cx="4510200" cy="2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BB0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57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859821" y="478540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photo with text">
  <p:cSld name="Double photo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700398" y="1241431"/>
            <a:ext cx="29871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00398" y="3151862"/>
            <a:ext cx="29970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BB03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57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>
            <a:spLocks noGrp="1"/>
          </p:cNvSpPr>
          <p:nvPr>
            <p:ph type="pic" idx="3"/>
          </p:nvPr>
        </p:nvSpPr>
        <p:spPr>
          <a:xfrm>
            <a:off x="5430539" y="1241431"/>
            <a:ext cx="29871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4572000" y="1163485"/>
            <a:ext cx="0" cy="34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body" idx="4"/>
          </p:nvPr>
        </p:nvSpPr>
        <p:spPr>
          <a:xfrm>
            <a:off x="5430539" y="3151862"/>
            <a:ext cx="29970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BB03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57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859821" y="478540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Statem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183710" y="1227953"/>
            <a:ext cx="65622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ding slide">
  <p:cSld name="Conclud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1183709" y="1260389"/>
            <a:ext cx="6313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1183709" y="2718141"/>
            <a:ext cx="63138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1183709" y="3315289"/>
            <a:ext cx="63138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BD1404-169C-415E-AD14-E66BD93E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02" y="2726748"/>
            <a:ext cx="2772300" cy="2396395"/>
          </a:xfrm>
          <a:prstGeom prst="rect">
            <a:avLst/>
          </a:prstGeom>
        </p:spPr>
      </p:pic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183700" y="3971418"/>
            <a:ext cx="2772300" cy="645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November 27, 2019</a:t>
            </a:r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1183700" y="714065"/>
            <a:ext cx="6878700" cy="2397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An Empirical Study of</a:t>
            </a:r>
            <a:br>
              <a:rPr lang="en-GB" sz="3200" dirty="0"/>
            </a:br>
            <a:r>
              <a:rPr lang="en-GB" sz="3200" dirty="0"/>
              <a:t>Campus-Level Instagram Traffic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CA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CA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CA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ECC81-D2B4-4D62-9663-63F9A398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709" y="2442568"/>
            <a:ext cx="6313800" cy="1640917"/>
          </a:xfrm>
        </p:spPr>
        <p:txBody>
          <a:bodyPr/>
          <a:lstStyle/>
          <a:p>
            <a:r>
              <a:rPr lang="en-CA" sz="2000" dirty="0"/>
              <a:t>Carey Williamson</a:t>
            </a:r>
          </a:p>
          <a:p>
            <a:r>
              <a:rPr lang="en-CA" sz="2000" dirty="0"/>
              <a:t>Visiting Professor, DAIS, </a:t>
            </a:r>
            <a:r>
              <a:rPr lang="en-CA" sz="2000" dirty="0" err="1"/>
              <a:t>Università</a:t>
            </a:r>
            <a:r>
              <a:rPr lang="en-CA" sz="2000" dirty="0"/>
              <a:t> Ca’ Foscari Venezia</a:t>
            </a:r>
          </a:p>
          <a:p>
            <a:r>
              <a:rPr lang="en-CA" sz="2000" dirty="0"/>
              <a:t>Department of Computer Science</a:t>
            </a:r>
          </a:p>
          <a:p>
            <a:r>
              <a:rPr lang="en-CA" sz="2000" dirty="0"/>
              <a:t>University of Calgary</a:t>
            </a:r>
          </a:p>
          <a:p>
            <a:r>
              <a:rPr lang="en-CA" sz="2000" dirty="0"/>
              <a:t>Calgary, Alberta,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D4E23-BF0C-4B03-BB62-9B0A585F2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A43FC-1004-45F2-A522-0E15D4A3B598}"/>
              </a:ext>
            </a:extLst>
          </p:cNvPr>
          <p:cNvSpPr txBox="1"/>
          <p:nvPr/>
        </p:nvSpPr>
        <p:spPr>
          <a:xfrm>
            <a:off x="1183700" y="4786187"/>
            <a:ext cx="4576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 Joint work with S. </a:t>
            </a:r>
            <a:r>
              <a:rPr lang="en-CA" dirty="0" err="1"/>
              <a:t>Klenow</a:t>
            </a:r>
            <a:r>
              <a:rPr lang="en-CA" dirty="0"/>
              <a:t>, S. </a:t>
            </a:r>
            <a:r>
              <a:rPr lang="en-CA" dirty="0" err="1"/>
              <a:t>Keshvadi</a:t>
            </a:r>
            <a:r>
              <a:rPr lang="en-CA" dirty="0"/>
              <a:t>, and M. </a:t>
            </a:r>
            <a:r>
              <a:rPr lang="en-CA" dirty="0" err="1"/>
              <a:t>Arlitt</a:t>
            </a:r>
            <a:r>
              <a:rPr lang="en-CA" dirty="0"/>
              <a:t> ]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45251B-F940-4EE2-B80F-0292DBA53553}"/>
              </a:ext>
            </a:extLst>
          </p:cNvPr>
          <p:cNvSpPr/>
          <p:nvPr/>
        </p:nvSpPr>
        <p:spPr>
          <a:xfrm>
            <a:off x="6972612" y="44043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910485" y="100424"/>
            <a:ext cx="7293300" cy="38745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 of C Instagram Traffic Profile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94442-25DF-46E0-8700-D2CA8C01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381" y="536557"/>
            <a:ext cx="6095238" cy="457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88E8D-46E2-4D4C-9ACD-3BCF5E782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925346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Daily Instagram Traffic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875" y="1042300"/>
            <a:ext cx="5003850" cy="37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21F6A-74E0-46E0-86E9-76F09A67A9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797751" y="47352"/>
            <a:ext cx="7293300" cy="45369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Freenet Instagram Traffic Profile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0808E-D1D0-4D04-A8DF-52B17119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98" y="549083"/>
            <a:ext cx="6095238" cy="457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1AC46-7398-4797-B929-0BEBB7C53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6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1048271" y="60162"/>
            <a:ext cx="7293300" cy="428354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IP Address Frequency-Rank Profile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BE0DC-D8A3-41D9-9ECE-64180F42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381" y="511909"/>
            <a:ext cx="6095238" cy="457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5884B-F253-486B-AB68-EA5F310765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0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Observed TCP Connection States</a:t>
            </a:r>
            <a:endParaRPr dirty="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300" y="1006701"/>
            <a:ext cx="6859395" cy="3715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3DE-9B9A-4100-AB25-C8F015B26E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Additional Results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77286-2C43-49D1-AA11-C3AB888C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72"/>
            <a:ext cx="9144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4BA87-5860-41EB-A508-63AAE3F2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1038"/>
            <a:ext cx="9144000" cy="2286000"/>
          </a:xfrm>
          <a:prstGeom prst="rect">
            <a:avLst/>
          </a:prstGeom>
        </p:spPr>
      </p:pic>
      <p:sp>
        <p:nvSpPr>
          <p:cNvPr id="9" name="Google Shape;150;p23">
            <a:extLst>
              <a:ext uri="{FF2B5EF4-FFF2-40B4-BE49-F238E27FC236}">
                <a16:creationId xmlns:a16="http://schemas.microsoft.com/office/drawing/2014/main" id="{2FA3B8C5-441B-444C-BFDD-DD97336D9401}"/>
              </a:ext>
            </a:extLst>
          </p:cNvPr>
          <p:cNvSpPr txBox="1">
            <a:spLocks/>
          </p:cNvSpPr>
          <p:nvPr/>
        </p:nvSpPr>
        <p:spPr>
          <a:xfrm>
            <a:off x="421971" y="280486"/>
            <a:ext cx="7293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/>
              <a:t>Time Series Illustration of TCP Connection State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C6B3-701E-4F75-AD24-6D1A0D499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2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Distribution of TCP Connection Duration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5276"/>
            <a:ext cx="4434300" cy="333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4" y="1275275"/>
            <a:ext cx="4364571" cy="33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5D2E5-6B16-4185-B615-03727C9798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7F6520-0C19-4638-81D2-3B61E024C5C4}"/>
              </a:ext>
            </a:extLst>
          </p:cNvPr>
          <p:cNvCxnSpPr/>
          <p:nvPr/>
        </p:nvCxnSpPr>
        <p:spPr>
          <a:xfrm>
            <a:off x="7828767" y="1540701"/>
            <a:ext cx="814192" cy="251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Transfer Sizes in Bytes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25" y="1304125"/>
            <a:ext cx="4364925" cy="32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675" y="1283900"/>
            <a:ext cx="4364925" cy="3288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2DDCB-A15A-497A-AA47-087856926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CA47D-340C-42DD-8BFD-C5F542FC3200}"/>
              </a:ext>
            </a:extLst>
          </p:cNvPr>
          <p:cNvCxnSpPr>
            <a:cxnSpLocks/>
          </p:cNvCxnSpPr>
          <p:nvPr/>
        </p:nvCxnSpPr>
        <p:spPr>
          <a:xfrm>
            <a:off x="2893512" y="1540701"/>
            <a:ext cx="1352811" cy="239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61AB4F-864C-451C-BC13-85645690D3F8}"/>
              </a:ext>
            </a:extLst>
          </p:cNvPr>
          <p:cNvCxnSpPr>
            <a:cxnSpLocks/>
          </p:cNvCxnSpPr>
          <p:nvPr/>
        </p:nvCxnSpPr>
        <p:spPr>
          <a:xfrm>
            <a:off x="7979079" y="1540701"/>
            <a:ext cx="891436" cy="254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TCP Connection Throughput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375" y="1122876"/>
            <a:ext cx="5011249" cy="371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4D135-B643-4B95-AF92-EEB4486BB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Conclusions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421975" y="1329900"/>
            <a:ext cx="819990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 dirty="0"/>
              <a:t>On our campus network, a typical weekday of Instagram traffic has: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b="1" dirty="0"/>
              <a:t>1 TB </a:t>
            </a:r>
            <a:r>
              <a:rPr lang="en-GB" dirty="0"/>
              <a:t>of data </a:t>
            </a:r>
            <a:r>
              <a:rPr lang="en-GB" b="1" dirty="0"/>
              <a:t>downloaded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b="1" dirty="0"/>
              <a:t>60 GB </a:t>
            </a:r>
            <a:r>
              <a:rPr lang="en-GB" dirty="0"/>
              <a:t>of data </a:t>
            </a:r>
            <a:r>
              <a:rPr lang="en-GB" b="1" dirty="0"/>
              <a:t>uploaded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dirty="0"/>
              <a:t>Third highest bandwidth consumption behind Netflix (6 TB per day) and YouTube (3 TB per day)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dirty="0"/>
              <a:t>Highly skewed distributions: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dirty="0"/>
              <a:t>high variability (e.g., transfer sizes, throughputs)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dirty="0"/>
              <a:t>heavy-tails (e.g., connection durations, transfer sizes)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dirty="0"/>
              <a:t>This traffic can have a large impact on a campus edge network!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1F1D1-AE84-4EFD-BC42-A97EFAE0A7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t="11346"/>
          <a:stretch/>
        </p:blipFill>
        <p:spPr>
          <a:xfrm>
            <a:off x="421975" y="1569374"/>
            <a:ext cx="4915199" cy="28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</a:t>
            </a: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5981800" y="1028400"/>
            <a:ext cx="280800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b="1"/>
              <a:t>Features:</a:t>
            </a:r>
            <a:endParaRPr b="1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Instagram Explorer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Instagram Direct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Instagram Stories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Instagram TV (IGTV)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Live Streaming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725200" y="4392815"/>
            <a:ext cx="4915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Monthly Active Users from 2013 to 2018 (in millions)</a:t>
            </a:r>
            <a:endParaRPr b="1"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21975" y="1028400"/>
            <a:ext cx="5406900" cy="590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A photo and video sharing service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DF2AE-70C9-4897-BAF4-1A9EE7A70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Acknowledgements</a:t>
            </a:r>
            <a:endParaRPr dirty="0"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421975" y="1329900"/>
            <a:ext cx="814590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Financial support for this work was provided by Canada’s Natural Sciences and Engineering Research Council (NSERC).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 big thanks to University of Calgary Information Technologies (UCIT) for enabling the collection of our network traffic measurement data.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9C75A-3936-4EED-9661-2E4233FB6C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7975"/>
            <a:ext cx="9144001" cy="301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33B8F-B68C-4A12-80D2-FB1AA0855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2;p29">
            <a:extLst>
              <a:ext uri="{FF2B5EF4-FFF2-40B4-BE49-F238E27FC236}">
                <a16:creationId xmlns:a16="http://schemas.microsoft.com/office/drawing/2014/main" id="{745B36AB-580C-48DF-9C56-299CE63E2811}"/>
              </a:ext>
            </a:extLst>
          </p:cNvPr>
          <p:cNvSpPr txBox="1">
            <a:spLocks/>
          </p:cNvSpPr>
          <p:nvPr/>
        </p:nvSpPr>
        <p:spPr>
          <a:xfrm>
            <a:off x="685017" y="59878"/>
            <a:ext cx="7293300" cy="4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dirty="0"/>
              <a:t>Instagram Traffic Anomaly (1 of 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68D0B-1E83-4829-92D4-F793E1880D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ED7FE-EE39-4B70-863F-ED46F2DF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3" y="1358042"/>
            <a:ext cx="3670788" cy="304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1C3C9-7ABF-4B74-9FA8-6E3181022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585" y="1077238"/>
            <a:ext cx="4503499" cy="360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D7D8D8-698B-4711-A62A-76F9D499334B}"/>
              </a:ext>
            </a:extLst>
          </p:cNvPr>
          <p:cNvSpPr txBox="1"/>
          <p:nvPr/>
        </p:nvSpPr>
        <p:spPr>
          <a:xfrm>
            <a:off x="2576273" y="482657"/>
            <a:ext cx="4613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brief network router outage for about 80 seconds on Saturday March 9, which affected Instagram traffic, and</a:t>
            </a:r>
          </a:p>
          <a:p>
            <a:r>
              <a:rPr lang="en-CA" dirty="0"/>
              <a:t>other network services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4D3D2-4A06-4E7B-A592-5DC7295EC618}"/>
              </a:ext>
            </a:extLst>
          </p:cNvPr>
          <p:cNvCxnSpPr>
            <a:cxnSpLocks/>
          </p:cNvCxnSpPr>
          <p:nvPr/>
        </p:nvCxnSpPr>
        <p:spPr>
          <a:xfrm flipH="1">
            <a:off x="3206663" y="1175156"/>
            <a:ext cx="338203" cy="866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5ECE6-767A-4B99-BAFE-9A0D024B1A50}"/>
              </a:ext>
            </a:extLst>
          </p:cNvPr>
          <p:cNvCxnSpPr>
            <a:cxnSpLocks/>
          </p:cNvCxnSpPr>
          <p:nvPr/>
        </p:nvCxnSpPr>
        <p:spPr>
          <a:xfrm>
            <a:off x="6288066" y="989556"/>
            <a:ext cx="300624" cy="158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9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768E8-AE72-43C1-94BF-FC1FCB95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79" y="437561"/>
            <a:ext cx="5807575" cy="4646061"/>
          </a:xfrm>
          <a:prstGeom prst="rect">
            <a:avLst/>
          </a:prstGeom>
        </p:spPr>
      </p:pic>
      <p:sp>
        <p:nvSpPr>
          <p:cNvPr id="6" name="Google Shape;192;p29">
            <a:extLst>
              <a:ext uri="{FF2B5EF4-FFF2-40B4-BE49-F238E27FC236}">
                <a16:creationId xmlns:a16="http://schemas.microsoft.com/office/drawing/2014/main" id="{745B36AB-580C-48DF-9C56-299CE63E2811}"/>
              </a:ext>
            </a:extLst>
          </p:cNvPr>
          <p:cNvSpPr txBox="1">
            <a:spLocks/>
          </p:cNvSpPr>
          <p:nvPr/>
        </p:nvSpPr>
        <p:spPr>
          <a:xfrm>
            <a:off x="685017" y="59878"/>
            <a:ext cx="7293300" cy="4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dirty="0"/>
              <a:t>Instagram Traffic Anomaly (2 of 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68D0B-1E83-4829-92D4-F793E1880D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F605F-3406-4704-8297-65D21F9CC53E}"/>
              </a:ext>
            </a:extLst>
          </p:cNvPr>
          <p:cNvSpPr txBox="1"/>
          <p:nvPr/>
        </p:nvSpPr>
        <p:spPr>
          <a:xfrm>
            <a:off x="7444396" y="1491429"/>
            <a:ext cx="15993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Multiple </a:t>
            </a:r>
            <a:r>
              <a:rPr lang="en-CA" dirty="0" err="1"/>
              <a:t>UCalgary</a:t>
            </a:r>
            <a:endParaRPr lang="en-CA" dirty="0"/>
          </a:p>
          <a:p>
            <a:r>
              <a:rPr lang="en-CA" dirty="0"/>
              <a:t>IP addresses partaking in some Instagram video streaming event for about 2 hours on Sat March 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B4252F-6F05-4387-B086-9C6EF09AFE3C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311038" y="2183928"/>
            <a:ext cx="2133358" cy="10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94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685017" y="59878"/>
            <a:ext cx="7293300" cy="403586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Instagram Traffic Anomaly (3 of 3)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EFA53-6E64-4375-8A1B-81F39891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29" y="536558"/>
            <a:ext cx="6095238" cy="457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3A2F1-D232-475B-B20D-345B3A1A0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92A3F1-3D5E-4F45-B649-A895A6710A72}"/>
              </a:ext>
            </a:extLst>
          </p:cNvPr>
          <p:cNvSpPr txBox="1"/>
          <p:nvPr/>
        </p:nvSpPr>
        <p:spPr>
          <a:xfrm>
            <a:off x="7444397" y="1491429"/>
            <a:ext cx="1596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Partial outage for</a:t>
            </a:r>
          </a:p>
          <a:p>
            <a:r>
              <a:rPr lang="en-CA" dirty="0"/>
              <a:t>Facebook,</a:t>
            </a:r>
          </a:p>
          <a:p>
            <a:r>
              <a:rPr lang="en-CA" dirty="0"/>
              <a:t>WhatsApp, and</a:t>
            </a:r>
          </a:p>
          <a:p>
            <a:r>
              <a:rPr lang="en-CA" dirty="0"/>
              <a:t>Instagram for</a:t>
            </a:r>
          </a:p>
          <a:p>
            <a:r>
              <a:rPr lang="en-CA" dirty="0"/>
              <a:t>several hours on</a:t>
            </a:r>
          </a:p>
          <a:p>
            <a:r>
              <a:rPr lang="en-CA" dirty="0"/>
              <a:t>Wed March 13/19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11D764-8D5C-4107-BC8E-FC065F0C1077}"/>
              </a:ext>
            </a:extLst>
          </p:cNvPr>
          <p:cNvCxnSpPr>
            <a:stCxn id="2" idx="1"/>
          </p:cNvCxnSpPr>
          <p:nvPr/>
        </p:nvCxnSpPr>
        <p:spPr>
          <a:xfrm flipH="1">
            <a:off x="6538587" y="2183927"/>
            <a:ext cx="905810" cy="638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6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Research Questions</a:t>
            </a:r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21971" y="1329896"/>
            <a:ext cx="729330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 b="1" dirty="0"/>
              <a:t>What are the key characteristics of Instagram traffic?</a:t>
            </a:r>
            <a:endParaRPr b="1" dirty="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-GB" b="1" dirty="0"/>
              <a:t>What are its network performance implications?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endParaRPr lang="en-GB" b="1" dirty="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-GB" b="1" dirty="0"/>
              <a:t>How can this better inform our network simulation models?</a:t>
            </a:r>
            <a:endParaRPr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6BBE3-8377-4C1A-A981-8D8B9F0FE7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21971" y="1329896"/>
            <a:ext cx="729330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 b="1" dirty="0"/>
              <a:t>University of Calgary</a:t>
            </a:r>
            <a:r>
              <a:rPr lang="en-GB" dirty="0"/>
              <a:t> in Calgary, Alberta, Canada</a:t>
            </a:r>
            <a:endParaRPr dirty="0"/>
          </a:p>
          <a:p>
            <a:pPr lvl="1" indent="-361950">
              <a:lnSpc>
                <a:spcPct val="150000"/>
              </a:lnSpc>
              <a:spcBef>
                <a:spcPts val="0"/>
              </a:spcBef>
              <a:buSzPts val="2100"/>
              <a:buChar char="●"/>
            </a:pPr>
            <a:r>
              <a:rPr lang="en-GB" dirty="0"/>
              <a:t>35,000 students (</a:t>
            </a:r>
            <a:r>
              <a:rPr lang="en-GB" dirty="0" err="1"/>
              <a:t>ugrad</a:t>
            </a:r>
            <a:r>
              <a:rPr lang="en-GB" dirty="0"/>
              <a:t>/grad)</a:t>
            </a:r>
          </a:p>
          <a:p>
            <a:pPr lvl="1" indent="-361950">
              <a:lnSpc>
                <a:spcPct val="150000"/>
              </a:lnSpc>
              <a:spcBef>
                <a:spcPts val="0"/>
              </a:spcBef>
              <a:buSzPts val="2100"/>
              <a:buChar char="●"/>
            </a:pPr>
            <a:r>
              <a:rPr lang="en-GB" dirty="0"/>
              <a:t>3,000 faculty/staff</a:t>
            </a:r>
            <a:endParaRPr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dirty="0"/>
              <a:t>One week: Sunday </a:t>
            </a:r>
            <a:r>
              <a:rPr lang="en-GB" b="1" dirty="0"/>
              <a:t>March 3</a:t>
            </a:r>
            <a:r>
              <a:rPr lang="en-GB" dirty="0"/>
              <a:t>, 2019 to Saturday </a:t>
            </a:r>
            <a:r>
              <a:rPr lang="en-GB" b="1" dirty="0"/>
              <a:t>March 9</a:t>
            </a:r>
            <a:r>
              <a:rPr lang="en-GB" dirty="0"/>
              <a:t>, 2019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9707A-F204-44F6-833E-A1C08C07D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5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Methodology 1 of 2: Active Measurement</a:t>
            </a:r>
            <a:endParaRPr dirty="0"/>
          </a:p>
        </p:txBody>
      </p:sp>
      <p:sp>
        <p:nvSpPr>
          <p:cNvPr id="75" name="Google Shape;75;p12"/>
          <p:cNvSpPr>
            <a:spLocks noGrp="1"/>
          </p:cNvSpPr>
          <p:nvPr>
            <p:ph type="pic" idx="3"/>
          </p:nvPr>
        </p:nvSpPr>
        <p:spPr>
          <a:xfrm>
            <a:off x="4715306" y="1241438"/>
            <a:ext cx="3702000" cy="239111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</a:rPr>
              <a:t>Challenges: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29845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Different domain names    (e.g., Instagram vs Facebook)</a:t>
            </a:r>
            <a:endParaRPr dirty="0"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Encrypted data (HTTPS)</a:t>
            </a:r>
            <a:endParaRPr dirty="0"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Certificate pinning required (rooted device)</a:t>
            </a:r>
            <a:endParaRPr dirty="0"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App security policies</a:t>
            </a:r>
            <a:endParaRPr dirty="0"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26924" y="1242700"/>
            <a:ext cx="4145100" cy="16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</a:rPr>
              <a:t>Objective: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29845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Study Instagram traffic for 1 user from a single device under test (Android </a:t>
            </a:r>
            <a:r>
              <a:rPr lang="en-GB" dirty="0" err="1"/>
              <a:t>smartphone+Charles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21973" y="2637138"/>
            <a:ext cx="4006722" cy="154786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</a:rPr>
              <a:t>Rationale: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en-GB" sz="1900" dirty="0">
                <a:solidFill>
                  <a:srgbClr val="000000"/>
                </a:solidFill>
              </a:rPr>
              <a:t>Detect  IP destinations</a:t>
            </a:r>
            <a:endParaRPr sz="1900" dirty="0"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en-GB" sz="1900" dirty="0">
                <a:solidFill>
                  <a:srgbClr val="000000"/>
                </a:solidFill>
              </a:rPr>
              <a:t>Identify effects of user interactions</a:t>
            </a:r>
            <a:endParaRPr sz="1900" dirty="0"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en-GB" sz="1900" dirty="0">
                <a:solidFill>
                  <a:srgbClr val="000000"/>
                </a:solidFill>
              </a:rPr>
              <a:t>Identify app features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9473C-BAF9-469A-B8CC-CA97DF17F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F76BF-3AFE-4D1D-B589-8EA56F61A53E}"/>
              </a:ext>
            </a:extLst>
          </p:cNvPr>
          <p:cNvSpPr txBox="1"/>
          <p:nvPr/>
        </p:nvSpPr>
        <p:spPr>
          <a:xfrm>
            <a:off x="1960312" y="4560719"/>
            <a:ext cx="5489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 This part of the work was done by PhD student </a:t>
            </a:r>
            <a:r>
              <a:rPr lang="en-CA" dirty="0" err="1"/>
              <a:t>Sina</a:t>
            </a:r>
            <a:r>
              <a:rPr lang="en-CA" dirty="0"/>
              <a:t> </a:t>
            </a:r>
            <a:r>
              <a:rPr lang="en-CA" dirty="0" err="1"/>
              <a:t>Keshvadi</a:t>
            </a:r>
            <a:r>
              <a:rPr lang="en-CA" dirty="0"/>
              <a:t> 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Active Measurement Results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5183800" y="1329900"/>
            <a:ext cx="3873650" cy="30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b="1" dirty="0"/>
              <a:t>Observed DNS host names: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i.instagram.com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platform.instagram.com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instagram.c10r.facebook.com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scontent-sea1-1.cdninstagram.com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graph.instagram.com</a:t>
            </a:r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86550" y="1329900"/>
            <a:ext cx="5218200" cy="328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Over 90% of the Instagram-related requests go to a single IP: </a:t>
            </a:r>
            <a:r>
              <a:rPr lang="en-GB" b="1" dirty="0"/>
              <a:t>157.240.3.63</a:t>
            </a:r>
            <a:endParaRPr b="1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All main features use the same IP address</a:t>
            </a: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endParaRPr lang="en-GB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endParaRPr lang="en-GB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/>
              <a:t>Monitoring this single IP address gives a good estimate (but slight underestimate) of the campus-level Instagram traffic!</a:t>
            </a: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8B04C-64F6-410F-8AC4-72AF999FA2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>
            <a:spLocks noGrp="1"/>
          </p:cNvSpPr>
          <p:nvPr>
            <p:ph type="pic" idx="2"/>
          </p:nvPr>
        </p:nvSpPr>
        <p:spPr>
          <a:xfrm>
            <a:off x="4829700" y="1322050"/>
            <a:ext cx="43143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 sz="21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Complexity of campus network (DHCP, NAT, VPN, BYOD)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Traffic capturing process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Storage/processing of traces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Analysis of large datasets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Encrypted traffic (HTTPS)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Ethical considerations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>
            <a:spLocks noGrp="1"/>
          </p:cNvSpPr>
          <p:nvPr>
            <p:ph type="pic" idx="3"/>
          </p:nvPr>
        </p:nvSpPr>
        <p:spPr>
          <a:xfrm>
            <a:off x="421975" y="771400"/>
            <a:ext cx="3871500" cy="166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Study network traffic at scale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Methodology 2 of 2: Passive Measurement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21975" y="2115975"/>
            <a:ext cx="4528200" cy="199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</a:rPr>
              <a:t>Rationale: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dirty="0">
                <a:solidFill>
                  <a:srgbClr val="000000"/>
                </a:solidFill>
              </a:rPr>
              <a:t>Campus-level t</a:t>
            </a:r>
            <a:r>
              <a:rPr lang="en-GB" sz="2100" dirty="0">
                <a:solidFill>
                  <a:srgbClr val="000000"/>
                </a:solidFill>
              </a:rPr>
              <a:t>raffic characterization</a:t>
            </a:r>
            <a:endParaRPr sz="2100" dirty="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sz="2100" dirty="0">
                <a:solidFill>
                  <a:srgbClr val="000000"/>
                </a:solidFill>
              </a:rPr>
              <a:t>Identify traffic </a:t>
            </a:r>
            <a:r>
              <a:rPr lang="en-GB" dirty="0">
                <a:solidFill>
                  <a:srgbClr val="000000"/>
                </a:solidFill>
              </a:rPr>
              <a:t>b</a:t>
            </a:r>
            <a:r>
              <a:rPr lang="en-GB" sz="2100" dirty="0">
                <a:solidFill>
                  <a:srgbClr val="000000"/>
                </a:solidFill>
              </a:rPr>
              <a:t>ehaviour</a:t>
            </a:r>
            <a:endParaRPr sz="2100" dirty="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sz="2100" dirty="0">
                <a:solidFill>
                  <a:srgbClr val="000000"/>
                </a:solidFill>
              </a:rPr>
              <a:t>Identify </a:t>
            </a:r>
            <a:r>
              <a:rPr lang="en-GB" dirty="0">
                <a:solidFill>
                  <a:srgbClr val="000000"/>
                </a:solidFill>
              </a:rPr>
              <a:t>any network anomalies</a:t>
            </a:r>
            <a:endParaRPr sz="2100" dirty="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GB" sz="2100" dirty="0">
                <a:solidFill>
                  <a:srgbClr val="000000"/>
                </a:solidFill>
              </a:rPr>
              <a:t>Network performance </a:t>
            </a:r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sz="2100" dirty="0">
                <a:solidFill>
                  <a:srgbClr val="000000"/>
                </a:solidFill>
              </a:rPr>
              <a:t>mplications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D2C3F-CA66-4E9B-975B-664AE1163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F5DD6-CCF4-418F-82A4-59EFE689C759}"/>
              </a:ext>
            </a:extLst>
          </p:cNvPr>
          <p:cNvSpPr txBox="1"/>
          <p:nvPr/>
        </p:nvSpPr>
        <p:spPr>
          <a:xfrm>
            <a:off x="1662005" y="4506398"/>
            <a:ext cx="633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 This part of the work was done by visiting MSc student Steffen Berg </a:t>
            </a:r>
            <a:r>
              <a:rPr lang="en-CA" dirty="0" err="1"/>
              <a:t>Klenow</a:t>
            </a:r>
            <a:r>
              <a:rPr lang="en-CA" dirty="0"/>
              <a:t> 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21971" y="97456"/>
            <a:ext cx="7293300" cy="378924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Example of Raw Data Format (Bro Conn Logs)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9C75A-3936-4EED-9661-2E4233FB6C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8E030-6D82-4AEC-9E09-6967BBF07493}"/>
              </a:ext>
            </a:extLst>
          </p:cNvPr>
          <p:cNvSpPr txBox="1"/>
          <p:nvPr/>
        </p:nvSpPr>
        <p:spPr>
          <a:xfrm>
            <a:off x="226779" y="1115709"/>
            <a:ext cx="869044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</a:t>
            </a:r>
            <a:r>
              <a:rPr lang="en-CA" sz="1050" dirty="0" err="1"/>
              <a:t>Epoch_Timestamp</a:t>
            </a:r>
            <a:r>
              <a:rPr lang="en-CA" sz="1050" dirty="0"/>
              <a:t>       UID                    </a:t>
            </a:r>
            <a:r>
              <a:rPr lang="en-CA" sz="1050" dirty="0" err="1"/>
              <a:t>Src_IP</a:t>
            </a:r>
            <a:r>
              <a:rPr lang="en-CA" sz="1050" dirty="0"/>
              <a:t>   </a:t>
            </a:r>
            <a:r>
              <a:rPr lang="en-CA" sz="1050" dirty="0" err="1"/>
              <a:t>SPort</a:t>
            </a:r>
            <a:r>
              <a:rPr lang="en-CA" sz="1050" dirty="0"/>
              <a:t>    </a:t>
            </a:r>
            <a:r>
              <a:rPr lang="en-CA" sz="1050" dirty="0" err="1"/>
              <a:t>Dest_IP</a:t>
            </a:r>
            <a:r>
              <a:rPr lang="en-CA" sz="1050" dirty="0"/>
              <a:t>    </a:t>
            </a:r>
            <a:r>
              <a:rPr lang="en-CA" sz="1050" dirty="0" err="1"/>
              <a:t>DPort</a:t>
            </a:r>
            <a:r>
              <a:rPr lang="en-CA" sz="1050" dirty="0"/>
              <a:t>  </a:t>
            </a:r>
            <a:r>
              <a:rPr lang="en-CA" sz="1050" dirty="0" err="1"/>
              <a:t>Prot</a:t>
            </a:r>
            <a:r>
              <a:rPr lang="en-CA" sz="1050" dirty="0"/>
              <a:t> Svc Duration     </a:t>
            </a:r>
            <a:r>
              <a:rPr lang="en-CA" sz="1050" dirty="0" err="1"/>
              <a:t>TCPout</a:t>
            </a:r>
            <a:r>
              <a:rPr lang="en-CA" sz="1050" dirty="0"/>
              <a:t> </a:t>
            </a:r>
            <a:r>
              <a:rPr lang="en-CA" sz="1050" dirty="0" err="1"/>
              <a:t>TCPin</a:t>
            </a:r>
            <a:r>
              <a:rPr lang="en-CA" sz="1050" dirty="0"/>
              <a:t>  State </a:t>
            </a:r>
            <a:r>
              <a:rPr lang="en-CA" sz="1050" dirty="0" err="1"/>
              <a:t>IPout</a:t>
            </a:r>
            <a:r>
              <a:rPr lang="en-CA" sz="1050" dirty="0"/>
              <a:t> </a:t>
            </a:r>
            <a:r>
              <a:rPr lang="en-CA" sz="1050" dirty="0" err="1"/>
              <a:t>B_out</a:t>
            </a:r>
            <a:r>
              <a:rPr lang="en-CA" sz="1050" dirty="0"/>
              <a:t>   </a:t>
            </a:r>
            <a:r>
              <a:rPr lang="en-CA" sz="1050" dirty="0" err="1"/>
              <a:t>IPin</a:t>
            </a:r>
            <a:r>
              <a:rPr lang="en-CA" sz="1050" dirty="0"/>
              <a:t>  </a:t>
            </a:r>
            <a:r>
              <a:rPr lang="en-CA" sz="1050" dirty="0" err="1"/>
              <a:t>B_in</a:t>
            </a:r>
            <a:endParaRPr lang="en-CA" sz="1050" dirty="0"/>
          </a:p>
          <a:p>
            <a:r>
              <a:rPr lang="en-CA" sz="1050" dirty="0"/>
              <a:t>1551596628.248886  u29N3fRWgQZb  1.2.3.4 50468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165.901378   9053  86515   S3    100  14297    98  90892</a:t>
            </a:r>
          </a:p>
          <a:p>
            <a:r>
              <a:rPr lang="en-CA" sz="1050" dirty="0"/>
              <a:t>1551596628.250997  CThhn41IttYm27  1.2.3.4 50470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   3.334059     489     447  RSTO   11   1093       7  1133</a:t>
            </a:r>
          </a:p>
          <a:p>
            <a:r>
              <a:rPr lang="en-CA" sz="1050" dirty="0"/>
              <a:t>1551596628.301082  z1RCa3W19Ralf  1.2.3.5 50040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329.763400 425964  45413  SF    737 468313  538  73893</a:t>
            </a:r>
          </a:p>
          <a:p>
            <a:r>
              <a:rPr lang="en-CA" sz="1050" dirty="0"/>
              <a:t>1551596628.307782  GcdG3L8hgX7e   1.2.3.6 62558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    0.004667       39        39    SF      4       247        5   263</a:t>
            </a:r>
          </a:p>
          <a:p>
            <a:r>
              <a:rPr lang="en-CA" sz="1050" dirty="0"/>
              <a:t>1551596628.316061  CLkeo71KeeiHx1 1.2.3.7 57396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209.412519   5239  91968   SF     67   9983       83 94918</a:t>
            </a:r>
          </a:p>
          <a:p>
            <a:r>
              <a:rPr lang="en-CA" sz="1050" dirty="0"/>
              <a:t>1551596628.348089  OhKpI2eBASJOg 1.2.3.7 57397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209.388824   7489 914542  S3    454  31736   682 933553</a:t>
            </a:r>
          </a:p>
          <a:p>
            <a:r>
              <a:rPr lang="en-CA" sz="1050" dirty="0"/>
              <a:t>1551596628.502214  Vh9Ev3gHpUSga 1.2.4.1 52990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    8.459407   1703 126326  SF     83     6031    99 131482</a:t>
            </a:r>
          </a:p>
          <a:p>
            <a:r>
              <a:rPr lang="en-CA" sz="1050" dirty="0"/>
              <a:t>1551596628.504240  pDJJC43UXfYE8 1.2.4.1 52991  157.240.3.63 443   </a:t>
            </a:r>
            <a:r>
              <a:rPr lang="en-CA" sz="1050" dirty="0" err="1"/>
              <a:t>tcp</a:t>
            </a:r>
            <a:r>
              <a:rPr lang="en-CA" sz="1050" dirty="0"/>
              <a:t>  </a:t>
            </a:r>
            <a:r>
              <a:rPr lang="en-CA" sz="1050" dirty="0" err="1"/>
              <a:t>ssl</a:t>
            </a:r>
            <a:r>
              <a:rPr lang="en-CA" sz="1050" dirty="0"/>
              <a:t>       8.457381   2222 962556  SF    431  24646   719 998714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13D5D-B566-404E-BA41-C96E3875372C}"/>
              </a:ext>
            </a:extLst>
          </p:cNvPr>
          <p:cNvSpPr txBox="1"/>
          <p:nvPr/>
        </p:nvSpPr>
        <p:spPr>
          <a:xfrm>
            <a:off x="1662005" y="4506398"/>
            <a:ext cx="6045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[ This data collection/analysis infrastructure was designed by Martin </a:t>
            </a:r>
            <a:r>
              <a:rPr lang="en-CA" dirty="0" err="1"/>
              <a:t>Arlitt</a:t>
            </a:r>
            <a:r>
              <a:rPr lang="en-CA" dirty="0"/>
              <a:t> 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0D54A-5966-44B0-B7E0-47AFB4DDB011}"/>
              </a:ext>
            </a:extLst>
          </p:cNvPr>
          <p:cNvSpPr/>
          <p:nvPr/>
        </p:nvSpPr>
        <p:spPr>
          <a:xfrm>
            <a:off x="557407" y="2801228"/>
            <a:ext cx="7885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Hardware: </a:t>
            </a:r>
            <a:r>
              <a:rPr lang="en-CA" sz="1600" dirty="0" err="1"/>
              <a:t>Endace</a:t>
            </a:r>
            <a:r>
              <a:rPr lang="en-CA" sz="1600" dirty="0"/>
              <a:t> DAG packet capture card (10 Gbps); headers only (not payloads)</a:t>
            </a:r>
          </a:p>
          <a:p>
            <a:endParaRPr lang="en-CA" sz="1600" dirty="0"/>
          </a:p>
          <a:p>
            <a:r>
              <a:rPr lang="en-CA" sz="1600" dirty="0"/>
              <a:t>Software: Bro Intrusion Detection System (IDS)       (now called </a:t>
            </a:r>
            <a:r>
              <a:rPr lang="en-CA" sz="1600" dirty="0" err="1"/>
              <a:t>Zeek</a:t>
            </a:r>
            <a:r>
              <a:rPr lang="en-CA" sz="1600" dirty="0"/>
              <a:t>)</a:t>
            </a:r>
          </a:p>
          <a:p>
            <a:endParaRPr lang="en-CA" sz="1600" dirty="0"/>
          </a:p>
          <a:p>
            <a:r>
              <a:rPr lang="en-CA" sz="1600" dirty="0"/>
              <a:t>We analyze the logs using Vertica (a big data analytics framework available from HP)</a:t>
            </a:r>
          </a:p>
        </p:txBody>
      </p:sp>
    </p:spTree>
    <p:extLst>
      <p:ext uri="{BB962C8B-B14F-4D97-AF65-F5344CB8AC3E}">
        <p14:creationId xmlns:p14="http://schemas.microsoft.com/office/powerpoint/2010/main" val="179463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21971" y="347976"/>
            <a:ext cx="7293300" cy="774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Overview of </a:t>
            </a:r>
            <a:r>
              <a:rPr lang="en-GB" dirty="0" err="1"/>
              <a:t>UCalgary</a:t>
            </a:r>
            <a:r>
              <a:rPr lang="en-GB" dirty="0"/>
              <a:t> Instagram Traffic (1 Week)</a:t>
            </a:r>
            <a:endParaRPr dirty="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4450"/>
            <a:ext cx="9144000" cy="1773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DFB7D-7919-4DB9-922C-7D35B71E7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1369</Words>
  <Application>Microsoft Office PowerPoint</Application>
  <PresentationFormat>On-screen Show (16:9)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 Empirical Study of Campus-Level Instagram Traffic    </vt:lpstr>
      <vt:lpstr>Instagram</vt:lpstr>
      <vt:lpstr>Research Questions</vt:lpstr>
      <vt:lpstr>Case Study</vt:lpstr>
      <vt:lpstr>Methodology 1 of 2: Active Measurement</vt:lpstr>
      <vt:lpstr>Active Measurement Results</vt:lpstr>
      <vt:lpstr>Methodology 2 of 2: Passive Measurement</vt:lpstr>
      <vt:lpstr>Example of Raw Data Format (Bro Conn Logs)</vt:lpstr>
      <vt:lpstr>Overview of UCalgary Instagram Traffic (1 Week)</vt:lpstr>
      <vt:lpstr>U of C Instagram Traffic Profile</vt:lpstr>
      <vt:lpstr>Daily Instagram Traffic</vt:lpstr>
      <vt:lpstr>Freenet Instagram Traffic Profile</vt:lpstr>
      <vt:lpstr>IP Address Frequency-Rank Profile</vt:lpstr>
      <vt:lpstr>Observed TCP Connection States</vt:lpstr>
      <vt:lpstr>Additional Results</vt:lpstr>
      <vt:lpstr>Distribution of TCP Connection Duration</vt:lpstr>
      <vt:lpstr>Transfer Sizes in Bytes</vt:lpstr>
      <vt:lpstr>TCP Connection Throughput</vt:lpstr>
      <vt:lpstr>Conclusions</vt:lpstr>
      <vt:lpstr>Acknowledgements</vt:lpstr>
      <vt:lpstr>PowerPoint Presentation</vt:lpstr>
      <vt:lpstr>PowerPoint Presentation</vt:lpstr>
      <vt:lpstr>PowerPoint Presentation</vt:lpstr>
      <vt:lpstr>Instagram Traffic Anomaly (3 of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Campus-Level Instagram Traffic: A Case Study S. Klenow1, C. Williamson2, M. Arlitt2, and S. Keshvadi2 1. University of Southern Denmark 2. University of Calgary </dc:title>
  <dc:creator>Carey</dc:creator>
  <cp:lastModifiedBy>Carey Williamson</cp:lastModifiedBy>
  <cp:revision>43</cp:revision>
  <dcterms:modified xsi:type="dcterms:W3CDTF">2019-11-27T11:38:23Z</dcterms:modified>
</cp:coreProperties>
</file>