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FF4BB0-4785-45EC-8D94-D676EA2F75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9E689-3D11-4F70-958E-474B604FA21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92962" name="Rectangle 2">
            <a:extLst>
              <a:ext uri="{FF2B5EF4-FFF2-40B4-BE49-F238E27FC236}">
                <a16:creationId xmlns:a16="http://schemas.microsoft.com/office/drawing/2014/main" id="{C946238F-F05B-427D-9F77-75A45E03C9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192963" name="Rectangle 3">
            <a:extLst>
              <a:ext uri="{FF2B5EF4-FFF2-40B4-BE49-F238E27FC236}">
                <a16:creationId xmlns:a16="http://schemas.microsoft.com/office/drawing/2014/main" id="{C5E90782-5B98-45C6-BEA7-58C8EE941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“Think, Bill, Think”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619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9C959E-1FD9-414D-B323-EDB0D17150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3503D-0E71-4D38-89C2-7ED2AB63AF7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95010" name="Rectangle 2">
            <a:extLst>
              <a:ext uri="{FF2B5EF4-FFF2-40B4-BE49-F238E27FC236}">
                <a16:creationId xmlns:a16="http://schemas.microsoft.com/office/drawing/2014/main" id="{F58FD99C-EE87-4899-A47C-9B0364752F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195011" name="Rectangle 3">
            <a:extLst>
              <a:ext uri="{FF2B5EF4-FFF2-40B4-BE49-F238E27FC236}">
                <a16:creationId xmlns:a16="http://schemas.microsoft.com/office/drawing/2014/main" id="{F91C2950-B3F5-4376-A75C-18EEC0567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Take a closer look at 802.11, and the technology underlying it.</a:t>
            </a:r>
          </a:p>
          <a:p>
            <a:r>
              <a:rPr lang="en-CA" altLang="en-US"/>
              <a:t>802.11 = 10baseT replacement</a:t>
            </a:r>
          </a:p>
          <a:p>
            <a:r>
              <a:rPr lang="en-CA" altLang="en-US"/>
              <a:t>Bluetooth = USB replacement</a:t>
            </a:r>
          </a:p>
          <a:p>
            <a:r>
              <a:rPr lang="en-CA" altLang="en-US"/>
              <a:t>Talk about Bluetooth later in lecture.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542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73046B-6C12-43D3-8482-3A7B06DAE4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C6469-D967-49F7-8013-AE612EAD6E8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97058" name="Rectangle 2">
            <a:extLst>
              <a:ext uri="{FF2B5EF4-FFF2-40B4-BE49-F238E27FC236}">
                <a16:creationId xmlns:a16="http://schemas.microsoft.com/office/drawing/2014/main" id="{44FD01B0-EE69-4669-8156-0F69D4ED73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197059" name="Rectangle 3">
            <a:extLst>
              <a:ext uri="{FF2B5EF4-FFF2-40B4-BE49-F238E27FC236}">
                <a16:creationId xmlns:a16="http://schemas.microsoft.com/office/drawing/2014/main" id="{54D17695-47B1-49D8-AAC8-5C3DD1805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OFDM = Orthogonal Frequency Division Multiplexing</a:t>
            </a:r>
          </a:p>
          <a:p>
            <a:r>
              <a:rPr lang="en-CA" altLang="en-US"/>
              <a:t>MAC = Medium Access Control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08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C07E25-FF3D-4298-A7BF-6999882A9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D0CE6-1F4D-4FB3-A8C2-34CD4E66389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99106" name="Rectangle 2">
            <a:extLst>
              <a:ext uri="{FF2B5EF4-FFF2-40B4-BE49-F238E27FC236}">
                <a16:creationId xmlns:a16="http://schemas.microsoft.com/office/drawing/2014/main" id="{04C0F01F-C470-44C3-B5B8-B774021670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199107" name="Rectangle 3">
            <a:extLst>
              <a:ext uri="{FF2B5EF4-FFF2-40B4-BE49-F238E27FC236}">
                <a16:creationId xmlns:a16="http://schemas.microsoft.com/office/drawing/2014/main" id="{37FFDA03-EE81-4C62-B0A0-022AF451E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Older devices DHSS, new devices DSSS.  Old DSSS limited to 2 Mbit/s</a:t>
            </a:r>
          </a:p>
          <a:p>
            <a:r>
              <a:rPr lang="en-CA" altLang="en-US"/>
              <a:t>The high power consumption severely limits battery life.  For this reason, few 802.11 cards are available for handheld devices.</a:t>
            </a:r>
          </a:p>
          <a:p>
            <a:r>
              <a:rPr lang="en-CA" altLang="en-US"/>
              <a:t>Different base stations incompatible.</a:t>
            </a:r>
          </a:p>
          <a:p>
            <a:r>
              <a:rPr lang="en-CA" altLang="en-US"/>
              <a:t>Peer-to-peer and Client-Gateway connections only – no Multi-Hop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508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CB362D-5D51-462F-BD10-D9EE90F673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EDF6D-2C70-47D4-B391-AF4213DC5E2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01154" name="Rectangle 2">
            <a:extLst>
              <a:ext uri="{FF2B5EF4-FFF2-40B4-BE49-F238E27FC236}">
                <a16:creationId xmlns:a16="http://schemas.microsoft.com/office/drawing/2014/main" id="{4A5C41F7-185F-42F7-9FAD-817DA43E11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01155" name="Rectangle 3">
            <a:extLst>
              <a:ext uri="{FF2B5EF4-FFF2-40B4-BE49-F238E27FC236}">
                <a16:creationId xmlns:a16="http://schemas.microsoft.com/office/drawing/2014/main" id="{2A6DBBB4-25CD-4554-BAB3-908F0B717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Users allowed free movement</a:t>
            </a:r>
          </a:p>
          <a:p>
            <a:r>
              <a:rPr lang="en-CA" altLang="en-US"/>
              <a:t>Peers do not have a central database, gateways act as peers</a:t>
            </a:r>
          </a:p>
          <a:p>
            <a:r>
              <a:rPr lang="en-CA" altLang="en-US"/>
              <a:t>Transparently re-route packets if destination not found</a:t>
            </a:r>
          </a:p>
          <a:p>
            <a:r>
              <a:rPr lang="en-CA" altLang="en-US"/>
              <a:t>Easier installation of new computers</a:t>
            </a:r>
          </a:p>
          <a:p>
            <a:r>
              <a:rPr lang="en-CA" altLang="en-US"/>
              <a:t>More overhead – route discovery, updates</a:t>
            </a:r>
          </a:p>
          <a:p>
            <a:r>
              <a:rPr lang="en-CA" altLang="en-US"/>
              <a:t>Requires intelligent protocols</a:t>
            </a:r>
          </a:p>
          <a:p>
            <a:r>
              <a:rPr lang="en-CA" altLang="en-US"/>
              <a:t>Must accommodate lossy connections, handoffs, restricted bandwidth, interference, disconnections</a:t>
            </a:r>
          </a:p>
        </p:txBody>
      </p:sp>
    </p:spTree>
    <p:extLst>
      <p:ext uri="{BB962C8B-B14F-4D97-AF65-F5344CB8AC3E}">
        <p14:creationId xmlns:p14="http://schemas.microsoft.com/office/powerpoint/2010/main" val="467233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F01FAD-B134-47EB-8A67-909BA3738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5D200-8F67-4ACD-AE6F-92F062A0B32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05250" name="Rectangle 2">
            <a:extLst>
              <a:ext uri="{FF2B5EF4-FFF2-40B4-BE49-F238E27FC236}">
                <a16:creationId xmlns:a16="http://schemas.microsoft.com/office/drawing/2014/main" id="{452D6CA3-B8B7-4137-AC58-A7752A264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05251" name="Rectangle 3">
            <a:extLst>
              <a:ext uri="{FF2B5EF4-FFF2-40B4-BE49-F238E27FC236}">
                <a16:creationId xmlns:a16="http://schemas.microsoft.com/office/drawing/2014/main" id="{3BA709C7-E4FA-406D-BD28-C57CB99B1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Three-in-one-phone: When at home, use home gateway, when on road use cell tower, act as walkie-talkie when near enough.</a:t>
            </a:r>
          </a:p>
          <a:p>
            <a:endParaRPr lang="en-CA" altLang="en-US"/>
          </a:p>
          <a:p>
            <a:r>
              <a:rPr lang="en-CA" altLang="en-US"/>
              <a:t>Internet connection:  When at home, use home gateway.  When on road use cell phone.  When in office, use office gateway.</a:t>
            </a:r>
          </a:p>
          <a:p>
            <a:endParaRPr lang="en-CA" altLang="en-US"/>
          </a:p>
          <a:p>
            <a:r>
              <a:rPr lang="en-CA" altLang="en-US"/>
              <a:t>Ultimate Headset: Computer, cell phone, telephone gateway, CD player, Discman, etc.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33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9452EF-2130-4DEA-80D4-11E6D392D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7A00F-720B-44EC-94A1-37D0E31099E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09346" name="Rectangle 2">
            <a:extLst>
              <a:ext uri="{FF2B5EF4-FFF2-40B4-BE49-F238E27FC236}">
                <a16:creationId xmlns:a16="http://schemas.microsoft.com/office/drawing/2014/main" id="{DE64DD2C-F94D-47AC-AB46-8DE07900E9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09347" name="Rectangle 3">
            <a:extLst>
              <a:ext uri="{FF2B5EF4-FFF2-40B4-BE49-F238E27FC236}">
                <a16:creationId xmlns:a16="http://schemas.microsoft.com/office/drawing/2014/main" id="{3496BB85-2C4A-49A8-A8DD-B1505A6A2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The ESSID is needed to connect to a given 802.11 network.  Connections can also be restricted by MAC address, although this is less reliable.</a:t>
            </a:r>
          </a:p>
          <a:p>
            <a:r>
              <a:rPr lang="en-CA" altLang="en-US"/>
              <a:t>Some vendors offer higher levels of encryption.   Other vendors do not even implement WEP level security.</a:t>
            </a:r>
          </a:p>
          <a:p>
            <a:endParaRPr lang="en-CA" altLang="en-US"/>
          </a:p>
          <a:p>
            <a:r>
              <a:rPr lang="en-CA" altLang="en-US"/>
              <a:t>Resurrecting Duckling – imprinting, resurrecting, sleep-deprivation attacks.</a:t>
            </a:r>
          </a:p>
          <a:p>
            <a:endParaRPr lang="en-CA" altLang="en-US"/>
          </a:p>
          <a:p>
            <a:r>
              <a:rPr lang="en-CA" altLang="en-US"/>
              <a:t>Bluetooth devices switch frequencies 1600 times every second.  They also limit their output power to a minimum, making eavesdropping very difficuly.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251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BB5DA9-1BB7-4DC5-A8E7-50F48970F8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41B94-4065-4724-B69A-9940888B9E9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11394" name="Rectangle 2">
            <a:extLst>
              <a:ext uri="{FF2B5EF4-FFF2-40B4-BE49-F238E27FC236}">
                <a16:creationId xmlns:a16="http://schemas.microsoft.com/office/drawing/2014/main" id="{5C2DA2AE-DE10-4E39-8467-CEEEE30ED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11395" name="Rectangle 3">
            <a:extLst>
              <a:ext uri="{FF2B5EF4-FFF2-40B4-BE49-F238E27FC236}">
                <a16:creationId xmlns:a16="http://schemas.microsoft.com/office/drawing/2014/main" id="{E76009CA-0FD9-49CE-8A82-F21CE110E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From Consume.net: “</a:t>
            </a:r>
            <a:r>
              <a:rPr lang="en-US" altLang="en-US"/>
              <a:t>Fed up with being held to ransom in the local loop, phased by fees to ISP's, concious of community? OK so lets build a fresh network, one that is local, global, fast, expanding, public and user-constructed</a:t>
            </a:r>
            <a:r>
              <a:rPr lang="en-CA" altLang="en-US"/>
              <a:t>.”</a:t>
            </a:r>
          </a:p>
          <a:p>
            <a:r>
              <a:rPr lang="en-CA" altLang="en-US"/>
              <a:t>Co-operating ISP’s offer high speed internet.</a:t>
            </a:r>
          </a:p>
          <a:p>
            <a:r>
              <a:rPr lang="en-CA" altLang="en-US"/>
              <a:t>Legal issues covered by agreement.</a:t>
            </a:r>
          </a:p>
          <a:p>
            <a:r>
              <a:rPr lang="en-CA" altLang="en-US"/>
              <a:t>Lobbying the FCC for spectrum allocation for non-profit telcos.</a:t>
            </a:r>
          </a:p>
          <a:p>
            <a:r>
              <a:rPr lang="en-CA" altLang="en-US"/>
              <a:t>Dubbed “Free-network” movement – similar to free software, Napster, internet itself.</a:t>
            </a:r>
          </a:p>
          <a:p>
            <a:r>
              <a:rPr lang="en-CA" altLang="en-US"/>
              <a:t>Price is 1/3 what it would have been a couple years ago.</a:t>
            </a:r>
          </a:p>
          <a:p>
            <a:r>
              <a:rPr lang="en-CA" altLang="en-US"/>
              <a:t>Pulling antennae from Apple computers</a:t>
            </a:r>
          </a:p>
          <a:p>
            <a:endParaRPr lang="en-CA" altLang="en-US"/>
          </a:p>
          <a:p>
            <a:r>
              <a:rPr lang="en-CA" altLang="en-US"/>
              <a:t>Catching on:</a:t>
            </a:r>
          </a:p>
          <a:p>
            <a:r>
              <a:rPr lang="en-CA" altLang="en-US"/>
              <a:t>SFLan, San Fransisco</a:t>
            </a:r>
          </a:p>
          <a:p>
            <a:r>
              <a:rPr lang="en-CA" altLang="en-US"/>
              <a:t>Consume.net, London</a:t>
            </a:r>
          </a:p>
          <a:p>
            <a:r>
              <a:rPr lang="en-CA" altLang="en-US"/>
              <a:t>Seattle Wireless, Seattle</a:t>
            </a:r>
          </a:p>
          <a:p>
            <a:endParaRPr lang="en-CA" altLang="en-US"/>
          </a:p>
          <a:p>
            <a:r>
              <a:rPr lang="en-CA" altLang="en-US"/>
              <a:t>Problems:  Scalability, abuse, tragedy-of-the-commons, no quality-of-service guarantee (same complaints made about TCP/IP)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94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937F83-D566-47B3-A39A-3F269EB2E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38C58-BEC5-42A1-8818-263EB2CD22D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13442" name="Rectangle 2">
            <a:extLst>
              <a:ext uri="{FF2B5EF4-FFF2-40B4-BE49-F238E27FC236}">
                <a16:creationId xmlns:a16="http://schemas.microsoft.com/office/drawing/2014/main" id="{5DB3B3C8-DF5B-468A-9D52-92ED40A627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13443" name="Rectangle 3">
            <a:extLst>
              <a:ext uri="{FF2B5EF4-FFF2-40B4-BE49-F238E27FC236}">
                <a16:creationId xmlns:a16="http://schemas.microsoft.com/office/drawing/2014/main" id="{49E8E818-A885-46C6-81E5-B5E659D44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CA" altLang="en-US"/>
              <a:t>Simulators with signal fade, movement models with groups.</a:t>
            </a:r>
          </a:p>
          <a:p>
            <a:r>
              <a:rPr lang="en-CA" altLang="en-US"/>
              <a:t>High levels of encryption, faster hopping / longer chipping keys</a:t>
            </a:r>
          </a:p>
          <a:p>
            <a:r>
              <a:rPr lang="en-CA" altLang="en-US"/>
              <a:t>More computer vendors will ship w/ 802.11 cards or Bluetooth (IBM, Compaq).</a:t>
            </a:r>
          </a:p>
          <a:p>
            <a:r>
              <a:rPr lang="en-CA" altLang="en-US"/>
              <a:t>Apple likely to lead the push for Bluetooth (after USB, Firewire, 802.11 success).</a:t>
            </a:r>
          </a:p>
          <a:p>
            <a:endParaRPr lang="en-CA" altLang="en-US"/>
          </a:p>
          <a:p>
            <a:r>
              <a:rPr lang="en-CA" altLang="en-US"/>
              <a:t>Currently: buy network card, configure network, add clients</a:t>
            </a:r>
          </a:p>
          <a:p>
            <a:r>
              <a:rPr lang="en-CA" altLang="en-US"/>
              <a:t>Tomorrow: built-in card, plug and play configuration, clients perform resource discovery – Grandma-level wireless</a:t>
            </a:r>
          </a:p>
          <a:p>
            <a:endParaRPr lang="en-CA" altLang="en-US"/>
          </a:p>
          <a:p>
            <a:r>
              <a:rPr lang="en-CA" altLang="en-US"/>
              <a:t>Software: Better drivers, better media streaming, better routing</a:t>
            </a:r>
          </a:p>
          <a:p>
            <a:endParaRPr lang="en-CA" altLang="en-US"/>
          </a:p>
          <a:p>
            <a:r>
              <a:rPr lang="en-CA" altLang="en-US"/>
              <a:t>- Maxwell Dworkin building in Harvard.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27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E8538-724A-4D1F-A055-866C671C3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79629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>
            <a:extLst>
              <a:ext uri="{FF2B5EF4-FFF2-40B4-BE49-F238E27FC236}">
                <a16:creationId xmlns:a16="http://schemas.microsoft.com/office/drawing/2014/main" id="{1A358C82-0DA4-4AED-8E00-22FA5CF45D40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2F417-204B-4781-8619-5A21254379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F7E3B-C673-4093-B7D8-EA4D7935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1800" y="6245225"/>
            <a:ext cx="3200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CPSC 641     Winter 2011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4B240-1F14-4A81-BA0F-35867BA27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D1AD0F-53EE-4F63-BC71-DCEEC9979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78628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</p:sldLayoutIdLst>
  <p:hf sldNum="0"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Wireless Networking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  <p:sp>
        <p:nvSpPr>
          <p:cNvPr id="4" name="Text Box 40">
            <a:extLst>
              <a:ext uri="{FF2B5EF4-FFF2-40B4-BE49-F238E27FC236}">
                <a16:creationId xmlns:a16="http://schemas.microsoft.com/office/drawing/2014/main" id="{09BF88B4-D195-4A67-AA71-A0D3D9439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6232525"/>
            <a:ext cx="46638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(Slide content courtesy of David Schwab, U of S)</a:t>
            </a:r>
          </a:p>
        </p:txBody>
      </p:sp>
      <p:grpSp>
        <p:nvGrpSpPr>
          <p:cNvPr id="5" name="Group 39">
            <a:extLst>
              <a:ext uri="{FF2B5EF4-FFF2-40B4-BE49-F238E27FC236}">
                <a16:creationId xmlns:a16="http://schemas.microsoft.com/office/drawing/2014/main" id="{225447C8-6BC1-4442-8F8B-7CA652E035C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66700" y="4274824"/>
            <a:ext cx="2362200" cy="2514600"/>
            <a:chOff x="336" y="1584"/>
            <a:chExt cx="1968" cy="2304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A06D4122-40C8-4DBD-B320-33E53FBEF3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2448"/>
              <a:ext cx="1152" cy="1152"/>
              <a:chOff x="816" y="2640"/>
              <a:chExt cx="1152" cy="1152"/>
            </a:xfrm>
          </p:grpSpPr>
          <p:sp>
            <p:nvSpPr>
              <p:cNvPr id="35" name="Oval 5">
                <a:extLst>
                  <a:ext uri="{FF2B5EF4-FFF2-40B4-BE49-F238E27FC236}">
                    <a16:creationId xmlns:a16="http://schemas.microsoft.com/office/drawing/2014/main" id="{44194EDC-7611-40FA-9096-60D9CCA8B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152" cy="115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6" name="Oval 6">
                <a:extLst>
                  <a:ext uri="{FF2B5EF4-FFF2-40B4-BE49-F238E27FC236}">
                    <a16:creationId xmlns:a16="http://schemas.microsoft.com/office/drawing/2014/main" id="{315D4F71-2E82-404C-8442-ACBC43E63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784"/>
                <a:ext cx="864" cy="864"/>
              </a:xfrm>
              <a:prstGeom prst="ellipse">
                <a:avLst/>
              </a:prstGeom>
              <a:noFill/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7" name="Oval 7">
                <a:extLst>
                  <a:ext uri="{FF2B5EF4-FFF2-40B4-BE49-F238E27FC236}">
                    <a16:creationId xmlns:a16="http://schemas.microsoft.com/office/drawing/2014/main" id="{4023B964-9816-43AE-B9B0-4A46A99B0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9525">
                <a:solidFill>
                  <a:srgbClr val="4D4D4D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8" name="Oval 8">
                <a:extLst>
                  <a:ext uri="{FF2B5EF4-FFF2-40B4-BE49-F238E27FC236}">
                    <a16:creationId xmlns:a16="http://schemas.microsoft.com/office/drawing/2014/main" id="{C3FE5ED5-4AA3-4CE3-9FE4-C4E212902E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07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9" name="Oval 9">
                <a:extLst>
                  <a:ext uri="{FF2B5EF4-FFF2-40B4-BE49-F238E27FC236}">
                    <a16:creationId xmlns:a16="http://schemas.microsoft.com/office/drawing/2014/main" id="{A9C650AD-47C7-45BC-9E0D-2E52AD75B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7" name="Group 10">
              <a:extLst>
                <a:ext uri="{FF2B5EF4-FFF2-40B4-BE49-F238E27FC236}">
                  <a16:creationId xmlns:a16="http://schemas.microsoft.com/office/drawing/2014/main" id="{88B9F861-5E21-46B3-A089-536F7EE59B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2640"/>
              <a:ext cx="1152" cy="1152"/>
              <a:chOff x="816" y="2640"/>
              <a:chExt cx="1152" cy="1152"/>
            </a:xfrm>
          </p:grpSpPr>
          <p:sp>
            <p:nvSpPr>
              <p:cNvPr id="30" name="Oval 11">
                <a:extLst>
                  <a:ext uri="{FF2B5EF4-FFF2-40B4-BE49-F238E27FC236}">
                    <a16:creationId xmlns:a16="http://schemas.microsoft.com/office/drawing/2014/main" id="{AAC5B519-2FCE-431A-B882-3526E2313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152" cy="115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1" name="Oval 12">
                <a:extLst>
                  <a:ext uri="{FF2B5EF4-FFF2-40B4-BE49-F238E27FC236}">
                    <a16:creationId xmlns:a16="http://schemas.microsoft.com/office/drawing/2014/main" id="{4982B298-FAE2-4E43-817F-E2F0E8F13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784"/>
                <a:ext cx="864" cy="864"/>
              </a:xfrm>
              <a:prstGeom prst="ellipse">
                <a:avLst/>
              </a:prstGeom>
              <a:noFill/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Oval 13">
                <a:extLst>
                  <a:ext uri="{FF2B5EF4-FFF2-40B4-BE49-F238E27FC236}">
                    <a16:creationId xmlns:a16="http://schemas.microsoft.com/office/drawing/2014/main" id="{3DB5574E-1AE5-46CC-86DC-7778DB9AC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9525">
                <a:solidFill>
                  <a:srgbClr val="4D4D4D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3" name="Oval 14">
                <a:extLst>
                  <a:ext uri="{FF2B5EF4-FFF2-40B4-BE49-F238E27FC236}">
                    <a16:creationId xmlns:a16="http://schemas.microsoft.com/office/drawing/2014/main" id="{9DC86E43-C38C-41F1-AEDD-D85AB9A4C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07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4" name="Oval 15">
                <a:extLst>
                  <a:ext uri="{FF2B5EF4-FFF2-40B4-BE49-F238E27FC236}">
                    <a16:creationId xmlns:a16="http://schemas.microsoft.com/office/drawing/2014/main" id="{70AF4592-97F5-44AA-B6BD-8DB0655E36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8" name="Group 16">
              <a:extLst>
                <a:ext uri="{FF2B5EF4-FFF2-40B4-BE49-F238E27FC236}">
                  <a16:creationId xmlns:a16="http://schemas.microsoft.com/office/drawing/2014/main" id="{DAD0D97D-319B-455E-B2B2-764235C934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2016"/>
              <a:ext cx="1152" cy="1152"/>
              <a:chOff x="816" y="2640"/>
              <a:chExt cx="1152" cy="1152"/>
            </a:xfrm>
          </p:grpSpPr>
          <p:sp>
            <p:nvSpPr>
              <p:cNvPr id="25" name="Oval 17">
                <a:extLst>
                  <a:ext uri="{FF2B5EF4-FFF2-40B4-BE49-F238E27FC236}">
                    <a16:creationId xmlns:a16="http://schemas.microsoft.com/office/drawing/2014/main" id="{0193929F-5223-455C-935B-6319CDB56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152" cy="115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6" name="Oval 18">
                <a:extLst>
                  <a:ext uri="{FF2B5EF4-FFF2-40B4-BE49-F238E27FC236}">
                    <a16:creationId xmlns:a16="http://schemas.microsoft.com/office/drawing/2014/main" id="{08B41624-1BF8-471C-88DB-73431E2B29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784"/>
                <a:ext cx="864" cy="864"/>
              </a:xfrm>
              <a:prstGeom prst="ellipse">
                <a:avLst/>
              </a:prstGeom>
              <a:noFill/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7" name="Oval 19">
                <a:extLst>
                  <a:ext uri="{FF2B5EF4-FFF2-40B4-BE49-F238E27FC236}">
                    <a16:creationId xmlns:a16="http://schemas.microsoft.com/office/drawing/2014/main" id="{68740F35-4344-43A0-8154-A44A054633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9525">
                <a:solidFill>
                  <a:srgbClr val="4D4D4D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Oval 20">
                <a:extLst>
                  <a:ext uri="{FF2B5EF4-FFF2-40B4-BE49-F238E27FC236}">
                    <a16:creationId xmlns:a16="http://schemas.microsoft.com/office/drawing/2014/main" id="{571E3386-2950-4777-AB3D-F0CF53F92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07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9" name="Oval 21">
                <a:extLst>
                  <a:ext uri="{FF2B5EF4-FFF2-40B4-BE49-F238E27FC236}">
                    <a16:creationId xmlns:a16="http://schemas.microsoft.com/office/drawing/2014/main" id="{4D980905-BE0F-4D49-B04D-C4633F2DD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9" name="Group 22">
              <a:extLst>
                <a:ext uri="{FF2B5EF4-FFF2-40B4-BE49-F238E27FC236}">
                  <a16:creationId xmlns:a16="http://schemas.microsoft.com/office/drawing/2014/main" id="{2E0E0AD6-50D5-4978-8BFF-85B069528D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584"/>
              <a:ext cx="1152" cy="1152"/>
              <a:chOff x="816" y="2640"/>
              <a:chExt cx="1152" cy="1152"/>
            </a:xfrm>
          </p:grpSpPr>
          <p:sp>
            <p:nvSpPr>
              <p:cNvPr id="20" name="Oval 23">
                <a:extLst>
                  <a:ext uri="{FF2B5EF4-FFF2-40B4-BE49-F238E27FC236}">
                    <a16:creationId xmlns:a16="http://schemas.microsoft.com/office/drawing/2014/main" id="{35A32732-8E88-4E59-B652-3DD9450FA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152" cy="115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1" name="Oval 24">
                <a:extLst>
                  <a:ext uri="{FF2B5EF4-FFF2-40B4-BE49-F238E27FC236}">
                    <a16:creationId xmlns:a16="http://schemas.microsoft.com/office/drawing/2014/main" id="{B94629FA-59DD-425E-9F99-C52B3ADCE6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784"/>
                <a:ext cx="864" cy="864"/>
              </a:xfrm>
              <a:prstGeom prst="ellipse">
                <a:avLst/>
              </a:prstGeom>
              <a:noFill/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2" name="Oval 25">
                <a:extLst>
                  <a:ext uri="{FF2B5EF4-FFF2-40B4-BE49-F238E27FC236}">
                    <a16:creationId xmlns:a16="http://schemas.microsoft.com/office/drawing/2014/main" id="{5FBD099C-9F0B-4436-8A29-A604FEFE6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9525">
                <a:solidFill>
                  <a:srgbClr val="4D4D4D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" name="Oval 26">
                <a:extLst>
                  <a:ext uri="{FF2B5EF4-FFF2-40B4-BE49-F238E27FC236}">
                    <a16:creationId xmlns:a16="http://schemas.microsoft.com/office/drawing/2014/main" id="{5C9549B4-5F5E-464E-A9D3-57FF39323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07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Oval 27">
                <a:extLst>
                  <a:ext uri="{FF2B5EF4-FFF2-40B4-BE49-F238E27FC236}">
                    <a16:creationId xmlns:a16="http://schemas.microsoft.com/office/drawing/2014/main" id="{63CF97AD-13AD-4743-8EAB-871088E3A4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0" name="Group 28">
              <a:extLst>
                <a:ext uri="{FF2B5EF4-FFF2-40B4-BE49-F238E27FC236}">
                  <a16:creationId xmlns:a16="http://schemas.microsoft.com/office/drawing/2014/main" id="{2BFECF78-656C-45FC-83E2-87F3A9DDA6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736"/>
              <a:ext cx="1152" cy="1152"/>
              <a:chOff x="816" y="2640"/>
              <a:chExt cx="1152" cy="1152"/>
            </a:xfrm>
          </p:grpSpPr>
          <p:sp>
            <p:nvSpPr>
              <p:cNvPr id="15" name="Oval 29">
                <a:extLst>
                  <a:ext uri="{FF2B5EF4-FFF2-40B4-BE49-F238E27FC236}">
                    <a16:creationId xmlns:a16="http://schemas.microsoft.com/office/drawing/2014/main" id="{F79C5E5C-3498-4222-958B-CA25F56292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152" cy="115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6" name="Oval 30">
                <a:extLst>
                  <a:ext uri="{FF2B5EF4-FFF2-40B4-BE49-F238E27FC236}">
                    <a16:creationId xmlns:a16="http://schemas.microsoft.com/office/drawing/2014/main" id="{AE479B20-712F-45E2-B3AE-940BCF6AE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784"/>
                <a:ext cx="864" cy="864"/>
              </a:xfrm>
              <a:prstGeom prst="ellipse">
                <a:avLst/>
              </a:prstGeom>
              <a:noFill/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" name="Oval 31">
                <a:extLst>
                  <a:ext uri="{FF2B5EF4-FFF2-40B4-BE49-F238E27FC236}">
                    <a16:creationId xmlns:a16="http://schemas.microsoft.com/office/drawing/2014/main" id="{677DB7D4-29CA-477D-8B2F-CECDD1841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9525">
                <a:solidFill>
                  <a:srgbClr val="4D4D4D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8" name="Oval 32">
                <a:extLst>
                  <a:ext uri="{FF2B5EF4-FFF2-40B4-BE49-F238E27FC236}">
                    <a16:creationId xmlns:a16="http://schemas.microsoft.com/office/drawing/2014/main" id="{4B6150E5-BB95-4750-ACCA-F6B35DB03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07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9" name="Oval 33">
                <a:extLst>
                  <a:ext uri="{FF2B5EF4-FFF2-40B4-BE49-F238E27FC236}">
                    <a16:creationId xmlns:a16="http://schemas.microsoft.com/office/drawing/2014/main" id="{ADF220FB-9E85-4D09-B926-484805A0C0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1" name="Line 34">
              <a:extLst>
                <a:ext uri="{FF2B5EF4-FFF2-40B4-BE49-F238E27FC236}">
                  <a16:creationId xmlns:a16="http://schemas.microsoft.com/office/drawing/2014/main" id="{3F625957-1671-43DD-82ED-874680482E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3024"/>
              <a:ext cx="384" cy="19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12" name="Line 35">
              <a:extLst>
                <a:ext uri="{FF2B5EF4-FFF2-40B4-BE49-F238E27FC236}">
                  <a16:creationId xmlns:a16="http://schemas.microsoft.com/office/drawing/2014/main" id="{CBD98155-DED4-4EE4-A894-FC33E04501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6" y="3024"/>
              <a:ext cx="432" cy="288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13" name="Line 36">
              <a:extLst>
                <a:ext uri="{FF2B5EF4-FFF2-40B4-BE49-F238E27FC236}">
                  <a16:creationId xmlns:a16="http://schemas.microsoft.com/office/drawing/2014/main" id="{94DDEC13-CBA2-4D2F-A779-AE8CA1E41F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2592"/>
              <a:ext cx="144" cy="43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14" name="Line 37">
              <a:extLst>
                <a:ext uri="{FF2B5EF4-FFF2-40B4-BE49-F238E27FC236}">
                  <a16:creationId xmlns:a16="http://schemas.microsoft.com/office/drawing/2014/main" id="{E116BB66-7AFC-4644-889C-FB78AA637B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2160"/>
              <a:ext cx="240" cy="43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>
            <a:extLst>
              <a:ext uri="{FF2B5EF4-FFF2-40B4-BE49-F238E27FC236}">
                <a16:creationId xmlns:a16="http://schemas.microsoft.com/office/drawing/2014/main" id="{24DC3FFC-B465-466B-A682-854B0BB3C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Future of Wireless </a:t>
            </a:r>
            <a:endParaRPr lang="en-US" altLang="en-US"/>
          </a:p>
        </p:txBody>
      </p:sp>
      <p:sp>
        <p:nvSpPr>
          <p:cNvPr id="1212419" name="Rectangle 3">
            <a:extLst>
              <a:ext uri="{FF2B5EF4-FFF2-40B4-BE49-F238E27FC236}">
                <a16:creationId xmlns:a16="http://schemas.microsoft.com/office/drawing/2014/main" id="{4DD3F550-508E-41E6-A6F8-974CB1F38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01000" cy="4648200"/>
          </a:xfrm>
        </p:spPr>
        <p:txBody>
          <a:bodyPr/>
          <a:lstStyle/>
          <a:p>
            <a:r>
              <a:rPr lang="en-CA" altLang="en-US"/>
              <a:t>Better mobility support</a:t>
            </a:r>
          </a:p>
          <a:p>
            <a:r>
              <a:rPr lang="en-CA" altLang="en-US"/>
              <a:t>Better security</a:t>
            </a:r>
          </a:p>
          <a:p>
            <a:r>
              <a:rPr lang="en-CA" altLang="en-US"/>
              <a:t>Wider selection</a:t>
            </a:r>
          </a:p>
          <a:p>
            <a:r>
              <a:rPr lang="en-CA" altLang="en-US"/>
              <a:t>Lower prices</a:t>
            </a:r>
          </a:p>
          <a:p>
            <a:r>
              <a:rPr lang="en-CA" altLang="en-US"/>
              <a:t>Less configuration required</a:t>
            </a:r>
          </a:p>
          <a:p>
            <a:r>
              <a:rPr lang="en-CA" altLang="en-US"/>
              <a:t>More end-user focus</a:t>
            </a:r>
          </a:p>
          <a:p>
            <a:r>
              <a:rPr lang="en-CA" altLang="en-US"/>
              <a:t>Better software</a:t>
            </a:r>
          </a:p>
          <a:p>
            <a:r>
              <a:rPr lang="en-CA" altLang="en-US"/>
              <a:t>Less visible</a:t>
            </a:r>
          </a:p>
          <a:p>
            <a:r>
              <a:rPr lang="en-CA" altLang="en-US"/>
              <a:t>More popular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4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38" name="Rectangle 2">
            <a:extLst>
              <a:ext uri="{FF2B5EF4-FFF2-40B4-BE49-F238E27FC236}">
                <a16:creationId xmlns:a16="http://schemas.microsoft.com/office/drawing/2014/main" id="{150CB308-D87C-489B-8D6C-E7853179E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What Is Wireless Networking?</a:t>
            </a:r>
            <a:endParaRPr lang="en-US" altLang="en-US"/>
          </a:p>
        </p:txBody>
      </p:sp>
      <p:sp>
        <p:nvSpPr>
          <p:cNvPr id="1191939" name="Rectangle 3">
            <a:extLst>
              <a:ext uri="{FF2B5EF4-FFF2-40B4-BE49-F238E27FC236}">
                <a16:creationId xmlns:a16="http://schemas.microsoft.com/office/drawing/2014/main" id="{DC10765D-59C9-4EE3-84E4-4FB25167B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343400"/>
          </a:xfrm>
        </p:spPr>
        <p:txBody>
          <a:bodyPr/>
          <a:lstStyle/>
          <a:p>
            <a:r>
              <a:rPr lang="en-CA" altLang="en-US" dirty="0"/>
              <a:t>The use of infra-red or radio frequency signals to share information and resources between devices</a:t>
            </a:r>
          </a:p>
          <a:p>
            <a:r>
              <a:rPr lang="en-CA" altLang="en-US" dirty="0"/>
              <a:t>A hot computer industry buzzword:</a:t>
            </a:r>
          </a:p>
          <a:p>
            <a:pPr lvl="1"/>
            <a:r>
              <a:rPr lang="en-CA" altLang="en-US" dirty="0"/>
              <a:t>Lots of advertising by companies and media</a:t>
            </a:r>
          </a:p>
          <a:p>
            <a:pPr lvl="1"/>
            <a:r>
              <a:rPr lang="en-CA" altLang="en-US" dirty="0"/>
              <a:t>Wireless Broadband, 3G/4G/5G, LTE, Bluetooth</a:t>
            </a:r>
          </a:p>
          <a:p>
            <a:r>
              <a:rPr lang="en-CA" altLang="en-US" dirty="0"/>
              <a:t>Mobile Internet, Pervasive Computing, IoT, etc.</a:t>
            </a:r>
          </a:p>
          <a:p>
            <a:pPr lvl="1"/>
            <a:r>
              <a:rPr lang="en-CA" altLang="en-US" dirty="0"/>
              <a:t>Ubiquitous</a:t>
            </a:r>
          </a:p>
          <a:p>
            <a:pPr lvl="1"/>
            <a:r>
              <a:rPr lang="en-CA" altLang="en-US" dirty="0"/>
              <a:t>Global</a:t>
            </a:r>
          </a:p>
          <a:p>
            <a:pPr lvl="1"/>
            <a:r>
              <a:rPr lang="en-CA" altLang="en-US" dirty="0"/>
              <a:t>Revolutionary</a:t>
            </a:r>
          </a:p>
        </p:txBody>
      </p:sp>
    </p:spTree>
    <p:extLst>
      <p:ext uri="{BB962C8B-B14F-4D97-AF65-F5344CB8AC3E}">
        <p14:creationId xmlns:p14="http://schemas.microsoft.com/office/powerpoint/2010/main" val="261890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>
            <a:extLst>
              <a:ext uri="{FF2B5EF4-FFF2-40B4-BE49-F238E27FC236}">
                <a16:creationId xmlns:a16="http://schemas.microsoft.com/office/drawing/2014/main" id="{7B6B5E6C-08B7-40F7-9DAA-4CFE4082B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Two Popular 2.4 GHz Standards</a:t>
            </a:r>
            <a:endParaRPr lang="en-US" altLang="en-US"/>
          </a:p>
        </p:txBody>
      </p:sp>
      <p:sp>
        <p:nvSpPr>
          <p:cNvPr id="1193987" name="Rectangle 3">
            <a:extLst>
              <a:ext uri="{FF2B5EF4-FFF2-40B4-BE49-F238E27FC236}">
                <a16:creationId xmlns:a16="http://schemas.microsoft.com/office/drawing/2014/main" id="{41CEA2F0-1397-4F56-BE80-73A2C1D2FB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25963"/>
          </a:xfrm>
        </p:spPr>
        <p:txBody>
          <a:bodyPr/>
          <a:lstStyle/>
          <a:p>
            <a:r>
              <a:rPr lang="en-CA" altLang="en-US" sz="2400"/>
              <a:t>IEEE 802.11</a:t>
            </a:r>
          </a:p>
          <a:p>
            <a:pPr lvl="1"/>
            <a:r>
              <a:rPr lang="en-CA" altLang="en-US" sz="2000"/>
              <a:t>Fast (11b)</a:t>
            </a:r>
          </a:p>
          <a:p>
            <a:pPr lvl="1"/>
            <a:r>
              <a:rPr lang="en-CA" altLang="en-US" sz="2000"/>
              <a:t>High power</a:t>
            </a:r>
          </a:p>
          <a:p>
            <a:pPr lvl="1"/>
            <a:r>
              <a:rPr lang="en-CA" altLang="en-US" sz="2000"/>
              <a:t>Long range</a:t>
            </a:r>
          </a:p>
          <a:p>
            <a:pPr lvl="1"/>
            <a:r>
              <a:rPr lang="en-CA" altLang="en-US" sz="2000"/>
              <a:t>Single-purpose</a:t>
            </a:r>
          </a:p>
          <a:p>
            <a:pPr lvl="1"/>
            <a:r>
              <a:rPr lang="en-CA" altLang="en-US" sz="2000"/>
              <a:t>Ethernet replacement</a:t>
            </a:r>
          </a:p>
          <a:p>
            <a:pPr lvl="1"/>
            <a:r>
              <a:rPr lang="en-CA" altLang="en-US" sz="2000"/>
              <a:t>Easily Available</a:t>
            </a:r>
            <a:endParaRPr lang="en-US" altLang="en-US" sz="2000"/>
          </a:p>
          <a:p>
            <a:pPr lvl="2"/>
            <a:r>
              <a:rPr lang="en-CA" altLang="en-US" sz="1800"/>
              <a:t>Apple Airport, iBook, G4</a:t>
            </a:r>
          </a:p>
          <a:p>
            <a:pPr lvl="2"/>
            <a:r>
              <a:rPr lang="en-CA" altLang="en-US" sz="1800"/>
              <a:t>Cisco Aironet 350</a:t>
            </a:r>
          </a:p>
        </p:txBody>
      </p:sp>
      <p:sp>
        <p:nvSpPr>
          <p:cNvPr id="1193988" name="Rectangle 4">
            <a:extLst>
              <a:ext uri="{FF2B5EF4-FFF2-40B4-BE49-F238E27FC236}">
                <a16:creationId xmlns:a16="http://schemas.microsoft.com/office/drawing/2014/main" id="{009A1D88-2086-4BA4-8A9D-956075EC2D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7013" cy="4525963"/>
          </a:xfrm>
        </p:spPr>
        <p:txBody>
          <a:bodyPr/>
          <a:lstStyle/>
          <a:p>
            <a:r>
              <a:rPr lang="en-CA" altLang="en-US" sz="2400"/>
              <a:t>Bluetooth</a:t>
            </a:r>
          </a:p>
          <a:p>
            <a:pPr lvl="1"/>
            <a:r>
              <a:rPr lang="en-CA" altLang="en-US" sz="2000"/>
              <a:t>Slow</a:t>
            </a:r>
          </a:p>
          <a:p>
            <a:pPr lvl="1"/>
            <a:r>
              <a:rPr lang="en-CA" altLang="en-US" sz="2000"/>
              <a:t>Low power</a:t>
            </a:r>
          </a:p>
          <a:p>
            <a:pPr lvl="1"/>
            <a:r>
              <a:rPr lang="en-CA" altLang="en-US" sz="2000"/>
              <a:t>Short range</a:t>
            </a:r>
          </a:p>
          <a:p>
            <a:pPr lvl="1"/>
            <a:r>
              <a:rPr lang="en-CA" altLang="en-US" sz="2000"/>
              <a:t>Flexible</a:t>
            </a:r>
          </a:p>
          <a:p>
            <a:pPr lvl="1"/>
            <a:r>
              <a:rPr lang="en-CA" altLang="en-US" sz="2000"/>
              <a:t>Cable replacement</a:t>
            </a:r>
          </a:p>
          <a:p>
            <a:pPr lvl="1"/>
            <a:r>
              <a:rPr lang="en-CA" altLang="en-US" sz="2000"/>
              <a:t>“Vapourware”</a:t>
            </a:r>
          </a:p>
          <a:p>
            <a:pPr lvl="2"/>
            <a:r>
              <a:rPr lang="en-CA" altLang="en-US" sz="1800"/>
              <a:t>Anoto, Test cards, phone</a:t>
            </a:r>
            <a:endParaRPr lang="en-US" altLang="en-US" sz="1800"/>
          </a:p>
        </p:txBody>
      </p:sp>
      <p:pic>
        <p:nvPicPr>
          <p:cNvPr id="1193989" name="Picture 5" descr="logo">
            <a:extLst>
              <a:ext uri="{FF2B5EF4-FFF2-40B4-BE49-F238E27FC236}">
                <a16:creationId xmlns:a16="http://schemas.microsoft.com/office/drawing/2014/main" id="{FD776D5E-ACCF-4216-8020-76743C361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562600"/>
            <a:ext cx="1220788" cy="37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3990" name="Picture 6" descr="BT_combi">
            <a:extLst>
              <a:ext uri="{FF2B5EF4-FFF2-40B4-BE49-F238E27FC236}">
                <a16:creationId xmlns:a16="http://schemas.microsoft.com/office/drawing/2014/main" id="{45B28EEE-C8B6-4068-A2EF-78ED81E5D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410200"/>
            <a:ext cx="1738313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30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>
            <a:extLst>
              <a:ext uri="{FF2B5EF4-FFF2-40B4-BE49-F238E27FC236}">
                <a16:creationId xmlns:a16="http://schemas.microsoft.com/office/drawing/2014/main" id="{2377A13D-3F3E-4CC8-9735-3383AAE8E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1222"/>
            <a:ext cx="7962900" cy="685800"/>
          </a:xfrm>
        </p:spPr>
        <p:txBody>
          <a:bodyPr/>
          <a:lstStyle/>
          <a:p>
            <a:r>
              <a:rPr lang="en-CA" altLang="en-US" dirty="0"/>
              <a:t>IEEE 802.11 Family Tree: Historical Look</a:t>
            </a:r>
            <a:endParaRPr lang="en-US" altLang="en-US" dirty="0"/>
          </a:p>
        </p:txBody>
      </p:sp>
      <p:graphicFrame>
        <p:nvGraphicFramePr>
          <p:cNvPr id="1196035" name="Object 3">
            <a:extLst>
              <a:ext uri="{FF2B5EF4-FFF2-40B4-BE49-F238E27FC236}">
                <a16:creationId xmlns:a16="http://schemas.microsoft.com/office/drawing/2014/main" id="{706C63E2-C921-4D64-B8E9-FEDC864881C6}"/>
              </a:ext>
            </a:extLst>
          </p:cNvPr>
          <p:cNvGraphicFramePr>
            <a:graphicFrameLocks noGrp="1" noChangeAspect="1"/>
          </p:cNvGraphicFramePr>
          <p:nvPr>
            <p:ph type="dgm" idx="1"/>
          </p:nvPr>
        </p:nvGraphicFramePr>
        <p:xfrm>
          <a:off x="41275" y="1687513"/>
          <a:ext cx="9026525" cy="357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MS Org Chart" r:id="rId4" imgW="2400120" imgH="838080" progId="OrgPlusWOPX.4">
                  <p:embed followColorScheme="full"/>
                </p:oleObj>
              </mc:Choice>
              <mc:Fallback>
                <p:oleObj name="MS Org Chart" r:id="rId4" imgW="2400120" imgH="838080" progId="OrgPlusWOPX.4">
                  <p:embed followColorScheme="full"/>
                  <p:pic>
                    <p:nvPicPr>
                      <p:cNvPr id="1196035" name="Object 3">
                        <a:extLst>
                          <a:ext uri="{FF2B5EF4-FFF2-40B4-BE49-F238E27FC236}">
                            <a16:creationId xmlns:a16="http://schemas.microsoft.com/office/drawing/2014/main" id="{706C63E2-C921-4D64-B8E9-FEDC864881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" y="1687513"/>
                        <a:ext cx="9026525" cy="3570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96036" name="Picture 4" descr="logo">
            <a:extLst>
              <a:ext uri="{FF2B5EF4-FFF2-40B4-BE49-F238E27FC236}">
                <a16:creationId xmlns:a16="http://schemas.microsoft.com/office/drawing/2014/main" id="{F1A5EF9E-5C43-49D2-8E96-33C5167B3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02250"/>
            <a:ext cx="182880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29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2" name="Rectangle 2">
            <a:extLst>
              <a:ext uri="{FF2B5EF4-FFF2-40B4-BE49-F238E27FC236}">
                <a16:creationId xmlns:a16="http://schemas.microsoft.com/office/drawing/2014/main" id="{5793884B-BD57-460A-A2F7-8BA741E60A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Pros and Cons of 802.11b</a:t>
            </a:r>
            <a:endParaRPr lang="en-US" altLang="en-US" dirty="0"/>
          </a:p>
        </p:txBody>
      </p:sp>
      <p:sp>
        <p:nvSpPr>
          <p:cNvPr id="1198083" name="Rectangle 3">
            <a:extLst>
              <a:ext uri="{FF2B5EF4-FFF2-40B4-BE49-F238E27FC236}">
                <a16:creationId xmlns:a16="http://schemas.microsoft.com/office/drawing/2014/main" id="{F1C197E3-1857-40B2-A8E2-8AF93CC0ED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229600" cy="3733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CA" altLang="en-US"/>
              <a:t>Pro: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High bandwidth (up to 11 Mbps)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Two modes of operation: infrastructure vs. ad hoc</a:t>
            </a:r>
          </a:p>
          <a:p>
            <a:pPr>
              <a:lnSpc>
                <a:spcPct val="90000"/>
              </a:lnSpc>
            </a:pPr>
            <a:r>
              <a:rPr lang="en-CA" altLang="en-US"/>
              <a:t>Con: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Incompatibility between old and new cards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Signal blocked by reinforced concrete or tinted glass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High channel BER can degrade performance (lots!)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No standard for hand-off between base stations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Some channel numbers overlap in spectrum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High power consumption in laptops</a:t>
            </a:r>
          </a:p>
        </p:txBody>
      </p:sp>
    </p:spTree>
    <p:extLst>
      <p:ext uri="{BB962C8B-B14F-4D97-AF65-F5344CB8AC3E}">
        <p14:creationId xmlns:p14="http://schemas.microsoft.com/office/powerpoint/2010/main" val="240166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130" name="Rectangle 2">
            <a:extLst>
              <a:ext uri="{FF2B5EF4-FFF2-40B4-BE49-F238E27FC236}">
                <a16:creationId xmlns:a16="http://schemas.microsoft.com/office/drawing/2014/main" id="{CFF2D1B1-6F24-4B10-B3F2-D574A9149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Multi-Hop Wireless Ad Hoc Networks</a:t>
            </a:r>
            <a:endParaRPr lang="en-US" altLang="en-US"/>
          </a:p>
        </p:txBody>
      </p:sp>
      <p:sp>
        <p:nvSpPr>
          <p:cNvPr id="1200131" name="Rectangle 3">
            <a:extLst>
              <a:ext uri="{FF2B5EF4-FFF2-40B4-BE49-F238E27FC236}">
                <a16:creationId xmlns:a16="http://schemas.microsoft.com/office/drawing/2014/main" id="{AD47525A-7FEE-459C-88C9-4F96DDC7F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525962"/>
          </a:xfrm>
        </p:spPr>
        <p:txBody>
          <a:bodyPr/>
          <a:lstStyle/>
          <a:p>
            <a:r>
              <a:rPr lang="en-CA" altLang="en-US"/>
              <a:t>Routing protocols used to improve wireless connections</a:t>
            </a:r>
          </a:p>
          <a:p>
            <a:r>
              <a:rPr lang="en-CA" altLang="en-US"/>
              <a:t>Infrastructure-free, dynamic</a:t>
            </a:r>
          </a:p>
          <a:p>
            <a:r>
              <a:rPr lang="en-CA" altLang="en-US"/>
              <a:t>True Peer-to-Peer routing</a:t>
            </a:r>
          </a:p>
          <a:p>
            <a:r>
              <a:rPr lang="en-CA" altLang="en-US"/>
              <a:t>Fault tolerant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Examples: AODV, DSDV, TORA, DSR, ...</a:t>
            </a:r>
          </a:p>
        </p:txBody>
      </p:sp>
    </p:spTree>
    <p:extLst>
      <p:ext uri="{BB962C8B-B14F-4D97-AF65-F5344CB8AC3E}">
        <p14:creationId xmlns:p14="http://schemas.microsoft.com/office/powerpoint/2010/main" val="115821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6" name="Rectangle 2">
            <a:extLst>
              <a:ext uri="{FF2B5EF4-FFF2-40B4-BE49-F238E27FC236}">
                <a16:creationId xmlns:a16="http://schemas.microsoft.com/office/drawing/2014/main" id="{3AAA6541-83C5-4562-8DF5-C46524E14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Bluetooth</a:t>
            </a:r>
            <a:endParaRPr lang="en-US" altLang="en-US"/>
          </a:p>
        </p:txBody>
      </p:sp>
      <p:sp>
        <p:nvSpPr>
          <p:cNvPr id="1204227" name="Rectangle 3">
            <a:extLst>
              <a:ext uri="{FF2B5EF4-FFF2-40B4-BE49-F238E27FC236}">
                <a16:creationId xmlns:a16="http://schemas.microsoft.com/office/drawing/2014/main" id="{30B6FA80-D6BA-4CC7-A01E-864466D43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altLang="en-US" sz="2400"/>
              <a:t>Think USB, not Ethernet</a:t>
            </a:r>
          </a:p>
          <a:p>
            <a:pPr>
              <a:lnSpc>
                <a:spcPct val="90000"/>
              </a:lnSpc>
            </a:pPr>
            <a:r>
              <a:rPr lang="en-CA" altLang="en-US" sz="2400"/>
              <a:t>Created by Ericsson</a:t>
            </a:r>
          </a:p>
          <a:p>
            <a:pPr>
              <a:lnSpc>
                <a:spcPct val="90000"/>
              </a:lnSpc>
            </a:pPr>
            <a:r>
              <a:rPr lang="en-CA" altLang="en-US" sz="2400"/>
              <a:t>PAN - Personal Area Network</a:t>
            </a:r>
          </a:p>
          <a:p>
            <a:pPr lvl="1">
              <a:lnSpc>
                <a:spcPct val="90000"/>
              </a:lnSpc>
            </a:pPr>
            <a:r>
              <a:rPr lang="en-CA" altLang="en-US" sz="2000"/>
              <a:t>1-2 Mbps connections</a:t>
            </a:r>
          </a:p>
          <a:p>
            <a:pPr lvl="1">
              <a:lnSpc>
                <a:spcPct val="90000"/>
              </a:lnSpc>
            </a:pPr>
            <a:r>
              <a:rPr lang="en-CA" altLang="en-US" sz="2000"/>
              <a:t>1600 hops per second FHSS</a:t>
            </a:r>
          </a:p>
          <a:p>
            <a:pPr lvl="1">
              <a:lnSpc>
                <a:spcPct val="90000"/>
              </a:lnSpc>
            </a:pPr>
            <a:r>
              <a:rPr lang="en-CA" altLang="en-US" sz="2000"/>
              <a:t>Includes synchronous, asynchronous, voice connections</a:t>
            </a:r>
          </a:p>
          <a:p>
            <a:pPr lvl="1">
              <a:lnSpc>
                <a:spcPct val="90000"/>
              </a:lnSpc>
            </a:pPr>
            <a:r>
              <a:rPr lang="en-CA" altLang="en-US" sz="2000"/>
              <a:t>Piconet routing</a:t>
            </a:r>
          </a:p>
          <a:p>
            <a:pPr>
              <a:lnSpc>
                <a:spcPct val="90000"/>
              </a:lnSpc>
            </a:pPr>
            <a:r>
              <a:rPr lang="en-CA" altLang="en-US" sz="2400"/>
              <a:t>Small, low-power, short-range, cheap, versatile radios</a:t>
            </a:r>
          </a:p>
          <a:p>
            <a:pPr>
              <a:lnSpc>
                <a:spcPct val="90000"/>
              </a:lnSpc>
            </a:pPr>
            <a:r>
              <a:rPr lang="en-CA" altLang="en-US" sz="2400"/>
              <a:t>Used as Internet connection, phone, or headset</a:t>
            </a:r>
          </a:p>
        </p:txBody>
      </p:sp>
      <p:pic>
        <p:nvPicPr>
          <p:cNvPr id="1204228" name="Picture 4" descr="BT_combi">
            <a:extLst>
              <a:ext uri="{FF2B5EF4-FFF2-40B4-BE49-F238E27FC236}">
                <a16:creationId xmlns:a16="http://schemas.microsoft.com/office/drawing/2014/main" id="{72BF4FD3-5848-45F2-B67C-5F8B11C49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592263"/>
            <a:ext cx="3476625" cy="13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51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2" name="Rectangle 2">
            <a:extLst>
              <a:ext uri="{FF2B5EF4-FFF2-40B4-BE49-F238E27FC236}">
                <a16:creationId xmlns:a16="http://schemas.microsoft.com/office/drawing/2014/main" id="{E16C6AAA-668E-4679-BB1B-2D0903332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Wireless Security Issues	</a:t>
            </a:r>
            <a:endParaRPr lang="en-US" altLang="en-US"/>
          </a:p>
        </p:txBody>
      </p:sp>
      <p:sp>
        <p:nvSpPr>
          <p:cNvPr id="1208323" name="Rectangle 3">
            <a:extLst>
              <a:ext uri="{FF2B5EF4-FFF2-40B4-BE49-F238E27FC236}">
                <a16:creationId xmlns:a16="http://schemas.microsoft.com/office/drawing/2014/main" id="{BD816A74-52A5-4124-8B6C-0BD83EECA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altLang="en-US"/>
              <a:t>Wireless networks are “broadcast” networks</a:t>
            </a:r>
          </a:p>
          <a:p>
            <a:pPr>
              <a:lnSpc>
                <a:spcPct val="90000"/>
              </a:lnSpc>
            </a:pPr>
            <a:r>
              <a:rPr lang="en-CA" altLang="en-US"/>
              <a:t>Wireless sniffers</a:t>
            </a:r>
          </a:p>
          <a:p>
            <a:pPr>
              <a:lnSpc>
                <a:spcPct val="90000"/>
              </a:lnSpc>
            </a:pPr>
            <a:r>
              <a:rPr lang="en-CA" altLang="en-US"/>
              <a:t>IEEE 802.11: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ESSID – Extended Services Set ID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WEP – Wired Equivalent Privacy</a:t>
            </a:r>
          </a:p>
          <a:p>
            <a:pPr lvl="2">
              <a:lnSpc>
                <a:spcPct val="90000"/>
              </a:lnSpc>
            </a:pPr>
            <a:r>
              <a:rPr lang="en-CA" altLang="en-US"/>
              <a:t>40 bit RC4 (RSA) encryption</a:t>
            </a:r>
          </a:p>
          <a:p>
            <a:pPr>
              <a:lnSpc>
                <a:spcPct val="90000"/>
              </a:lnSpc>
            </a:pPr>
            <a:r>
              <a:rPr lang="en-CA" altLang="en-US"/>
              <a:t>Bluetooth Security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Rapid hop sequence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Short range</a:t>
            </a:r>
          </a:p>
          <a:p>
            <a:pPr lvl="1">
              <a:lnSpc>
                <a:spcPct val="90000"/>
              </a:lnSpc>
            </a:pPr>
            <a:r>
              <a:rPr lang="en-CA" altLang="en-US"/>
              <a:t>Encrypted transmissions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87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">
            <a:extLst>
              <a:ext uri="{FF2B5EF4-FFF2-40B4-BE49-F238E27FC236}">
                <a16:creationId xmlns:a16="http://schemas.microsoft.com/office/drawing/2014/main" id="{81F08C4E-BFB1-4423-B00A-CE7906A5A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Wireless Mesh Networking</a:t>
            </a:r>
            <a:endParaRPr lang="en-US" altLang="en-US" dirty="0"/>
          </a:p>
        </p:txBody>
      </p:sp>
      <p:sp>
        <p:nvSpPr>
          <p:cNvPr id="1210371" name="Rectangle 3">
            <a:extLst>
              <a:ext uri="{FF2B5EF4-FFF2-40B4-BE49-F238E27FC236}">
                <a16:creationId xmlns:a16="http://schemas.microsoft.com/office/drawing/2014/main" id="{B2B17000-C0CA-4A25-967B-7379DD5FF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altLang="en-US" dirty="0"/>
              <a:t>An alternative to traditional ISPs and wired Internet</a:t>
            </a:r>
            <a:endParaRPr lang="en-CA" altLang="en-US" b="1" dirty="0"/>
          </a:p>
          <a:p>
            <a:r>
              <a:rPr lang="en-CA" altLang="en-US" dirty="0"/>
              <a:t>A grassroots movement established in 1996</a:t>
            </a:r>
          </a:p>
          <a:p>
            <a:pPr lvl="1"/>
            <a:r>
              <a:rPr lang="en-CA" altLang="en-US" dirty="0"/>
              <a:t>802.11 Wireless LAN cards</a:t>
            </a:r>
          </a:p>
          <a:p>
            <a:pPr lvl="1"/>
            <a:r>
              <a:rPr lang="en-CA" altLang="en-US" dirty="0"/>
              <a:t>Roof mounted antennae</a:t>
            </a:r>
          </a:p>
          <a:p>
            <a:pPr lvl="1"/>
            <a:r>
              <a:rPr lang="en-CA" altLang="en-US" dirty="0"/>
              <a:t>Free software (FreeBSD)</a:t>
            </a:r>
          </a:p>
          <a:p>
            <a:r>
              <a:rPr lang="en-CA" altLang="en-US" dirty="0"/>
              <a:t>Multi-hop routing, Internet connectivity</a:t>
            </a:r>
          </a:p>
          <a:p>
            <a:r>
              <a:rPr lang="en-CA" altLang="en-US" dirty="0"/>
              <a:t>Cheap nodes, and lots of them</a:t>
            </a:r>
          </a:p>
          <a:p>
            <a:r>
              <a:rPr lang="en-CA" altLang="en-US" dirty="0"/>
              <a:t>Public wireless mesh networks popular in many large cities, including San Francisco, Seattle, London, …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7233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11497</TotalTime>
  <Words>958</Words>
  <Application>Microsoft Office PowerPoint</Application>
  <PresentationFormat>On-screen Show (4:3)</PresentationFormat>
  <Paragraphs>154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MS Org Chart</vt:lpstr>
      <vt:lpstr>Wireless Networking</vt:lpstr>
      <vt:lpstr>What Is Wireless Networking?</vt:lpstr>
      <vt:lpstr>Two Popular 2.4 GHz Standards</vt:lpstr>
      <vt:lpstr>IEEE 802.11 Family Tree: Historical Look</vt:lpstr>
      <vt:lpstr>Pros and Cons of 802.11b</vt:lpstr>
      <vt:lpstr>Multi-Hop Wireless Ad Hoc Networks</vt:lpstr>
      <vt:lpstr>Bluetooth</vt:lpstr>
      <vt:lpstr>Wireless Security Issues </vt:lpstr>
      <vt:lpstr>Wireless Mesh Networking</vt:lpstr>
      <vt:lpstr>Future of Wireless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371</cp:revision>
  <dcterms:created xsi:type="dcterms:W3CDTF">2013-07-31T17:26:06Z</dcterms:created>
  <dcterms:modified xsi:type="dcterms:W3CDTF">2019-02-08T01:51:39Z</dcterms:modified>
</cp:coreProperties>
</file>