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5BC9F-7B2B-48FD-B4BF-412D5425B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85800"/>
            <a:ext cx="7962900" cy="685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BD73B360-0234-492B-A9BB-A7E58640C99D}"/>
              </a:ext>
            </a:extLst>
          </p:cNvPr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C6948F-3491-4A12-B54F-19D8E4796E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842C1D-A2FD-4C3E-A246-491499DB8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71800" y="6245225"/>
            <a:ext cx="32004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CPSC 641     Winter 2011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7B668-4231-4295-B730-FD2234BE1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3D921BC-D8DF-471A-A350-E5BE65BC17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960717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42C9DA-C8FA-4DC9-98E0-7E55E8344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C6BE13-A20B-41F3-A224-2D4201643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CPSC 641     Winter 2011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9FD1F0-CD83-433E-A614-58A6FBD04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969F4-74CE-445A-A723-993D79B9CC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899664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641     Winter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  <p:sldLayoutId id="2147483658" r:id="rId5"/>
    <p:sldLayoutId id="2147483659" r:id="rId6"/>
  </p:sldLayoutIdLst>
  <p:hf sldNum="0"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0658" y="2138525"/>
            <a:ext cx="5805597" cy="983610"/>
          </a:xfrm>
        </p:spPr>
        <p:txBody>
          <a:bodyPr>
            <a:noAutofit/>
          </a:bodyPr>
          <a:lstStyle/>
          <a:p>
            <a:r>
              <a:rPr lang="en-US" dirty="0" err="1"/>
              <a:t>WiFi</a:t>
            </a:r>
            <a:r>
              <a:rPr lang="en-US" dirty="0"/>
              <a:t> Networks:</a:t>
            </a:r>
            <a:br>
              <a:rPr lang="en-US" dirty="0"/>
            </a:br>
            <a:r>
              <a:rPr lang="en-US" dirty="0"/>
              <a:t>IEEE 802.11b Wireless LANs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0658" y="3641431"/>
            <a:ext cx="5652601" cy="19853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F7F7F"/>
                </a:solidFill>
              </a:rPr>
              <a:t>Carey Williamson</a:t>
            </a:r>
          </a:p>
          <a:p>
            <a:r>
              <a:rPr lang="en-US" dirty="0">
                <a:solidFill>
                  <a:srgbClr val="7F7F7F"/>
                </a:solidFill>
              </a:rPr>
              <a:t>Department of Computer Science</a:t>
            </a:r>
          </a:p>
          <a:p>
            <a:r>
              <a:rPr lang="en-US" dirty="0">
                <a:solidFill>
                  <a:srgbClr val="7F7F7F"/>
                </a:solidFill>
              </a:rPr>
              <a:t>University of Calgary</a:t>
            </a:r>
          </a:p>
        </p:txBody>
      </p:sp>
    </p:spTree>
    <p:extLst>
      <p:ext uri="{BB962C8B-B14F-4D97-AF65-F5344CB8AC3E}">
        <p14:creationId xmlns:p14="http://schemas.microsoft.com/office/powerpoint/2010/main" val="4063233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4" name="Text Box 4">
            <a:extLst>
              <a:ext uri="{FF2B5EF4-FFF2-40B4-BE49-F238E27FC236}">
                <a16:creationId xmlns:a16="http://schemas.microsoft.com/office/drawing/2014/main" id="{488845F2-8905-4CF9-AE38-8F5E9073B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6963" y="6324600"/>
            <a:ext cx="6745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buFontTx/>
              <a:buChar char="*"/>
            </a:pPr>
            <a:r>
              <a:rPr kumimoji="0" lang="en-US" altLang="en-US" sz="2400">
                <a:latin typeface="Futura Bk BT" pitchFamily="34" charset="0"/>
              </a:rPr>
              <a:t> SIFS - Short Inter-Frame Space (approx 28 µs)</a:t>
            </a:r>
          </a:p>
        </p:txBody>
      </p:sp>
      <p:sp>
        <p:nvSpPr>
          <p:cNvPr id="1223685" name="Text Box 5">
            <a:extLst>
              <a:ext uri="{FF2B5EF4-FFF2-40B4-BE49-F238E27FC236}">
                <a16:creationId xmlns:a16="http://schemas.microsoft.com/office/drawing/2014/main" id="{2CA447A1-4646-4F58-9A27-24E50A2DA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625" y="5753100"/>
            <a:ext cx="833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buFontTx/>
              <a:buChar char="•"/>
            </a:pPr>
            <a:r>
              <a:rPr kumimoji="0" lang="en-US" altLang="en-US" sz="2400" b="1">
                <a:latin typeface="Futura Bk BT" pitchFamily="34" charset="0"/>
              </a:rPr>
              <a:t> Every frame is acked - except broadcast and multicast!</a:t>
            </a:r>
          </a:p>
        </p:txBody>
      </p:sp>
      <p:sp>
        <p:nvSpPr>
          <p:cNvPr id="1223686" name="Line 6">
            <a:extLst>
              <a:ext uri="{FF2B5EF4-FFF2-40B4-BE49-F238E27FC236}">
                <a16:creationId xmlns:a16="http://schemas.microsoft.com/office/drawing/2014/main" id="{9292DA24-8C33-4CAE-9B93-65623380939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30313" y="2417763"/>
            <a:ext cx="687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1223687" name="Text Box 7">
            <a:extLst>
              <a:ext uri="{FF2B5EF4-FFF2-40B4-BE49-F238E27FC236}">
                <a16:creationId xmlns:a16="http://schemas.microsoft.com/office/drawing/2014/main" id="{3DCE4F7A-1781-49F3-BDD7-BEBAC5977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3" y="1905000"/>
            <a:ext cx="1690687" cy="8636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en-US" altLang="en-US">
                <a:latin typeface="Futura Bk BT" pitchFamily="34" charset="0"/>
              </a:rPr>
              <a:t>“Air” is free</a:t>
            </a:r>
          </a:p>
          <a:p>
            <a:pPr algn="ctr" eaLnBrk="0" hangingPunct="0"/>
            <a:r>
              <a:rPr kumimoji="0" lang="en-US" altLang="en-US">
                <a:latin typeface="Futura Bk BT" pitchFamily="34" charset="0"/>
              </a:rPr>
              <a:t>for DIFS  time</a:t>
            </a:r>
          </a:p>
          <a:p>
            <a:pPr algn="ctr" eaLnBrk="0" hangingPunct="0"/>
            <a:r>
              <a:rPr kumimoji="0" lang="en-US" altLang="en-US">
                <a:latin typeface="Futura Bk BT" pitchFamily="34" charset="0"/>
              </a:rPr>
              <a:t>period</a:t>
            </a:r>
          </a:p>
        </p:txBody>
      </p:sp>
      <p:sp>
        <p:nvSpPr>
          <p:cNvPr id="1223688" name="Line 8">
            <a:extLst>
              <a:ext uri="{FF2B5EF4-FFF2-40B4-BE49-F238E27FC236}">
                <a16:creationId xmlns:a16="http://schemas.microsoft.com/office/drawing/2014/main" id="{8E4DDB9A-B204-4FDE-A738-48149171A0CC}"/>
              </a:ext>
            </a:extLst>
          </p:cNvPr>
          <p:cNvSpPr>
            <a:spLocks noChangeShapeType="1"/>
          </p:cNvSpPr>
          <p:nvPr/>
        </p:nvSpPr>
        <p:spPr bwMode="auto">
          <a:xfrm>
            <a:off x="825500" y="4992688"/>
            <a:ext cx="193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1223689" name="Text Box 9">
            <a:extLst>
              <a:ext uri="{FF2B5EF4-FFF2-40B4-BE49-F238E27FC236}">
                <a16:creationId xmlns:a16="http://schemas.microsoft.com/office/drawing/2014/main" id="{ED04AA01-6181-4F13-91AF-EB57A802D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50" y="4478338"/>
            <a:ext cx="2025650" cy="92333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en-US" altLang="en-US" dirty="0">
                <a:latin typeface="Futura Bk BT" pitchFamily="34" charset="0"/>
              </a:rPr>
              <a:t>Receive ACK </a:t>
            </a:r>
          </a:p>
          <a:p>
            <a:pPr algn="ctr" eaLnBrk="0" hangingPunct="0"/>
            <a:r>
              <a:rPr kumimoji="0" lang="en-US" altLang="en-US" dirty="0">
                <a:latin typeface="Futura Bk BT" pitchFamily="34" charset="0"/>
              </a:rPr>
              <a:t>that frame was </a:t>
            </a:r>
          </a:p>
          <a:p>
            <a:pPr algn="ctr" eaLnBrk="0" hangingPunct="0"/>
            <a:r>
              <a:rPr kumimoji="0" lang="en-US" altLang="en-US" dirty="0">
                <a:latin typeface="Futura Bk BT" pitchFamily="34" charset="0"/>
              </a:rPr>
              <a:t>received intact!</a:t>
            </a:r>
          </a:p>
        </p:txBody>
      </p:sp>
      <p:sp>
        <p:nvSpPr>
          <p:cNvPr id="1223690" name="Line 10">
            <a:extLst>
              <a:ext uri="{FF2B5EF4-FFF2-40B4-BE49-F238E27FC236}">
                <a16:creationId xmlns:a16="http://schemas.microsoft.com/office/drawing/2014/main" id="{996FC8FA-4312-4E3B-960B-A75056C51078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5575" y="3192463"/>
            <a:ext cx="12461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1223691" name="Text Box 11">
            <a:extLst>
              <a:ext uri="{FF2B5EF4-FFF2-40B4-BE49-F238E27FC236}">
                <a16:creationId xmlns:a16="http://schemas.microsoft.com/office/drawing/2014/main" id="{0429673A-B795-4130-B4DA-BD7B36023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125" y="2990850"/>
            <a:ext cx="1443038" cy="37465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en-US" altLang="en-US">
                <a:latin typeface="Futura Bk BT" pitchFamily="34" charset="0"/>
              </a:rPr>
              <a:t>send frame</a:t>
            </a:r>
          </a:p>
        </p:txBody>
      </p:sp>
      <p:sp>
        <p:nvSpPr>
          <p:cNvPr id="1223692" name="Line 12">
            <a:extLst>
              <a:ext uri="{FF2B5EF4-FFF2-40B4-BE49-F238E27FC236}">
                <a16:creationId xmlns:a16="http://schemas.microsoft.com/office/drawing/2014/main" id="{9B77580E-DA03-41BC-8EE8-A16CC0029F67}"/>
              </a:ext>
            </a:extLst>
          </p:cNvPr>
          <p:cNvSpPr>
            <a:spLocks noChangeShapeType="1"/>
          </p:cNvSpPr>
          <p:nvPr/>
        </p:nvSpPr>
        <p:spPr bwMode="auto">
          <a:xfrm>
            <a:off x="3070225" y="2092325"/>
            <a:ext cx="0" cy="3333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23693" name="Line 13">
            <a:extLst>
              <a:ext uri="{FF2B5EF4-FFF2-40B4-BE49-F238E27FC236}">
                <a16:creationId xmlns:a16="http://schemas.microsoft.com/office/drawing/2014/main" id="{CCFC5A4A-C663-44F4-B820-4FA617FA98DF}"/>
              </a:ext>
            </a:extLst>
          </p:cNvPr>
          <p:cNvSpPr>
            <a:spLocks noChangeShapeType="1"/>
          </p:cNvSpPr>
          <p:nvPr/>
        </p:nvSpPr>
        <p:spPr bwMode="auto">
          <a:xfrm>
            <a:off x="4749800" y="2058988"/>
            <a:ext cx="0" cy="3333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23694" name="Line 14">
            <a:extLst>
              <a:ext uri="{FF2B5EF4-FFF2-40B4-BE49-F238E27FC236}">
                <a16:creationId xmlns:a16="http://schemas.microsoft.com/office/drawing/2014/main" id="{650BE01A-7443-4C5F-919B-F367533311B8}"/>
              </a:ext>
            </a:extLst>
          </p:cNvPr>
          <p:cNvSpPr>
            <a:spLocks noChangeShapeType="1"/>
          </p:cNvSpPr>
          <p:nvPr/>
        </p:nvSpPr>
        <p:spPr bwMode="auto">
          <a:xfrm>
            <a:off x="6537325" y="2065338"/>
            <a:ext cx="0" cy="3333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23695" name="Text Box 15">
            <a:extLst>
              <a:ext uri="{FF2B5EF4-FFF2-40B4-BE49-F238E27FC236}">
                <a16:creationId xmlns:a16="http://schemas.microsoft.com/office/drawing/2014/main" id="{157B0BB8-F43F-4A52-A338-3F970A64C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0775" y="1536700"/>
            <a:ext cx="119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800">
                <a:latin typeface="Futura Bk BT" pitchFamily="34" charset="0"/>
              </a:rPr>
              <a:t>source</a:t>
            </a:r>
          </a:p>
        </p:txBody>
      </p:sp>
      <p:sp>
        <p:nvSpPr>
          <p:cNvPr id="1223696" name="Text Box 16">
            <a:extLst>
              <a:ext uri="{FF2B5EF4-FFF2-40B4-BE49-F238E27FC236}">
                <a16:creationId xmlns:a16="http://schemas.microsoft.com/office/drawing/2014/main" id="{08CDD5C1-2960-4FC4-B50E-93D5F7F13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245" y="1544638"/>
            <a:ext cx="92525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800" dirty="0" err="1">
                <a:latin typeface="Futura Bk BT" pitchFamily="34" charset="0"/>
              </a:rPr>
              <a:t>dest</a:t>
            </a:r>
            <a:endParaRPr kumimoji="0" lang="en-US" altLang="en-US" sz="2800" dirty="0">
              <a:latin typeface="Futura Bk BT" pitchFamily="34" charset="0"/>
            </a:endParaRPr>
          </a:p>
        </p:txBody>
      </p:sp>
      <p:sp>
        <p:nvSpPr>
          <p:cNvPr id="1223697" name="Text Box 17">
            <a:extLst>
              <a:ext uri="{FF2B5EF4-FFF2-40B4-BE49-F238E27FC236}">
                <a16:creationId xmlns:a16="http://schemas.microsoft.com/office/drawing/2014/main" id="{85EF16F6-6DBB-4A9D-B586-1E381AF33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4550" y="1530350"/>
            <a:ext cx="11287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800">
                <a:latin typeface="Futura Bk BT" pitchFamily="34" charset="0"/>
              </a:rPr>
              <a:t>others</a:t>
            </a:r>
          </a:p>
        </p:txBody>
      </p:sp>
      <p:sp>
        <p:nvSpPr>
          <p:cNvPr id="1223698" name="Text Box 18">
            <a:extLst>
              <a:ext uri="{FF2B5EF4-FFF2-40B4-BE49-F238E27FC236}">
                <a16:creationId xmlns:a16="http://schemas.microsoft.com/office/drawing/2014/main" id="{64003B0D-0966-4A2D-9246-58166B5C8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1550" y="2154238"/>
            <a:ext cx="795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400">
                <a:latin typeface="Futura Bk BT" pitchFamily="34" charset="0"/>
              </a:rPr>
              <a:t>DIFS</a:t>
            </a:r>
          </a:p>
        </p:txBody>
      </p:sp>
      <p:sp>
        <p:nvSpPr>
          <p:cNvPr id="1223699" name="Line 19">
            <a:extLst>
              <a:ext uri="{FF2B5EF4-FFF2-40B4-BE49-F238E27FC236}">
                <a16:creationId xmlns:a16="http://schemas.microsoft.com/office/drawing/2014/main" id="{0A556385-4EC8-4565-AE2F-DE85B0CA83C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41550" y="2112963"/>
            <a:ext cx="828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23700" name="Line 20">
            <a:extLst>
              <a:ext uri="{FF2B5EF4-FFF2-40B4-BE49-F238E27FC236}">
                <a16:creationId xmlns:a16="http://schemas.microsoft.com/office/drawing/2014/main" id="{EDCC001B-355F-48A0-9B61-A0B7BC7D9FB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41550" y="2611438"/>
            <a:ext cx="828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23701" name="Text Box 21">
            <a:extLst>
              <a:ext uri="{FF2B5EF4-FFF2-40B4-BE49-F238E27FC236}">
                <a16:creationId xmlns:a16="http://schemas.microsoft.com/office/drawing/2014/main" id="{580C5C65-6C7C-43DA-8F58-1C2AA99AFD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4563" y="3941763"/>
            <a:ext cx="731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400">
                <a:latin typeface="Futura Bk BT" pitchFamily="34" charset="0"/>
              </a:rPr>
              <a:t>SIFS</a:t>
            </a:r>
          </a:p>
        </p:txBody>
      </p:sp>
      <p:sp>
        <p:nvSpPr>
          <p:cNvPr id="1223702" name="Line 22">
            <a:extLst>
              <a:ext uri="{FF2B5EF4-FFF2-40B4-BE49-F238E27FC236}">
                <a16:creationId xmlns:a16="http://schemas.microsoft.com/office/drawing/2014/main" id="{C9E96077-750F-49C1-876C-7EA334C92E1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3288" y="3983038"/>
            <a:ext cx="828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23703" name="Line 23">
            <a:extLst>
              <a:ext uri="{FF2B5EF4-FFF2-40B4-BE49-F238E27FC236}">
                <a16:creationId xmlns:a16="http://schemas.microsoft.com/office/drawing/2014/main" id="{F16F1625-438A-4521-9F03-8A66E9B91C73}"/>
              </a:ext>
            </a:extLst>
          </p:cNvPr>
          <p:cNvSpPr>
            <a:spLocks noChangeShapeType="1"/>
          </p:cNvSpPr>
          <p:nvPr/>
        </p:nvSpPr>
        <p:spPr bwMode="auto">
          <a:xfrm>
            <a:off x="4735513" y="4337050"/>
            <a:ext cx="828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23704" name="Line 24">
            <a:extLst>
              <a:ext uri="{FF2B5EF4-FFF2-40B4-BE49-F238E27FC236}">
                <a16:creationId xmlns:a16="http://schemas.microsoft.com/office/drawing/2014/main" id="{01CF40CF-A537-4C59-890F-72E1E77B76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86563" y="3771900"/>
            <a:ext cx="687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1223705" name="Text Box 25">
            <a:extLst>
              <a:ext uri="{FF2B5EF4-FFF2-40B4-BE49-F238E27FC236}">
                <a16:creationId xmlns:a16="http://schemas.microsoft.com/office/drawing/2014/main" id="{8E6FF369-D3EC-4AAA-878B-56E75763128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153275" y="3279775"/>
            <a:ext cx="1712913" cy="147732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en-US" altLang="en-US" dirty="0">
                <a:latin typeface="Futura Bk BT" pitchFamily="34" charset="0"/>
              </a:rPr>
              <a:t>All other devices</a:t>
            </a:r>
          </a:p>
          <a:p>
            <a:pPr algn="ctr" eaLnBrk="0" hangingPunct="0"/>
            <a:r>
              <a:rPr kumimoji="0" lang="en-US" altLang="en-US" dirty="0">
                <a:latin typeface="Futura Bk BT" pitchFamily="34" charset="0"/>
              </a:rPr>
              <a:t>must defer while “air” is busy</a:t>
            </a:r>
          </a:p>
        </p:txBody>
      </p:sp>
      <p:sp>
        <p:nvSpPr>
          <p:cNvPr id="1223706" name="Freeform 26" descr="25%">
            <a:extLst>
              <a:ext uri="{FF2B5EF4-FFF2-40B4-BE49-F238E27FC236}">
                <a16:creationId xmlns:a16="http://schemas.microsoft.com/office/drawing/2014/main" id="{0DA0B1E9-C613-4FFB-9CA4-8986F5A5B324}"/>
              </a:ext>
            </a:extLst>
          </p:cNvPr>
          <p:cNvSpPr>
            <a:spLocks/>
          </p:cNvSpPr>
          <p:nvPr/>
        </p:nvSpPr>
        <p:spPr bwMode="auto">
          <a:xfrm>
            <a:off x="3071813" y="2624138"/>
            <a:ext cx="1676400" cy="1347787"/>
          </a:xfrm>
          <a:custGeom>
            <a:avLst/>
            <a:gdLst>
              <a:gd name="T0" fmla="*/ 0 w 1056"/>
              <a:gd name="T1" fmla="*/ 0 h 849"/>
              <a:gd name="T2" fmla="*/ 1056 w 1056"/>
              <a:gd name="T3" fmla="*/ 234 h 849"/>
              <a:gd name="T4" fmla="*/ 1056 w 1056"/>
              <a:gd name="T5" fmla="*/ 849 h 849"/>
              <a:gd name="T6" fmla="*/ 0 w 1056"/>
              <a:gd name="T7" fmla="*/ 645 h 849"/>
              <a:gd name="T8" fmla="*/ 0 w 1056"/>
              <a:gd name="T9" fmla="*/ 0 h 8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56" h="849">
                <a:moveTo>
                  <a:pt x="0" y="0"/>
                </a:moveTo>
                <a:lnTo>
                  <a:pt x="1056" y="234"/>
                </a:lnTo>
                <a:lnTo>
                  <a:pt x="1056" y="849"/>
                </a:lnTo>
                <a:lnTo>
                  <a:pt x="0" y="645"/>
                </a:lnTo>
                <a:lnTo>
                  <a:pt x="0" y="0"/>
                </a:lnTo>
                <a:close/>
              </a:path>
            </a:pathLst>
          </a:custGeom>
          <a:pattFill prst="pct25">
            <a:fgClr>
              <a:srgbClr val="9E9EE6"/>
            </a:fgClr>
            <a:bgClr>
              <a:srgbClr val="FFFFFF"/>
            </a:bgClr>
          </a:patt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23707" name="Freeform 27" descr="25%">
            <a:extLst>
              <a:ext uri="{FF2B5EF4-FFF2-40B4-BE49-F238E27FC236}">
                <a16:creationId xmlns:a16="http://schemas.microsoft.com/office/drawing/2014/main" id="{0C2675B8-3892-400C-B73C-FB9B520C383B}"/>
              </a:ext>
            </a:extLst>
          </p:cNvPr>
          <p:cNvSpPr>
            <a:spLocks/>
          </p:cNvSpPr>
          <p:nvPr/>
        </p:nvSpPr>
        <p:spPr bwMode="auto">
          <a:xfrm>
            <a:off x="3063875" y="4327525"/>
            <a:ext cx="1677988" cy="911225"/>
          </a:xfrm>
          <a:custGeom>
            <a:avLst/>
            <a:gdLst>
              <a:gd name="T0" fmla="*/ 1057 w 1057"/>
              <a:gd name="T1" fmla="*/ 0 h 574"/>
              <a:gd name="T2" fmla="*/ 0 w 1057"/>
              <a:gd name="T3" fmla="*/ 300 h 574"/>
              <a:gd name="T4" fmla="*/ 0 w 1057"/>
              <a:gd name="T5" fmla="*/ 574 h 574"/>
              <a:gd name="T6" fmla="*/ 1057 w 1057"/>
              <a:gd name="T7" fmla="*/ 274 h 574"/>
              <a:gd name="T8" fmla="*/ 1057 w 1057"/>
              <a:gd name="T9" fmla="*/ 0 h 5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57" h="574">
                <a:moveTo>
                  <a:pt x="1057" y="0"/>
                </a:moveTo>
                <a:lnTo>
                  <a:pt x="0" y="300"/>
                </a:lnTo>
                <a:lnTo>
                  <a:pt x="0" y="574"/>
                </a:lnTo>
                <a:lnTo>
                  <a:pt x="1057" y="274"/>
                </a:lnTo>
                <a:lnTo>
                  <a:pt x="1057" y="0"/>
                </a:lnTo>
                <a:close/>
              </a:path>
            </a:pathLst>
          </a:custGeom>
          <a:pattFill prst="pct25">
            <a:fgClr>
              <a:srgbClr val="00B0AC"/>
            </a:fgClr>
            <a:bgClr>
              <a:srgbClr val="FFFFFF"/>
            </a:bgClr>
          </a:patt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23708" name="Rectangle 28" descr="25%">
            <a:extLst>
              <a:ext uri="{FF2B5EF4-FFF2-40B4-BE49-F238E27FC236}">
                <a16:creationId xmlns:a16="http://schemas.microsoft.com/office/drawing/2014/main" id="{87B454F4-9A8D-44E4-BF47-A6F43BE24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6988" y="2505075"/>
            <a:ext cx="330200" cy="2692400"/>
          </a:xfrm>
          <a:prstGeom prst="rect">
            <a:avLst/>
          </a:prstGeom>
          <a:pattFill prst="pct25">
            <a:fgClr>
              <a:srgbClr val="FF99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1223709" name="Text Box 29">
            <a:extLst>
              <a:ext uri="{FF2B5EF4-FFF2-40B4-BE49-F238E27FC236}">
                <a16:creationId xmlns:a16="http://schemas.microsoft.com/office/drawing/2014/main" id="{5AF9911C-E264-4BFC-8271-6589AB95F8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6138" y="2986088"/>
            <a:ext cx="8858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800" b="1">
                <a:latin typeface="Futura Bk BT" pitchFamily="34" charset="0"/>
              </a:rPr>
              <a:t>data</a:t>
            </a:r>
          </a:p>
        </p:txBody>
      </p:sp>
      <p:sp>
        <p:nvSpPr>
          <p:cNvPr id="1223710" name="Text Box 30">
            <a:extLst>
              <a:ext uri="{FF2B5EF4-FFF2-40B4-BE49-F238E27FC236}">
                <a16:creationId xmlns:a16="http://schemas.microsoft.com/office/drawing/2014/main" id="{5B1D63F4-8436-4A50-A527-A23A284AC3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5988" y="4525963"/>
            <a:ext cx="7239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800" b="1">
                <a:latin typeface="Futura Bk BT" pitchFamily="34" charset="0"/>
              </a:rPr>
              <a:t>ack</a:t>
            </a:r>
          </a:p>
        </p:txBody>
      </p:sp>
      <p:sp>
        <p:nvSpPr>
          <p:cNvPr id="1223711" name="Text Box 31">
            <a:extLst>
              <a:ext uri="{FF2B5EF4-FFF2-40B4-BE49-F238E27FC236}">
                <a16:creationId xmlns:a16="http://schemas.microsoft.com/office/drawing/2014/main" id="{68A3CF93-2C45-4EB3-9D3B-FCFEAD0083FC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4860925" y="3581400"/>
            <a:ext cx="2603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400" b="1">
                <a:latin typeface="Futura Bk BT" pitchFamily="34" charset="0"/>
              </a:rPr>
              <a:t>NAV: defer access</a:t>
            </a:r>
          </a:p>
        </p:txBody>
      </p:sp>
      <p:sp>
        <p:nvSpPr>
          <p:cNvPr id="1223712" name="Rectangle 32">
            <a:extLst>
              <a:ext uri="{FF2B5EF4-FFF2-40B4-BE49-F238E27FC236}">
                <a16:creationId xmlns:a16="http://schemas.microsoft.com/office/drawing/2014/main" id="{C24B590A-234C-4BF1-93DC-20679757F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65289"/>
            <a:ext cx="8191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800">
                <a:solidFill>
                  <a:schemeClr val="tx1"/>
                </a:solidFill>
              </a:rPr>
              <a:t>MAC Protocol (Cont’d)</a:t>
            </a:r>
          </a:p>
        </p:txBody>
      </p:sp>
    </p:spTree>
    <p:extLst>
      <p:ext uri="{BB962C8B-B14F-4D97-AF65-F5344CB8AC3E}">
        <p14:creationId xmlns:p14="http://schemas.microsoft.com/office/powerpoint/2010/main" val="2664825210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4706" name="Rectangle 2">
            <a:extLst>
              <a:ext uri="{FF2B5EF4-FFF2-40B4-BE49-F238E27FC236}">
                <a16:creationId xmlns:a16="http://schemas.microsoft.com/office/drawing/2014/main" id="{5A07629C-AEC9-4E2E-9B18-437DBFE126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1852" y="-7037"/>
            <a:ext cx="7772400" cy="1143000"/>
          </a:xfrm>
        </p:spPr>
        <p:txBody>
          <a:bodyPr/>
          <a:lstStyle/>
          <a:p>
            <a:r>
              <a:rPr lang="en-US" altLang="en-US"/>
              <a:t>MAC-Layer Retransmission</a:t>
            </a:r>
          </a:p>
        </p:txBody>
      </p:sp>
      <p:sp>
        <p:nvSpPr>
          <p:cNvPr id="1224707" name="Rectangle 3">
            <a:extLst>
              <a:ext uri="{FF2B5EF4-FFF2-40B4-BE49-F238E27FC236}">
                <a16:creationId xmlns:a16="http://schemas.microsoft.com/office/drawing/2014/main" id="{548E4C68-A282-4190-A3DF-C5292B413D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76250" y="1422400"/>
            <a:ext cx="7908925" cy="5054600"/>
          </a:xfrm>
        </p:spPr>
        <p:txBody>
          <a:bodyPr/>
          <a:lstStyle/>
          <a:p>
            <a:r>
              <a:rPr lang="en-US" altLang="en-US"/>
              <a:t>If no ACK received “right away”, then the sender retransmits the frame again at the MAC layer</a:t>
            </a:r>
          </a:p>
          <a:p>
            <a:pPr lvl="1"/>
            <a:r>
              <a:rPr lang="en-US" altLang="en-US"/>
              <a:t>indicates frame (or ACK) was lost/corrupted</a:t>
            </a:r>
          </a:p>
          <a:p>
            <a:pPr lvl="1"/>
            <a:r>
              <a:rPr lang="en-US" altLang="en-US"/>
              <a:t>very short timeout (e.g., 1 msec)</a:t>
            </a:r>
          </a:p>
          <a:p>
            <a:pPr lvl="1"/>
            <a:r>
              <a:rPr lang="en-US" altLang="en-US"/>
              <a:t>exponential backoff (doubling) if repeated loss</a:t>
            </a:r>
          </a:p>
          <a:p>
            <a:r>
              <a:rPr lang="en-US" altLang="en-US"/>
              <a:t>Typically recovers before TCP would notice</a:t>
            </a:r>
          </a:p>
          <a:p>
            <a:r>
              <a:rPr lang="en-US" altLang="en-US"/>
              <a:t>Max retransmission limit (e.g., 8)</a:t>
            </a:r>
          </a:p>
          <a:p>
            <a:r>
              <a:rPr lang="en-US" altLang="en-US"/>
              <a:t>May do MAC-layer rate adaptation or frame fragmentation if channel error rate is high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7879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5730" name="Rectangle 2">
            <a:extLst>
              <a:ext uri="{FF2B5EF4-FFF2-40B4-BE49-F238E27FC236}">
                <a16:creationId xmlns:a16="http://schemas.microsoft.com/office/drawing/2014/main" id="{BCCDFCE0-7495-4F7E-8EF6-91D9D800A1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4729" y="7029"/>
            <a:ext cx="7772400" cy="1143000"/>
          </a:xfrm>
        </p:spPr>
        <p:txBody>
          <a:bodyPr/>
          <a:lstStyle/>
          <a:p>
            <a:r>
              <a:rPr lang="en-US" altLang="en-US"/>
              <a:t>Other MAC Protocols Supported</a:t>
            </a:r>
          </a:p>
        </p:txBody>
      </p:sp>
      <p:sp>
        <p:nvSpPr>
          <p:cNvPr id="1225731" name="Rectangle 3">
            <a:extLst>
              <a:ext uri="{FF2B5EF4-FFF2-40B4-BE49-F238E27FC236}">
                <a16:creationId xmlns:a16="http://schemas.microsoft.com/office/drawing/2014/main" id="{5DC8911F-D8A7-49AD-9757-37F839A965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76250" y="1651000"/>
            <a:ext cx="7908925" cy="5054600"/>
          </a:xfrm>
        </p:spPr>
        <p:txBody>
          <a:bodyPr/>
          <a:lstStyle/>
          <a:p>
            <a:r>
              <a:rPr lang="en-US" altLang="en-US"/>
              <a:t>Point Coordination Function (PCF)</a:t>
            </a:r>
          </a:p>
          <a:p>
            <a:pPr lvl="1"/>
            <a:r>
              <a:rPr lang="en-US" altLang="en-US"/>
              <a:t>AP polls stations in turn to see if frames to send</a:t>
            </a:r>
          </a:p>
          <a:p>
            <a:pPr lvl="1"/>
            <a:r>
              <a:rPr lang="en-US" altLang="en-US"/>
              <a:t>useful for real-time traffic</a:t>
            </a:r>
          </a:p>
          <a:p>
            <a:r>
              <a:rPr lang="en-US" altLang="en-US"/>
              <a:t>Request-To-Send/Clear-To-Send (RTS/CTS)</a:t>
            </a:r>
          </a:p>
          <a:p>
            <a:pPr lvl="1"/>
            <a:r>
              <a:rPr lang="en-US" altLang="en-US"/>
              <a:t>reservation-based approach (ask permission)</a:t>
            </a:r>
          </a:p>
          <a:p>
            <a:pPr lvl="1"/>
            <a:r>
              <a:rPr lang="en-US" altLang="en-US"/>
              <a:t>useful for very large frames</a:t>
            </a:r>
          </a:p>
          <a:p>
            <a:pPr lvl="1"/>
            <a:r>
              <a:rPr lang="en-US" altLang="en-US"/>
              <a:t>useful for solving the “hidden node” problem</a:t>
            </a:r>
          </a:p>
          <a:p>
            <a:pPr lvl="1"/>
            <a:r>
              <a:rPr lang="en-US" altLang="en-US"/>
              <a:t>request asks for clearance (permission) to send</a:t>
            </a:r>
          </a:p>
          <a:p>
            <a:pPr lvl="1"/>
            <a:r>
              <a:rPr lang="en-US" altLang="en-US"/>
              <a:t>request also indicates time required for transmit</a:t>
            </a:r>
          </a:p>
        </p:txBody>
      </p:sp>
    </p:spTree>
    <p:extLst>
      <p:ext uri="{BB962C8B-B14F-4D97-AF65-F5344CB8AC3E}">
        <p14:creationId xmlns:p14="http://schemas.microsoft.com/office/powerpoint/2010/main" val="1763767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6754" name="Rectangle 2">
            <a:extLst>
              <a:ext uri="{FF2B5EF4-FFF2-40B4-BE49-F238E27FC236}">
                <a16:creationId xmlns:a16="http://schemas.microsoft.com/office/drawing/2014/main" id="{ABC8D356-E954-4E93-AE13-51842EEA39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9649" y="-21105"/>
            <a:ext cx="7772400" cy="1143000"/>
          </a:xfrm>
        </p:spPr>
        <p:txBody>
          <a:bodyPr/>
          <a:lstStyle/>
          <a:p>
            <a:r>
              <a:rPr lang="en-US" altLang="en-US"/>
              <a:t>Frame Formats</a:t>
            </a:r>
          </a:p>
        </p:txBody>
      </p:sp>
      <p:sp>
        <p:nvSpPr>
          <p:cNvPr id="1226755" name="Rectangle 3">
            <a:extLst>
              <a:ext uri="{FF2B5EF4-FFF2-40B4-BE49-F238E27FC236}">
                <a16:creationId xmlns:a16="http://schemas.microsoft.com/office/drawing/2014/main" id="{48B9C39C-1D12-4F2D-A85D-876BEA1083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76250" y="1498600"/>
            <a:ext cx="7908925" cy="5054600"/>
          </a:xfrm>
        </p:spPr>
        <p:txBody>
          <a:bodyPr/>
          <a:lstStyle/>
          <a:p>
            <a:r>
              <a:rPr lang="en-US" altLang="en-US"/>
              <a:t>Two frame formats available:</a:t>
            </a:r>
          </a:p>
          <a:p>
            <a:pPr lvl="1"/>
            <a:r>
              <a:rPr lang="en-US" altLang="en-US"/>
              <a:t>long preamble</a:t>
            </a:r>
          </a:p>
          <a:p>
            <a:pPr lvl="1"/>
            <a:r>
              <a:rPr lang="en-US" altLang="en-US"/>
              <a:t>short preamble</a:t>
            </a:r>
          </a:p>
          <a:p>
            <a:r>
              <a:rPr lang="en-US" altLang="en-US"/>
              <a:t>Configuration option for NIC and AP</a:t>
            </a:r>
          </a:p>
          <a:p>
            <a:endParaRPr lang="en-US" altLang="en-US"/>
          </a:p>
          <a:p>
            <a:r>
              <a:rPr lang="en-US" altLang="en-US"/>
              <a:t>Variable-size frames (max 2312 data bytes)</a:t>
            </a:r>
          </a:p>
          <a:p>
            <a:endParaRPr lang="en-US" altLang="en-US"/>
          </a:p>
          <a:p>
            <a:r>
              <a:rPr lang="en-US" altLang="en-US"/>
              <a:t>16-bit Cyclic Redundancy Code (CRC) for error checking of frames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2389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7779" name="Text Box 3">
            <a:extLst>
              <a:ext uri="{FF2B5EF4-FFF2-40B4-BE49-F238E27FC236}">
                <a16:creationId xmlns:a16="http://schemas.microsoft.com/office/drawing/2014/main" id="{04B5FE1E-C4EF-4BF3-847B-F43FE00A0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413" y="1371600"/>
            <a:ext cx="54578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3600">
                <a:latin typeface="Futura Bk BT" pitchFamily="34" charset="0"/>
              </a:rPr>
              <a:t>Long Preamble = 144 bits</a:t>
            </a:r>
          </a:p>
        </p:txBody>
      </p:sp>
      <p:sp>
        <p:nvSpPr>
          <p:cNvPr id="1227780" name="Text Box 4">
            <a:extLst>
              <a:ext uri="{FF2B5EF4-FFF2-40B4-BE49-F238E27FC236}">
                <a16:creationId xmlns:a16="http://schemas.microsoft.com/office/drawing/2014/main" id="{8D91D0C6-C965-4E15-B8A9-34A471AC4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3613" y="2074863"/>
            <a:ext cx="668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n-US" altLang="en-US" sz="2800">
                <a:latin typeface="Futura Bk BT" pitchFamily="34" charset="0"/>
              </a:rPr>
              <a:t> Interoperable with older 802.11 devices</a:t>
            </a:r>
          </a:p>
        </p:txBody>
      </p:sp>
      <p:sp>
        <p:nvSpPr>
          <p:cNvPr id="1227781" name="Text Box 5">
            <a:extLst>
              <a:ext uri="{FF2B5EF4-FFF2-40B4-BE49-F238E27FC236}">
                <a16:creationId xmlns:a16="http://schemas.microsoft.com/office/drawing/2014/main" id="{BCC52A74-8045-48B3-AF9F-BA12059740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675" y="2746375"/>
            <a:ext cx="7964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buSzPct val="125000"/>
              <a:buFontTx/>
              <a:buChar char="•"/>
            </a:pPr>
            <a:r>
              <a:rPr kumimoji="0" lang="en-US" altLang="en-US" sz="2400">
                <a:latin typeface="Futura Bk BT" pitchFamily="34" charset="0"/>
              </a:rPr>
              <a:t> Entire Preamble and 48 bit PLCP Header sent at </a:t>
            </a:r>
            <a:r>
              <a:rPr kumimoji="0" lang="en-US" altLang="en-US" sz="2400" i="1">
                <a:latin typeface="Futura Bk BT" pitchFamily="34" charset="0"/>
              </a:rPr>
              <a:t>1 Mbps</a:t>
            </a:r>
          </a:p>
        </p:txBody>
      </p:sp>
      <p:sp>
        <p:nvSpPr>
          <p:cNvPr id="1227782" name="Rectangle 6" descr="25%">
            <a:extLst>
              <a:ext uri="{FF2B5EF4-FFF2-40B4-BE49-F238E27FC236}">
                <a16:creationId xmlns:a16="http://schemas.microsoft.com/office/drawing/2014/main" id="{68104581-ED5D-4A82-82BB-E10B9881D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3940175"/>
            <a:ext cx="8874125" cy="1614488"/>
          </a:xfrm>
          <a:prstGeom prst="rect">
            <a:avLst/>
          </a:prstGeom>
          <a:pattFill prst="pct25">
            <a:fgClr>
              <a:srgbClr val="FF99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1227783" name="Text Box 7">
            <a:extLst>
              <a:ext uri="{FF2B5EF4-FFF2-40B4-BE49-F238E27FC236}">
                <a16:creationId xmlns:a16="http://schemas.microsoft.com/office/drawing/2014/main" id="{6F7FC67E-64CC-4F16-9E75-4B748BB1F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75" y="4522788"/>
            <a:ext cx="19081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n-US" altLang="en-US" sz="1800">
                <a:latin typeface="Futura Bk BT" pitchFamily="34" charset="0"/>
              </a:rPr>
              <a:t>128 bit Preamble</a:t>
            </a:r>
          </a:p>
          <a:p>
            <a:pPr algn="ctr" eaLnBrk="0" hangingPunct="0"/>
            <a:r>
              <a:rPr kumimoji="0" lang="en-US" altLang="en-US" sz="1800">
                <a:latin typeface="Futura Bk BT" pitchFamily="34" charset="0"/>
              </a:rPr>
              <a:t>(Long)</a:t>
            </a:r>
          </a:p>
        </p:txBody>
      </p:sp>
      <p:sp>
        <p:nvSpPr>
          <p:cNvPr id="1227784" name="Text Box 8">
            <a:extLst>
              <a:ext uri="{FF2B5EF4-FFF2-40B4-BE49-F238E27FC236}">
                <a16:creationId xmlns:a16="http://schemas.microsoft.com/office/drawing/2014/main" id="{FBFE1D2D-B5F7-43C6-8FA2-824B590CC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9025" y="4214813"/>
            <a:ext cx="985838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n-US" altLang="en-US">
                <a:latin typeface="Futura Bk BT" pitchFamily="34" charset="0"/>
              </a:rPr>
              <a:t>16 bit</a:t>
            </a:r>
          </a:p>
          <a:p>
            <a:pPr algn="ctr" eaLnBrk="0" hangingPunct="0"/>
            <a:r>
              <a:rPr kumimoji="0" lang="en-US" altLang="en-US">
                <a:latin typeface="Futura Bk BT" pitchFamily="34" charset="0"/>
              </a:rPr>
              <a:t>Start</a:t>
            </a:r>
          </a:p>
          <a:p>
            <a:pPr algn="ctr" eaLnBrk="0" hangingPunct="0"/>
            <a:r>
              <a:rPr kumimoji="0" lang="en-US" altLang="en-US">
                <a:latin typeface="Futura Bk BT" pitchFamily="34" charset="0"/>
              </a:rPr>
              <a:t>Frame</a:t>
            </a:r>
          </a:p>
          <a:p>
            <a:pPr algn="ctr" eaLnBrk="0" hangingPunct="0"/>
            <a:r>
              <a:rPr kumimoji="0" lang="en-US" altLang="en-US">
                <a:latin typeface="Futura Bk BT" pitchFamily="34" charset="0"/>
              </a:rPr>
              <a:t>Delimiter</a:t>
            </a:r>
          </a:p>
        </p:txBody>
      </p:sp>
      <p:sp>
        <p:nvSpPr>
          <p:cNvPr id="1227785" name="Text Box 9">
            <a:extLst>
              <a:ext uri="{FF2B5EF4-FFF2-40B4-BE49-F238E27FC236}">
                <a16:creationId xmlns:a16="http://schemas.microsoft.com/office/drawing/2014/main" id="{914A32CF-985A-46E6-A189-1E2757BF6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4225" y="4046538"/>
            <a:ext cx="1023938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en-US" altLang="en-US" sz="1800">
                <a:latin typeface="Futura Bk BT" pitchFamily="34" charset="0"/>
              </a:rPr>
              <a:t>Signal Speed</a:t>
            </a:r>
          </a:p>
          <a:p>
            <a:pPr algn="ctr" eaLnBrk="0" hangingPunct="0"/>
            <a:r>
              <a:rPr kumimoji="0" lang="en-US" altLang="en-US" sz="1800">
                <a:latin typeface="Futura Bk BT" pitchFamily="34" charset="0"/>
              </a:rPr>
              <a:t>1,2,5.5,11</a:t>
            </a:r>
          </a:p>
          <a:p>
            <a:pPr algn="ctr" eaLnBrk="0" hangingPunct="0"/>
            <a:r>
              <a:rPr kumimoji="0" lang="en-US" altLang="en-US" sz="1800">
                <a:latin typeface="Futura Bk BT" pitchFamily="34" charset="0"/>
              </a:rPr>
              <a:t>Mbps</a:t>
            </a:r>
          </a:p>
        </p:txBody>
      </p:sp>
      <p:sp>
        <p:nvSpPr>
          <p:cNvPr id="1227786" name="Text Box 10">
            <a:extLst>
              <a:ext uri="{FF2B5EF4-FFF2-40B4-BE49-F238E27FC236}">
                <a16:creationId xmlns:a16="http://schemas.microsoft.com/office/drawing/2014/main" id="{13F26B16-63E1-4C86-A63D-9E8C097F5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3550" y="4314825"/>
            <a:ext cx="1085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n-US" altLang="en-US" sz="1800">
                <a:latin typeface="Futura Bk BT" pitchFamily="34" charset="0"/>
              </a:rPr>
              <a:t>Service</a:t>
            </a:r>
          </a:p>
          <a:p>
            <a:pPr algn="ctr" eaLnBrk="0" hangingPunct="0"/>
            <a:r>
              <a:rPr kumimoji="0" lang="en-US" altLang="en-US" sz="1800">
                <a:latin typeface="Futura Bk BT" pitchFamily="34" charset="0"/>
              </a:rPr>
              <a:t>(unused)</a:t>
            </a:r>
          </a:p>
        </p:txBody>
      </p:sp>
      <p:sp>
        <p:nvSpPr>
          <p:cNvPr id="1227787" name="Text Box 11">
            <a:extLst>
              <a:ext uri="{FF2B5EF4-FFF2-40B4-BE49-F238E27FC236}">
                <a16:creationId xmlns:a16="http://schemas.microsoft.com/office/drawing/2014/main" id="{5CE2BFFE-3170-4C84-B256-D9EEC8E3F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675" y="4191000"/>
            <a:ext cx="10096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n-US" altLang="en-US" sz="1800">
                <a:latin typeface="Futura Bk BT" pitchFamily="34" charset="0"/>
              </a:rPr>
              <a:t>Length</a:t>
            </a:r>
          </a:p>
          <a:p>
            <a:pPr algn="ctr" eaLnBrk="0" hangingPunct="0"/>
            <a:r>
              <a:rPr kumimoji="0" lang="en-US" altLang="en-US" sz="1800">
                <a:latin typeface="Futura Bk BT" pitchFamily="34" charset="0"/>
              </a:rPr>
              <a:t>of</a:t>
            </a:r>
          </a:p>
          <a:p>
            <a:pPr algn="ctr" eaLnBrk="0" hangingPunct="0"/>
            <a:r>
              <a:rPr kumimoji="0" lang="en-US" altLang="en-US" sz="1800">
                <a:latin typeface="Futura Bk BT" pitchFamily="34" charset="0"/>
              </a:rPr>
              <a:t>Payload</a:t>
            </a:r>
          </a:p>
        </p:txBody>
      </p:sp>
      <p:sp>
        <p:nvSpPr>
          <p:cNvPr id="1227788" name="Text Box 12">
            <a:extLst>
              <a:ext uri="{FF2B5EF4-FFF2-40B4-BE49-F238E27FC236}">
                <a16:creationId xmlns:a16="http://schemas.microsoft.com/office/drawing/2014/main" id="{3DDA5E43-F33C-404D-8F47-113F4767E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0963" y="4294188"/>
            <a:ext cx="742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n-US" altLang="en-US" sz="1800">
                <a:latin typeface="Futura Bk BT" pitchFamily="34" charset="0"/>
              </a:rPr>
              <a:t>16 bit</a:t>
            </a:r>
          </a:p>
          <a:p>
            <a:pPr algn="ctr" eaLnBrk="0" hangingPunct="0"/>
            <a:r>
              <a:rPr kumimoji="0" lang="en-US" altLang="en-US" sz="1800">
                <a:latin typeface="Futura Bk BT" pitchFamily="34" charset="0"/>
              </a:rPr>
              <a:t>CRC</a:t>
            </a:r>
          </a:p>
        </p:txBody>
      </p:sp>
      <p:sp>
        <p:nvSpPr>
          <p:cNvPr id="1227789" name="Text Box 13">
            <a:extLst>
              <a:ext uri="{FF2B5EF4-FFF2-40B4-BE49-F238E27FC236}">
                <a16:creationId xmlns:a16="http://schemas.microsoft.com/office/drawing/2014/main" id="{AE4E71E9-5D22-4921-A12D-F3B692C51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2175" y="4357688"/>
            <a:ext cx="177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en-US" altLang="en-US" sz="1800">
                <a:latin typeface="Futura Bk BT" pitchFamily="34" charset="0"/>
              </a:rPr>
              <a:t>Payload</a:t>
            </a:r>
          </a:p>
          <a:p>
            <a:pPr algn="ctr" eaLnBrk="0" hangingPunct="0"/>
            <a:r>
              <a:rPr kumimoji="0" lang="en-US" altLang="en-US" sz="1800">
                <a:latin typeface="Futura Bk BT" pitchFamily="34" charset="0"/>
              </a:rPr>
              <a:t>0-2312 bytes</a:t>
            </a:r>
          </a:p>
        </p:txBody>
      </p:sp>
      <p:sp>
        <p:nvSpPr>
          <p:cNvPr id="1227790" name="Line 14">
            <a:extLst>
              <a:ext uri="{FF2B5EF4-FFF2-40B4-BE49-F238E27FC236}">
                <a16:creationId xmlns:a16="http://schemas.microsoft.com/office/drawing/2014/main" id="{98299A62-C6B0-4FBB-B8C9-61ED4CBFC1A7}"/>
              </a:ext>
            </a:extLst>
          </p:cNvPr>
          <p:cNvSpPr>
            <a:spLocks noChangeShapeType="1"/>
          </p:cNvSpPr>
          <p:nvPr/>
        </p:nvSpPr>
        <p:spPr bwMode="auto">
          <a:xfrm>
            <a:off x="2381250" y="3959225"/>
            <a:ext cx="0" cy="159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27791" name="Line 15">
            <a:extLst>
              <a:ext uri="{FF2B5EF4-FFF2-40B4-BE49-F238E27FC236}">
                <a16:creationId xmlns:a16="http://schemas.microsoft.com/office/drawing/2014/main" id="{F477B284-C1B8-4780-B5AD-1F5469FF52B9}"/>
              </a:ext>
            </a:extLst>
          </p:cNvPr>
          <p:cNvSpPr>
            <a:spLocks noChangeShapeType="1"/>
          </p:cNvSpPr>
          <p:nvPr/>
        </p:nvSpPr>
        <p:spPr bwMode="auto">
          <a:xfrm>
            <a:off x="3321050" y="3967163"/>
            <a:ext cx="0" cy="159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27792" name="Line 16">
            <a:extLst>
              <a:ext uri="{FF2B5EF4-FFF2-40B4-BE49-F238E27FC236}">
                <a16:creationId xmlns:a16="http://schemas.microsoft.com/office/drawing/2014/main" id="{185FA21E-25F7-4440-B4F5-EFB0B6E6036D}"/>
              </a:ext>
            </a:extLst>
          </p:cNvPr>
          <p:cNvSpPr>
            <a:spLocks noChangeShapeType="1"/>
          </p:cNvSpPr>
          <p:nvPr/>
        </p:nvSpPr>
        <p:spPr bwMode="auto">
          <a:xfrm>
            <a:off x="4321175" y="3975100"/>
            <a:ext cx="0" cy="159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27793" name="Line 17">
            <a:extLst>
              <a:ext uri="{FF2B5EF4-FFF2-40B4-BE49-F238E27FC236}">
                <a16:creationId xmlns:a16="http://schemas.microsoft.com/office/drawing/2014/main" id="{325B1AE1-8546-4950-B599-76045CDBD3C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22888" y="3962400"/>
            <a:ext cx="0" cy="159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27794" name="Line 18">
            <a:extLst>
              <a:ext uri="{FF2B5EF4-FFF2-40B4-BE49-F238E27FC236}">
                <a16:creationId xmlns:a16="http://schemas.microsoft.com/office/drawing/2014/main" id="{BF16E8D6-5F97-43AB-99F4-C70D76D6F82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6513" y="3968750"/>
            <a:ext cx="0" cy="159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27795" name="Line 19">
            <a:extLst>
              <a:ext uri="{FF2B5EF4-FFF2-40B4-BE49-F238E27FC236}">
                <a16:creationId xmlns:a16="http://schemas.microsoft.com/office/drawing/2014/main" id="{C092DB6C-418B-46B9-A055-E7A726B52E6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3763" y="3983038"/>
            <a:ext cx="0" cy="159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27796" name="Line 20">
            <a:extLst>
              <a:ext uri="{FF2B5EF4-FFF2-40B4-BE49-F238E27FC236}">
                <a16:creationId xmlns:a16="http://schemas.microsoft.com/office/drawing/2014/main" id="{65167954-F6D0-47BB-B095-4575595037B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65688" y="3505200"/>
            <a:ext cx="2381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27797" name="Line 21">
            <a:extLst>
              <a:ext uri="{FF2B5EF4-FFF2-40B4-BE49-F238E27FC236}">
                <a16:creationId xmlns:a16="http://schemas.microsoft.com/office/drawing/2014/main" id="{8309F001-D38C-429A-AC9B-F44550F741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5100" y="3505200"/>
            <a:ext cx="22574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27798" name="Line 22">
            <a:extLst>
              <a:ext uri="{FF2B5EF4-FFF2-40B4-BE49-F238E27FC236}">
                <a16:creationId xmlns:a16="http://schemas.microsoft.com/office/drawing/2014/main" id="{9A8E5A8F-1A6D-429B-B57A-C0F6898A96B8}"/>
              </a:ext>
            </a:extLst>
          </p:cNvPr>
          <p:cNvSpPr>
            <a:spLocks noChangeShapeType="1"/>
          </p:cNvSpPr>
          <p:nvPr/>
        </p:nvSpPr>
        <p:spPr bwMode="auto">
          <a:xfrm>
            <a:off x="7267575" y="3276600"/>
            <a:ext cx="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27799" name="Line 23">
            <a:extLst>
              <a:ext uri="{FF2B5EF4-FFF2-40B4-BE49-F238E27FC236}">
                <a16:creationId xmlns:a16="http://schemas.microsoft.com/office/drawing/2014/main" id="{1C3EDC40-4F41-47AB-A72F-69F96B735D3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5100" y="3284538"/>
            <a:ext cx="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27800" name="Text Box 24">
            <a:extLst>
              <a:ext uri="{FF2B5EF4-FFF2-40B4-BE49-F238E27FC236}">
                <a16:creationId xmlns:a16="http://schemas.microsoft.com/office/drawing/2014/main" id="{474F2DE6-E9D7-49B2-AC58-552FDF362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25" y="3338513"/>
            <a:ext cx="2909771" cy="40011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000" dirty="0">
                <a:latin typeface="Futura Bk BT" pitchFamily="34" charset="0"/>
              </a:rPr>
              <a:t>Transmitted at 1 </a:t>
            </a:r>
            <a:r>
              <a:rPr kumimoji="0" lang="en-US" altLang="en-US" sz="2000" dirty="0" err="1">
                <a:latin typeface="Futura Bk BT" pitchFamily="34" charset="0"/>
              </a:rPr>
              <a:t>Mbps</a:t>
            </a:r>
            <a:endParaRPr kumimoji="0" lang="en-US" altLang="en-US" sz="2000" dirty="0">
              <a:latin typeface="Futura Bk BT" pitchFamily="34" charset="0"/>
            </a:endParaRPr>
          </a:p>
        </p:txBody>
      </p:sp>
      <p:sp>
        <p:nvSpPr>
          <p:cNvPr id="1227801" name="Line 25">
            <a:extLst>
              <a:ext uri="{FF2B5EF4-FFF2-40B4-BE49-F238E27FC236}">
                <a16:creationId xmlns:a16="http://schemas.microsoft.com/office/drawing/2014/main" id="{60460FCE-DFD1-4DC2-B80D-5B35A52390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56463" y="5772150"/>
            <a:ext cx="1712912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1227802" name="Line 26">
            <a:extLst>
              <a:ext uri="{FF2B5EF4-FFF2-40B4-BE49-F238E27FC236}">
                <a16:creationId xmlns:a16="http://schemas.microsoft.com/office/drawing/2014/main" id="{93B28A67-52AC-4EB1-92D8-B7A8505A26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56463" y="5784850"/>
            <a:ext cx="920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1227803" name="Line 27">
            <a:extLst>
              <a:ext uri="{FF2B5EF4-FFF2-40B4-BE49-F238E27FC236}">
                <a16:creationId xmlns:a16="http://schemas.microsoft.com/office/drawing/2014/main" id="{E460A863-8F8B-44A3-8DE7-449EEC594EC1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0013" y="5543550"/>
            <a:ext cx="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1227804" name="Line 28">
            <a:extLst>
              <a:ext uri="{FF2B5EF4-FFF2-40B4-BE49-F238E27FC236}">
                <a16:creationId xmlns:a16="http://schemas.microsoft.com/office/drawing/2014/main" id="{47E26071-D803-4B05-9BFE-B40C251C81C7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3763" y="5551488"/>
            <a:ext cx="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1227805" name="Text Box 29">
            <a:extLst>
              <a:ext uri="{FF2B5EF4-FFF2-40B4-BE49-F238E27FC236}">
                <a16:creationId xmlns:a16="http://schemas.microsoft.com/office/drawing/2014/main" id="{8B4BEA17-DB44-4CD2-9A10-323E011CC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6488" y="5667375"/>
            <a:ext cx="2905125" cy="4349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kumimoji="0" lang="en-US" altLang="en-US" sz="2000">
                <a:latin typeface="Futura Bk BT" pitchFamily="34" charset="0"/>
              </a:rPr>
              <a:t>Transmitted at X Mbps</a:t>
            </a:r>
          </a:p>
        </p:txBody>
      </p:sp>
      <p:sp>
        <p:nvSpPr>
          <p:cNvPr id="1227806" name="Line 30">
            <a:extLst>
              <a:ext uri="{FF2B5EF4-FFF2-40B4-BE49-F238E27FC236}">
                <a16:creationId xmlns:a16="http://schemas.microsoft.com/office/drawing/2014/main" id="{6C0B235C-18C3-4540-9C4D-A87DEEF3F06D}"/>
              </a:ext>
            </a:extLst>
          </p:cNvPr>
          <p:cNvSpPr>
            <a:spLocks noChangeShapeType="1"/>
          </p:cNvSpPr>
          <p:nvPr/>
        </p:nvSpPr>
        <p:spPr bwMode="auto">
          <a:xfrm>
            <a:off x="6578600" y="5851525"/>
            <a:ext cx="674688" cy="111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1227807" name="Rectangle 31">
            <a:extLst>
              <a:ext uri="{FF2B5EF4-FFF2-40B4-BE49-F238E27FC236}">
                <a16:creationId xmlns:a16="http://schemas.microsoft.com/office/drawing/2014/main" id="{04680298-3985-4AD9-A27A-CBB19FBD2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069" y="-6331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800">
                <a:solidFill>
                  <a:schemeClr val="tx1"/>
                </a:solidFill>
              </a:rPr>
              <a:t>Frame Format (Long Preamble)</a:t>
            </a:r>
          </a:p>
        </p:txBody>
      </p:sp>
    </p:spTree>
    <p:extLst>
      <p:ext uri="{BB962C8B-B14F-4D97-AF65-F5344CB8AC3E}">
        <p14:creationId xmlns:p14="http://schemas.microsoft.com/office/powerpoint/2010/main" val="1613985559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03" name="Text Box 3">
            <a:extLst>
              <a:ext uri="{FF2B5EF4-FFF2-40B4-BE49-F238E27FC236}">
                <a16:creationId xmlns:a16="http://schemas.microsoft.com/office/drawing/2014/main" id="{BA1088F6-FEBF-4ED2-AE00-F801748FE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1322388"/>
            <a:ext cx="5226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3600">
                <a:latin typeface="Futura Bk BT" pitchFamily="34" charset="0"/>
              </a:rPr>
              <a:t>Short Preamble = 72 bits</a:t>
            </a:r>
          </a:p>
        </p:txBody>
      </p:sp>
      <p:sp>
        <p:nvSpPr>
          <p:cNvPr id="1228804" name="Text Box 4">
            <a:extLst>
              <a:ext uri="{FF2B5EF4-FFF2-40B4-BE49-F238E27FC236}">
                <a16:creationId xmlns:a16="http://schemas.microsoft.com/office/drawing/2014/main" id="{CF4C2ADD-8DF8-4AA1-8251-897FB5A5E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2975" y="1922463"/>
            <a:ext cx="54546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n-US" altLang="en-US" sz="2800">
                <a:latin typeface="Futura Bk BT" pitchFamily="34" charset="0"/>
              </a:rPr>
              <a:t> Preamble transmitted at 1 Mbps</a:t>
            </a:r>
          </a:p>
        </p:txBody>
      </p:sp>
      <p:sp>
        <p:nvSpPr>
          <p:cNvPr id="1228805" name="Text Box 5">
            <a:extLst>
              <a:ext uri="{FF2B5EF4-FFF2-40B4-BE49-F238E27FC236}">
                <a16:creationId xmlns:a16="http://schemas.microsoft.com/office/drawing/2014/main" id="{06DC3DA9-C450-455B-B31A-1B8725907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0913" y="2384425"/>
            <a:ext cx="61261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n-US" altLang="en-US" sz="2800">
                <a:latin typeface="Futura Bk BT" pitchFamily="34" charset="0"/>
              </a:rPr>
              <a:t> PLCP Header transmitted at 2 Mbps</a:t>
            </a:r>
          </a:p>
        </p:txBody>
      </p:sp>
      <p:sp>
        <p:nvSpPr>
          <p:cNvPr id="1228806" name="Text Box 6">
            <a:extLst>
              <a:ext uri="{FF2B5EF4-FFF2-40B4-BE49-F238E27FC236}">
                <a16:creationId xmlns:a16="http://schemas.microsoft.com/office/drawing/2014/main" id="{B20089A6-DE7A-46E4-8514-77E3E75CE5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8850" y="2909888"/>
            <a:ext cx="5695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n-US" altLang="en-US" sz="2800">
                <a:latin typeface="Futura Bk BT" pitchFamily="34" charset="0"/>
              </a:rPr>
              <a:t> more efficient than long preamble</a:t>
            </a:r>
          </a:p>
        </p:txBody>
      </p:sp>
      <p:sp>
        <p:nvSpPr>
          <p:cNvPr id="1228807" name="Rectangle 7" descr="25%">
            <a:extLst>
              <a:ext uri="{FF2B5EF4-FFF2-40B4-BE49-F238E27FC236}">
                <a16:creationId xmlns:a16="http://schemas.microsoft.com/office/drawing/2014/main" id="{83A676E0-9E17-44E5-8267-4B24E33ED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4535488"/>
            <a:ext cx="8874125" cy="1614487"/>
          </a:xfrm>
          <a:prstGeom prst="rect">
            <a:avLst/>
          </a:prstGeom>
          <a:pattFill prst="pct25">
            <a:fgClr>
              <a:srgbClr val="666699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1228808" name="Text Box 8">
            <a:extLst>
              <a:ext uri="{FF2B5EF4-FFF2-40B4-BE49-F238E27FC236}">
                <a16:creationId xmlns:a16="http://schemas.microsoft.com/office/drawing/2014/main" id="{F23854A7-4C59-4915-A69D-3E786C406C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763" y="5076825"/>
            <a:ext cx="11255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n-US" altLang="en-US" sz="1800">
                <a:latin typeface="Futura Bk BT" pitchFamily="34" charset="0"/>
              </a:rPr>
              <a:t>56 bit </a:t>
            </a:r>
          </a:p>
          <a:p>
            <a:pPr algn="ctr" eaLnBrk="0" hangingPunct="0"/>
            <a:r>
              <a:rPr kumimoji="0" lang="en-US" altLang="en-US" sz="1800">
                <a:latin typeface="Futura Bk BT" pitchFamily="34" charset="0"/>
              </a:rPr>
              <a:t>Preamble</a:t>
            </a:r>
          </a:p>
        </p:txBody>
      </p:sp>
      <p:sp>
        <p:nvSpPr>
          <p:cNvPr id="1228809" name="Text Box 9">
            <a:extLst>
              <a:ext uri="{FF2B5EF4-FFF2-40B4-BE49-F238E27FC236}">
                <a16:creationId xmlns:a16="http://schemas.microsoft.com/office/drawing/2014/main" id="{D658538D-1E7B-4B35-A55A-165B81600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7200" y="4932363"/>
            <a:ext cx="177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en-US" altLang="en-US" sz="1800">
                <a:latin typeface="Futura Bk BT" pitchFamily="34" charset="0"/>
              </a:rPr>
              <a:t>Payload</a:t>
            </a:r>
          </a:p>
          <a:p>
            <a:pPr algn="ctr" eaLnBrk="0" hangingPunct="0"/>
            <a:r>
              <a:rPr kumimoji="0" lang="en-US" altLang="en-US" sz="1800">
                <a:latin typeface="Futura Bk BT" pitchFamily="34" charset="0"/>
              </a:rPr>
              <a:t>0-2312 bytes</a:t>
            </a:r>
          </a:p>
        </p:txBody>
      </p:sp>
      <p:sp>
        <p:nvSpPr>
          <p:cNvPr id="1228810" name="Line 10">
            <a:extLst>
              <a:ext uri="{FF2B5EF4-FFF2-40B4-BE49-F238E27FC236}">
                <a16:creationId xmlns:a16="http://schemas.microsoft.com/office/drawing/2014/main" id="{D66701B4-3D74-4179-AD87-781BFC968D2F}"/>
              </a:ext>
            </a:extLst>
          </p:cNvPr>
          <p:cNvSpPr>
            <a:spLocks noChangeShapeType="1"/>
          </p:cNvSpPr>
          <p:nvPr/>
        </p:nvSpPr>
        <p:spPr bwMode="auto">
          <a:xfrm>
            <a:off x="1470025" y="4554538"/>
            <a:ext cx="0" cy="159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grpSp>
        <p:nvGrpSpPr>
          <p:cNvPr id="1228811" name="Group 11">
            <a:extLst>
              <a:ext uri="{FF2B5EF4-FFF2-40B4-BE49-F238E27FC236}">
                <a16:creationId xmlns:a16="http://schemas.microsoft.com/office/drawing/2014/main" id="{C6F8442E-262B-48F5-A36A-9FF10115C07C}"/>
              </a:ext>
            </a:extLst>
          </p:cNvPr>
          <p:cNvGrpSpPr>
            <a:grpSpLocks/>
          </p:cNvGrpSpPr>
          <p:nvPr/>
        </p:nvGrpSpPr>
        <p:grpSpPr bwMode="auto">
          <a:xfrm>
            <a:off x="163513" y="3613150"/>
            <a:ext cx="2238375" cy="863600"/>
            <a:chOff x="103" y="2276"/>
            <a:chExt cx="1410" cy="544"/>
          </a:xfrm>
        </p:grpSpPr>
        <p:sp>
          <p:nvSpPr>
            <p:cNvPr id="1228812" name="Line 12">
              <a:extLst>
                <a:ext uri="{FF2B5EF4-FFF2-40B4-BE49-F238E27FC236}">
                  <a16:creationId xmlns:a16="http://schemas.microsoft.com/office/drawing/2014/main" id="{B874DD85-FDBD-4F3E-8364-404E72975B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36" y="2599"/>
              <a:ext cx="47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8813" name="Line 13">
              <a:extLst>
                <a:ext uri="{FF2B5EF4-FFF2-40B4-BE49-F238E27FC236}">
                  <a16:creationId xmlns:a16="http://schemas.microsoft.com/office/drawing/2014/main" id="{754A7519-05D6-4356-B525-2C8E61FC5D5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3" y="2599"/>
              <a:ext cx="44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8814" name="Line 14">
              <a:extLst>
                <a:ext uri="{FF2B5EF4-FFF2-40B4-BE49-F238E27FC236}">
                  <a16:creationId xmlns:a16="http://schemas.microsoft.com/office/drawing/2014/main" id="{1E1F5DC9-002D-4106-AE18-0D6A64893F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13" y="2455"/>
              <a:ext cx="0" cy="3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8815" name="Line 15">
              <a:extLst>
                <a:ext uri="{FF2B5EF4-FFF2-40B4-BE49-F238E27FC236}">
                  <a16:creationId xmlns:a16="http://schemas.microsoft.com/office/drawing/2014/main" id="{717D98DD-63F6-451F-B414-367CDF54D3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3" y="2460"/>
              <a:ext cx="0" cy="3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8816" name="Text Box 16">
              <a:extLst>
                <a:ext uri="{FF2B5EF4-FFF2-40B4-BE49-F238E27FC236}">
                  <a16:creationId xmlns:a16="http://schemas.microsoft.com/office/drawing/2014/main" id="{5564AD8C-F638-4989-A0F6-690A5B4582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" y="2276"/>
              <a:ext cx="791" cy="54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kumimoji="0" lang="en-US" altLang="en-US">
                  <a:latin typeface="Futura Bk BT" pitchFamily="34" charset="0"/>
                </a:rPr>
                <a:t>Transmitted</a:t>
              </a:r>
            </a:p>
            <a:p>
              <a:pPr algn="ctr" eaLnBrk="0" hangingPunct="0"/>
              <a:r>
                <a:rPr kumimoji="0" lang="en-US" altLang="en-US">
                  <a:latin typeface="Futura Bk BT" pitchFamily="34" charset="0"/>
                </a:rPr>
                <a:t> at </a:t>
              </a:r>
            </a:p>
            <a:p>
              <a:pPr algn="ctr" eaLnBrk="0" hangingPunct="0"/>
              <a:r>
                <a:rPr kumimoji="0" lang="en-US" altLang="en-US">
                  <a:latin typeface="Futura Bk BT" pitchFamily="34" charset="0"/>
                </a:rPr>
                <a:t>1 Mbps</a:t>
              </a:r>
            </a:p>
          </p:txBody>
        </p:sp>
      </p:grpSp>
      <p:sp>
        <p:nvSpPr>
          <p:cNvPr id="1228817" name="Text Box 17">
            <a:extLst>
              <a:ext uri="{FF2B5EF4-FFF2-40B4-BE49-F238E27FC236}">
                <a16:creationId xmlns:a16="http://schemas.microsoft.com/office/drawing/2014/main" id="{63E0C24C-F720-492D-8121-906F37175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789488"/>
            <a:ext cx="985838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n-US" altLang="en-US">
                <a:latin typeface="Futura Bk BT" pitchFamily="34" charset="0"/>
              </a:rPr>
              <a:t>16 bit</a:t>
            </a:r>
          </a:p>
          <a:p>
            <a:pPr algn="ctr" eaLnBrk="0" hangingPunct="0"/>
            <a:r>
              <a:rPr kumimoji="0" lang="en-US" altLang="en-US">
                <a:latin typeface="Futura Bk BT" pitchFamily="34" charset="0"/>
              </a:rPr>
              <a:t>Start</a:t>
            </a:r>
          </a:p>
          <a:p>
            <a:pPr algn="ctr" eaLnBrk="0" hangingPunct="0"/>
            <a:r>
              <a:rPr kumimoji="0" lang="en-US" altLang="en-US">
                <a:latin typeface="Futura Bk BT" pitchFamily="34" charset="0"/>
              </a:rPr>
              <a:t>Frame</a:t>
            </a:r>
          </a:p>
          <a:p>
            <a:pPr algn="ctr" eaLnBrk="0" hangingPunct="0"/>
            <a:r>
              <a:rPr kumimoji="0" lang="en-US" altLang="en-US">
                <a:latin typeface="Futura Bk BT" pitchFamily="34" charset="0"/>
              </a:rPr>
              <a:t>Delimiter</a:t>
            </a:r>
          </a:p>
        </p:txBody>
      </p:sp>
      <p:sp>
        <p:nvSpPr>
          <p:cNvPr id="1228818" name="Text Box 18">
            <a:extLst>
              <a:ext uri="{FF2B5EF4-FFF2-40B4-BE49-F238E27FC236}">
                <a16:creationId xmlns:a16="http://schemas.microsoft.com/office/drawing/2014/main" id="{BFF5F37B-BAD2-432F-A8D2-823B7A8E2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3000" y="4621213"/>
            <a:ext cx="1023938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en-US" altLang="en-US" sz="1800">
                <a:latin typeface="Futura Bk BT" pitchFamily="34" charset="0"/>
              </a:rPr>
              <a:t>Signal Speed</a:t>
            </a:r>
          </a:p>
          <a:p>
            <a:pPr algn="ctr" eaLnBrk="0" hangingPunct="0"/>
            <a:r>
              <a:rPr kumimoji="0" lang="en-US" altLang="en-US" sz="1800">
                <a:latin typeface="Futura Bk BT" pitchFamily="34" charset="0"/>
              </a:rPr>
              <a:t>1,2,5.5,11</a:t>
            </a:r>
          </a:p>
          <a:p>
            <a:pPr algn="ctr" eaLnBrk="0" hangingPunct="0"/>
            <a:r>
              <a:rPr kumimoji="0" lang="en-US" altLang="en-US" sz="1800">
                <a:latin typeface="Futura Bk BT" pitchFamily="34" charset="0"/>
              </a:rPr>
              <a:t>Mbps</a:t>
            </a:r>
          </a:p>
        </p:txBody>
      </p:sp>
      <p:sp>
        <p:nvSpPr>
          <p:cNvPr id="1228819" name="Text Box 19">
            <a:extLst>
              <a:ext uri="{FF2B5EF4-FFF2-40B4-BE49-F238E27FC236}">
                <a16:creationId xmlns:a16="http://schemas.microsoft.com/office/drawing/2014/main" id="{5504DB5F-F875-41D3-8B42-A03C51DB8A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7725" y="4889500"/>
            <a:ext cx="10334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n-US" altLang="en-US" sz="1800">
                <a:latin typeface="Futura Bk BT" pitchFamily="34" charset="0"/>
              </a:rPr>
              <a:t>Service</a:t>
            </a:r>
          </a:p>
          <a:p>
            <a:pPr algn="ctr" eaLnBrk="0" hangingPunct="0"/>
            <a:r>
              <a:rPr kumimoji="0" lang="en-US" altLang="en-US" sz="1800">
                <a:latin typeface="Futura Bk BT" pitchFamily="34" charset="0"/>
              </a:rPr>
              <a:t>(unused)</a:t>
            </a:r>
          </a:p>
        </p:txBody>
      </p:sp>
      <p:sp>
        <p:nvSpPr>
          <p:cNvPr id="1228820" name="Text Box 20">
            <a:extLst>
              <a:ext uri="{FF2B5EF4-FFF2-40B4-BE49-F238E27FC236}">
                <a16:creationId xmlns:a16="http://schemas.microsoft.com/office/drawing/2014/main" id="{614423EE-2841-49CE-B702-23705AACD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5325" y="4765675"/>
            <a:ext cx="976313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n-US" altLang="en-US" sz="1800">
                <a:latin typeface="Futura Bk BT" pitchFamily="34" charset="0"/>
              </a:rPr>
              <a:t>Length</a:t>
            </a:r>
          </a:p>
          <a:p>
            <a:pPr algn="ctr" eaLnBrk="0" hangingPunct="0"/>
            <a:r>
              <a:rPr kumimoji="0" lang="en-US" altLang="en-US" sz="1800">
                <a:latin typeface="Futura Bk BT" pitchFamily="34" charset="0"/>
              </a:rPr>
              <a:t>of</a:t>
            </a:r>
          </a:p>
          <a:p>
            <a:pPr algn="ctr" eaLnBrk="0" hangingPunct="0"/>
            <a:r>
              <a:rPr kumimoji="0" lang="en-US" altLang="en-US" sz="1800">
                <a:latin typeface="Futura Bk BT" pitchFamily="34" charset="0"/>
              </a:rPr>
              <a:t>Payload</a:t>
            </a:r>
          </a:p>
        </p:txBody>
      </p:sp>
      <p:sp>
        <p:nvSpPr>
          <p:cNvPr id="1228821" name="Text Box 21">
            <a:extLst>
              <a:ext uri="{FF2B5EF4-FFF2-40B4-BE49-F238E27FC236}">
                <a16:creationId xmlns:a16="http://schemas.microsoft.com/office/drawing/2014/main" id="{41F3F673-F42B-488F-BEAB-84FE2012F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4868863"/>
            <a:ext cx="7651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n-US" altLang="en-US" sz="1800">
                <a:latin typeface="Futura Bk BT" pitchFamily="34" charset="0"/>
              </a:rPr>
              <a:t>16 bit</a:t>
            </a:r>
          </a:p>
          <a:p>
            <a:pPr algn="ctr" eaLnBrk="0" hangingPunct="0"/>
            <a:r>
              <a:rPr kumimoji="0" lang="en-US" altLang="en-US" sz="1800">
                <a:latin typeface="Futura Bk BT" pitchFamily="34" charset="0"/>
              </a:rPr>
              <a:t>CRC</a:t>
            </a:r>
          </a:p>
        </p:txBody>
      </p:sp>
      <p:sp>
        <p:nvSpPr>
          <p:cNvPr id="1228822" name="Line 22">
            <a:extLst>
              <a:ext uri="{FF2B5EF4-FFF2-40B4-BE49-F238E27FC236}">
                <a16:creationId xmlns:a16="http://schemas.microsoft.com/office/drawing/2014/main" id="{600D018B-D1DE-4D5D-9240-E2CC6B52BBF5}"/>
              </a:ext>
            </a:extLst>
          </p:cNvPr>
          <p:cNvSpPr>
            <a:spLocks noChangeShapeType="1"/>
          </p:cNvSpPr>
          <p:nvPr/>
        </p:nvSpPr>
        <p:spPr bwMode="auto">
          <a:xfrm>
            <a:off x="1470025" y="4533900"/>
            <a:ext cx="0" cy="159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28823" name="Line 23">
            <a:extLst>
              <a:ext uri="{FF2B5EF4-FFF2-40B4-BE49-F238E27FC236}">
                <a16:creationId xmlns:a16="http://schemas.microsoft.com/office/drawing/2014/main" id="{FD6A17B7-6C6B-48CA-A8FD-E6339DB67F0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5" y="4541838"/>
            <a:ext cx="0" cy="159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28824" name="Line 24">
            <a:extLst>
              <a:ext uri="{FF2B5EF4-FFF2-40B4-BE49-F238E27FC236}">
                <a16:creationId xmlns:a16="http://schemas.microsoft.com/office/drawing/2014/main" id="{38B64542-F81D-497E-BE9D-231A641E15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409950" y="4549775"/>
            <a:ext cx="0" cy="159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28825" name="Line 25">
            <a:extLst>
              <a:ext uri="{FF2B5EF4-FFF2-40B4-BE49-F238E27FC236}">
                <a16:creationId xmlns:a16="http://schemas.microsoft.com/office/drawing/2014/main" id="{8BA00750-7CA8-47ED-BFF8-422220A5BCE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1663" y="4537075"/>
            <a:ext cx="0" cy="159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28826" name="Line 26">
            <a:extLst>
              <a:ext uri="{FF2B5EF4-FFF2-40B4-BE49-F238E27FC236}">
                <a16:creationId xmlns:a16="http://schemas.microsoft.com/office/drawing/2014/main" id="{320DD326-536E-4496-A6EF-1BDA86951534}"/>
              </a:ext>
            </a:extLst>
          </p:cNvPr>
          <p:cNvSpPr>
            <a:spLocks noChangeShapeType="1"/>
          </p:cNvSpPr>
          <p:nvPr/>
        </p:nvSpPr>
        <p:spPr bwMode="auto">
          <a:xfrm>
            <a:off x="5475288" y="4543425"/>
            <a:ext cx="0" cy="159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28827" name="Line 27">
            <a:extLst>
              <a:ext uri="{FF2B5EF4-FFF2-40B4-BE49-F238E27FC236}">
                <a16:creationId xmlns:a16="http://schemas.microsoft.com/office/drawing/2014/main" id="{EA56C794-F076-4ADB-84B1-70DE3CFD5FE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32538" y="4557713"/>
            <a:ext cx="0" cy="159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28828" name="Line 28">
            <a:extLst>
              <a:ext uri="{FF2B5EF4-FFF2-40B4-BE49-F238E27FC236}">
                <a16:creationId xmlns:a16="http://schemas.microsoft.com/office/drawing/2014/main" id="{3BF6C251-4F29-43AD-A255-43AD313292FB}"/>
              </a:ext>
            </a:extLst>
          </p:cNvPr>
          <p:cNvSpPr>
            <a:spLocks noChangeShapeType="1"/>
          </p:cNvSpPr>
          <p:nvPr/>
        </p:nvSpPr>
        <p:spPr bwMode="auto">
          <a:xfrm>
            <a:off x="4922838" y="4113213"/>
            <a:ext cx="13922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1228829" name="Line 29">
            <a:extLst>
              <a:ext uri="{FF2B5EF4-FFF2-40B4-BE49-F238E27FC236}">
                <a16:creationId xmlns:a16="http://schemas.microsoft.com/office/drawing/2014/main" id="{ADFC7D4B-B366-464C-942D-104A096280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06650" y="4113213"/>
            <a:ext cx="12287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1228830" name="Line 30">
            <a:extLst>
              <a:ext uri="{FF2B5EF4-FFF2-40B4-BE49-F238E27FC236}">
                <a16:creationId xmlns:a16="http://schemas.microsoft.com/office/drawing/2014/main" id="{856363C0-25BB-467C-A040-9C4C02B061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3013" y="3884613"/>
            <a:ext cx="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28831" name="Line 31">
            <a:extLst>
              <a:ext uri="{FF2B5EF4-FFF2-40B4-BE49-F238E27FC236}">
                <a16:creationId xmlns:a16="http://schemas.microsoft.com/office/drawing/2014/main" id="{C4DD1000-F86A-4F54-92E1-181F5E3A896D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6650" y="3892550"/>
            <a:ext cx="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28832" name="Text Box 32">
            <a:extLst>
              <a:ext uri="{FF2B5EF4-FFF2-40B4-BE49-F238E27FC236}">
                <a16:creationId xmlns:a16="http://schemas.microsoft.com/office/drawing/2014/main" id="{1E152423-6623-4660-83CF-FEDCFFBC3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9663" y="3600450"/>
            <a:ext cx="1255712" cy="8636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n-US" altLang="en-US">
                <a:latin typeface="Futura Bk BT" pitchFamily="34" charset="0"/>
              </a:rPr>
              <a:t>Transmitted</a:t>
            </a:r>
          </a:p>
          <a:p>
            <a:pPr algn="ctr" eaLnBrk="0" hangingPunct="0"/>
            <a:r>
              <a:rPr kumimoji="0" lang="en-US" altLang="en-US">
                <a:latin typeface="Futura Bk BT" pitchFamily="34" charset="0"/>
              </a:rPr>
              <a:t> at </a:t>
            </a:r>
          </a:p>
          <a:p>
            <a:pPr algn="ctr" eaLnBrk="0" hangingPunct="0"/>
            <a:r>
              <a:rPr kumimoji="0" lang="en-US" altLang="en-US">
                <a:latin typeface="Futura Bk BT" pitchFamily="34" charset="0"/>
              </a:rPr>
              <a:t>2 Mbps</a:t>
            </a:r>
          </a:p>
        </p:txBody>
      </p:sp>
      <p:grpSp>
        <p:nvGrpSpPr>
          <p:cNvPr id="1228833" name="Group 33">
            <a:extLst>
              <a:ext uri="{FF2B5EF4-FFF2-40B4-BE49-F238E27FC236}">
                <a16:creationId xmlns:a16="http://schemas.microsoft.com/office/drawing/2014/main" id="{EF95B208-E282-4887-921A-4E6708E484E7}"/>
              </a:ext>
            </a:extLst>
          </p:cNvPr>
          <p:cNvGrpSpPr>
            <a:grpSpLocks/>
          </p:cNvGrpSpPr>
          <p:nvPr/>
        </p:nvGrpSpPr>
        <p:grpSpPr bwMode="auto">
          <a:xfrm>
            <a:off x="6340475" y="3641725"/>
            <a:ext cx="2633663" cy="863600"/>
            <a:chOff x="103" y="2276"/>
            <a:chExt cx="1410" cy="544"/>
          </a:xfrm>
        </p:grpSpPr>
        <p:sp>
          <p:nvSpPr>
            <p:cNvPr id="1228834" name="Line 34">
              <a:extLst>
                <a:ext uri="{FF2B5EF4-FFF2-40B4-BE49-F238E27FC236}">
                  <a16:creationId xmlns:a16="http://schemas.microsoft.com/office/drawing/2014/main" id="{D53E3B32-BB3A-4060-AF4D-C7F9F38637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36" y="2599"/>
              <a:ext cx="47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8835" name="Line 35">
              <a:extLst>
                <a:ext uri="{FF2B5EF4-FFF2-40B4-BE49-F238E27FC236}">
                  <a16:creationId xmlns:a16="http://schemas.microsoft.com/office/drawing/2014/main" id="{C93A6467-0D86-4624-B505-776483FFDE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3" y="2599"/>
              <a:ext cx="44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8836" name="Line 36">
              <a:extLst>
                <a:ext uri="{FF2B5EF4-FFF2-40B4-BE49-F238E27FC236}">
                  <a16:creationId xmlns:a16="http://schemas.microsoft.com/office/drawing/2014/main" id="{C16E1F98-BE87-4EB7-889C-B7BD1551CD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13" y="2455"/>
              <a:ext cx="0" cy="3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8837" name="Line 37">
              <a:extLst>
                <a:ext uri="{FF2B5EF4-FFF2-40B4-BE49-F238E27FC236}">
                  <a16:creationId xmlns:a16="http://schemas.microsoft.com/office/drawing/2014/main" id="{DC87C63E-342C-4FE3-A7D8-ABFE9387F7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3" y="2460"/>
              <a:ext cx="0" cy="3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8838" name="Text Box 38">
              <a:extLst>
                <a:ext uri="{FF2B5EF4-FFF2-40B4-BE49-F238E27FC236}">
                  <a16:creationId xmlns:a16="http://schemas.microsoft.com/office/drawing/2014/main" id="{9E4E3A7F-C573-4BFA-ABA8-B96AE3B012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4" y="2276"/>
              <a:ext cx="694" cy="54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kumimoji="0" lang="en-US" altLang="en-US">
                  <a:latin typeface="Futura Bk BT" pitchFamily="34" charset="0"/>
                </a:rPr>
                <a:t>Transmitted</a:t>
              </a:r>
            </a:p>
            <a:p>
              <a:pPr algn="ctr" eaLnBrk="0" hangingPunct="0"/>
              <a:r>
                <a:rPr kumimoji="0" lang="en-US" altLang="en-US">
                  <a:latin typeface="Futura Bk BT" pitchFamily="34" charset="0"/>
                </a:rPr>
                <a:t> at </a:t>
              </a:r>
            </a:p>
            <a:p>
              <a:pPr algn="ctr" eaLnBrk="0" hangingPunct="0"/>
              <a:r>
                <a:rPr kumimoji="0" lang="en-US" altLang="en-US">
                  <a:latin typeface="Futura Bk BT" pitchFamily="34" charset="0"/>
                </a:rPr>
                <a:t>X Mbps</a:t>
              </a:r>
            </a:p>
          </p:txBody>
        </p:sp>
      </p:grpSp>
      <p:sp>
        <p:nvSpPr>
          <p:cNvPr id="1228839" name="Rectangle 39">
            <a:extLst>
              <a:ext uri="{FF2B5EF4-FFF2-40B4-BE49-F238E27FC236}">
                <a16:creationId xmlns:a16="http://schemas.microsoft.com/office/drawing/2014/main" id="{00E3EF33-F24C-4FCD-8758-4A0EA9934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8799" y="-4924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800">
                <a:solidFill>
                  <a:schemeClr val="tx1"/>
                </a:solidFill>
              </a:rPr>
              <a:t>Frame Format (Short Preamble)</a:t>
            </a:r>
          </a:p>
        </p:txBody>
      </p:sp>
    </p:spTree>
    <p:extLst>
      <p:ext uri="{BB962C8B-B14F-4D97-AF65-F5344CB8AC3E}">
        <p14:creationId xmlns:p14="http://schemas.microsoft.com/office/powerpoint/2010/main" val="3935434863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826" name="Rectangle 2">
            <a:extLst>
              <a:ext uri="{FF2B5EF4-FFF2-40B4-BE49-F238E27FC236}">
                <a16:creationId xmlns:a16="http://schemas.microsoft.com/office/drawing/2014/main" id="{ABF65B4E-1012-4BAB-97D3-844E89EF49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Even More Features</a:t>
            </a:r>
          </a:p>
        </p:txBody>
      </p:sp>
      <p:sp>
        <p:nvSpPr>
          <p:cNvPr id="1229827" name="Rectangle 3">
            <a:extLst>
              <a:ext uri="{FF2B5EF4-FFF2-40B4-BE49-F238E27FC236}">
                <a16:creationId xmlns:a16="http://schemas.microsoft.com/office/drawing/2014/main" id="{2C41A92C-7522-491F-8862-0BF85F9E48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Power Management</a:t>
            </a:r>
          </a:p>
          <a:p>
            <a:pPr lvl="1"/>
            <a:r>
              <a:rPr lang="en-US" altLang="en-US"/>
              <a:t>mobile nodes can “sleep” to save power</a:t>
            </a:r>
          </a:p>
          <a:p>
            <a:pPr lvl="1"/>
            <a:r>
              <a:rPr lang="en-US" altLang="en-US"/>
              <a:t>AP will buffer frames until client requests them</a:t>
            </a:r>
          </a:p>
          <a:p>
            <a:pPr lvl="1"/>
            <a:r>
              <a:rPr lang="en-US" altLang="en-US"/>
              <a:t>AP can use virtual bitmap field in beacons to indicate which stations have data waiting</a:t>
            </a:r>
          </a:p>
          <a:p>
            <a:r>
              <a:rPr lang="en-US" altLang="en-US"/>
              <a:t>Security</a:t>
            </a:r>
          </a:p>
          <a:p>
            <a:pPr lvl="1"/>
            <a:r>
              <a:rPr lang="en-US" altLang="en-US"/>
              <a:t>Wired Equivalent Privacy (WEP)</a:t>
            </a:r>
          </a:p>
          <a:p>
            <a:pPr lvl="1"/>
            <a:r>
              <a:rPr lang="en-US" altLang="en-US"/>
              <a:t>not very secure at all!</a:t>
            </a:r>
          </a:p>
        </p:txBody>
      </p:sp>
    </p:spTree>
    <p:extLst>
      <p:ext uri="{BB962C8B-B14F-4D97-AF65-F5344CB8AC3E}">
        <p14:creationId xmlns:p14="http://schemas.microsoft.com/office/powerpoint/2010/main" val="22778637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850" name="Rectangle 2">
            <a:extLst>
              <a:ext uri="{FF2B5EF4-FFF2-40B4-BE49-F238E27FC236}">
                <a16:creationId xmlns:a16="http://schemas.microsoft.com/office/drawing/2014/main" id="{71546B11-FD7E-4358-9E67-7B19688381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1230851" name="Rectangle 3">
            <a:extLst>
              <a:ext uri="{FF2B5EF4-FFF2-40B4-BE49-F238E27FC236}">
                <a16:creationId xmlns:a16="http://schemas.microsoft.com/office/drawing/2014/main" id="{441E1DA7-A6DC-4050-B390-96C81BDF60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7200" y="1160086"/>
            <a:ext cx="8369514" cy="4966078"/>
          </a:xfrm>
        </p:spPr>
        <p:txBody>
          <a:bodyPr/>
          <a:lstStyle/>
          <a:p>
            <a:r>
              <a:rPr lang="en-US" altLang="en-US" dirty="0"/>
              <a:t>IEEE 802.11b (</a:t>
            </a:r>
            <a:r>
              <a:rPr lang="en-US" altLang="en-US" dirty="0" err="1"/>
              <a:t>WiFi</a:t>
            </a:r>
            <a:r>
              <a:rPr lang="en-US" altLang="en-US" dirty="0"/>
              <a:t>) is a wireless LAN technology that is rapidly growing in popularity</a:t>
            </a:r>
          </a:p>
          <a:p>
            <a:r>
              <a:rPr lang="en-US" altLang="en-US" dirty="0"/>
              <a:t>Convenient, inexpensive, easy to use</a:t>
            </a:r>
          </a:p>
          <a:p>
            <a:r>
              <a:rPr lang="en-US" altLang="en-US" dirty="0"/>
              <a:t>Growing number of “hot spots” everywhere</a:t>
            </a:r>
          </a:p>
          <a:p>
            <a:pPr lvl="1"/>
            <a:r>
              <a:rPr lang="en-US" altLang="en-US" dirty="0"/>
              <a:t>airports, hotels, bookstores, Starbucks, </a:t>
            </a:r>
            <a:r>
              <a:rPr lang="en-US" altLang="en-US" dirty="0" err="1"/>
              <a:t>etc</a:t>
            </a:r>
            <a:endParaRPr lang="en-US" altLang="en-US" dirty="0"/>
          </a:p>
          <a:p>
            <a:r>
              <a:rPr lang="en-US" altLang="en-US" dirty="0"/>
              <a:t>Many deployments now have IEEE 802.11g (54 </a:t>
            </a:r>
            <a:r>
              <a:rPr lang="en-US" altLang="en-US" dirty="0" err="1"/>
              <a:t>Mbps</a:t>
            </a:r>
            <a:r>
              <a:rPr lang="en-US" altLang="en-US" dirty="0"/>
              <a:t>) or IEEE 802.11a (also 54 </a:t>
            </a:r>
            <a:r>
              <a:rPr lang="en-US" altLang="en-US" dirty="0" err="1"/>
              <a:t>Mbps</a:t>
            </a:r>
            <a:r>
              <a:rPr lang="en-US" altLang="en-US" dirty="0"/>
              <a:t>)</a:t>
            </a:r>
          </a:p>
          <a:p>
            <a:r>
              <a:rPr lang="en-US" altLang="en-US" dirty="0"/>
              <a:t>Some deployments have IEEE 802.11n (&gt; 100 </a:t>
            </a:r>
            <a:r>
              <a:rPr lang="en-US" altLang="en-US" dirty="0" err="1"/>
              <a:t>Mbps</a:t>
            </a:r>
            <a:r>
              <a:rPr lang="en-US" altLang="en-US" dirty="0"/>
              <a:t>)</a:t>
            </a:r>
          </a:p>
          <a:p>
            <a:r>
              <a:rPr lang="en-US" altLang="en-US" dirty="0"/>
              <a:t>U of C WLAN has about 1000 </a:t>
            </a:r>
            <a:r>
              <a:rPr lang="en-US" altLang="en-US" dirty="0" err="1"/>
              <a:t>WiFi</a:t>
            </a:r>
            <a:r>
              <a:rPr lang="en-US" altLang="en-US" dirty="0"/>
              <a:t> Access Points (APs)</a:t>
            </a:r>
          </a:p>
        </p:txBody>
      </p:sp>
    </p:spTree>
    <p:extLst>
      <p:ext uri="{BB962C8B-B14F-4D97-AF65-F5344CB8AC3E}">
        <p14:creationId xmlns:p14="http://schemas.microsoft.com/office/powerpoint/2010/main" val="301112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5490" name="Rectangle 2">
            <a:extLst>
              <a:ext uri="{FF2B5EF4-FFF2-40B4-BE49-F238E27FC236}">
                <a16:creationId xmlns:a16="http://schemas.microsoft.com/office/drawing/2014/main" id="{674A367F-99F3-47B0-A48A-6C3F5472F3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Background (1 of 2)</a:t>
            </a:r>
          </a:p>
        </p:txBody>
      </p:sp>
      <p:sp>
        <p:nvSpPr>
          <p:cNvPr id="1215491" name="Rectangle 3">
            <a:extLst>
              <a:ext uri="{FF2B5EF4-FFF2-40B4-BE49-F238E27FC236}">
                <a16:creationId xmlns:a16="http://schemas.microsoft.com/office/drawing/2014/main" id="{2FD8C548-A48D-405E-B38C-39276A646C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 many respects, the IEEE 802.11b wireless LAN (WLAN) standard is similar to that for classic IEEE 802.3 (Ethernet) LANs</a:t>
            </a:r>
          </a:p>
          <a:p>
            <a:r>
              <a:rPr lang="en-US" altLang="en-US"/>
              <a:t>Similarities:</a:t>
            </a:r>
          </a:p>
          <a:p>
            <a:pPr lvl="1"/>
            <a:r>
              <a:rPr lang="en-US" altLang="en-US"/>
              <a:t>LAN with limited geographic coverage</a:t>
            </a:r>
          </a:p>
          <a:p>
            <a:pPr lvl="1"/>
            <a:r>
              <a:rPr lang="en-US" altLang="en-US"/>
              <a:t>multiple stations, with 48-bit MAC addresses</a:t>
            </a:r>
          </a:p>
          <a:p>
            <a:pPr lvl="1"/>
            <a:r>
              <a:rPr lang="en-US" altLang="en-US"/>
              <a:t>shared transmission medium (broadcast technology)</a:t>
            </a:r>
          </a:p>
          <a:p>
            <a:pPr lvl="1"/>
            <a:r>
              <a:rPr lang="en-US" altLang="en-US"/>
              <a:t>CSMA-based Medium Access Control protocol</a:t>
            </a:r>
          </a:p>
          <a:p>
            <a:pPr lvl="1"/>
            <a:r>
              <a:rPr lang="en-US" altLang="en-US"/>
              <a:t>comparable data rates (11 Mbps vs 10 Mbps)</a:t>
            </a:r>
          </a:p>
        </p:txBody>
      </p:sp>
    </p:spTree>
    <p:extLst>
      <p:ext uri="{BB962C8B-B14F-4D97-AF65-F5344CB8AC3E}">
        <p14:creationId xmlns:p14="http://schemas.microsoft.com/office/powerpoint/2010/main" val="1250154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6514" name="Rectangle 2">
            <a:extLst>
              <a:ext uri="{FF2B5EF4-FFF2-40B4-BE49-F238E27FC236}">
                <a16:creationId xmlns:a16="http://schemas.microsoft.com/office/drawing/2014/main" id="{C01DF09D-B82B-4F47-861A-D22F45A200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4587" y="-89586"/>
            <a:ext cx="7772400" cy="1143000"/>
          </a:xfrm>
        </p:spPr>
        <p:txBody>
          <a:bodyPr/>
          <a:lstStyle/>
          <a:p>
            <a:r>
              <a:rPr lang="en-US" altLang="en-US" dirty="0"/>
              <a:t>Background (2 of 2)</a:t>
            </a:r>
          </a:p>
        </p:txBody>
      </p:sp>
      <p:sp>
        <p:nvSpPr>
          <p:cNvPr id="1216515" name="Rectangle 3">
            <a:extLst>
              <a:ext uri="{FF2B5EF4-FFF2-40B4-BE49-F238E27FC236}">
                <a16:creationId xmlns:a16="http://schemas.microsoft.com/office/drawing/2014/main" id="{CD279926-3190-4298-AD99-27F99E1202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76800"/>
          </a:xfrm>
        </p:spPr>
        <p:txBody>
          <a:bodyPr>
            <a:normAutofit lnSpcReduction="10000"/>
          </a:bodyPr>
          <a:lstStyle/>
          <a:p>
            <a:r>
              <a:rPr lang="en-US" altLang="en-US"/>
              <a:t>But there are also many distinct differences:</a:t>
            </a:r>
          </a:p>
          <a:p>
            <a:pPr lvl="1"/>
            <a:r>
              <a:rPr lang="en-US" altLang="en-US"/>
              <a:t>wireless (air interface) versus wired (coax)</a:t>
            </a:r>
          </a:p>
          <a:p>
            <a:pPr lvl="1"/>
            <a:r>
              <a:rPr lang="en-US" altLang="en-US"/>
              <a:t>wireless propagation environment (multipath)</a:t>
            </a:r>
          </a:p>
          <a:p>
            <a:pPr lvl="1"/>
            <a:r>
              <a:rPr lang="en-US" altLang="en-US"/>
              <a:t>higher error rate due to interference, etc.</a:t>
            </a:r>
          </a:p>
          <a:p>
            <a:pPr lvl="1"/>
            <a:r>
              <a:rPr lang="en-US" altLang="en-US"/>
              <a:t>successful frames are ACKed by receiver</a:t>
            </a:r>
          </a:p>
          <a:p>
            <a:pPr lvl="1"/>
            <a:r>
              <a:rPr lang="en-US" altLang="en-US"/>
              <a:t>mobile stations versus fixed stations</a:t>
            </a:r>
          </a:p>
          <a:p>
            <a:pPr lvl="1"/>
            <a:r>
              <a:rPr lang="en-US" altLang="en-US"/>
              <a:t>half-duplex versus full-duplex operation</a:t>
            </a:r>
          </a:p>
          <a:p>
            <a:pPr lvl="1"/>
            <a:r>
              <a:rPr lang="en-US" altLang="en-US"/>
              <a:t>“hidden node” and “exposed node” problems</a:t>
            </a:r>
          </a:p>
          <a:p>
            <a:pPr lvl="1"/>
            <a:r>
              <a:rPr lang="en-US" altLang="en-US"/>
              <a:t>potential asymmetries of links</a:t>
            </a:r>
          </a:p>
          <a:p>
            <a:pPr lvl="1"/>
            <a:r>
              <a:rPr lang="en-US" altLang="en-US"/>
              <a:t>CSMA/CA versus CSMA/CD</a:t>
            </a:r>
          </a:p>
          <a:p>
            <a:pPr lvl="1"/>
            <a:r>
              <a:rPr lang="en-US" altLang="en-US"/>
              <a:t>multiple data transmission rates (1, 2, 5.5, 11)</a:t>
            </a:r>
          </a:p>
        </p:txBody>
      </p:sp>
    </p:spTree>
    <p:extLst>
      <p:ext uri="{BB962C8B-B14F-4D97-AF65-F5344CB8AC3E}">
        <p14:creationId xmlns:p14="http://schemas.microsoft.com/office/powerpoint/2010/main" val="3983006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538" name="Rectangle 2">
            <a:extLst>
              <a:ext uri="{FF2B5EF4-FFF2-40B4-BE49-F238E27FC236}">
                <a16:creationId xmlns:a16="http://schemas.microsoft.com/office/drawing/2014/main" id="{BF81991F-1FA8-4A53-949F-ACD1808BFE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03718" y="103818"/>
            <a:ext cx="7772400" cy="795337"/>
          </a:xfrm>
        </p:spPr>
        <p:txBody>
          <a:bodyPr/>
          <a:lstStyle/>
          <a:p>
            <a:r>
              <a:rPr lang="en-US" altLang="en-US"/>
              <a:t>Some WiFi Features</a:t>
            </a:r>
          </a:p>
        </p:txBody>
      </p:sp>
      <p:sp>
        <p:nvSpPr>
          <p:cNvPr id="1217539" name="Rectangle 3">
            <a:extLst>
              <a:ext uri="{FF2B5EF4-FFF2-40B4-BE49-F238E27FC236}">
                <a16:creationId xmlns:a16="http://schemas.microsoft.com/office/drawing/2014/main" id="{A12B7758-E939-4D1E-9F60-0A58EB103B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5788" y="1238933"/>
            <a:ext cx="7772400" cy="5016500"/>
          </a:xfrm>
        </p:spPr>
        <p:txBody>
          <a:bodyPr/>
          <a:lstStyle/>
          <a:p>
            <a:r>
              <a:rPr lang="en-US" altLang="en-US"/>
              <a:t>Infrastructure mode vs “ad hoc” mode</a:t>
            </a:r>
          </a:p>
          <a:p>
            <a:r>
              <a:rPr lang="en-US" altLang="en-US"/>
              <a:t>Access Point (AP) sends “beacon frames”</a:t>
            </a:r>
          </a:p>
          <a:p>
            <a:pPr lvl="1"/>
            <a:r>
              <a:rPr lang="en-US" altLang="en-US"/>
              <a:t>Mobiles choose AP based on signal strength</a:t>
            </a:r>
          </a:p>
          <a:p>
            <a:r>
              <a:rPr lang="en-US" altLang="en-US"/>
              <a:t>Multiple channel access protocols supported</a:t>
            </a:r>
          </a:p>
          <a:p>
            <a:pPr lvl="1"/>
            <a:r>
              <a:rPr lang="en-US" altLang="en-US"/>
              <a:t>CSMA/CA (DCF);  PCF;   RTS/CTS</a:t>
            </a:r>
          </a:p>
          <a:p>
            <a:r>
              <a:rPr lang="en-US" altLang="en-US"/>
              <a:t>MAC-layer can provide error control, retransmission, rate adaptation, etc.</a:t>
            </a:r>
          </a:p>
          <a:p>
            <a:r>
              <a:rPr lang="en-US" altLang="en-US"/>
              <a:t>Direct Sequence Spread Spectrum (DSSS)</a:t>
            </a:r>
          </a:p>
          <a:p>
            <a:pPr lvl="1"/>
            <a:r>
              <a:rPr lang="en-US" altLang="en-US"/>
              <a:t>signal spread across 14  22-MHz channels</a:t>
            </a:r>
          </a:p>
        </p:txBody>
      </p:sp>
    </p:spTree>
    <p:extLst>
      <p:ext uri="{BB962C8B-B14F-4D97-AF65-F5344CB8AC3E}">
        <p14:creationId xmlns:p14="http://schemas.microsoft.com/office/powerpoint/2010/main" val="2519342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62" name="Rectangle 2">
            <a:extLst>
              <a:ext uri="{FF2B5EF4-FFF2-40B4-BE49-F238E27FC236}">
                <a16:creationId xmlns:a16="http://schemas.microsoft.com/office/drawing/2014/main" id="{C5F44342-32D2-42F6-9FE9-7126F9BCC4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193429"/>
            <a:ext cx="7962900" cy="685800"/>
          </a:xfrm>
        </p:spPr>
        <p:txBody>
          <a:bodyPr/>
          <a:lstStyle/>
          <a:p>
            <a:r>
              <a:rPr lang="en-US" altLang="en-US" dirty="0"/>
              <a:t>Where Does Wireless RF Live?</a:t>
            </a:r>
          </a:p>
        </p:txBody>
      </p:sp>
      <p:sp>
        <p:nvSpPr>
          <p:cNvPr id="1218563" name="Rectangle 3">
            <a:extLst>
              <a:ext uri="{FF2B5EF4-FFF2-40B4-BE49-F238E27FC236}">
                <a16:creationId xmlns:a16="http://schemas.microsoft.com/office/drawing/2014/main" id="{EE46F24B-A76E-44BB-933C-BCF0FCF3D4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7013" y="2511425"/>
            <a:ext cx="6345237" cy="314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18564" name="Rectangle 4">
            <a:extLst>
              <a:ext uri="{FF2B5EF4-FFF2-40B4-BE49-F238E27FC236}">
                <a16:creationId xmlns:a16="http://schemas.microsoft.com/office/drawing/2014/main" id="{339C5471-9622-421D-A781-76CE341E8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75" y="2547938"/>
            <a:ext cx="6519863" cy="3390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18565" name="Line 5">
            <a:extLst>
              <a:ext uri="{FF2B5EF4-FFF2-40B4-BE49-F238E27FC236}">
                <a16:creationId xmlns:a16="http://schemas.microsoft.com/office/drawing/2014/main" id="{38DB88D8-AC73-4F12-99A6-886B35DD84E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5875" y="3327400"/>
            <a:ext cx="6569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18566" name="Line 6">
            <a:extLst>
              <a:ext uri="{FF2B5EF4-FFF2-40B4-BE49-F238E27FC236}">
                <a16:creationId xmlns:a16="http://schemas.microsoft.com/office/drawing/2014/main" id="{D7B425CD-43F2-4D0B-9E2D-4F818E6B4755}"/>
              </a:ext>
            </a:extLst>
          </p:cNvPr>
          <p:cNvSpPr>
            <a:spLocks noChangeShapeType="1"/>
          </p:cNvSpPr>
          <p:nvPr/>
        </p:nvSpPr>
        <p:spPr bwMode="auto">
          <a:xfrm>
            <a:off x="1303338" y="4233863"/>
            <a:ext cx="6569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18567" name="Line 7">
            <a:extLst>
              <a:ext uri="{FF2B5EF4-FFF2-40B4-BE49-F238E27FC236}">
                <a16:creationId xmlns:a16="http://schemas.microsoft.com/office/drawing/2014/main" id="{B807E500-5B7A-46F0-AD9B-BB6081E2913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3813" y="4672013"/>
            <a:ext cx="6569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18568" name="Line 8">
            <a:extLst>
              <a:ext uri="{FF2B5EF4-FFF2-40B4-BE49-F238E27FC236}">
                <a16:creationId xmlns:a16="http://schemas.microsoft.com/office/drawing/2014/main" id="{E716F7B0-E0C3-4ED4-83DA-E887F6C5AE4B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8575" y="5095875"/>
            <a:ext cx="6569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18569" name="Line 9">
            <a:extLst>
              <a:ext uri="{FF2B5EF4-FFF2-40B4-BE49-F238E27FC236}">
                <a16:creationId xmlns:a16="http://schemas.microsoft.com/office/drawing/2014/main" id="{CF0D289E-6A55-497E-B4DA-D16A8979E4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9050" y="5508625"/>
            <a:ext cx="6569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18570" name="Line 10">
            <a:extLst>
              <a:ext uri="{FF2B5EF4-FFF2-40B4-BE49-F238E27FC236}">
                <a16:creationId xmlns:a16="http://schemas.microsoft.com/office/drawing/2014/main" id="{5F99DCB7-FD85-4C61-948B-6ECFF5FAE98B}"/>
              </a:ext>
            </a:extLst>
          </p:cNvPr>
          <p:cNvSpPr>
            <a:spLocks noChangeShapeType="1"/>
          </p:cNvSpPr>
          <p:nvPr/>
        </p:nvSpPr>
        <p:spPr bwMode="auto">
          <a:xfrm>
            <a:off x="1306513" y="3779838"/>
            <a:ext cx="6569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18571" name="Line 11">
            <a:extLst>
              <a:ext uri="{FF2B5EF4-FFF2-40B4-BE49-F238E27FC236}">
                <a16:creationId xmlns:a16="http://schemas.microsoft.com/office/drawing/2014/main" id="{2AC0198F-A1DA-42C8-A9CB-0398B3A57E8D}"/>
              </a:ext>
            </a:extLst>
          </p:cNvPr>
          <p:cNvSpPr>
            <a:spLocks noChangeShapeType="1"/>
          </p:cNvSpPr>
          <p:nvPr/>
        </p:nvSpPr>
        <p:spPr bwMode="auto">
          <a:xfrm>
            <a:off x="3068638" y="2547938"/>
            <a:ext cx="0" cy="340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18572" name="Line 12">
            <a:extLst>
              <a:ext uri="{FF2B5EF4-FFF2-40B4-BE49-F238E27FC236}">
                <a16:creationId xmlns:a16="http://schemas.microsoft.com/office/drawing/2014/main" id="{68214B47-6839-4D12-A147-4F4990792BC8}"/>
              </a:ext>
            </a:extLst>
          </p:cNvPr>
          <p:cNvSpPr>
            <a:spLocks noChangeShapeType="1"/>
          </p:cNvSpPr>
          <p:nvPr/>
        </p:nvSpPr>
        <p:spPr bwMode="auto">
          <a:xfrm>
            <a:off x="5707063" y="2576513"/>
            <a:ext cx="0" cy="340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18573" name="Text Box 13">
            <a:extLst>
              <a:ext uri="{FF2B5EF4-FFF2-40B4-BE49-F238E27FC236}">
                <a16:creationId xmlns:a16="http://schemas.microsoft.com/office/drawing/2014/main" id="{4BA3826A-9291-4AFB-925A-4D9184DDC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3025" y="2674938"/>
            <a:ext cx="170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000">
                <a:latin typeface="Futura Hv BT" pitchFamily="34" charset="0"/>
              </a:rPr>
              <a:t>902-928 MHz</a:t>
            </a:r>
          </a:p>
        </p:txBody>
      </p:sp>
      <p:sp>
        <p:nvSpPr>
          <p:cNvPr id="1218574" name="Text Box 14">
            <a:extLst>
              <a:ext uri="{FF2B5EF4-FFF2-40B4-BE49-F238E27FC236}">
                <a16:creationId xmlns:a16="http://schemas.microsoft.com/office/drawing/2014/main" id="{2D5EB57C-CF9F-4A95-8C84-7EE961E7F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2625" y="2687638"/>
            <a:ext cx="2201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000">
                <a:latin typeface="Futura Hv BT" pitchFamily="34" charset="0"/>
              </a:rPr>
              <a:t>2400-2483.5 MHz</a:t>
            </a:r>
          </a:p>
        </p:txBody>
      </p:sp>
      <p:sp>
        <p:nvSpPr>
          <p:cNvPr id="1218575" name="Text Box 15">
            <a:extLst>
              <a:ext uri="{FF2B5EF4-FFF2-40B4-BE49-F238E27FC236}">
                <a16:creationId xmlns:a16="http://schemas.microsoft.com/office/drawing/2014/main" id="{BD9EB46A-373D-45D5-88D7-1251A5C8F4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2463" y="2724150"/>
            <a:ext cx="1990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000">
                <a:latin typeface="Futura Hv BT" pitchFamily="34" charset="0"/>
              </a:rPr>
              <a:t>5725-5850 MHz</a:t>
            </a:r>
          </a:p>
        </p:txBody>
      </p:sp>
      <p:sp>
        <p:nvSpPr>
          <p:cNvPr id="1218576" name="Text Box 16">
            <a:extLst>
              <a:ext uri="{FF2B5EF4-FFF2-40B4-BE49-F238E27FC236}">
                <a16:creationId xmlns:a16="http://schemas.microsoft.com/office/drawing/2014/main" id="{DA3FFD75-7646-4F9F-A28A-9713DE6D05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4538" y="3319463"/>
            <a:ext cx="228299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000" dirty="0">
                <a:latin typeface="Futura Hv BT" pitchFamily="34" charset="0"/>
              </a:rPr>
              <a:t>802.11/802.11b,g</a:t>
            </a:r>
          </a:p>
        </p:txBody>
      </p:sp>
      <p:sp>
        <p:nvSpPr>
          <p:cNvPr id="1218577" name="Text Box 17">
            <a:extLst>
              <a:ext uri="{FF2B5EF4-FFF2-40B4-BE49-F238E27FC236}">
                <a16:creationId xmlns:a16="http://schemas.microsoft.com/office/drawing/2014/main" id="{B8A019BC-933A-44C7-901F-77495F1FB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2825" y="3306763"/>
            <a:ext cx="1101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000">
                <a:latin typeface="Futura Hv BT" pitchFamily="34" charset="0"/>
              </a:rPr>
              <a:t>802.11a</a:t>
            </a:r>
          </a:p>
        </p:txBody>
      </p:sp>
      <p:sp>
        <p:nvSpPr>
          <p:cNvPr id="1218578" name="Text Box 18">
            <a:extLst>
              <a:ext uri="{FF2B5EF4-FFF2-40B4-BE49-F238E27FC236}">
                <a16:creationId xmlns:a16="http://schemas.microsoft.com/office/drawing/2014/main" id="{E7817117-4AA2-4EEE-8053-67B74E046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50" y="3776663"/>
            <a:ext cx="1257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000">
                <a:latin typeface="Futura Hv BT" pitchFamily="34" charset="0"/>
              </a:rPr>
              <a:t>Bluetooth</a:t>
            </a:r>
          </a:p>
        </p:txBody>
      </p:sp>
      <p:sp>
        <p:nvSpPr>
          <p:cNvPr id="1218579" name="Text Box 19">
            <a:extLst>
              <a:ext uri="{FF2B5EF4-FFF2-40B4-BE49-F238E27FC236}">
                <a16:creationId xmlns:a16="http://schemas.microsoft.com/office/drawing/2014/main" id="{E022C9EC-7BA0-4E9C-A571-889A6E791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4550" y="4246563"/>
            <a:ext cx="2119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000">
                <a:latin typeface="Futura Hv BT" pitchFamily="34" charset="0"/>
              </a:rPr>
              <a:t>Cordless Phones</a:t>
            </a:r>
          </a:p>
        </p:txBody>
      </p:sp>
      <p:sp>
        <p:nvSpPr>
          <p:cNvPr id="1218580" name="Text Box 20">
            <a:extLst>
              <a:ext uri="{FF2B5EF4-FFF2-40B4-BE49-F238E27FC236}">
                <a16:creationId xmlns:a16="http://schemas.microsoft.com/office/drawing/2014/main" id="{05BF12C4-696D-4863-BE23-FE9FEE88B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3763" y="4667250"/>
            <a:ext cx="1271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000">
                <a:latin typeface="Futura Hv BT" pitchFamily="34" charset="0"/>
              </a:rPr>
              <a:t>Home RF</a:t>
            </a:r>
          </a:p>
        </p:txBody>
      </p:sp>
      <p:sp>
        <p:nvSpPr>
          <p:cNvPr id="1218581" name="Text Box 21">
            <a:extLst>
              <a:ext uri="{FF2B5EF4-FFF2-40B4-BE49-F238E27FC236}">
                <a16:creationId xmlns:a16="http://schemas.microsoft.com/office/drawing/2014/main" id="{9E5FE985-BE84-4FFA-BE5E-0157CB34F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2638" y="5087938"/>
            <a:ext cx="1806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000">
                <a:latin typeface="Futura Hv BT" pitchFamily="34" charset="0"/>
              </a:rPr>
              <a:t>Baby Monitors</a:t>
            </a:r>
          </a:p>
        </p:txBody>
      </p:sp>
      <p:sp>
        <p:nvSpPr>
          <p:cNvPr id="1218582" name="Text Box 22">
            <a:extLst>
              <a:ext uri="{FF2B5EF4-FFF2-40B4-BE49-F238E27FC236}">
                <a16:creationId xmlns:a16="http://schemas.microsoft.com/office/drawing/2014/main" id="{3E7427F6-C83C-4033-9339-E8C626E64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1850" y="5508625"/>
            <a:ext cx="2201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000">
                <a:latin typeface="Futura Hv BT" pitchFamily="34" charset="0"/>
              </a:rPr>
              <a:t>Microwave Ovens</a:t>
            </a:r>
          </a:p>
        </p:txBody>
      </p:sp>
      <p:sp>
        <p:nvSpPr>
          <p:cNvPr id="1218583" name="Text Box 23">
            <a:extLst>
              <a:ext uri="{FF2B5EF4-FFF2-40B4-BE49-F238E27FC236}">
                <a16:creationId xmlns:a16="http://schemas.microsoft.com/office/drawing/2014/main" id="{525C7249-A9D7-49B2-A6F4-AA59D36F0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8425" y="3294063"/>
            <a:ext cx="162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000">
                <a:latin typeface="Futura Hv BT" pitchFamily="34" charset="0"/>
              </a:rPr>
              <a:t>Old Wireless</a:t>
            </a:r>
          </a:p>
        </p:txBody>
      </p:sp>
      <p:sp>
        <p:nvSpPr>
          <p:cNvPr id="1218584" name="Line 24">
            <a:extLst>
              <a:ext uri="{FF2B5EF4-FFF2-40B4-BE49-F238E27FC236}">
                <a16:creationId xmlns:a16="http://schemas.microsoft.com/office/drawing/2014/main" id="{39D582DE-A6C0-4342-AAA1-BE274BDA4ED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77938" y="3306763"/>
            <a:ext cx="6569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18585" name="Text Box 25">
            <a:extLst>
              <a:ext uri="{FF2B5EF4-FFF2-40B4-BE49-F238E27FC236}">
                <a16:creationId xmlns:a16="http://schemas.microsoft.com/office/drawing/2014/main" id="{2AFAD93F-D51D-4389-A311-B8830AC39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1716088"/>
            <a:ext cx="5624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ISM (Industrial, Scientific, Medical) band</a:t>
            </a:r>
          </a:p>
        </p:txBody>
      </p:sp>
    </p:spTree>
    <p:extLst>
      <p:ext uri="{BB962C8B-B14F-4D97-AF65-F5344CB8AC3E}">
        <p14:creationId xmlns:p14="http://schemas.microsoft.com/office/powerpoint/2010/main" val="212565436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9586" name="Rectangle 2" descr="25%">
            <a:extLst>
              <a:ext uri="{FF2B5EF4-FFF2-40B4-BE49-F238E27FC236}">
                <a16:creationId xmlns:a16="http://schemas.microsoft.com/office/drawing/2014/main" id="{CCF3AB75-AD9D-45DF-99F4-F26B632477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1219200"/>
            <a:ext cx="4038600" cy="5562600"/>
          </a:xfrm>
          <a:prstGeom prst="rect">
            <a:avLst/>
          </a:prstGeom>
          <a:pattFill prst="pct25">
            <a:fgClr>
              <a:srgbClr val="9E9EE6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219588" name="Text Box 4">
            <a:extLst>
              <a:ext uri="{FF2B5EF4-FFF2-40B4-BE49-F238E27FC236}">
                <a16:creationId xmlns:a16="http://schemas.microsoft.com/office/drawing/2014/main" id="{786789D2-BCDA-49DF-BAFC-4385C888A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8763" y="1295400"/>
            <a:ext cx="316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1800">
                <a:latin typeface="Futura Bk BT" pitchFamily="34" charset="0"/>
              </a:rPr>
              <a:t>Telnet, FTP, Email, Web, etc.</a:t>
            </a:r>
          </a:p>
        </p:txBody>
      </p:sp>
      <p:sp>
        <p:nvSpPr>
          <p:cNvPr id="1219589" name="Text Box 5">
            <a:extLst>
              <a:ext uri="{FF2B5EF4-FFF2-40B4-BE49-F238E27FC236}">
                <a16:creationId xmlns:a16="http://schemas.microsoft.com/office/drawing/2014/main" id="{505A2E31-4DCB-46EF-A12A-3EB79024F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3200400"/>
            <a:ext cx="159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1800">
                <a:latin typeface="Futura Bk BT" pitchFamily="34" charset="0"/>
              </a:rPr>
              <a:t>IP, ICMP, IPX</a:t>
            </a:r>
          </a:p>
        </p:txBody>
      </p:sp>
      <p:sp>
        <p:nvSpPr>
          <p:cNvPr id="1219590" name="Text Box 6">
            <a:extLst>
              <a:ext uri="{FF2B5EF4-FFF2-40B4-BE49-F238E27FC236}">
                <a16:creationId xmlns:a16="http://schemas.microsoft.com/office/drawing/2014/main" id="{D4856131-8ABD-4B42-B811-9B079F3D2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3350" y="2654300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1800">
                <a:latin typeface="Futura Bk BT" pitchFamily="34" charset="0"/>
              </a:rPr>
              <a:t>TCP, UDP</a:t>
            </a:r>
          </a:p>
        </p:txBody>
      </p:sp>
      <p:sp>
        <p:nvSpPr>
          <p:cNvPr id="1219591" name="Text Box 7">
            <a:extLst>
              <a:ext uri="{FF2B5EF4-FFF2-40B4-BE49-F238E27FC236}">
                <a16:creationId xmlns:a16="http://schemas.microsoft.com/office/drawing/2014/main" id="{3F0FE429-0505-4D24-B0A6-F65D31424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962400"/>
            <a:ext cx="4057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1800">
                <a:latin typeface="Futura Bk BT" pitchFamily="34" charset="0"/>
              </a:rPr>
              <a:t>        Logical Link Control - 802.2</a:t>
            </a:r>
          </a:p>
          <a:p>
            <a:pPr eaLnBrk="0" hangingPunct="0"/>
            <a:r>
              <a:rPr kumimoji="0" lang="en-US" altLang="en-US" sz="1800">
                <a:latin typeface="Futura Bk BT" pitchFamily="34" charset="0"/>
              </a:rPr>
              <a:t>(Interface to the upper layer protocols)</a:t>
            </a:r>
          </a:p>
        </p:txBody>
      </p:sp>
      <p:sp>
        <p:nvSpPr>
          <p:cNvPr id="1219592" name="Text Box 8">
            <a:extLst>
              <a:ext uri="{FF2B5EF4-FFF2-40B4-BE49-F238E27FC236}">
                <a16:creationId xmlns:a16="http://schemas.microsoft.com/office/drawing/2014/main" id="{6B28DB1F-0BE2-431A-8357-1F0757220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648200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1800">
                <a:latin typeface="Futura Bk BT" pitchFamily="34" charset="0"/>
              </a:rPr>
              <a:t>MAC</a:t>
            </a:r>
          </a:p>
        </p:txBody>
      </p:sp>
      <p:sp>
        <p:nvSpPr>
          <p:cNvPr id="1219593" name="Text Box 9">
            <a:extLst>
              <a:ext uri="{FF2B5EF4-FFF2-40B4-BE49-F238E27FC236}">
                <a16:creationId xmlns:a16="http://schemas.microsoft.com/office/drawing/2014/main" id="{792B3541-4459-4074-9FFE-534B72350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029200"/>
            <a:ext cx="227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1800">
                <a:latin typeface="Futura Bk BT" pitchFamily="34" charset="0"/>
              </a:rPr>
              <a:t>802.3, 802.5, </a:t>
            </a:r>
            <a:r>
              <a:rPr kumimoji="0" lang="en-US" altLang="en-US" sz="1800" b="1">
                <a:latin typeface="Futura Bk BT" pitchFamily="34" charset="0"/>
              </a:rPr>
              <a:t>802.11</a:t>
            </a:r>
            <a:endParaRPr kumimoji="0" lang="en-US" altLang="en-US" sz="1800">
              <a:latin typeface="Futura Bk BT" pitchFamily="34" charset="0"/>
            </a:endParaRPr>
          </a:p>
        </p:txBody>
      </p:sp>
      <p:sp>
        <p:nvSpPr>
          <p:cNvPr id="1219594" name="Text Box 10">
            <a:extLst>
              <a:ext uri="{FF2B5EF4-FFF2-40B4-BE49-F238E27FC236}">
                <a16:creationId xmlns:a16="http://schemas.microsoft.com/office/drawing/2014/main" id="{261BCB89-11E5-4361-BB29-A77F94EA5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638800"/>
            <a:ext cx="4286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1800" b="1">
                <a:latin typeface="Futura Bk BT" pitchFamily="34" charset="0"/>
              </a:rPr>
              <a:t>Physical Layer Convergence Protocol</a:t>
            </a:r>
          </a:p>
        </p:txBody>
      </p:sp>
      <p:sp>
        <p:nvSpPr>
          <p:cNvPr id="1219595" name="Text Box 11">
            <a:extLst>
              <a:ext uri="{FF2B5EF4-FFF2-40B4-BE49-F238E27FC236}">
                <a16:creationId xmlns:a16="http://schemas.microsoft.com/office/drawing/2014/main" id="{E1C7EB52-A385-4946-B45A-E1046C952C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096000"/>
            <a:ext cx="3867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1800">
                <a:latin typeface="Futura Bk BT" pitchFamily="34" charset="0"/>
              </a:rPr>
              <a:t>LAN: 10BaseT, 10Base2, 10BaseFL</a:t>
            </a:r>
          </a:p>
        </p:txBody>
      </p:sp>
      <p:sp>
        <p:nvSpPr>
          <p:cNvPr id="1219596" name="Text Box 12">
            <a:extLst>
              <a:ext uri="{FF2B5EF4-FFF2-40B4-BE49-F238E27FC236}">
                <a16:creationId xmlns:a16="http://schemas.microsoft.com/office/drawing/2014/main" id="{063C8DA8-60F0-490B-B8A5-D5C5F1F33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6400800"/>
            <a:ext cx="272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1800" b="1">
                <a:latin typeface="Futura Bk BT" pitchFamily="34" charset="0"/>
              </a:rPr>
              <a:t>WLAN: FHSS, DSSS, IR</a:t>
            </a:r>
          </a:p>
        </p:txBody>
      </p:sp>
      <p:sp>
        <p:nvSpPr>
          <p:cNvPr id="1219597" name="Line 13">
            <a:extLst>
              <a:ext uri="{FF2B5EF4-FFF2-40B4-BE49-F238E27FC236}">
                <a16:creationId xmlns:a16="http://schemas.microsoft.com/office/drawing/2014/main" id="{FD19CC01-72A9-47CF-9B35-C88C48A4C35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1752600"/>
            <a:ext cx="4038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19598" name="Line 14">
            <a:extLst>
              <a:ext uri="{FF2B5EF4-FFF2-40B4-BE49-F238E27FC236}">
                <a16:creationId xmlns:a16="http://schemas.microsoft.com/office/drawing/2014/main" id="{BAE1F8E1-195E-4977-B069-744579C0CEE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5486400"/>
            <a:ext cx="4038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19599" name="Line 15">
            <a:extLst>
              <a:ext uri="{FF2B5EF4-FFF2-40B4-BE49-F238E27FC236}">
                <a16:creationId xmlns:a16="http://schemas.microsoft.com/office/drawing/2014/main" id="{ADD7B26E-7B02-48E0-9B6A-26B7AC6827C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133600"/>
            <a:ext cx="4038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19600" name="Line 16">
            <a:extLst>
              <a:ext uri="{FF2B5EF4-FFF2-40B4-BE49-F238E27FC236}">
                <a16:creationId xmlns:a16="http://schemas.microsoft.com/office/drawing/2014/main" id="{66F362BF-EB20-4E19-944D-DE16020785F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590800"/>
            <a:ext cx="4038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19601" name="Line 17">
            <a:extLst>
              <a:ext uri="{FF2B5EF4-FFF2-40B4-BE49-F238E27FC236}">
                <a16:creationId xmlns:a16="http://schemas.microsoft.com/office/drawing/2014/main" id="{B8D1862F-C853-49D8-B2A2-E5E9BD3EE44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3124200"/>
            <a:ext cx="4038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19602" name="Line 18">
            <a:extLst>
              <a:ext uri="{FF2B5EF4-FFF2-40B4-BE49-F238E27FC236}">
                <a16:creationId xmlns:a16="http://schemas.microsoft.com/office/drawing/2014/main" id="{E3185D7D-6199-474B-8545-59F1837961D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3810000"/>
            <a:ext cx="4038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19603" name="Line 19">
            <a:extLst>
              <a:ext uri="{FF2B5EF4-FFF2-40B4-BE49-F238E27FC236}">
                <a16:creationId xmlns:a16="http://schemas.microsoft.com/office/drawing/2014/main" id="{CDD505D9-D6D3-49C7-A508-2D9BB8547E4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648200"/>
            <a:ext cx="4038600" cy="15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19604" name="Line 20">
            <a:extLst>
              <a:ext uri="{FF2B5EF4-FFF2-40B4-BE49-F238E27FC236}">
                <a16:creationId xmlns:a16="http://schemas.microsoft.com/office/drawing/2014/main" id="{5BAEE01C-76B1-468F-B8A9-34D7A24504E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6096000"/>
            <a:ext cx="4038600" cy="15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219605" name="Text Box 21">
            <a:extLst>
              <a:ext uri="{FF2B5EF4-FFF2-40B4-BE49-F238E27FC236}">
                <a16:creationId xmlns:a16="http://schemas.microsoft.com/office/drawing/2014/main" id="{CDD40F6C-69A4-4864-A174-9D2342A76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1219200"/>
            <a:ext cx="1566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000" b="1">
                <a:latin typeface="Futura Bk BT" pitchFamily="34" charset="0"/>
              </a:rPr>
              <a:t>Application</a:t>
            </a:r>
          </a:p>
        </p:txBody>
      </p:sp>
      <p:sp>
        <p:nvSpPr>
          <p:cNvPr id="1219606" name="Text Box 22">
            <a:extLst>
              <a:ext uri="{FF2B5EF4-FFF2-40B4-BE49-F238E27FC236}">
                <a16:creationId xmlns:a16="http://schemas.microsoft.com/office/drawing/2014/main" id="{C0C64DB4-3821-4D41-B1C0-02CD5525F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1676400"/>
            <a:ext cx="1722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000" b="1">
                <a:latin typeface="Futura Bk BT" pitchFamily="34" charset="0"/>
              </a:rPr>
              <a:t>Presentation</a:t>
            </a:r>
          </a:p>
        </p:txBody>
      </p:sp>
      <p:sp>
        <p:nvSpPr>
          <p:cNvPr id="1219607" name="Text Box 23">
            <a:extLst>
              <a:ext uri="{FF2B5EF4-FFF2-40B4-BE49-F238E27FC236}">
                <a16:creationId xmlns:a16="http://schemas.microsoft.com/office/drawing/2014/main" id="{C1F643A9-65C9-4CDC-A121-D33AB4BF7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193925"/>
            <a:ext cx="1158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000" b="1">
                <a:latin typeface="Futura Bk BT" pitchFamily="34" charset="0"/>
              </a:rPr>
              <a:t>Session</a:t>
            </a:r>
          </a:p>
        </p:txBody>
      </p:sp>
      <p:sp>
        <p:nvSpPr>
          <p:cNvPr id="1219608" name="Text Box 24">
            <a:extLst>
              <a:ext uri="{FF2B5EF4-FFF2-40B4-BE49-F238E27FC236}">
                <a16:creationId xmlns:a16="http://schemas.microsoft.com/office/drawing/2014/main" id="{BE028F2F-2DFC-44CA-BC3C-88A25A3E5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667000"/>
            <a:ext cx="1370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000" b="1">
                <a:latin typeface="Futura Bk BT" pitchFamily="34" charset="0"/>
              </a:rPr>
              <a:t>Transport</a:t>
            </a:r>
          </a:p>
        </p:txBody>
      </p:sp>
      <p:sp>
        <p:nvSpPr>
          <p:cNvPr id="1219609" name="Text Box 25">
            <a:extLst>
              <a:ext uri="{FF2B5EF4-FFF2-40B4-BE49-F238E27FC236}">
                <a16:creationId xmlns:a16="http://schemas.microsoft.com/office/drawing/2014/main" id="{D759303C-7CF8-45B2-B2E9-11CBFE0A8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290888"/>
            <a:ext cx="1185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000" b="1">
                <a:latin typeface="Futura Bk BT" pitchFamily="34" charset="0"/>
              </a:rPr>
              <a:t>Network</a:t>
            </a:r>
          </a:p>
        </p:txBody>
      </p:sp>
      <p:sp>
        <p:nvSpPr>
          <p:cNvPr id="1219610" name="Text Box 26">
            <a:extLst>
              <a:ext uri="{FF2B5EF4-FFF2-40B4-BE49-F238E27FC236}">
                <a16:creationId xmlns:a16="http://schemas.microsoft.com/office/drawing/2014/main" id="{90079818-71F8-4399-AC6E-FF8BAEEE4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0" y="4510088"/>
            <a:ext cx="1327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000" b="1">
                <a:latin typeface="Futura Bk BT" pitchFamily="34" charset="0"/>
              </a:rPr>
              <a:t>Data Link</a:t>
            </a:r>
          </a:p>
        </p:txBody>
      </p:sp>
      <p:sp>
        <p:nvSpPr>
          <p:cNvPr id="1219611" name="Text Box 27">
            <a:extLst>
              <a:ext uri="{FF2B5EF4-FFF2-40B4-BE49-F238E27FC236}">
                <a16:creationId xmlns:a16="http://schemas.microsoft.com/office/drawing/2014/main" id="{E64CF24D-20B1-4E00-8071-DE90CDCAF3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881688"/>
            <a:ext cx="1214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000" b="1">
                <a:latin typeface="Futura Bk BT" pitchFamily="34" charset="0"/>
              </a:rPr>
              <a:t>Physical</a:t>
            </a:r>
          </a:p>
        </p:txBody>
      </p:sp>
      <p:sp>
        <p:nvSpPr>
          <p:cNvPr id="1219612" name="Text Box 28" descr="25%">
            <a:extLst>
              <a:ext uri="{FF2B5EF4-FFF2-40B4-BE49-F238E27FC236}">
                <a16:creationId xmlns:a16="http://schemas.microsoft.com/office/drawing/2014/main" id="{8ED96042-EB0A-4C30-8608-76348DBAF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929188"/>
            <a:ext cx="2165350" cy="1016000"/>
          </a:xfrm>
          <a:prstGeom prst="rect">
            <a:avLst/>
          </a:prstGeom>
          <a:pattFill prst="pct25">
            <a:fgClr>
              <a:srgbClr val="9E9EE6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000" b="1">
                <a:latin typeface="Futura Bk BT" pitchFamily="34" charset="0"/>
              </a:rPr>
              <a:t>Wireless lives at</a:t>
            </a:r>
          </a:p>
          <a:p>
            <a:pPr eaLnBrk="0" hangingPunct="0"/>
            <a:r>
              <a:rPr kumimoji="0" lang="en-US" altLang="en-US" sz="2000" b="1">
                <a:latin typeface="Futura Bk BT" pitchFamily="34" charset="0"/>
              </a:rPr>
              <a:t>  Layers 1 &amp; 2 </a:t>
            </a:r>
          </a:p>
          <a:p>
            <a:pPr eaLnBrk="0" hangingPunct="0"/>
            <a:r>
              <a:rPr kumimoji="0" lang="en-US" altLang="en-US" sz="2000" b="1">
                <a:latin typeface="Futura Bk BT" pitchFamily="34" charset="0"/>
              </a:rPr>
              <a:t>       only!</a:t>
            </a:r>
          </a:p>
        </p:txBody>
      </p:sp>
      <p:sp>
        <p:nvSpPr>
          <p:cNvPr id="1219613" name="Freeform 29">
            <a:extLst>
              <a:ext uri="{FF2B5EF4-FFF2-40B4-BE49-F238E27FC236}">
                <a16:creationId xmlns:a16="http://schemas.microsoft.com/office/drawing/2014/main" id="{9F113F30-472F-4B1B-9047-54212C8EA9A2}"/>
              </a:ext>
            </a:extLst>
          </p:cNvPr>
          <p:cNvSpPr>
            <a:spLocks/>
          </p:cNvSpPr>
          <p:nvPr/>
        </p:nvSpPr>
        <p:spPr bwMode="auto">
          <a:xfrm>
            <a:off x="1219200" y="4572000"/>
            <a:ext cx="1028700" cy="361950"/>
          </a:xfrm>
          <a:custGeom>
            <a:avLst/>
            <a:gdLst>
              <a:gd name="T0" fmla="*/ 0 w 648"/>
              <a:gd name="T1" fmla="*/ 480 h 480"/>
              <a:gd name="T2" fmla="*/ 0 w 648"/>
              <a:gd name="T3" fmla="*/ 0 h 480"/>
              <a:gd name="T4" fmla="*/ 648 w 648"/>
              <a:gd name="T5" fmla="*/ 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48" h="480">
                <a:moveTo>
                  <a:pt x="0" y="480"/>
                </a:moveTo>
                <a:lnTo>
                  <a:pt x="0" y="0"/>
                </a:lnTo>
                <a:lnTo>
                  <a:pt x="648" y="0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1219614" name="Freeform 30">
            <a:extLst>
              <a:ext uri="{FF2B5EF4-FFF2-40B4-BE49-F238E27FC236}">
                <a16:creationId xmlns:a16="http://schemas.microsoft.com/office/drawing/2014/main" id="{2B1AD2B5-298E-4999-A589-6A10256DED6C}"/>
              </a:ext>
            </a:extLst>
          </p:cNvPr>
          <p:cNvSpPr>
            <a:spLocks/>
          </p:cNvSpPr>
          <p:nvPr/>
        </p:nvSpPr>
        <p:spPr bwMode="auto">
          <a:xfrm flipV="1">
            <a:off x="1238250" y="5943600"/>
            <a:ext cx="1028700" cy="342900"/>
          </a:xfrm>
          <a:custGeom>
            <a:avLst/>
            <a:gdLst>
              <a:gd name="T0" fmla="*/ 0 w 648"/>
              <a:gd name="T1" fmla="*/ 480 h 480"/>
              <a:gd name="T2" fmla="*/ 0 w 648"/>
              <a:gd name="T3" fmla="*/ 0 h 480"/>
              <a:gd name="T4" fmla="*/ 648 w 648"/>
              <a:gd name="T5" fmla="*/ 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48" h="480">
                <a:moveTo>
                  <a:pt x="0" y="480"/>
                </a:moveTo>
                <a:lnTo>
                  <a:pt x="0" y="0"/>
                </a:lnTo>
                <a:lnTo>
                  <a:pt x="648" y="0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1219615" name="Rectangle 31">
            <a:extLst>
              <a:ext uri="{FF2B5EF4-FFF2-40B4-BE49-F238E27FC236}">
                <a16:creationId xmlns:a16="http://schemas.microsoft.com/office/drawing/2014/main" id="{2A82F7A0-BC27-4B61-A7BF-BABE279C6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51231"/>
            <a:ext cx="79629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800" dirty="0">
                <a:solidFill>
                  <a:schemeClr val="tx1"/>
                </a:solidFill>
              </a:rPr>
              <a:t>Protocol Stack View</a:t>
            </a:r>
          </a:p>
        </p:txBody>
      </p:sp>
    </p:spTree>
    <p:extLst>
      <p:ext uri="{BB962C8B-B14F-4D97-AF65-F5344CB8AC3E}">
        <p14:creationId xmlns:p14="http://schemas.microsoft.com/office/powerpoint/2010/main" val="161715540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0611" name="Text Box 3" descr="25%">
            <a:extLst>
              <a:ext uri="{FF2B5EF4-FFF2-40B4-BE49-F238E27FC236}">
                <a16:creationId xmlns:a16="http://schemas.microsoft.com/office/drawing/2014/main" id="{EBC4B0D0-F4EC-47EB-8060-979A2CBF6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113088"/>
            <a:ext cx="2852738" cy="925512"/>
          </a:xfrm>
          <a:prstGeom prst="rect">
            <a:avLst/>
          </a:prstGeom>
          <a:pattFill prst="pct25">
            <a:fgClr>
              <a:srgbClr val="138A8D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en-US" altLang="en-US" sz="1800" b="1">
                <a:latin typeface="Futura Bk BT" pitchFamily="34" charset="0"/>
              </a:rPr>
              <a:t>11 Mbps bandwidth</a:t>
            </a:r>
          </a:p>
          <a:p>
            <a:pPr algn="ctr" eaLnBrk="0" hangingPunct="0"/>
            <a:r>
              <a:rPr kumimoji="0" lang="en-US" altLang="en-US" sz="1800" b="1">
                <a:latin typeface="Futura Bk BT" pitchFamily="34" charset="0"/>
              </a:rPr>
              <a:t>“</a:t>
            </a:r>
            <a:r>
              <a:rPr kumimoji="0" lang="en-US" altLang="en-US" sz="1800" b="1" i="1" u="sng">
                <a:latin typeface="Futura Bk BT" pitchFamily="34" charset="0"/>
              </a:rPr>
              <a:t>shared</a:t>
            </a:r>
            <a:r>
              <a:rPr kumimoji="0" lang="en-US" altLang="en-US" sz="1800" b="1">
                <a:latin typeface="Futura Bk BT" pitchFamily="34" charset="0"/>
              </a:rPr>
              <a:t>” by all devices </a:t>
            </a:r>
          </a:p>
          <a:p>
            <a:pPr algn="ctr" eaLnBrk="0" hangingPunct="0"/>
            <a:r>
              <a:rPr kumimoji="0" lang="en-US" altLang="en-US" sz="1800" b="1">
                <a:latin typeface="Futura Bk BT" pitchFamily="34" charset="0"/>
              </a:rPr>
              <a:t>in the Cell!</a:t>
            </a:r>
          </a:p>
        </p:txBody>
      </p:sp>
      <p:grpSp>
        <p:nvGrpSpPr>
          <p:cNvPr id="1220614" name="Group 6">
            <a:extLst>
              <a:ext uri="{FF2B5EF4-FFF2-40B4-BE49-F238E27FC236}">
                <a16:creationId xmlns:a16="http://schemas.microsoft.com/office/drawing/2014/main" id="{DC9BD68F-E759-490E-9535-7DF41D181472}"/>
              </a:ext>
            </a:extLst>
          </p:cNvPr>
          <p:cNvGrpSpPr>
            <a:grpSpLocks/>
          </p:cNvGrpSpPr>
          <p:nvPr/>
        </p:nvGrpSpPr>
        <p:grpSpPr bwMode="auto">
          <a:xfrm>
            <a:off x="2628900" y="876300"/>
            <a:ext cx="6273800" cy="3638550"/>
            <a:chOff x="1644" y="828"/>
            <a:chExt cx="3952" cy="2292"/>
          </a:xfrm>
        </p:grpSpPr>
        <p:sp>
          <p:nvSpPr>
            <p:cNvPr id="1220615" name="Oval 7" descr="25%">
              <a:extLst>
                <a:ext uri="{FF2B5EF4-FFF2-40B4-BE49-F238E27FC236}">
                  <a16:creationId xmlns:a16="http://schemas.microsoft.com/office/drawing/2014/main" id="{60E79302-3F53-4198-8E45-6784EDED17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4" y="828"/>
              <a:ext cx="2280" cy="2292"/>
            </a:xfrm>
            <a:prstGeom prst="ellipse">
              <a:avLst/>
            </a:prstGeom>
            <a:pattFill prst="pct25">
              <a:fgClr>
                <a:srgbClr val="138A8D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1220616" name="Text Box 8" descr="25%">
              <a:extLst>
                <a:ext uri="{FF2B5EF4-FFF2-40B4-BE49-F238E27FC236}">
                  <a16:creationId xmlns:a16="http://schemas.microsoft.com/office/drawing/2014/main" id="{2772F740-8695-4C26-9ADA-1F3B9ADA5D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5" y="1524"/>
              <a:ext cx="1267" cy="756"/>
            </a:xfrm>
            <a:prstGeom prst="rect">
              <a:avLst/>
            </a:prstGeom>
            <a:pattFill prst="pct25">
              <a:fgClr>
                <a:srgbClr val="138A8D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kumimoji="0" lang="en-US" altLang="en-US" sz="1800">
                  <a:latin typeface="Futura Bk BT" pitchFamily="34" charset="0"/>
                </a:rPr>
                <a:t>Access Point coverage</a:t>
              </a:r>
            </a:p>
            <a:p>
              <a:pPr algn="ctr" eaLnBrk="0" hangingPunct="0"/>
              <a:r>
                <a:rPr kumimoji="0" lang="en-US" altLang="en-US" sz="1800">
                  <a:latin typeface="Futura Bk BT" pitchFamily="34" charset="0"/>
                </a:rPr>
                <a:t>area is called a “Cell”</a:t>
              </a:r>
            </a:p>
          </p:txBody>
        </p:sp>
        <p:sp>
          <p:nvSpPr>
            <p:cNvPr id="1220617" name="Text Box 9" descr="25%">
              <a:extLst>
                <a:ext uri="{FF2B5EF4-FFF2-40B4-BE49-F238E27FC236}">
                  <a16:creationId xmlns:a16="http://schemas.microsoft.com/office/drawing/2014/main" id="{DC85E72C-EF98-43AE-9F61-DB0C8A1C49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9" y="2652"/>
              <a:ext cx="1397" cy="410"/>
            </a:xfrm>
            <a:prstGeom prst="rect">
              <a:avLst/>
            </a:prstGeom>
            <a:pattFill prst="pct25">
              <a:fgClr>
                <a:srgbClr val="138A8D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kumimoji="0" lang="en-US" altLang="en-US" sz="1800">
                  <a:latin typeface="Futura Bk BT" pitchFamily="34" charset="0"/>
                </a:rPr>
                <a:t>Range per Access Point is 100m</a:t>
              </a:r>
            </a:p>
          </p:txBody>
        </p:sp>
        <p:sp>
          <p:nvSpPr>
            <p:cNvPr id="1220618" name="Text Box 10" descr="25%">
              <a:extLst>
                <a:ext uri="{FF2B5EF4-FFF2-40B4-BE49-F238E27FC236}">
                  <a16:creationId xmlns:a16="http://schemas.microsoft.com/office/drawing/2014/main" id="{6245020A-79CA-4809-94A9-D31E346DA7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0" y="2220"/>
              <a:ext cx="1018" cy="577"/>
            </a:xfrm>
            <a:prstGeom prst="rect">
              <a:avLst/>
            </a:prstGeom>
            <a:pattFill prst="pct25">
              <a:fgClr>
                <a:srgbClr val="138A8D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kumimoji="0" lang="en-US" altLang="en-US" sz="1800">
                  <a:latin typeface="Futura Bk BT" pitchFamily="34" charset="0"/>
                </a:rPr>
                <a:t>Access Point Channel 6 ESSID: NAI</a:t>
              </a:r>
            </a:p>
          </p:txBody>
        </p:sp>
        <p:sp>
          <p:nvSpPr>
            <p:cNvPr id="1220619" name="Line 11">
              <a:extLst>
                <a:ext uri="{FF2B5EF4-FFF2-40B4-BE49-F238E27FC236}">
                  <a16:creationId xmlns:a16="http://schemas.microsoft.com/office/drawing/2014/main" id="{9F6123DA-BD03-4DF8-B360-F2E47BF776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44" y="2820"/>
              <a:ext cx="135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0620" name="Line 12">
              <a:extLst>
                <a:ext uri="{FF2B5EF4-FFF2-40B4-BE49-F238E27FC236}">
                  <a16:creationId xmlns:a16="http://schemas.microsoft.com/office/drawing/2014/main" id="{A5E524F5-73DB-4F09-A39A-4AC430EDEE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60" y="1956"/>
              <a:ext cx="36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grpSp>
          <p:nvGrpSpPr>
            <p:cNvPr id="1220621" name="Group 13">
              <a:extLst>
                <a:ext uri="{FF2B5EF4-FFF2-40B4-BE49-F238E27FC236}">
                  <a16:creationId xmlns:a16="http://schemas.microsoft.com/office/drawing/2014/main" id="{2FF64339-1BFD-413B-84F4-8808245134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83" y="1720"/>
              <a:ext cx="627" cy="484"/>
              <a:chOff x="437" y="1876"/>
              <a:chExt cx="627" cy="484"/>
            </a:xfrm>
          </p:grpSpPr>
          <p:grpSp>
            <p:nvGrpSpPr>
              <p:cNvPr id="1220622" name="Group 14">
                <a:extLst>
                  <a:ext uri="{FF2B5EF4-FFF2-40B4-BE49-F238E27FC236}">
                    <a16:creationId xmlns:a16="http://schemas.microsoft.com/office/drawing/2014/main" id="{D58FE2DE-10FC-431F-9321-B331B46C569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97" y="2126"/>
                <a:ext cx="132" cy="234"/>
                <a:chOff x="445" y="3824"/>
                <a:chExt cx="132" cy="234"/>
              </a:xfrm>
            </p:grpSpPr>
            <p:grpSp>
              <p:nvGrpSpPr>
                <p:cNvPr id="1220623" name="Group 15">
                  <a:extLst>
                    <a:ext uri="{FF2B5EF4-FFF2-40B4-BE49-F238E27FC236}">
                      <a16:creationId xmlns:a16="http://schemas.microsoft.com/office/drawing/2014/main" id="{197BAEDA-E89A-4972-90F4-87B01A6FA0F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45" y="3830"/>
                  <a:ext cx="85" cy="226"/>
                  <a:chOff x="445" y="3830"/>
                  <a:chExt cx="85" cy="226"/>
                </a:xfrm>
              </p:grpSpPr>
              <p:sp>
                <p:nvSpPr>
                  <p:cNvPr id="1220624" name="Line 16">
                    <a:extLst>
                      <a:ext uri="{FF2B5EF4-FFF2-40B4-BE49-F238E27FC236}">
                        <a16:creationId xmlns:a16="http://schemas.microsoft.com/office/drawing/2014/main" id="{167C48F6-6602-476B-B34C-B83F326A575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80" y="3830"/>
                    <a:ext cx="30" cy="1"/>
                  </a:xfrm>
                  <a:prstGeom prst="line">
                    <a:avLst/>
                  </a:prstGeom>
                  <a:noFill/>
                  <a:ln w="63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1220625" name="Line 17">
                    <a:extLst>
                      <a:ext uri="{FF2B5EF4-FFF2-40B4-BE49-F238E27FC236}">
                        <a16:creationId xmlns:a16="http://schemas.microsoft.com/office/drawing/2014/main" id="{7EEF5EB8-D30E-4236-882A-014A594E075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70" y="3832"/>
                    <a:ext cx="40" cy="48"/>
                  </a:xfrm>
                  <a:prstGeom prst="line">
                    <a:avLst/>
                  </a:prstGeom>
                  <a:noFill/>
                  <a:ln w="63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1220626" name="Line 18">
                    <a:extLst>
                      <a:ext uri="{FF2B5EF4-FFF2-40B4-BE49-F238E27FC236}">
                        <a16:creationId xmlns:a16="http://schemas.microsoft.com/office/drawing/2014/main" id="{A1811BE2-8787-4C9C-B583-7638EED6087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69" y="3880"/>
                    <a:ext cx="52" cy="101"/>
                  </a:xfrm>
                  <a:prstGeom prst="line">
                    <a:avLst/>
                  </a:prstGeom>
                  <a:noFill/>
                  <a:ln w="63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1220627" name="Line 19">
                    <a:extLst>
                      <a:ext uri="{FF2B5EF4-FFF2-40B4-BE49-F238E27FC236}">
                        <a16:creationId xmlns:a16="http://schemas.microsoft.com/office/drawing/2014/main" id="{B7D58EC8-3C2A-4482-9F67-40175FB6AC2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45" y="3979"/>
                    <a:ext cx="76" cy="77"/>
                  </a:xfrm>
                  <a:prstGeom prst="line">
                    <a:avLst/>
                  </a:prstGeom>
                  <a:noFill/>
                  <a:ln w="63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1220628" name="Line 20">
                    <a:extLst>
                      <a:ext uri="{FF2B5EF4-FFF2-40B4-BE49-F238E27FC236}">
                        <a16:creationId xmlns:a16="http://schemas.microsoft.com/office/drawing/2014/main" id="{C41E6EA6-1F52-4E04-8CCF-14D4B52FD0C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57" y="3980"/>
                    <a:ext cx="73" cy="76"/>
                  </a:xfrm>
                  <a:prstGeom prst="line">
                    <a:avLst/>
                  </a:prstGeom>
                  <a:noFill/>
                  <a:ln w="63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1220629" name="Line 21">
                    <a:extLst>
                      <a:ext uri="{FF2B5EF4-FFF2-40B4-BE49-F238E27FC236}">
                        <a16:creationId xmlns:a16="http://schemas.microsoft.com/office/drawing/2014/main" id="{7BEA9728-66C9-4FB9-B748-FF4718744A2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55" y="3880"/>
                    <a:ext cx="58" cy="98"/>
                  </a:xfrm>
                  <a:prstGeom prst="line">
                    <a:avLst/>
                  </a:prstGeom>
                  <a:noFill/>
                  <a:ln w="63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1220630" name="Line 22">
                    <a:extLst>
                      <a:ext uri="{FF2B5EF4-FFF2-40B4-BE49-F238E27FC236}">
                        <a16:creationId xmlns:a16="http://schemas.microsoft.com/office/drawing/2014/main" id="{147A35D6-0B96-4E43-8CBA-2C3EEAE3B18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80" y="3830"/>
                    <a:ext cx="36" cy="53"/>
                  </a:xfrm>
                  <a:prstGeom prst="line">
                    <a:avLst/>
                  </a:prstGeom>
                  <a:noFill/>
                  <a:ln w="63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CA"/>
                  </a:p>
                </p:txBody>
              </p:sp>
            </p:grpSp>
            <p:sp>
              <p:nvSpPr>
                <p:cNvPr id="1220631" name="Line 23">
                  <a:extLst>
                    <a:ext uri="{FF2B5EF4-FFF2-40B4-BE49-F238E27FC236}">
                      <a16:creationId xmlns:a16="http://schemas.microsoft.com/office/drawing/2014/main" id="{517815DB-2039-4E50-9D43-DD450251ED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" y="3964"/>
                  <a:ext cx="31" cy="94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220632" name="Line 24">
                  <a:extLst>
                    <a:ext uri="{FF2B5EF4-FFF2-40B4-BE49-F238E27FC236}">
                      <a16:creationId xmlns:a16="http://schemas.microsoft.com/office/drawing/2014/main" id="{FDB64A42-DB02-43E9-8B5F-09B1B557189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16" y="3882"/>
                  <a:ext cx="45" cy="84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220633" name="Line 25">
                  <a:extLst>
                    <a:ext uri="{FF2B5EF4-FFF2-40B4-BE49-F238E27FC236}">
                      <a16:creationId xmlns:a16="http://schemas.microsoft.com/office/drawing/2014/main" id="{53863CF5-EF54-426B-86AC-44A645A48C8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16" y="3824"/>
                  <a:ext cx="11" cy="58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220634" name="Line 26">
                  <a:extLst>
                    <a:ext uri="{FF2B5EF4-FFF2-40B4-BE49-F238E27FC236}">
                      <a16:creationId xmlns:a16="http://schemas.microsoft.com/office/drawing/2014/main" id="{AD0B70D5-F287-4A96-95CE-70A761D6AD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11" y="3824"/>
                  <a:ext cx="18" cy="8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220635" name="Line 27">
                  <a:extLst>
                    <a:ext uri="{FF2B5EF4-FFF2-40B4-BE49-F238E27FC236}">
                      <a16:creationId xmlns:a16="http://schemas.microsoft.com/office/drawing/2014/main" id="{F3109457-0D68-463C-98FD-188D1D331B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11" y="3831"/>
                  <a:ext cx="28" cy="42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220636" name="Line 28">
                  <a:extLst>
                    <a:ext uri="{FF2B5EF4-FFF2-40B4-BE49-F238E27FC236}">
                      <a16:creationId xmlns:a16="http://schemas.microsoft.com/office/drawing/2014/main" id="{5A024A17-3913-4697-937F-EF5F013A143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4" y="3873"/>
                  <a:ext cx="12" cy="107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220637" name="Line 29">
                  <a:extLst>
                    <a:ext uri="{FF2B5EF4-FFF2-40B4-BE49-F238E27FC236}">
                      <a16:creationId xmlns:a16="http://schemas.microsoft.com/office/drawing/2014/main" id="{2A43E64F-BEBE-4557-B75C-0D76FF330D5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4" y="3979"/>
                  <a:ext cx="53" cy="50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grpSp>
            <p:nvGrpSpPr>
              <p:cNvPr id="1220638" name="Group 30">
                <a:extLst>
                  <a:ext uri="{FF2B5EF4-FFF2-40B4-BE49-F238E27FC236}">
                    <a16:creationId xmlns:a16="http://schemas.microsoft.com/office/drawing/2014/main" id="{F41BC397-06D6-4EB6-B124-FFF70A4F906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96" y="2015"/>
                <a:ext cx="129" cy="343"/>
                <a:chOff x="444" y="3713"/>
                <a:chExt cx="129" cy="343"/>
              </a:xfrm>
            </p:grpSpPr>
            <p:sp>
              <p:nvSpPr>
                <p:cNvPr id="1220639" name="Line 31">
                  <a:extLst>
                    <a:ext uri="{FF2B5EF4-FFF2-40B4-BE49-F238E27FC236}">
                      <a16:creationId xmlns:a16="http://schemas.microsoft.com/office/drawing/2014/main" id="{C499EA14-0D6E-44DB-997D-471E17C2872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44" y="3713"/>
                  <a:ext cx="50" cy="340"/>
                </a:xfrm>
                <a:prstGeom prst="line">
                  <a:avLst/>
                </a:prstGeom>
                <a:noFill/>
                <a:ln w="17463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220640" name="Line 32">
                  <a:extLst>
                    <a:ext uri="{FF2B5EF4-FFF2-40B4-BE49-F238E27FC236}">
                      <a16:creationId xmlns:a16="http://schemas.microsoft.com/office/drawing/2014/main" id="{8E1166F9-3FD9-4E6D-B0FC-20FAB028B6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96" y="3722"/>
                  <a:ext cx="32" cy="334"/>
                </a:xfrm>
                <a:prstGeom prst="line">
                  <a:avLst/>
                </a:prstGeom>
                <a:noFill/>
                <a:ln w="17463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220641" name="Line 33">
                  <a:extLst>
                    <a:ext uri="{FF2B5EF4-FFF2-40B4-BE49-F238E27FC236}">
                      <a16:creationId xmlns:a16="http://schemas.microsoft.com/office/drawing/2014/main" id="{3F77CF1D-5118-40AD-8232-3652D2445D9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9" y="4027"/>
                  <a:ext cx="43" cy="27"/>
                </a:xfrm>
                <a:prstGeom prst="line">
                  <a:avLst/>
                </a:prstGeom>
                <a:noFill/>
                <a:ln w="17463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220642" name="Line 34">
                  <a:extLst>
                    <a:ext uri="{FF2B5EF4-FFF2-40B4-BE49-F238E27FC236}">
                      <a16:creationId xmlns:a16="http://schemas.microsoft.com/office/drawing/2014/main" id="{B5D92EF3-2DCC-401E-8811-F948F6EA93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03" y="3719"/>
                  <a:ext cx="70" cy="310"/>
                </a:xfrm>
                <a:prstGeom prst="line">
                  <a:avLst/>
                </a:prstGeom>
                <a:noFill/>
                <a:ln w="17463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220643" name="Line 35">
                  <a:extLst>
                    <a:ext uri="{FF2B5EF4-FFF2-40B4-BE49-F238E27FC236}">
                      <a16:creationId xmlns:a16="http://schemas.microsoft.com/office/drawing/2014/main" id="{5018C24B-4160-4062-A7B6-D0A08A9CA07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5" y="4052"/>
                  <a:ext cx="85" cy="1"/>
                </a:xfrm>
                <a:prstGeom prst="line">
                  <a:avLst/>
                </a:prstGeom>
                <a:noFill/>
                <a:ln w="17463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sp>
            <p:nvSpPr>
              <p:cNvPr id="1220644" name="Oval 36">
                <a:extLst>
                  <a:ext uri="{FF2B5EF4-FFF2-40B4-BE49-F238E27FC236}">
                    <a16:creationId xmlns:a16="http://schemas.microsoft.com/office/drawing/2014/main" id="{5960444B-9AA6-4222-A363-F740921F27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9" y="2003"/>
                <a:ext cx="36" cy="4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grpSp>
            <p:nvGrpSpPr>
              <p:cNvPr id="1220645" name="Group 37">
                <a:extLst>
                  <a:ext uri="{FF2B5EF4-FFF2-40B4-BE49-F238E27FC236}">
                    <a16:creationId xmlns:a16="http://schemas.microsoft.com/office/drawing/2014/main" id="{6B3F0FDC-6FE3-4DD0-AEC2-8EAA351247A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79" y="1882"/>
                <a:ext cx="285" cy="289"/>
                <a:chOff x="785" y="1876"/>
                <a:chExt cx="285" cy="289"/>
              </a:xfrm>
            </p:grpSpPr>
            <p:sp>
              <p:nvSpPr>
                <p:cNvPr id="1220646" name="Arc 38">
                  <a:extLst>
                    <a:ext uri="{FF2B5EF4-FFF2-40B4-BE49-F238E27FC236}">
                      <a16:creationId xmlns:a16="http://schemas.microsoft.com/office/drawing/2014/main" id="{B54F314C-B5FB-4ABE-808C-3ECE17EAB0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55" y="1876"/>
                  <a:ext cx="115" cy="289"/>
                </a:xfrm>
                <a:custGeom>
                  <a:avLst/>
                  <a:gdLst>
                    <a:gd name="G0" fmla="+- 0 0 0"/>
                    <a:gd name="G1" fmla="+- 21210 0 0"/>
                    <a:gd name="G2" fmla="+- 21600 0 0"/>
                    <a:gd name="T0" fmla="*/ 4085 w 21600"/>
                    <a:gd name="T1" fmla="*/ 0 h 42128"/>
                    <a:gd name="T2" fmla="*/ 5384 w 21600"/>
                    <a:gd name="T3" fmla="*/ 42128 h 42128"/>
                    <a:gd name="T4" fmla="*/ 0 w 21600"/>
                    <a:gd name="T5" fmla="*/ 21210 h 421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128" fill="none" extrusionOk="0">
                      <a:moveTo>
                        <a:pt x="4085" y="-1"/>
                      </a:moveTo>
                      <a:cubicBezTo>
                        <a:pt x="14252" y="1958"/>
                        <a:pt x="21600" y="10855"/>
                        <a:pt x="21600" y="21210"/>
                      </a:cubicBezTo>
                      <a:cubicBezTo>
                        <a:pt x="21600" y="31065"/>
                        <a:pt x="14928" y="39671"/>
                        <a:pt x="5384" y="42128"/>
                      </a:cubicBezTo>
                    </a:path>
                    <a:path w="21600" h="42128" stroke="0" extrusionOk="0">
                      <a:moveTo>
                        <a:pt x="4085" y="-1"/>
                      </a:moveTo>
                      <a:cubicBezTo>
                        <a:pt x="14252" y="1958"/>
                        <a:pt x="21600" y="10855"/>
                        <a:pt x="21600" y="21210"/>
                      </a:cubicBezTo>
                      <a:cubicBezTo>
                        <a:pt x="21600" y="31065"/>
                        <a:pt x="14928" y="39671"/>
                        <a:pt x="5384" y="42128"/>
                      </a:cubicBezTo>
                      <a:lnTo>
                        <a:pt x="0" y="21210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220647" name="Arc 39">
                  <a:extLst>
                    <a:ext uri="{FF2B5EF4-FFF2-40B4-BE49-F238E27FC236}">
                      <a16:creationId xmlns:a16="http://schemas.microsoft.com/office/drawing/2014/main" id="{20151128-E1B5-44A2-A892-8FA25466E9D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09" y="1902"/>
                  <a:ext cx="107" cy="242"/>
                </a:xfrm>
                <a:custGeom>
                  <a:avLst/>
                  <a:gdLst>
                    <a:gd name="G0" fmla="+- 0 0 0"/>
                    <a:gd name="G1" fmla="+- 21199 0 0"/>
                    <a:gd name="G2" fmla="+- 21600 0 0"/>
                    <a:gd name="T0" fmla="*/ 4144 w 21600"/>
                    <a:gd name="T1" fmla="*/ 0 h 42056"/>
                    <a:gd name="T2" fmla="*/ 5616 w 21600"/>
                    <a:gd name="T3" fmla="*/ 42056 h 42056"/>
                    <a:gd name="T4" fmla="*/ 0 w 21600"/>
                    <a:gd name="T5" fmla="*/ 21199 h 420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56" fill="none" extrusionOk="0">
                      <a:moveTo>
                        <a:pt x="4143" y="0"/>
                      </a:moveTo>
                      <a:cubicBezTo>
                        <a:pt x="14283" y="1982"/>
                        <a:pt x="21600" y="10867"/>
                        <a:pt x="21600" y="21199"/>
                      </a:cubicBezTo>
                      <a:cubicBezTo>
                        <a:pt x="21600" y="30965"/>
                        <a:pt x="15046" y="39516"/>
                        <a:pt x="5616" y="42056"/>
                      </a:cubicBezTo>
                    </a:path>
                    <a:path w="21600" h="42056" stroke="0" extrusionOk="0">
                      <a:moveTo>
                        <a:pt x="4143" y="0"/>
                      </a:moveTo>
                      <a:cubicBezTo>
                        <a:pt x="14283" y="1982"/>
                        <a:pt x="21600" y="10867"/>
                        <a:pt x="21600" y="21199"/>
                      </a:cubicBezTo>
                      <a:cubicBezTo>
                        <a:pt x="21600" y="30965"/>
                        <a:pt x="15046" y="39516"/>
                        <a:pt x="5616" y="42056"/>
                      </a:cubicBezTo>
                      <a:lnTo>
                        <a:pt x="0" y="2119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220648" name="Arc 40">
                  <a:extLst>
                    <a:ext uri="{FF2B5EF4-FFF2-40B4-BE49-F238E27FC236}">
                      <a16:creationId xmlns:a16="http://schemas.microsoft.com/office/drawing/2014/main" id="{E8209005-E472-4AF3-AE85-ED7EA00B933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71" y="1923"/>
                  <a:ext cx="96" cy="210"/>
                </a:xfrm>
                <a:custGeom>
                  <a:avLst/>
                  <a:gdLst>
                    <a:gd name="G0" fmla="+- 0 0 0"/>
                    <a:gd name="G1" fmla="+- 21189 0 0"/>
                    <a:gd name="G2" fmla="+- 21600 0 0"/>
                    <a:gd name="T0" fmla="*/ 4194 w 21600"/>
                    <a:gd name="T1" fmla="*/ 0 h 42067"/>
                    <a:gd name="T2" fmla="*/ 5539 w 21600"/>
                    <a:gd name="T3" fmla="*/ 42067 h 42067"/>
                    <a:gd name="T4" fmla="*/ 0 w 21600"/>
                    <a:gd name="T5" fmla="*/ 21189 h 420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67" fill="none" extrusionOk="0">
                      <a:moveTo>
                        <a:pt x="4193" y="0"/>
                      </a:moveTo>
                      <a:cubicBezTo>
                        <a:pt x="14310" y="2002"/>
                        <a:pt x="21600" y="10876"/>
                        <a:pt x="21600" y="21189"/>
                      </a:cubicBezTo>
                      <a:cubicBezTo>
                        <a:pt x="21600" y="30985"/>
                        <a:pt x="15007" y="39554"/>
                        <a:pt x="5538" y="42066"/>
                      </a:cubicBezTo>
                    </a:path>
                    <a:path w="21600" h="42067" stroke="0" extrusionOk="0">
                      <a:moveTo>
                        <a:pt x="4193" y="0"/>
                      </a:moveTo>
                      <a:cubicBezTo>
                        <a:pt x="14310" y="2002"/>
                        <a:pt x="21600" y="10876"/>
                        <a:pt x="21600" y="21189"/>
                      </a:cubicBezTo>
                      <a:cubicBezTo>
                        <a:pt x="21600" y="30985"/>
                        <a:pt x="15007" y="39554"/>
                        <a:pt x="5538" y="42066"/>
                      </a:cubicBezTo>
                      <a:lnTo>
                        <a:pt x="0" y="2118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220649" name="Arc 41">
                  <a:extLst>
                    <a:ext uri="{FF2B5EF4-FFF2-40B4-BE49-F238E27FC236}">
                      <a16:creationId xmlns:a16="http://schemas.microsoft.com/office/drawing/2014/main" id="{FE0BF742-9766-44DF-AF62-BC7195439D8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31" y="1936"/>
                  <a:ext cx="83" cy="181"/>
                </a:xfrm>
                <a:custGeom>
                  <a:avLst/>
                  <a:gdLst>
                    <a:gd name="G0" fmla="+- 0 0 0"/>
                    <a:gd name="G1" fmla="+- 21205 0 0"/>
                    <a:gd name="G2" fmla="+- 21600 0 0"/>
                    <a:gd name="T0" fmla="*/ 4112 w 21600"/>
                    <a:gd name="T1" fmla="*/ 0 h 42124"/>
                    <a:gd name="T2" fmla="*/ 5383 w 21600"/>
                    <a:gd name="T3" fmla="*/ 42124 h 42124"/>
                    <a:gd name="T4" fmla="*/ 0 w 21600"/>
                    <a:gd name="T5" fmla="*/ 21205 h 421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124" fill="none" extrusionOk="0">
                      <a:moveTo>
                        <a:pt x="4111" y="0"/>
                      </a:moveTo>
                      <a:cubicBezTo>
                        <a:pt x="14266" y="1969"/>
                        <a:pt x="21600" y="10861"/>
                        <a:pt x="21600" y="21205"/>
                      </a:cubicBezTo>
                      <a:cubicBezTo>
                        <a:pt x="21600" y="31061"/>
                        <a:pt x="14928" y="39667"/>
                        <a:pt x="5382" y="42123"/>
                      </a:cubicBezTo>
                    </a:path>
                    <a:path w="21600" h="42124" stroke="0" extrusionOk="0">
                      <a:moveTo>
                        <a:pt x="4111" y="0"/>
                      </a:moveTo>
                      <a:cubicBezTo>
                        <a:pt x="14266" y="1969"/>
                        <a:pt x="21600" y="10861"/>
                        <a:pt x="21600" y="21205"/>
                      </a:cubicBezTo>
                      <a:cubicBezTo>
                        <a:pt x="21600" y="31061"/>
                        <a:pt x="14928" y="39667"/>
                        <a:pt x="5382" y="42123"/>
                      </a:cubicBezTo>
                      <a:lnTo>
                        <a:pt x="0" y="21205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220650" name="Arc 42">
                  <a:extLst>
                    <a:ext uri="{FF2B5EF4-FFF2-40B4-BE49-F238E27FC236}">
                      <a16:creationId xmlns:a16="http://schemas.microsoft.com/office/drawing/2014/main" id="{EA201219-8CDA-44B9-9F60-9B16332171C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8" y="1962"/>
                  <a:ext cx="72" cy="141"/>
                </a:xfrm>
                <a:custGeom>
                  <a:avLst/>
                  <a:gdLst>
                    <a:gd name="G0" fmla="+- 0 0 0"/>
                    <a:gd name="G1" fmla="+- 21213 0 0"/>
                    <a:gd name="G2" fmla="+- 21600 0 0"/>
                    <a:gd name="T0" fmla="*/ 4069 w 21600"/>
                    <a:gd name="T1" fmla="*/ 0 h 42059"/>
                    <a:gd name="T2" fmla="*/ 5657 w 21600"/>
                    <a:gd name="T3" fmla="*/ 42059 h 42059"/>
                    <a:gd name="T4" fmla="*/ 0 w 21600"/>
                    <a:gd name="T5" fmla="*/ 21213 h 420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59" fill="none" extrusionOk="0">
                      <a:moveTo>
                        <a:pt x="4069" y="-1"/>
                      </a:moveTo>
                      <a:cubicBezTo>
                        <a:pt x="14243" y="1951"/>
                        <a:pt x="21600" y="10852"/>
                        <a:pt x="21600" y="21213"/>
                      </a:cubicBezTo>
                      <a:cubicBezTo>
                        <a:pt x="21600" y="30963"/>
                        <a:pt x="15067" y="39505"/>
                        <a:pt x="5657" y="42059"/>
                      </a:cubicBezTo>
                    </a:path>
                    <a:path w="21600" h="42059" stroke="0" extrusionOk="0">
                      <a:moveTo>
                        <a:pt x="4069" y="-1"/>
                      </a:moveTo>
                      <a:cubicBezTo>
                        <a:pt x="14243" y="1951"/>
                        <a:pt x="21600" y="10852"/>
                        <a:pt x="21600" y="21213"/>
                      </a:cubicBezTo>
                      <a:cubicBezTo>
                        <a:pt x="21600" y="30963"/>
                        <a:pt x="15067" y="39505"/>
                        <a:pt x="5657" y="42059"/>
                      </a:cubicBezTo>
                      <a:lnTo>
                        <a:pt x="0" y="21213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220651" name="Arc 43">
                  <a:extLst>
                    <a:ext uri="{FF2B5EF4-FFF2-40B4-BE49-F238E27FC236}">
                      <a16:creationId xmlns:a16="http://schemas.microsoft.com/office/drawing/2014/main" id="{990E87BA-2200-4584-B56C-6798261C5D8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5" y="1982"/>
                  <a:ext cx="43" cy="107"/>
                </a:xfrm>
                <a:custGeom>
                  <a:avLst/>
                  <a:gdLst>
                    <a:gd name="G0" fmla="+- 0 0 0"/>
                    <a:gd name="G1" fmla="+- 21328 0 0"/>
                    <a:gd name="G2" fmla="+- 21600 0 0"/>
                    <a:gd name="T0" fmla="*/ 3419 w 21600"/>
                    <a:gd name="T1" fmla="*/ 0 h 42227"/>
                    <a:gd name="T2" fmla="*/ 5459 w 21600"/>
                    <a:gd name="T3" fmla="*/ 42227 h 42227"/>
                    <a:gd name="T4" fmla="*/ 0 w 21600"/>
                    <a:gd name="T5" fmla="*/ 21328 h 422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227" fill="none" extrusionOk="0">
                      <a:moveTo>
                        <a:pt x="3418" y="0"/>
                      </a:moveTo>
                      <a:cubicBezTo>
                        <a:pt x="13894" y="1679"/>
                        <a:pt x="21600" y="10718"/>
                        <a:pt x="21600" y="21328"/>
                      </a:cubicBezTo>
                      <a:cubicBezTo>
                        <a:pt x="21600" y="31154"/>
                        <a:pt x="14966" y="39743"/>
                        <a:pt x="5458" y="42226"/>
                      </a:cubicBezTo>
                    </a:path>
                    <a:path w="21600" h="42227" stroke="0" extrusionOk="0">
                      <a:moveTo>
                        <a:pt x="3418" y="0"/>
                      </a:moveTo>
                      <a:cubicBezTo>
                        <a:pt x="13894" y="1679"/>
                        <a:pt x="21600" y="10718"/>
                        <a:pt x="21600" y="21328"/>
                      </a:cubicBezTo>
                      <a:cubicBezTo>
                        <a:pt x="21600" y="31154"/>
                        <a:pt x="14966" y="39743"/>
                        <a:pt x="5458" y="42226"/>
                      </a:cubicBezTo>
                      <a:lnTo>
                        <a:pt x="0" y="21328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grpSp>
            <p:nvGrpSpPr>
              <p:cNvPr id="1220652" name="Group 44">
                <a:extLst>
                  <a:ext uri="{FF2B5EF4-FFF2-40B4-BE49-F238E27FC236}">
                    <a16:creationId xmlns:a16="http://schemas.microsoft.com/office/drawing/2014/main" id="{6ABD777B-EE6D-4120-B1C8-929DA75C64D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>
                <a:off x="437" y="1876"/>
                <a:ext cx="285" cy="289"/>
                <a:chOff x="785" y="1876"/>
                <a:chExt cx="285" cy="289"/>
              </a:xfrm>
            </p:grpSpPr>
            <p:sp>
              <p:nvSpPr>
                <p:cNvPr id="1220653" name="Arc 45">
                  <a:extLst>
                    <a:ext uri="{FF2B5EF4-FFF2-40B4-BE49-F238E27FC236}">
                      <a16:creationId xmlns:a16="http://schemas.microsoft.com/office/drawing/2014/main" id="{E92325D6-F19E-4906-B19F-7312A07971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55" y="1876"/>
                  <a:ext cx="115" cy="289"/>
                </a:xfrm>
                <a:custGeom>
                  <a:avLst/>
                  <a:gdLst>
                    <a:gd name="G0" fmla="+- 0 0 0"/>
                    <a:gd name="G1" fmla="+- 21210 0 0"/>
                    <a:gd name="G2" fmla="+- 21600 0 0"/>
                    <a:gd name="T0" fmla="*/ 4085 w 21600"/>
                    <a:gd name="T1" fmla="*/ 0 h 42128"/>
                    <a:gd name="T2" fmla="*/ 5384 w 21600"/>
                    <a:gd name="T3" fmla="*/ 42128 h 42128"/>
                    <a:gd name="T4" fmla="*/ 0 w 21600"/>
                    <a:gd name="T5" fmla="*/ 21210 h 421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128" fill="none" extrusionOk="0">
                      <a:moveTo>
                        <a:pt x="4085" y="-1"/>
                      </a:moveTo>
                      <a:cubicBezTo>
                        <a:pt x="14252" y="1958"/>
                        <a:pt x="21600" y="10855"/>
                        <a:pt x="21600" y="21210"/>
                      </a:cubicBezTo>
                      <a:cubicBezTo>
                        <a:pt x="21600" y="31065"/>
                        <a:pt x="14928" y="39671"/>
                        <a:pt x="5384" y="42128"/>
                      </a:cubicBezTo>
                    </a:path>
                    <a:path w="21600" h="42128" stroke="0" extrusionOk="0">
                      <a:moveTo>
                        <a:pt x="4085" y="-1"/>
                      </a:moveTo>
                      <a:cubicBezTo>
                        <a:pt x="14252" y="1958"/>
                        <a:pt x="21600" y="10855"/>
                        <a:pt x="21600" y="21210"/>
                      </a:cubicBezTo>
                      <a:cubicBezTo>
                        <a:pt x="21600" y="31065"/>
                        <a:pt x="14928" y="39671"/>
                        <a:pt x="5384" y="42128"/>
                      </a:cubicBezTo>
                      <a:lnTo>
                        <a:pt x="0" y="21210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220654" name="Arc 46">
                  <a:extLst>
                    <a:ext uri="{FF2B5EF4-FFF2-40B4-BE49-F238E27FC236}">
                      <a16:creationId xmlns:a16="http://schemas.microsoft.com/office/drawing/2014/main" id="{64A2EDFC-F38B-4118-9D4E-AC28E5081B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09" y="1902"/>
                  <a:ext cx="107" cy="242"/>
                </a:xfrm>
                <a:custGeom>
                  <a:avLst/>
                  <a:gdLst>
                    <a:gd name="G0" fmla="+- 0 0 0"/>
                    <a:gd name="G1" fmla="+- 21199 0 0"/>
                    <a:gd name="G2" fmla="+- 21600 0 0"/>
                    <a:gd name="T0" fmla="*/ 4144 w 21600"/>
                    <a:gd name="T1" fmla="*/ 0 h 42056"/>
                    <a:gd name="T2" fmla="*/ 5616 w 21600"/>
                    <a:gd name="T3" fmla="*/ 42056 h 42056"/>
                    <a:gd name="T4" fmla="*/ 0 w 21600"/>
                    <a:gd name="T5" fmla="*/ 21199 h 420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56" fill="none" extrusionOk="0">
                      <a:moveTo>
                        <a:pt x="4143" y="0"/>
                      </a:moveTo>
                      <a:cubicBezTo>
                        <a:pt x="14283" y="1982"/>
                        <a:pt x="21600" y="10867"/>
                        <a:pt x="21600" y="21199"/>
                      </a:cubicBezTo>
                      <a:cubicBezTo>
                        <a:pt x="21600" y="30965"/>
                        <a:pt x="15046" y="39516"/>
                        <a:pt x="5616" y="42056"/>
                      </a:cubicBezTo>
                    </a:path>
                    <a:path w="21600" h="42056" stroke="0" extrusionOk="0">
                      <a:moveTo>
                        <a:pt x="4143" y="0"/>
                      </a:moveTo>
                      <a:cubicBezTo>
                        <a:pt x="14283" y="1982"/>
                        <a:pt x="21600" y="10867"/>
                        <a:pt x="21600" y="21199"/>
                      </a:cubicBezTo>
                      <a:cubicBezTo>
                        <a:pt x="21600" y="30965"/>
                        <a:pt x="15046" y="39516"/>
                        <a:pt x="5616" y="42056"/>
                      </a:cubicBezTo>
                      <a:lnTo>
                        <a:pt x="0" y="2119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220655" name="Arc 47">
                  <a:extLst>
                    <a:ext uri="{FF2B5EF4-FFF2-40B4-BE49-F238E27FC236}">
                      <a16:creationId xmlns:a16="http://schemas.microsoft.com/office/drawing/2014/main" id="{17422DD5-9E59-4543-9F0D-165BE51B10B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71" y="1923"/>
                  <a:ext cx="96" cy="210"/>
                </a:xfrm>
                <a:custGeom>
                  <a:avLst/>
                  <a:gdLst>
                    <a:gd name="G0" fmla="+- 0 0 0"/>
                    <a:gd name="G1" fmla="+- 21189 0 0"/>
                    <a:gd name="G2" fmla="+- 21600 0 0"/>
                    <a:gd name="T0" fmla="*/ 4194 w 21600"/>
                    <a:gd name="T1" fmla="*/ 0 h 42067"/>
                    <a:gd name="T2" fmla="*/ 5539 w 21600"/>
                    <a:gd name="T3" fmla="*/ 42067 h 42067"/>
                    <a:gd name="T4" fmla="*/ 0 w 21600"/>
                    <a:gd name="T5" fmla="*/ 21189 h 420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67" fill="none" extrusionOk="0">
                      <a:moveTo>
                        <a:pt x="4193" y="0"/>
                      </a:moveTo>
                      <a:cubicBezTo>
                        <a:pt x="14310" y="2002"/>
                        <a:pt x="21600" y="10876"/>
                        <a:pt x="21600" y="21189"/>
                      </a:cubicBezTo>
                      <a:cubicBezTo>
                        <a:pt x="21600" y="30985"/>
                        <a:pt x="15007" y="39554"/>
                        <a:pt x="5538" y="42066"/>
                      </a:cubicBezTo>
                    </a:path>
                    <a:path w="21600" h="42067" stroke="0" extrusionOk="0">
                      <a:moveTo>
                        <a:pt x="4193" y="0"/>
                      </a:moveTo>
                      <a:cubicBezTo>
                        <a:pt x="14310" y="2002"/>
                        <a:pt x="21600" y="10876"/>
                        <a:pt x="21600" y="21189"/>
                      </a:cubicBezTo>
                      <a:cubicBezTo>
                        <a:pt x="21600" y="30985"/>
                        <a:pt x="15007" y="39554"/>
                        <a:pt x="5538" y="42066"/>
                      </a:cubicBezTo>
                      <a:lnTo>
                        <a:pt x="0" y="2118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220656" name="Arc 48">
                  <a:extLst>
                    <a:ext uri="{FF2B5EF4-FFF2-40B4-BE49-F238E27FC236}">
                      <a16:creationId xmlns:a16="http://schemas.microsoft.com/office/drawing/2014/main" id="{B1FFA377-03B9-4A5C-AA76-DD76C251EF7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31" y="1936"/>
                  <a:ext cx="83" cy="181"/>
                </a:xfrm>
                <a:custGeom>
                  <a:avLst/>
                  <a:gdLst>
                    <a:gd name="G0" fmla="+- 0 0 0"/>
                    <a:gd name="G1" fmla="+- 21205 0 0"/>
                    <a:gd name="G2" fmla="+- 21600 0 0"/>
                    <a:gd name="T0" fmla="*/ 4112 w 21600"/>
                    <a:gd name="T1" fmla="*/ 0 h 42124"/>
                    <a:gd name="T2" fmla="*/ 5383 w 21600"/>
                    <a:gd name="T3" fmla="*/ 42124 h 42124"/>
                    <a:gd name="T4" fmla="*/ 0 w 21600"/>
                    <a:gd name="T5" fmla="*/ 21205 h 421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124" fill="none" extrusionOk="0">
                      <a:moveTo>
                        <a:pt x="4111" y="0"/>
                      </a:moveTo>
                      <a:cubicBezTo>
                        <a:pt x="14266" y="1969"/>
                        <a:pt x="21600" y="10861"/>
                        <a:pt x="21600" y="21205"/>
                      </a:cubicBezTo>
                      <a:cubicBezTo>
                        <a:pt x="21600" y="31061"/>
                        <a:pt x="14928" y="39667"/>
                        <a:pt x="5382" y="42123"/>
                      </a:cubicBezTo>
                    </a:path>
                    <a:path w="21600" h="42124" stroke="0" extrusionOk="0">
                      <a:moveTo>
                        <a:pt x="4111" y="0"/>
                      </a:moveTo>
                      <a:cubicBezTo>
                        <a:pt x="14266" y="1969"/>
                        <a:pt x="21600" y="10861"/>
                        <a:pt x="21600" y="21205"/>
                      </a:cubicBezTo>
                      <a:cubicBezTo>
                        <a:pt x="21600" y="31061"/>
                        <a:pt x="14928" y="39667"/>
                        <a:pt x="5382" y="42123"/>
                      </a:cubicBezTo>
                      <a:lnTo>
                        <a:pt x="0" y="21205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220657" name="Arc 49">
                  <a:extLst>
                    <a:ext uri="{FF2B5EF4-FFF2-40B4-BE49-F238E27FC236}">
                      <a16:creationId xmlns:a16="http://schemas.microsoft.com/office/drawing/2014/main" id="{1F6CF262-D682-49F8-A4E8-0B28B6AE61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8" y="1962"/>
                  <a:ext cx="72" cy="141"/>
                </a:xfrm>
                <a:custGeom>
                  <a:avLst/>
                  <a:gdLst>
                    <a:gd name="G0" fmla="+- 0 0 0"/>
                    <a:gd name="G1" fmla="+- 21213 0 0"/>
                    <a:gd name="G2" fmla="+- 21600 0 0"/>
                    <a:gd name="T0" fmla="*/ 4069 w 21600"/>
                    <a:gd name="T1" fmla="*/ 0 h 42059"/>
                    <a:gd name="T2" fmla="*/ 5657 w 21600"/>
                    <a:gd name="T3" fmla="*/ 42059 h 42059"/>
                    <a:gd name="T4" fmla="*/ 0 w 21600"/>
                    <a:gd name="T5" fmla="*/ 21213 h 420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59" fill="none" extrusionOk="0">
                      <a:moveTo>
                        <a:pt x="4069" y="-1"/>
                      </a:moveTo>
                      <a:cubicBezTo>
                        <a:pt x="14243" y="1951"/>
                        <a:pt x="21600" y="10852"/>
                        <a:pt x="21600" y="21213"/>
                      </a:cubicBezTo>
                      <a:cubicBezTo>
                        <a:pt x="21600" y="30963"/>
                        <a:pt x="15067" y="39505"/>
                        <a:pt x="5657" y="42059"/>
                      </a:cubicBezTo>
                    </a:path>
                    <a:path w="21600" h="42059" stroke="0" extrusionOk="0">
                      <a:moveTo>
                        <a:pt x="4069" y="-1"/>
                      </a:moveTo>
                      <a:cubicBezTo>
                        <a:pt x="14243" y="1951"/>
                        <a:pt x="21600" y="10852"/>
                        <a:pt x="21600" y="21213"/>
                      </a:cubicBezTo>
                      <a:cubicBezTo>
                        <a:pt x="21600" y="30963"/>
                        <a:pt x="15067" y="39505"/>
                        <a:pt x="5657" y="42059"/>
                      </a:cubicBezTo>
                      <a:lnTo>
                        <a:pt x="0" y="21213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220658" name="Arc 50">
                  <a:extLst>
                    <a:ext uri="{FF2B5EF4-FFF2-40B4-BE49-F238E27FC236}">
                      <a16:creationId xmlns:a16="http://schemas.microsoft.com/office/drawing/2014/main" id="{654A0112-B21B-47BB-9FD8-E65A81E544A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5" y="1982"/>
                  <a:ext cx="43" cy="107"/>
                </a:xfrm>
                <a:custGeom>
                  <a:avLst/>
                  <a:gdLst>
                    <a:gd name="G0" fmla="+- 0 0 0"/>
                    <a:gd name="G1" fmla="+- 21328 0 0"/>
                    <a:gd name="G2" fmla="+- 21600 0 0"/>
                    <a:gd name="T0" fmla="*/ 3419 w 21600"/>
                    <a:gd name="T1" fmla="*/ 0 h 42227"/>
                    <a:gd name="T2" fmla="*/ 5459 w 21600"/>
                    <a:gd name="T3" fmla="*/ 42227 h 42227"/>
                    <a:gd name="T4" fmla="*/ 0 w 21600"/>
                    <a:gd name="T5" fmla="*/ 21328 h 422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227" fill="none" extrusionOk="0">
                      <a:moveTo>
                        <a:pt x="3418" y="0"/>
                      </a:moveTo>
                      <a:cubicBezTo>
                        <a:pt x="13894" y="1679"/>
                        <a:pt x="21600" y="10718"/>
                        <a:pt x="21600" y="21328"/>
                      </a:cubicBezTo>
                      <a:cubicBezTo>
                        <a:pt x="21600" y="31154"/>
                        <a:pt x="14966" y="39743"/>
                        <a:pt x="5458" y="42226"/>
                      </a:cubicBezTo>
                    </a:path>
                    <a:path w="21600" h="42227" stroke="0" extrusionOk="0">
                      <a:moveTo>
                        <a:pt x="3418" y="0"/>
                      </a:moveTo>
                      <a:cubicBezTo>
                        <a:pt x="13894" y="1679"/>
                        <a:pt x="21600" y="10718"/>
                        <a:pt x="21600" y="21328"/>
                      </a:cubicBezTo>
                      <a:cubicBezTo>
                        <a:pt x="21600" y="31154"/>
                        <a:pt x="14966" y="39743"/>
                        <a:pt x="5458" y="42226"/>
                      </a:cubicBezTo>
                      <a:lnTo>
                        <a:pt x="0" y="21328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</p:grpSp>
        </p:grpSp>
        <p:graphicFrame>
          <p:nvGraphicFramePr>
            <p:cNvPr id="1220659" name="Object 51">
              <a:extLst>
                <a:ext uri="{FF2B5EF4-FFF2-40B4-BE49-F238E27FC236}">
                  <a16:creationId xmlns:a16="http://schemas.microsoft.com/office/drawing/2014/main" id="{7B579FF2-4F5D-4845-A95F-397A0E25130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645" y="1097"/>
            <a:ext cx="326" cy="3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7" name="ClipArt" r:id="rId3" imgW="3298320" imgH="3468960" progId="MS_ClipArt_Gallery.2">
                    <p:embed/>
                  </p:oleObj>
                </mc:Choice>
                <mc:Fallback>
                  <p:oleObj name="ClipArt" r:id="rId3" imgW="3298320" imgH="3468960" progId="MS_ClipArt_Gallery.2">
                    <p:embed/>
                    <p:pic>
                      <p:nvPicPr>
                        <p:cNvPr id="1220659" name="Object 51">
                          <a:extLst>
                            <a:ext uri="{FF2B5EF4-FFF2-40B4-BE49-F238E27FC236}">
                              <a16:creationId xmlns:a16="http://schemas.microsoft.com/office/drawing/2014/main" id="{7B579FF2-4F5D-4845-A95F-397A0E25130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5" y="1097"/>
                          <a:ext cx="326" cy="34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20660" name="Object 52">
              <a:extLst>
                <a:ext uri="{FF2B5EF4-FFF2-40B4-BE49-F238E27FC236}">
                  <a16:creationId xmlns:a16="http://schemas.microsoft.com/office/drawing/2014/main" id="{9CDAE8BA-235B-4DBF-A608-9ACA3115F3C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853" y="1505"/>
            <a:ext cx="326" cy="3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8" name="ClipArt" r:id="rId5" imgW="3298320" imgH="3468960" progId="MS_ClipArt_Gallery.2">
                    <p:embed/>
                  </p:oleObj>
                </mc:Choice>
                <mc:Fallback>
                  <p:oleObj name="ClipArt" r:id="rId5" imgW="3298320" imgH="3468960" progId="MS_ClipArt_Gallery.2">
                    <p:embed/>
                    <p:pic>
                      <p:nvPicPr>
                        <p:cNvPr id="1220660" name="Object 52">
                          <a:extLst>
                            <a:ext uri="{FF2B5EF4-FFF2-40B4-BE49-F238E27FC236}">
                              <a16:creationId xmlns:a16="http://schemas.microsoft.com/office/drawing/2014/main" id="{9CDAE8BA-235B-4DBF-A608-9ACA3115F3C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53" y="1505"/>
                          <a:ext cx="326" cy="34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20661" name="Object 53">
              <a:extLst>
                <a:ext uri="{FF2B5EF4-FFF2-40B4-BE49-F238E27FC236}">
                  <a16:creationId xmlns:a16="http://schemas.microsoft.com/office/drawing/2014/main" id="{79320A64-566A-4214-A7DC-770B1F96CEE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395" y="1823"/>
            <a:ext cx="326" cy="3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9" name="ClipArt" r:id="rId6" imgW="3298320" imgH="3468960" progId="MS_ClipArt_Gallery.2">
                    <p:embed/>
                  </p:oleObj>
                </mc:Choice>
                <mc:Fallback>
                  <p:oleObj name="ClipArt" r:id="rId6" imgW="3298320" imgH="3468960" progId="MS_ClipArt_Gallery.2">
                    <p:embed/>
                    <p:pic>
                      <p:nvPicPr>
                        <p:cNvPr id="1220661" name="Object 53">
                          <a:extLst>
                            <a:ext uri="{FF2B5EF4-FFF2-40B4-BE49-F238E27FC236}">
                              <a16:creationId xmlns:a16="http://schemas.microsoft.com/office/drawing/2014/main" id="{79320A64-566A-4214-A7DC-770B1F96CEE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95" y="1823"/>
                          <a:ext cx="326" cy="34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20662" name="Line 54">
              <a:extLst>
                <a:ext uri="{FF2B5EF4-FFF2-40B4-BE49-F238E27FC236}">
                  <a16:creationId xmlns:a16="http://schemas.microsoft.com/office/drawing/2014/main" id="{D87FEEF2-DD37-4D1B-A72A-F04E2A84CE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8" y="1488"/>
              <a:ext cx="0" cy="2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1220663" name="Line 55">
              <a:extLst>
                <a:ext uri="{FF2B5EF4-FFF2-40B4-BE49-F238E27FC236}">
                  <a16:creationId xmlns:a16="http://schemas.microsoft.com/office/drawing/2014/main" id="{A27E800D-91B1-4084-96C2-5FA2D8031E2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4243511">
              <a:off x="2339" y="1610"/>
              <a:ext cx="2" cy="2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1220664" name="Line 56">
              <a:extLst>
                <a:ext uri="{FF2B5EF4-FFF2-40B4-BE49-F238E27FC236}">
                  <a16:creationId xmlns:a16="http://schemas.microsoft.com/office/drawing/2014/main" id="{B7CA2416-3B2D-4970-9E2D-8D1809677D2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556507">
              <a:off x="3233" y="1945"/>
              <a:ext cx="1" cy="2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</p:grpSp>
      <p:grpSp>
        <p:nvGrpSpPr>
          <p:cNvPr id="1220665" name="Group 57">
            <a:extLst>
              <a:ext uri="{FF2B5EF4-FFF2-40B4-BE49-F238E27FC236}">
                <a16:creationId xmlns:a16="http://schemas.microsoft.com/office/drawing/2014/main" id="{41179456-FA88-478E-AD34-993468D8E2DC}"/>
              </a:ext>
            </a:extLst>
          </p:cNvPr>
          <p:cNvGrpSpPr>
            <a:grpSpLocks/>
          </p:cNvGrpSpPr>
          <p:nvPr/>
        </p:nvGrpSpPr>
        <p:grpSpPr bwMode="auto">
          <a:xfrm>
            <a:off x="476250" y="4676775"/>
            <a:ext cx="6988175" cy="1876425"/>
            <a:chOff x="300" y="2834"/>
            <a:chExt cx="4402" cy="1182"/>
          </a:xfrm>
        </p:grpSpPr>
        <p:sp>
          <p:nvSpPr>
            <p:cNvPr id="1220666" name="Text Box 58">
              <a:extLst>
                <a:ext uri="{FF2B5EF4-FFF2-40B4-BE49-F238E27FC236}">
                  <a16:creationId xmlns:a16="http://schemas.microsoft.com/office/drawing/2014/main" id="{866C4E2E-C3A9-4DDB-A09C-66C09985D1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" y="2834"/>
              <a:ext cx="440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buFontTx/>
                <a:buChar char="•"/>
              </a:pPr>
              <a:r>
                <a:rPr kumimoji="0" lang="en-US" altLang="en-US" sz="2400">
                  <a:latin typeface="Futura Bk BT" pitchFamily="34" charset="0"/>
                </a:rPr>
                <a:t> In Canada/US, there are </a:t>
              </a:r>
              <a:r>
                <a:rPr kumimoji="0" lang="en-US" altLang="en-US" sz="2400" i="1" u="sng">
                  <a:latin typeface="Futura Bk BT" pitchFamily="34" charset="0"/>
                </a:rPr>
                <a:t>eleven</a:t>
              </a:r>
              <a:r>
                <a:rPr kumimoji="0" lang="en-US" altLang="en-US" sz="2400">
                  <a:latin typeface="Futura Bk BT" pitchFamily="34" charset="0"/>
                </a:rPr>
                <a:t> 802.11 channels</a:t>
              </a:r>
            </a:p>
          </p:txBody>
        </p:sp>
        <p:sp>
          <p:nvSpPr>
            <p:cNvPr id="1220667" name="Text Box 59">
              <a:extLst>
                <a:ext uri="{FF2B5EF4-FFF2-40B4-BE49-F238E27FC236}">
                  <a16:creationId xmlns:a16="http://schemas.microsoft.com/office/drawing/2014/main" id="{B59DB809-B449-485D-A91C-B9F152BD72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" y="3152"/>
              <a:ext cx="4232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buFontTx/>
                <a:buChar char="•"/>
              </a:pPr>
              <a:r>
                <a:rPr kumimoji="0" lang="en-US" altLang="en-US" sz="2400">
                  <a:latin typeface="Futura Bk BT" pitchFamily="34" charset="0"/>
                </a:rPr>
                <a:t> Only channels 1, 6 and 11 are </a:t>
              </a:r>
              <a:r>
                <a:rPr kumimoji="0" lang="en-US" altLang="en-US" sz="2400" i="1" u="sng">
                  <a:latin typeface="Futura Bk BT" pitchFamily="34" charset="0"/>
                </a:rPr>
                <a:t>non-overlapping</a:t>
              </a:r>
            </a:p>
            <a:p>
              <a:pPr eaLnBrk="0" hangingPunct="0">
                <a:buFontTx/>
                <a:buChar char="•"/>
              </a:pPr>
              <a:r>
                <a:rPr kumimoji="0" lang="en-US" altLang="en-US" sz="2400">
                  <a:latin typeface="Futura Bk BT" pitchFamily="34" charset="0"/>
                </a:rPr>
                <a:t> Computers can roam between cells</a:t>
              </a:r>
            </a:p>
          </p:txBody>
        </p:sp>
        <p:sp>
          <p:nvSpPr>
            <p:cNvPr id="1220668" name="Text Box 60">
              <a:extLst>
                <a:ext uri="{FF2B5EF4-FFF2-40B4-BE49-F238E27FC236}">
                  <a16:creationId xmlns:a16="http://schemas.microsoft.com/office/drawing/2014/main" id="{7EBEA8A9-C80E-48B7-89C2-7CF2FB0D01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" y="3440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endParaRPr kumimoji="0" lang="en-US" altLang="en-US" sz="2400">
                <a:latin typeface="Futura Bk BT" pitchFamily="34" charset="0"/>
              </a:endParaRPr>
            </a:p>
          </p:txBody>
        </p:sp>
        <p:sp>
          <p:nvSpPr>
            <p:cNvPr id="1220669" name="Text Box 61">
              <a:extLst>
                <a:ext uri="{FF2B5EF4-FFF2-40B4-BE49-F238E27FC236}">
                  <a16:creationId xmlns:a16="http://schemas.microsoft.com/office/drawing/2014/main" id="{334BC82B-B62E-4AF2-AE9D-9A6A699178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" y="3728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endParaRPr kumimoji="0" lang="en-US" altLang="en-US" sz="2400">
                <a:latin typeface="Futura Bk BT" pitchFamily="34" charset="0"/>
              </a:endParaRPr>
            </a:p>
          </p:txBody>
        </p:sp>
      </p:grpSp>
      <p:sp>
        <p:nvSpPr>
          <p:cNvPr id="1220670" name="Rectangle 62">
            <a:extLst>
              <a:ext uri="{FF2B5EF4-FFF2-40B4-BE49-F238E27FC236}">
                <a16:creationId xmlns:a16="http://schemas.microsoft.com/office/drawing/2014/main" id="{EF2AB5E4-4AE7-4E6C-AA7C-394FEEAAF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65291"/>
            <a:ext cx="79629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800">
                <a:solidFill>
                  <a:schemeClr val="tx1"/>
                </a:solidFill>
              </a:rPr>
              <a:t>Wireless Cells</a:t>
            </a:r>
          </a:p>
        </p:txBody>
      </p:sp>
    </p:spTree>
    <p:extLst>
      <p:ext uri="{BB962C8B-B14F-4D97-AF65-F5344CB8AC3E}">
        <p14:creationId xmlns:p14="http://schemas.microsoft.com/office/powerpoint/2010/main" val="315628785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1638" name="Rectangle 6" descr="25%">
            <a:extLst>
              <a:ext uri="{FF2B5EF4-FFF2-40B4-BE49-F238E27FC236}">
                <a16:creationId xmlns:a16="http://schemas.microsoft.com/office/drawing/2014/main" id="{A4B74909-F769-4C13-9EBD-23E0715B46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500" y="2227026"/>
            <a:ext cx="6127355" cy="3099037"/>
          </a:xfrm>
          <a:prstGeom prst="rect">
            <a:avLst/>
          </a:prstGeom>
          <a:pattFill prst="pct25">
            <a:fgClr>
              <a:srgbClr val="FF99CC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CA"/>
          </a:p>
        </p:txBody>
      </p:sp>
      <p:grpSp>
        <p:nvGrpSpPr>
          <p:cNvPr id="1221639" name="Group 7">
            <a:extLst>
              <a:ext uri="{FF2B5EF4-FFF2-40B4-BE49-F238E27FC236}">
                <a16:creationId xmlns:a16="http://schemas.microsoft.com/office/drawing/2014/main" id="{5ECE549E-2458-4EF3-9319-BA3268F0434B}"/>
              </a:ext>
            </a:extLst>
          </p:cNvPr>
          <p:cNvGrpSpPr>
            <a:grpSpLocks/>
          </p:cNvGrpSpPr>
          <p:nvPr/>
        </p:nvGrpSpPr>
        <p:grpSpPr bwMode="auto">
          <a:xfrm>
            <a:off x="3105150" y="3792298"/>
            <a:ext cx="2660650" cy="2656127"/>
            <a:chOff x="235" y="578"/>
            <a:chExt cx="1997" cy="1997"/>
          </a:xfrm>
        </p:grpSpPr>
        <p:sp>
          <p:nvSpPr>
            <p:cNvPr id="1221640" name="Oval 8">
              <a:extLst>
                <a:ext uri="{FF2B5EF4-FFF2-40B4-BE49-F238E27FC236}">
                  <a16:creationId xmlns:a16="http://schemas.microsoft.com/office/drawing/2014/main" id="{E5F7F1BC-A3AF-4725-B70B-9962424E54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0" y="1436"/>
              <a:ext cx="201" cy="203"/>
            </a:xfrm>
            <a:prstGeom prst="ellipse">
              <a:avLst/>
            </a:prstGeom>
            <a:solidFill>
              <a:srgbClr val="FF99C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1641" name="Oval 9">
              <a:extLst>
                <a:ext uri="{FF2B5EF4-FFF2-40B4-BE49-F238E27FC236}">
                  <a16:creationId xmlns:a16="http://schemas.microsoft.com/office/drawing/2014/main" id="{327F04E1-561F-4947-88D5-0459DBD2F8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" y="1265"/>
              <a:ext cx="565" cy="56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1642" name="Oval 10">
              <a:extLst>
                <a:ext uri="{FF2B5EF4-FFF2-40B4-BE49-F238E27FC236}">
                  <a16:creationId xmlns:a16="http://schemas.microsoft.com/office/drawing/2014/main" id="{EA3C9CCA-4721-4320-AB1C-DD84C423F3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" y="1092"/>
              <a:ext cx="925" cy="92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1221643" name="Oval 11">
              <a:extLst>
                <a:ext uri="{FF2B5EF4-FFF2-40B4-BE49-F238E27FC236}">
                  <a16:creationId xmlns:a16="http://schemas.microsoft.com/office/drawing/2014/main" id="{36FAB168-6B26-41BD-B201-CDE0AF926B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" y="578"/>
              <a:ext cx="1997" cy="199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1644" name="Oval 12">
              <a:extLst>
                <a:ext uri="{FF2B5EF4-FFF2-40B4-BE49-F238E27FC236}">
                  <a16:creationId xmlns:a16="http://schemas.microsoft.com/office/drawing/2014/main" id="{65EDDB6F-9578-4D47-AAC9-6174B1AE18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" y="901"/>
              <a:ext cx="1292" cy="129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1645" name="Oval 13">
              <a:extLst>
                <a:ext uri="{FF2B5EF4-FFF2-40B4-BE49-F238E27FC236}">
                  <a16:creationId xmlns:a16="http://schemas.microsoft.com/office/drawing/2014/main" id="{EA4830B0-4BC7-457C-9D68-1FE6E9BB4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" y="724"/>
              <a:ext cx="1666" cy="166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</p:grpSp>
      <p:grpSp>
        <p:nvGrpSpPr>
          <p:cNvPr id="1221646" name="Group 14">
            <a:extLst>
              <a:ext uri="{FF2B5EF4-FFF2-40B4-BE49-F238E27FC236}">
                <a16:creationId xmlns:a16="http://schemas.microsoft.com/office/drawing/2014/main" id="{EF28DEEC-FE52-4F54-9218-74F1605DEBCE}"/>
              </a:ext>
            </a:extLst>
          </p:cNvPr>
          <p:cNvGrpSpPr>
            <a:grpSpLocks/>
          </p:cNvGrpSpPr>
          <p:nvPr/>
        </p:nvGrpSpPr>
        <p:grpSpPr bwMode="auto">
          <a:xfrm>
            <a:off x="2884488" y="1874598"/>
            <a:ext cx="2660649" cy="2656127"/>
            <a:chOff x="235" y="578"/>
            <a:chExt cx="1997" cy="1997"/>
          </a:xfrm>
        </p:grpSpPr>
        <p:sp>
          <p:nvSpPr>
            <p:cNvPr id="1221647" name="Oval 15">
              <a:extLst>
                <a:ext uri="{FF2B5EF4-FFF2-40B4-BE49-F238E27FC236}">
                  <a16:creationId xmlns:a16="http://schemas.microsoft.com/office/drawing/2014/main" id="{5BBBCAE3-4B43-4CEA-A44E-61CE7AC360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0" y="1436"/>
              <a:ext cx="201" cy="203"/>
            </a:xfrm>
            <a:prstGeom prst="ellipse">
              <a:avLst/>
            </a:prstGeom>
            <a:solidFill>
              <a:srgbClr val="FF99C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1648" name="Oval 16">
              <a:extLst>
                <a:ext uri="{FF2B5EF4-FFF2-40B4-BE49-F238E27FC236}">
                  <a16:creationId xmlns:a16="http://schemas.microsoft.com/office/drawing/2014/main" id="{D7144944-9506-4AC9-806A-778E77BD2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" y="1265"/>
              <a:ext cx="565" cy="56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1649" name="Oval 17">
              <a:extLst>
                <a:ext uri="{FF2B5EF4-FFF2-40B4-BE49-F238E27FC236}">
                  <a16:creationId xmlns:a16="http://schemas.microsoft.com/office/drawing/2014/main" id="{1D6B15BC-9049-4BD4-88EC-DBF55274F4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" y="1092"/>
              <a:ext cx="925" cy="92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1221650" name="Oval 18">
              <a:extLst>
                <a:ext uri="{FF2B5EF4-FFF2-40B4-BE49-F238E27FC236}">
                  <a16:creationId xmlns:a16="http://schemas.microsoft.com/office/drawing/2014/main" id="{BD0B6D5B-1316-4103-9D1E-73D7F4D4B6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" y="578"/>
              <a:ext cx="1997" cy="199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1651" name="Oval 19">
              <a:extLst>
                <a:ext uri="{FF2B5EF4-FFF2-40B4-BE49-F238E27FC236}">
                  <a16:creationId xmlns:a16="http://schemas.microsoft.com/office/drawing/2014/main" id="{FE090F78-0F5B-4510-AB63-5BD725A037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" y="901"/>
              <a:ext cx="1292" cy="129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1652" name="Oval 20">
              <a:extLst>
                <a:ext uri="{FF2B5EF4-FFF2-40B4-BE49-F238E27FC236}">
                  <a16:creationId xmlns:a16="http://schemas.microsoft.com/office/drawing/2014/main" id="{E1B58E48-8C02-4218-9BB2-B662209263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" y="724"/>
              <a:ext cx="1666" cy="166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</p:grpSp>
      <p:grpSp>
        <p:nvGrpSpPr>
          <p:cNvPr id="1221653" name="Group 21">
            <a:extLst>
              <a:ext uri="{FF2B5EF4-FFF2-40B4-BE49-F238E27FC236}">
                <a16:creationId xmlns:a16="http://schemas.microsoft.com/office/drawing/2014/main" id="{B67B0C6A-959E-4421-9FBF-5CDF2BD54B5F}"/>
              </a:ext>
            </a:extLst>
          </p:cNvPr>
          <p:cNvGrpSpPr>
            <a:grpSpLocks/>
          </p:cNvGrpSpPr>
          <p:nvPr/>
        </p:nvGrpSpPr>
        <p:grpSpPr bwMode="auto">
          <a:xfrm>
            <a:off x="5514975" y="879235"/>
            <a:ext cx="2660650" cy="2656128"/>
            <a:chOff x="235" y="578"/>
            <a:chExt cx="1997" cy="1997"/>
          </a:xfrm>
        </p:grpSpPr>
        <p:sp>
          <p:nvSpPr>
            <p:cNvPr id="1221654" name="Oval 22">
              <a:extLst>
                <a:ext uri="{FF2B5EF4-FFF2-40B4-BE49-F238E27FC236}">
                  <a16:creationId xmlns:a16="http://schemas.microsoft.com/office/drawing/2014/main" id="{6FDD4828-EF65-4B4A-818F-50E6A14A3E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0" y="1436"/>
              <a:ext cx="201" cy="203"/>
            </a:xfrm>
            <a:prstGeom prst="ellipse">
              <a:avLst/>
            </a:prstGeom>
            <a:solidFill>
              <a:srgbClr val="FF99C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1655" name="Oval 23">
              <a:extLst>
                <a:ext uri="{FF2B5EF4-FFF2-40B4-BE49-F238E27FC236}">
                  <a16:creationId xmlns:a16="http://schemas.microsoft.com/office/drawing/2014/main" id="{B295A636-AEBB-466E-B189-3EDBA2CB6E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" y="1265"/>
              <a:ext cx="565" cy="56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1656" name="Oval 24">
              <a:extLst>
                <a:ext uri="{FF2B5EF4-FFF2-40B4-BE49-F238E27FC236}">
                  <a16:creationId xmlns:a16="http://schemas.microsoft.com/office/drawing/2014/main" id="{CB6D325F-5C97-4032-B117-7824594A38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" y="1092"/>
              <a:ext cx="925" cy="92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1221657" name="Oval 25">
              <a:extLst>
                <a:ext uri="{FF2B5EF4-FFF2-40B4-BE49-F238E27FC236}">
                  <a16:creationId xmlns:a16="http://schemas.microsoft.com/office/drawing/2014/main" id="{11F6D18D-1092-491F-8D21-1824A9FB28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" y="578"/>
              <a:ext cx="1997" cy="199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1658" name="Oval 26">
              <a:extLst>
                <a:ext uri="{FF2B5EF4-FFF2-40B4-BE49-F238E27FC236}">
                  <a16:creationId xmlns:a16="http://schemas.microsoft.com/office/drawing/2014/main" id="{5E1DCA79-E094-4D25-8EA1-96739C172C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" y="901"/>
              <a:ext cx="1292" cy="129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1659" name="Oval 27">
              <a:extLst>
                <a:ext uri="{FF2B5EF4-FFF2-40B4-BE49-F238E27FC236}">
                  <a16:creationId xmlns:a16="http://schemas.microsoft.com/office/drawing/2014/main" id="{55A7DB67-97C0-4F11-AD19-FDF636A096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" y="724"/>
              <a:ext cx="1666" cy="166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</p:grpSp>
      <p:grpSp>
        <p:nvGrpSpPr>
          <p:cNvPr id="1221660" name="Group 28">
            <a:extLst>
              <a:ext uri="{FF2B5EF4-FFF2-40B4-BE49-F238E27FC236}">
                <a16:creationId xmlns:a16="http://schemas.microsoft.com/office/drawing/2014/main" id="{BAB40095-AC50-4103-BDA2-00E43BF157B6}"/>
              </a:ext>
            </a:extLst>
          </p:cNvPr>
          <p:cNvGrpSpPr>
            <a:grpSpLocks/>
          </p:cNvGrpSpPr>
          <p:nvPr/>
        </p:nvGrpSpPr>
        <p:grpSpPr bwMode="auto">
          <a:xfrm>
            <a:off x="5535613" y="3198573"/>
            <a:ext cx="2660649" cy="2656127"/>
            <a:chOff x="235" y="578"/>
            <a:chExt cx="1997" cy="1997"/>
          </a:xfrm>
        </p:grpSpPr>
        <p:sp>
          <p:nvSpPr>
            <p:cNvPr id="1221661" name="Oval 29">
              <a:extLst>
                <a:ext uri="{FF2B5EF4-FFF2-40B4-BE49-F238E27FC236}">
                  <a16:creationId xmlns:a16="http://schemas.microsoft.com/office/drawing/2014/main" id="{DFB3E09B-35B3-4825-BD66-67000C617F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0" y="1436"/>
              <a:ext cx="201" cy="203"/>
            </a:xfrm>
            <a:prstGeom prst="ellipse">
              <a:avLst/>
            </a:prstGeom>
            <a:solidFill>
              <a:srgbClr val="FF99C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1662" name="Oval 30">
              <a:extLst>
                <a:ext uri="{FF2B5EF4-FFF2-40B4-BE49-F238E27FC236}">
                  <a16:creationId xmlns:a16="http://schemas.microsoft.com/office/drawing/2014/main" id="{622DF4BF-6A85-412D-ABF6-BC62D7CF7F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" y="1265"/>
              <a:ext cx="565" cy="56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1663" name="Oval 31">
              <a:extLst>
                <a:ext uri="{FF2B5EF4-FFF2-40B4-BE49-F238E27FC236}">
                  <a16:creationId xmlns:a16="http://schemas.microsoft.com/office/drawing/2014/main" id="{C4DA37C3-3F16-4C5C-9621-9C9ACA73DD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" y="1092"/>
              <a:ext cx="925" cy="92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1221664" name="Oval 32">
              <a:extLst>
                <a:ext uri="{FF2B5EF4-FFF2-40B4-BE49-F238E27FC236}">
                  <a16:creationId xmlns:a16="http://schemas.microsoft.com/office/drawing/2014/main" id="{88A0ECF0-EEE9-402E-9435-C5DDCB7D37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" y="578"/>
              <a:ext cx="1997" cy="199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1665" name="Oval 33">
              <a:extLst>
                <a:ext uri="{FF2B5EF4-FFF2-40B4-BE49-F238E27FC236}">
                  <a16:creationId xmlns:a16="http://schemas.microsoft.com/office/drawing/2014/main" id="{6380BB6F-33DD-4A7F-88A0-71949A7C9C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" y="901"/>
              <a:ext cx="1292" cy="129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1666" name="Oval 34">
              <a:extLst>
                <a:ext uri="{FF2B5EF4-FFF2-40B4-BE49-F238E27FC236}">
                  <a16:creationId xmlns:a16="http://schemas.microsoft.com/office/drawing/2014/main" id="{0E54CA89-7ABE-482E-A969-66FB75C070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" y="724"/>
              <a:ext cx="1666" cy="166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</p:grpSp>
      <p:grpSp>
        <p:nvGrpSpPr>
          <p:cNvPr id="1221667" name="Group 35">
            <a:extLst>
              <a:ext uri="{FF2B5EF4-FFF2-40B4-BE49-F238E27FC236}">
                <a16:creationId xmlns:a16="http://schemas.microsoft.com/office/drawing/2014/main" id="{12C62FD8-7ADC-4A4D-AE56-98ECEFE87E1B}"/>
              </a:ext>
            </a:extLst>
          </p:cNvPr>
          <p:cNvGrpSpPr>
            <a:grpSpLocks/>
          </p:cNvGrpSpPr>
          <p:nvPr/>
        </p:nvGrpSpPr>
        <p:grpSpPr bwMode="auto">
          <a:xfrm>
            <a:off x="525463" y="1584085"/>
            <a:ext cx="2660649" cy="2656128"/>
            <a:chOff x="235" y="578"/>
            <a:chExt cx="1997" cy="1997"/>
          </a:xfrm>
        </p:grpSpPr>
        <p:sp>
          <p:nvSpPr>
            <p:cNvPr id="1221668" name="Oval 36">
              <a:extLst>
                <a:ext uri="{FF2B5EF4-FFF2-40B4-BE49-F238E27FC236}">
                  <a16:creationId xmlns:a16="http://schemas.microsoft.com/office/drawing/2014/main" id="{8731D471-B863-4ACE-B6E3-52E87C274D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0" y="1436"/>
              <a:ext cx="201" cy="203"/>
            </a:xfrm>
            <a:prstGeom prst="ellipse">
              <a:avLst/>
            </a:prstGeom>
            <a:solidFill>
              <a:srgbClr val="FF99C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1669" name="Oval 37">
              <a:extLst>
                <a:ext uri="{FF2B5EF4-FFF2-40B4-BE49-F238E27FC236}">
                  <a16:creationId xmlns:a16="http://schemas.microsoft.com/office/drawing/2014/main" id="{1A21E528-5F42-4801-AB3B-BD839580CB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" y="1265"/>
              <a:ext cx="565" cy="56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1670" name="Oval 38">
              <a:extLst>
                <a:ext uri="{FF2B5EF4-FFF2-40B4-BE49-F238E27FC236}">
                  <a16:creationId xmlns:a16="http://schemas.microsoft.com/office/drawing/2014/main" id="{5F2F1A99-E4B6-4108-A8D1-F44A481CF0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" y="1092"/>
              <a:ext cx="925" cy="92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1221671" name="Oval 39">
              <a:extLst>
                <a:ext uri="{FF2B5EF4-FFF2-40B4-BE49-F238E27FC236}">
                  <a16:creationId xmlns:a16="http://schemas.microsoft.com/office/drawing/2014/main" id="{00601850-C555-4458-A791-FD66EC7641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" y="578"/>
              <a:ext cx="1997" cy="199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1672" name="Oval 40">
              <a:extLst>
                <a:ext uri="{FF2B5EF4-FFF2-40B4-BE49-F238E27FC236}">
                  <a16:creationId xmlns:a16="http://schemas.microsoft.com/office/drawing/2014/main" id="{B09726F8-8BF5-43CC-8AC5-260864344C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" y="901"/>
              <a:ext cx="1292" cy="129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1673" name="Oval 41">
              <a:extLst>
                <a:ext uri="{FF2B5EF4-FFF2-40B4-BE49-F238E27FC236}">
                  <a16:creationId xmlns:a16="http://schemas.microsoft.com/office/drawing/2014/main" id="{24FE6243-64BA-4303-974E-D485DC1E5E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" y="724"/>
              <a:ext cx="1666" cy="166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</p:grpSp>
      <p:grpSp>
        <p:nvGrpSpPr>
          <p:cNvPr id="1221674" name="Group 42">
            <a:extLst>
              <a:ext uri="{FF2B5EF4-FFF2-40B4-BE49-F238E27FC236}">
                <a16:creationId xmlns:a16="http://schemas.microsoft.com/office/drawing/2014/main" id="{698E70E6-8D28-4566-AC1C-78BF804E8C81}"/>
              </a:ext>
            </a:extLst>
          </p:cNvPr>
          <p:cNvGrpSpPr>
            <a:grpSpLocks/>
          </p:cNvGrpSpPr>
          <p:nvPr/>
        </p:nvGrpSpPr>
        <p:grpSpPr bwMode="auto">
          <a:xfrm>
            <a:off x="600075" y="3377960"/>
            <a:ext cx="2660650" cy="2656128"/>
            <a:chOff x="235" y="578"/>
            <a:chExt cx="1997" cy="1997"/>
          </a:xfrm>
        </p:grpSpPr>
        <p:sp>
          <p:nvSpPr>
            <p:cNvPr id="1221675" name="Oval 43">
              <a:extLst>
                <a:ext uri="{FF2B5EF4-FFF2-40B4-BE49-F238E27FC236}">
                  <a16:creationId xmlns:a16="http://schemas.microsoft.com/office/drawing/2014/main" id="{88193B05-8492-4F4F-86C2-7E7C88153E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0" y="1436"/>
              <a:ext cx="201" cy="203"/>
            </a:xfrm>
            <a:prstGeom prst="ellipse">
              <a:avLst/>
            </a:prstGeom>
            <a:solidFill>
              <a:srgbClr val="FF99C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1676" name="Oval 44">
              <a:extLst>
                <a:ext uri="{FF2B5EF4-FFF2-40B4-BE49-F238E27FC236}">
                  <a16:creationId xmlns:a16="http://schemas.microsoft.com/office/drawing/2014/main" id="{C98A8432-FE68-4877-96C9-FFAB6AC4B1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" y="1265"/>
              <a:ext cx="565" cy="56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1677" name="Oval 45">
              <a:extLst>
                <a:ext uri="{FF2B5EF4-FFF2-40B4-BE49-F238E27FC236}">
                  <a16:creationId xmlns:a16="http://schemas.microsoft.com/office/drawing/2014/main" id="{FEBA0114-5D7D-4EB8-AA7C-D2EC6AB289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" y="1092"/>
              <a:ext cx="925" cy="92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1221678" name="Oval 46">
              <a:extLst>
                <a:ext uri="{FF2B5EF4-FFF2-40B4-BE49-F238E27FC236}">
                  <a16:creationId xmlns:a16="http://schemas.microsoft.com/office/drawing/2014/main" id="{5F73477D-EE4E-4058-A8FC-C06BFF927A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" y="578"/>
              <a:ext cx="1997" cy="199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1679" name="Oval 47">
              <a:extLst>
                <a:ext uri="{FF2B5EF4-FFF2-40B4-BE49-F238E27FC236}">
                  <a16:creationId xmlns:a16="http://schemas.microsoft.com/office/drawing/2014/main" id="{AC0E16C9-033B-4E69-A840-61E8734675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" y="901"/>
              <a:ext cx="1292" cy="129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221680" name="Oval 48">
              <a:extLst>
                <a:ext uri="{FF2B5EF4-FFF2-40B4-BE49-F238E27FC236}">
                  <a16:creationId xmlns:a16="http://schemas.microsoft.com/office/drawing/2014/main" id="{E611437F-0B02-4D99-BA1E-2B211F77E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" y="724"/>
              <a:ext cx="1666" cy="166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</p:grpSp>
      <p:graphicFrame>
        <p:nvGraphicFramePr>
          <p:cNvPr id="1221681" name="Object 49">
            <a:extLst>
              <a:ext uri="{FF2B5EF4-FFF2-40B4-BE49-F238E27FC236}">
                <a16:creationId xmlns:a16="http://schemas.microsoft.com/office/drawing/2014/main" id="{58EEA3E6-E7B3-4474-9562-15B831724E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822052"/>
              </p:ext>
            </p:extLst>
          </p:nvPr>
        </p:nvGraphicFramePr>
        <p:xfrm>
          <a:off x="247650" y="5859229"/>
          <a:ext cx="770083" cy="670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ClipArt" r:id="rId3" imgW="3983400" imgH="3468960" progId="MS_ClipArt_Gallery.2">
                  <p:embed/>
                </p:oleObj>
              </mc:Choice>
              <mc:Fallback>
                <p:oleObj name="ClipArt" r:id="rId3" imgW="3983400" imgH="3468960" progId="MS_ClipArt_Gallery.2">
                  <p:embed/>
                  <p:pic>
                    <p:nvPicPr>
                      <p:cNvPr id="1221681" name="Object 49">
                        <a:extLst>
                          <a:ext uri="{FF2B5EF4-FFF2-40B4-BE49-F238E27FC236}">
                            <a16:creationId xmlns:a16="http://schemas.microsoft.com/office/drawing/2014/main" id="{58EEA3E6-E7B3-4474-9562-15B831724E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" y="5859229"/>
                        <a:ext cx="770083" cy="6701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1682" name="Line 50">
            <a:extLst>
              <a:ext uri="{FF2B5EF4-FFF2-40B4-BE49-F238E27FC236}">
                <a16:creationId xmlns:a16="http://schemas.microsoft.com/office/drawing/2014/main" id="{939A76AF-F66D-4DBE-B9E8-FC751F6930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8675" y="4652925"/>
            <a:ext cx="1093838" cy="10414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CA"/>
          </a:p>
        </p:txBody>
      </p:sp>
      <p:sp>
        <p:nvSpPr>
          <p:cNvPr id="1221683" name="Text Box 51">
            <a:extLst>
              <a:ext uri="{FF2B5EF4-FFF2-40B4-BE49-F238E27FC236}">
                <a16:creationId xmlns:a16="http://schemas.microsoft.com/office/drawing/2014/main" id="{0F6186F4-E4BD-432E-AD0C-D57E7CC39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6725" y="4686345"/>
            <a:ext cx="3304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kumimoji="0" lang="en-US" altLang="en-US" sz="2800" b="1">
                <a:latin typeface="Futura Bk BT" pitchFamily="34" charset="0"/>
              </a:rPr>
              <a:t>1</a:t>
            </a:r>
          </a:p>
        </p:txBody>
      </p:sp>
      <p:sp>
        <p:nvSpPr>
          <p:cNvPr id="1221684" name="Text Box 52">
            <a:extLst>
              <a:ext uri="{FF2B5EF4-FFF2-40B4-BE49-F238E27FC236}">
                <a16:creationId xmlns:a16="http://schemas.microsoft.com/office/drawing/2014/main" id="{3207D8D5-E690-4208-B6BD-9034FBD70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5263" y="2738483"/>
            <a:ext cx="3304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kumimoji="0" lang="en-US" altLang="en-US" sz="2800" b="1">
                <a:latin typeface="Futura Bk BT" pitchFamily="34" charset="0"/>
              </a:rPr>
              <a:t>6</a:t>
            </a:r>
          </a:p>
        </p:txBody>
      </p:sp>
      <p:sp>
        <p:nvSpPr>
          <p:cNvPr id="1221685" name="Text Box 53">
            <a:extLst>
              <a:ext uri="{FF2B5EF4-FFF2-40B4-BE49-F238E27FC236}">
                <a16:creationId xmlns:a16="http://schemas.microsoft.com/office/drawing/2014/main" id="{89010BFA-DED8-4969-B6E0-1855DFA3F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338" y="4375195"/>
            <a:ext cx="8130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kumimoji="0" lang="en-US" altLang="en-US" sz="2800" b="1">
                <a:latin typeface="Futura Bk BT" pitchFamily="34" charset="0"/>
              </a:rPr>
              <a:t>11</a:t>
            </a:r>
          </a:p>
        </p:txBody>
      </p:sp>
      <p:sp>
        <p:nvSpPr>
          <p:cNvPr id="1221686" name="Text Box 54">
            <a:extLst>
              <a:ext uri="{FF2B5EF4-FFF2-40B4-BE49-F238E27FC236}">
                <a16:creationId xmlns:a16="http://schemas.microsoft.com/office/drawing/2014/main" id="{6D715651-8345-49F7-9501-2DA8092FF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450" y="2416220"/>
            <a:ext cx="3304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kumimoji="0" lang="en-US" altLang="en-US" sz="2800" b="1">
                <a:latin typeface="Futura Bk BT" pitchFamily="34" charset="0"/>
              </a:rPr>
              <a:t>1</a:t>
            </a:r>
          </a:p>
        </p:txBody>
      </p:sp>
      <p:sp>
        <p:nvSpPr>
          <p:cNvPr id="1221687" name="Text Box 55">
            <a:extLst>
              <a:ext uri="{FF2B5EF4-FFF2-40B4-BE49-F238E27FC236}">
                <a16:creationId xmlns:a16="http://schemas.microsoft.com/office/drawing/2014/main" id="{C290B354-9E5F-449A-A7D7-1D6A83640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1625" y="1738358"/>
            <a:ext cx="3304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kumimoji="0" lang="en-US" altLang="en-US" sz="2800" b="1">
                <a:latin typeface="Futura Bk BT" pitchFamily="34" charset="0"/>
              </a:rPr>
              <a:t>1</a:t>
            </a:r>
          </a:p>
        </p:txBody>
      </p:sp>
      <p:sp>
        <p:nvSpPr>
          <p:cNvPr id="1221688" name="Text Box 56">
            <a:extLst>
              <a:ext uri="{FF2B5EF4-FFF2-40B4-BE49-F238E27FC236}">
                <a16:creationId xmlns:a16="http://schemas.microsoft.com/office/drawing/2014/main" id="{32E6FCB4-2143-4BB1-A405-BF6133810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7313" y="3967208"/>
            <a:ext cx="60684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kumimoji="0" lang="en-US" altLang="en-US" sz="2800" b="1">
                <a:latin typeface="Futura Bk BT" pitchFamily="34" charset="0"/>
              </a:rPr>
              <a:t>11</a:t>
            </a:r>
          </a:p>
        </p:txBody>
      </p:sp>
      <p:sp>
        <p:nvSpPr>
          <p:cNvPr id="1221689" name="Rectangle 57">
            <a:extLst>
              <a:ext uri="{FF2B5EF4-FFF2-40B4-BE49-F238E27FC236}">
                <a16:creationId xmlns:a16="http://schemas.microsoft.com/office/drawing/2014/main" id="{24A2BE1E-3AC0-41AD-BBE1-203EF96188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1053" y="193435"/>
            <a:ext cx="46863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800">
                <a:solidFill>
                  <a:schemeClr val="tx1"/>
                </a:solidFill>
              </a:rPr>
              <a:t>Multiple Wireless APs </a:t>
            </a:r>
          </a:p>
        </p:txBody>
      </p:sp>
    </p:spTree>
    <p:extLst>
      <p:ext uri="{BB962C8B-B14F-4D97-AF65-F5344CB8AC3E}">
        <p14:creationId xmlns:p14="http://schemas.microsoft.com/office/powerpoint/2010/main" val="199702907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659" name="Text Box 3">
            <a:extLst>
              <a:ext uri="{FF2B5EF4-FFF2-40B4-BE49-F238E27FC236}">
                <a16:creationId xmlns:a16="http://schemas.microsoft.com/office/drawing/2014/main" id="{70F6B41B-43C2-476F-93CD-5BC89879D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1447800"/>
            <a:ext cx="8242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n-US" altLang="en-US" sz="2400" b="1">
                <a:latin typeface="Futura Bk BT" pitchFamily="34" charset="0"/>
              </a:rPr>
              <a:t>Carrier Sense Multiple Access with </a:t>
            </a:r>
            <a:r>
              <a:rPr kumimoji="0" lang="en-US" altLang="en-US" sz="2400" b="1" i="1" u="sng">
                <a:latin typeface="Futura Bk BT" pitchFamily="34" charset="0"/>
              </a:rPr>
              <a:t>Collision Avoidance</a:t>
            </a:r>
            <a:endParaRPr kumimoji="0" lang="en-US" altLang="en-US" sz="2400" b="1">
              <a:latin typeface="Futura Bk BT" pitchFamily="34" charset="0"/>
            </a:endParaRPr>
          </a:p>
        </p:txBody>
      </p:sp>
      <p:sp>
        <p:nvSpPr>
          <p:cNvPr id="1222660" name="Text Box 4">
            <a:extLst>
              <a:ext uri="{FF2B5EF4-FFF2-40B4-BE49-F238E27FC236}">
                <a16:creationId xmlns:a16="http://schemas.microsoft.com/office/drawing/2014/main" id="{268B7FD9-A1FE-43EA-B7D1-274D230DA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238" y="2725738"/>
            <a:ext cx="723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n-US" altLang="en-US" sz="2400">
                <a:latin typeface="Futura Bk BT" pitchFamily="34" charset="0"/>
              </a:rPr>
              <a:t> Device wanting to transmit senses the medium (Air)</a:t>
            </a:r>
          </a:p>
        </p:txBody>
      </p:sp>
      <p:sp>
        <p:nvSpPr>
          <p:cNvPr id="1222661" name="Text Box 5">
            <a:extLst>
              <a:ext uri="{FF2B5EF4-FFF2-40B4-BE49-F238E27FC236}">
                <a16:creationId xmlns:a16="http://schemas.microsoft.com/office/drawing/2014/main" id="{456F2E82-2007-470A-88A4-0A9BED51BE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175" y="3270250"/>
            <a:ext cx="3881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n-US" altLang="en-US" sz="2400">
                <a:latin typeface="Futura Bk BT" pitchFamily="34" charset="0"/>
              </a:rPr>
              <a:t> If medium is busy - defers</a:t>
            </a:r>
          </a:p>
        </p:txBody>
      </p:sp>
      <p:sp>
        <p:nvSpPr>
          <p:cNvPr id="1222662" name="Text Box 6">
            <a:extLst>
              <a:ext uri="{FF2B5EF4-FFF2-40B4-BE49-F238E27FC236}">
                <a16:creationId xmlns:a16="http://schemas.microsoft.com/office/drawing/2014/main" id="{0EA06C0F-B40F-48A5-8ACD-0B68E13A2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3816350"/>
            <a:ext cx="80377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n-US" altLang="en-US" sz="2400" dirty="0">
                <a:latin typeface="Futura Bk BT" pitchFamily="34" charset="0"/>
              </a:rPr>
              <a:t> If medium is free for certain period (DIFS) - </a:t>
            </a:r>
            <a:r>
              <a:rPr kumimoji="0" lang="en-US" altLang="en-US" sz="2400" i="1" dirty="0">
                <a:latin typeface="Futura Bk BT" pitchFamily="34" charset="0"/>
              </a:rPr>
              <a:t>transmits</a:t>
            </a:r>
          </a:p>
        </p:txBody>
      </p:sp>
      <p:sp>
        <p:nvSpPr>
          <p:cNvPr id="1222663" name="Text Box 7">
            <a:extLst>
              <a:ext uri="{FF2B5EF4-FFF2-40B4-BE49-F238E27FC236}">
                <a16:creationId xmlns:a16="http://schemas.microsoft.com/office/drawing/2014/main" id="{11D2B487-CF32-4C45-A6A8-B72EFFD78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3" y="2036763"/>
            <a:ext cx="39608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n-US" altLang="en-US" sz="2800" b="1">
                <a:latin typeface="Futura Bk BT" pitchFamily="34" charset="0"/>
              </a:rPr>
              <a:t>How CSMA-CA works:</a:t>
            </a:r>
          </a:p>
        </p:txBody>
      </p:sp>
      <p:sp>
        <p:nvSpPr>
          <p:cNvPr id="1222664" name="Text Box 8">
            <a:extLst>
              <a:ext uri="{FF2B5EF4-FFF2-40B4-BE49-F238E27FC236}">
                <a16:creationId xmlns:a16="http://schemas.microsoft.com/office/drawing/2014/main" id="{2E35E2B1-281F-4447-8B84-C09293BD6C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25" y="4633913"/>
            <a:ext cx="85185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n-US" altLang="en-US" sz="2800" b="1">
                <a:latin typeface="Futura Bk BT" pitchFamily="34" charset="0"/>
              </a:rPr>
              <a:t>Latency can increase if “air” is very busy! Device</a:t>
            </a:r>
          </a:p>
          <a:p>
            <a:pPr algn="ctr" eaLnBrk="0" hangingPunct="0"/>
            <a:r>
              <a:rPr kumimoji="0" lang="en-US" altLang="en-US" sz="2800" b="1">
                <a:latin typeface="Futura Bk BT" pitchFamily="34" charset="0"/>
              </a:rPr>
              <a:t>has hard time finding “open air” to send frame!</a:t>
            </a:r>
          </a:p>
        </p:txBody>
      </p:sp>
      <p:sp>
        <p:nvSpPr>
          <p:cNvPr id="1222665" name="Text Box 9">
            <a:extLst>
              <a:ext uri="{FF2B5EF4-FFF2-40B4-BE49-F238E27FC236}">
                <a16:creationId xmlns:a16="http://schemas.microsoft.com/office/drawing/2014/main" id="{2B5DF8DE-C979-4654-AF5B-91E5B6283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050" y="5778500"/>
            <a:ext cx="7662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buFontTx/>
              <a:buChar char="*"/>
            </a:pPr>
            <a:r>
              <a:rPr kumimoji="0" lang="en-US" altLang="en-US" sz="2400">
                <a:latin typeface="Futura Bk BT" pitchFamily="34" charset="0"/>
              </a:rPr>
              <a:t> DIFS - Distributed Inter-Frame Space (approx 128 µs)</a:t>
            </a:r>
          </a:p>
        </p:txBody>
      </p:sp>
      <p:sp>
        <p:nvSpPr>
          <p:cNvPr id="1222666" name="Rectangle 10">
            <a:extLst>
              <a:ext uri="{FF2B5EF4-FFF2-40B4-BE49-F238E27FC236}">
                <a16:creationId xmlns:a16="http://schemas.microsoft.com/office/drawing/2014/main" id="{456D6A80-20ED-42EF-AAB4-415C432C6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51223"/>
            <a:ext cx="8191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algn="r"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800">
                <a:solidFill>
                  <a:schemeClr val="tx1"/>
                </a:solidFill>
              </a:rPr>
              <a:t>Medium Access Control (MAC)</a:t>
            </a:r>
          </a:p>
        </p:txBody>
      </p:sp>
    </p:spTree>
    <p:extLst>
      <p:ext uri="{BB962C8B-B14F-4D97-AF65-F5344CB8AC3E}">
        <p14:creationId xmlns:p14="http://schemas.microsoft.com/office/powerpoint/2010/main" val="282979833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11507</TotalTime>
  <Words>1028</Words>
  <Application>Microsoft Office PowerPoint</Application>
  <PresentationFormat>On-screen Show (4:3)</PresentationFormat>
  <Paragraphs>213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Courier New</vt:lpstr>
      <vt:lpstr>Futura Bk BT</vt:lpstr>
      <vt:lpstr>Futura Hv BT</vt:lpstr>
      <vt:lpstr>Times New Roman</vt:lpstr>
      <vt:lpstr>Wingdings</vt:lpstr>
      <vt:lpstr>Office Theme</vt:lpstr>
      <vt:lpstr>ClipArt</vt:lpstr>
      <vt:lpstr>WiFi Networks: IEEE 802.11b Wireless LANs</vt:lpstr>
      <vt:lpstr>Background (1 of 2)</vt:lpstr>
      <vt:lpstr>Background (2 of 2)</vt:lpstr>
      <vt:lpstr>Some WiFi Features</vt:lpstr>
      <vt:lpstr>Where Does Wireless RF Live?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MAC-Layer Retransmission</vt:lpstr>
      <vt:lpstr>Other MAC Protocols Supported</vt:lpstr>
      <vt:lpstr>Frame Formats</vt:lpstr>
      <vt:lpstr>PowerPoint Presentation</vt:lpstr>
      <vt:lpstr>PowerPoint Presentation</vt:lpstr>
      <vt:lpstr>Even More Features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Carey</cp:lastModifiedBy>
  <cp:revision>373</cp:revision>
  <dcterms:created xsi:type="dcterms:W3CDTF">2013-07-31T17:26:06Z</dcterms:created>
  <dcterms:modified xsi:type="dcterms:W3CDTF">2019-02-08T01:52:55Z</dcterms:modified>
</cp:coreProperties>
</file>