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3C3A-0DCA-4C7C-AE56-BE2CFEF9642C}" type="datetime1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29FA-1108-48E4-A229-B037C67DA452}" type="datetime1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DEC4-515C-451C-B2FD-A22D1FD08FAA}" type="datetime1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A341-B5FE-4A05-962F-139E02A952D1}" type="datetime1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6D423-35CF-4E67-ADF8-C970F2DDF808}" type="datetime1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531   Fall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1941342"/>
            <a:ext cx="5805597" cy="1700089"/>
          </a:xfrm>
        </p:spPr>
        <p:txBody>
          <a:bodyPr>
            <a:normAutofit/>
          </a:bodyPr>
          <a:lstStyle/>
          <a:p>
            <a:r>
              <a:rPr lang="en-US" dirty="0"/>
              <a:t>TCP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  <a:p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C00A20-1EF4-4806-9CA3-1BC34E054A68}"/>
              </a:ext>
            </a:extLst>
          </p:cNvPr>
          <p:cNvSpPr txBox="1"/>
          <p:nvPr/>
        </p:nvSpPr>
        <p:spPr>
          <a:xfrm>
            <a:off x="140677" y="6400800"/>
            <a:ext cx="715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Credit: Most of this content was provided by Erich Nahum (IBM Research)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970CE321-F170-4EE0-8C7B-5AB9E7F7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BAA374-87C5-4ECE-BE74-7E95B239639D}" type="slidenum">
              <a:rPr kumimoji="0" lang="en-US" altLang="en-US" sz="1400"/>
              <a:pPr/>
              <a:t>10</a:t>
            </a:fld>
            <a:endParaRPr kumimoji="0" lang="en-US" altLang="en-US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0FDF705A-C7A7-4CDD-8264-22AA6C2B12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Congestion Avoidance</a:t>
            </a:r>
          </a:p>
        </p:txBody>
      </p:sp>
      <p:pic>
        <p:nvPicPr>
          <p:cNvPr id="14341" name="Picture 3" descr="congwin">
            <a:extLst>
              <a:ext uri="{FF2B5EF4-FFF2-40B4-BE49-F238E27FC236}">
                <a16:creationId xmlns:a16="http://schemas.microsoft.com/office/drawing/2014/main" id="{903BEC50-98F4-4CCB-A53E-4C1A98049DA5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5800" y="1576388"/>
            <a:ext cx="4267200" cy="35290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2" name="Text Box 4">
            <a:extLst>
              <a:ext uri="{FF2B5EF4-FFF2-40B4-BE49-F238E27FC236}">
                <a16:creationId xmlns:a16="http://schemas.microsoft.com/office/drawing/2014/main" id="{81C98F3F-F6B1-45A5-B99D-08E31196F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62088"/>
            <a:ext cx="4191000" cy="402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 sz="2000">
                <a:latin typeface="Comic Sans MS" panose="030F0702030302020204" pitchFamily="66" charset="0"/>
              </a:rPr>
              <a:t>Until (loss) {</a:t>
            </a:r>
          </a:p>
          <a:p>
            <a:pPr eaLnBrk="1" hangingPunct="1"/>
            <a:r>
              <a:rPr kumimoji="0" lang="en-US" altLang="en-US" sz="2000">
                <a:latin typeface="Comic Sans MS" panose="030F0702030302020204" pitchFamily="66" charset="0"/>
              </a:rPr>
              <a:t> after CW packets ACKed:</a:t>
            </a:r>
          </a:p>
          <a:p>
            <a:pPr eaLnBrk="1" hangingPunct="1"/>
            <a:r>
              <a:rPr kumimoji="0" lang="en-US" altLang="en-US" sz="2000">
                <a:latin typeface="Comic Sans MS" panose="030F0702030302020204" pitchFamily="66" charset="0"/>
              </a:rPr>
              <a:t>   CW += 1;</a:t>
            </a:r>
          </a:p>
          <a:p>
            <a:pPr eaLnBrk="1" hangingPunct="1"/>
            <a:r>
              <a:rPr kumimoji="0" lang="en-US" altLang="en-US" sz="2000">
                <a:latin typeface="Comic Sans MS" panose="030F0702030302020204" pitchFamily="66" charset="0"/>
              </a:rPr>
              <a:t>}</a:t>
            </a:r>
          </a:p>
          <a:p>
            <a:pPr eaLnBrk="1" hangingPunct="1"/>
            <a:r>
              <a:rPr kumimoji="0" lang="en-US" altLang="en-US" sz="2000">
                <a:latin typeface="Comic Sans MS" panose="030F0702030302020204" pitchFamily="66" charset="0"/>
              </a:rPr>
              <a:t>ssthresh = CW/2;</a:t>
            </a:r>
          </a:p>
          <a:p>
            <a:pPr eaLnBrk="1" hangingPunct="1"/>
            <a:r>
              <a:rPr kumimoji="0" lang="en-US" altLang="en-US" sz="2000">
                <a:latin typeface="Comic Sans MS" panose="030F0702030302020204" pitchFamily="66" charset="0"/>
              </a:rPr>
              <a:t>Depending on loss type:</a:t>
            </a:r>
          </a:p>
          <a:p>
            <a:pPr eaLnBrk="1" hangingPunct="1"/>
            <a:r>
              <a:rPr kumimoji="0" lang="en-US" altLang="en-US" sz="2000">
                <a:latin typeface="Comic Sans MS" panose="030F0702030302020204" pitchFamily="66" charset="0"/>
              </a:rPr>
              <a:t>  SACK/Fast Retransmit: </a:t>
            </a:r>
          </a:p>
          <a:p>
            <a:pPr eaLnBrk="1" hangingPunct="1"/>
            <a:r>
              <a:rPr kumimoji="0" lang="en-US" altLang="en-US" sz="2000">
                <a:latin typeface="Comic Sans MS" panose="030F0702030302020204" pitchFamily="66" charset="0"/>
              </a:rPr>
              <a:t>    CW/= 2; continue;</a:t>
            </a:r>
          </a:p>
          <a:p>
            <a:pPr eaLnBrk="1" hangingPunct="1"/>
            <a:r>
              <a:rPr kumimoji="0" lang="en-US" altLang="en-US" sz="2000">
                <a:latin typeface="Comic Sans MS" panose="030F0702030302020204" pitchFamily="66" charset="0"/>
              </a:rPr>
              <a:t>  Course grained timeout:</a:t>
            </a:r>
          </a:p>
          <a:p>
            <a:pPr eaLnBrk="1" hangingPunct="1"/>
            <a:r>
              <a:rPr kumimoji="0" lang="en-US" altLang="en-US" sz="2000">
                <a:latin typeface="Comic Sans MS" panose="030F0702030302020204" pitchFamily="66" charset="0"/>
              </a:rPr>
              <a:t>    CW = 1; go to slow start.</a:t>
            </a:r>
          </a:p>
          <a:p>
            <a:pPr eaLnBrk="1" hangingPunct="1"/>
            <a:endParaRPr kumimoji="0" lang="en-US" altLang="en-US" sz="2000">
              <a:latin typeface="Comic Sans MS" panose="030F0702030302020204" pitchFamily="66" charset="0"/>
            </a:endParaRPr>
          </a:p>
          <a:p>
            <a:pPr eaLnBrk="1" hangingPunct="1"/>
            <a:r>
              <a:rPr kumimoji="0" lang="en-US" altLang="en-US" sz="2000">
                <a:latin typeface="Comic Sans MS" panose="030F0702030302020204" pitchFamily="66" charset="0"/>
              </a:rPr>
              <a:t>(</a:t>
            </a:r>
            <a:r>
              <a:rPr kumimoji="0" lang="en-US" altLang="en-US" sz="1800">
                <a:latin typeface="Comic Sans MS" panose="030F0702030302020204" pitchFamily="66" charset="0"/>
              </a:rPr>
              <a:t>This is for TCP Reno/SACK: TCP Tahoe always sets CW=1 after a loss)</a:t>
            </a:r>
          </a:p>
        </p:txBody>
      </p:sp>
    </p:spTree>
    <p:extLst>
      <p:ext uri="{BB962C8B-B14F-4D97-AF65-F5344CB8AC3E}">
        <p14:creationId xmlns:p14="http://schemas.microsoft.com/office/powerpoint/2010/main" val="341027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167C50BA-7D97-482F-8B67-3FCFC0D9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B631EE-5CF0-4939-9004-98635A3377D5}" type="slidenum">
              <a:rPr kumimoji="0" lang="en-US" altLang="en-US" sz="1400"/>
              <a:pPr/>
              <a:t>11</a:t>
            </a:fld>
            <a:endParaRPr kumimoji="0" lang="en-US" altLang="en-US" sz="140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9050F4D5-BA25-4488-B449-D9D3BFCD15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are losses recovered?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47EECDA2-7C07-4C86-A4C3-505E7FF8E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4800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What if packet is lost </a:t>
            </a:r>
            <a:r>
              <a:rPr lang="en-US" altLang="en-US" sz="2000"/>
              <a:t>(data or ACK!)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Coarse-grained Timeout: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Sender does not receive ACK after some period of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Event is called a retransmission time-out (RTO)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RTO value is based on estimated round-trip time (RTT)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RTT is adjusted over time using exponential weighted moving average: 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/>
              <a:t>	RTT = (1-x)*RTT + (x)*sample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/>
              <a:t>	(x is typically 0.1)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/>
              <a:t>First done in TCP Tahoe</a:t>
            </a:r>
          </a:p>
        </p:txBody>
      </p:sp>
      <p:sp>
        <p:nvSpPr>
          <p:cNvPr id="15366" name="Line 4">
            <a:extLst>
              <a:ext uri="{FF2B5EF4-FFF2-40B4-BE49-F238E27FC236}">
                <a16:creationId xmlns:a16="http://schemas.microsoft.com/office/drawing/2014/main" id="{E63D893A-4931-4108-830E-E405E83A25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99275" y="3192463"/>
            <a:ext cx="1581150" cy="4857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67" name="Line 5">
            <a:extLst>
              <a:ext uri="{FF2B5EF4-FFF2-40B4-BE49-F238E27FC236}">
                <a16:creationId xmlns:a16="http://schemas.microsoft.com/office/drawing/2014/main" id="{4CAEF903-6E37-454D-A508-819EBAE75F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6300" y="2468563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68" name="Text Box 6">
            <a:extLst>
              <a:ext uri="{FF2B5EF4-FFF2-40B4-BE49-F238E27FC236}">
                <a16:creationId xmlns:a16="http://schemas.microsoft.com/office/drawing/2014/main" id="{C3E9677A-5047-47D1-8229-0C8646E3AC76}"/>
              </a:ext>
            </a:extLst>
          </p:cNvPr>
          <p:cNvSpPr txBox="1">
            <a:spLocks noChangeArrowheads="1"/>
          </p:cNvSpPr>
          <p:nvPr/>
        </p:nvSpPr>
        <p:spPr bwMode="auto">
          <a:xfrm rot="706751">
            <a:off x="6338888" y="2479675"/>
            <a:ext cx="1863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Seq=92, 8 bytes data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5369" name="Text Box 7">
            <a:extLst>
              <a:ext uri="{FF2B5EF4-FFF2-40B4-BE49-F238E27FC236}">
                <a16:creationId xmlns:a16="http://schemas.microsoft.com/office/drawing/2014/main" id="{1B0A7A83-0289-43E1-A129-E63FA70317B7}"/>
              </a:ext>
            </a:extLst>
          </p:cNvPr>
          <p:cNvSpPr txBox="1">
            <a:spLocks noChangeArrowheads="1"/>
          </p:cNvSpPr>
          <p:nvPr/>
        </p:nvSpPr>
        <p:spPr bwMode="auto">
          <a:xfrm rot="-982672">
            <a:off x="7223125" y="3165475"/>
            <a:ext cx="94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ACK=100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5370" name="Text Box 8">
            <a:extLst>
              <a:ext uri="{FF2B5EF4-FFF2-40B4-BE49-F238E27FC236}">
                <a16:creationId xmlns:a16="http://schemas.microsoft.com/office/drawing/2014/main" id="{D4AEA1ED-D72C-40F2-9AA0-27BCFD6AD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2088" y="3729038"/>
            <a:ext cx="588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800">
                <a:solidFill>
                  <a:srgbClr val="FF0000"/>
                </a:solidFill>
                <a:latin typeface="Comic Sans MS" panose="030F0702030302020204" pitchFamily="66" charset="0"/>
              </a:rPr>
              <a:t>loss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5371" name="Text Box 9">
            <a:extLst>
              <a:ext uri="{FF2B5EF4-FFF2-40B4-BE49-F238E27FC236}">
                <a16:creationId xmlns:a16="http://schemas.microsoft.com/office/drawing/2014/main" id="{E7A7E177-F6C5-4BA7-B211-612D2EDBDE54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5299868" y="3275807"/>
            <a:ext cx="912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>
                <a:latin typeface="Comic Sans MS" panose="030F0702030302020204" pitchFamily="66" charset="0"/>
              </a:rPr>
              <a:t>timeout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5372" name="Text Box 10">
            <a:extLst>
              <a:ext uri="{FF2B5EF4-FFF2-40B4-BE49-F238E27FC236}">
                <a16:creationId xmlns:a16="http://schemas.microsoft.com/office/drawing/2014/main" id="{B67BE4A5-9D94-4A04-B38D-2BE12C998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0" y="6034088"/>
            <a:ext cx="2051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800">
                <a:latin typeface="Comic Sans MS" panose="030F0702030302020204" pitchFamily="66" charset="0"/>
              </a:rPr>
              <a:t>lost ACK scenario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5373" name="Text Box 11">
            <a:extLst>
              <a:ext uri="{FF2B5EF4-FFF2-40B4-BE49-F238E27FC236}">
                <a16:creationId xmlns:a16="http://schemas.microsoft.com/office/drawing/2014/main" id="{E121406F-B0C7-4719-91F7-221EB1F97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8450" y="345122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2400">
                <a:solidFill>
                  <a:srgbClr val="FF0000"/>
                </a:solidFill>
              </a:rPr>
              <a:t>X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5374" name="Line 12">
            <a:extLst>
              <a:ext uri="{FF2B5EF4-FFF2-40B4-BE49-F238E27FC236}">
                <a16:creationId xmlns:a16="http://schemas.microsoft.com/office/drawing/2014/main" id="{6AC11B0E-B796-46EE-9124-0AEAA864BB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6300" y="4335463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75" name="Text Box 13">
            <a:extLst>
              <a:ext uri="{FF2B5EF4-FFF2-40B4-BE49-F238E27FC236}">
                <a16:creationId xmlns:a16="http://schemas.microsoft.com/office/drawing/2014/main" id="{D29D47D9-E34C-4D03-884B-5E2768199BB3}"/>
              </a:ext>
            </a:extLst>
          </p:cNvPr>
          <p:cNvSpPr txBox="1">
            <a:spLocks noChangeArrowheads="1"/>
          </p:cNvSpPr>
          <p:nvPr/>
        </p:nvSpPr>
        <p:spPr bwMode="auto">
          <a:xfrm rot="706751">
            <a:off x="6253163" y="4279900"/>
            <a:ext cx="1863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Seq=92, 8 bytes data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5376" name="Line 14">
            <a:extLst>
              <a:ext uri="{FF2B5EF4-FFF2-40B4-BE49-F238E27FC236}">
                <a16:creationId xmlns:a16="http://schemas.microsoft.com/office/drawing/2014/main" id="{51CB8DF3-E45D-4CAA-BE65-B81481FF827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6775" y="2249488"/>
            <a:ext cx="0" cy="384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77" name="Line 15">
            <a:extLst>
              <a:ext uri="{FF2B5EF4-FFF2-40B4-BE49-F238E27FC236}">
                <a16:creationId xmlns:a16="http://schemas.microsoft.com/office/drawing/2014/main" id="{20D21ADD-6C3C-403A-9EAE-9A899EC2DBDC}"/>
              </a:ext>
            </a:extLst>
          </p:cNvPr>
          <p:cNvSpPr>
            <a:spLocks noChangeShapeType="1"/>
          </p:cNvSpPr>
          <p:nvPr/>
        </p:nvSpPr>
        <p:spPr bwMode="auto">
          <a:xfrm>
            <a:off x="8461375" y="2249488"/>
            <a:ext cx="0" cy="384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78" name="Line 16">
            <a:extLst>
              <a:ext uri="{FF2B5EF4-FFF2-40B4-BE49-F238E27FC236}">
                <a16:creationId xmlns:a16="http://schemas.microsoft.com/office/drawing/2014/main" id="{CC017C4E-9626-4AB0-847D-9286D6F96B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65825" y="5116513"/>
            <a:ext cx="2495550" cy="7524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79" name="Text Box 17">
            <a:extLst>
              <a:ext uri="{FF2B5EF4-FFF2-40B4-BE49-F238E27FC236}">
                <a16:creationId xmlns:a16="http://schemas.microsoft.com/office/drawing/2014/main" id="{411E6226-AF27-42AE-A7F1-C670B893FDC4}"/>
              </a:ext>
            </a:extLst>
          </p:cNvPr>
          <p:cNvSpPr txBox="1">
            <a:spLocks noChangeArrowheads="1"/>
          </p:cNvSpPr>
          <p:nvPr/>
        </p:nvSpPr>
        <p:spPr bwMode="auto">
          <a:xfrm rot="-926867">
            <a:off x="6775450" y="5200650"/>
            <a:ext cx="966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ACK=100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5380" name="Line 18">
            <a:extLst>
              <a:ext uri="{FF2B5EF4-FFF2-40B4-BE49-F238E27FC236}">
                <a16:creationId xmlns:a16="http://schemas.microsoft.com/office/drawing/2014/main" id="{2C703CB0-2848-4B5B-94DF-332033467F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75325" y="2449513"/>
            <a:ext cx="0" cy="600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81" name="Line 19">
            <a:extLst>
              <a:ext uri="{FF2B5EF4-FFF2-40B4-BE49-F238E27FC236}">
                <a16:creationId xmlns:a16="http://schemas.microsoft.com/office/drawing/2014/main" id="{3418A6B4-5A4B-4CC4-8157-900905B230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84850" y="3849688"/>
            <a:ext cx="0" cy="476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82" name="Text Box 20">
            <a:extLst>
              <a:ext uri="{FF2B5EF4-FFF2-40B4-BE49-F238E27FC236}">
                <a16:creationId xmlns:a16="http://schemas.microsoft.com/office/drawing/2014/main" id="{DF37CDE6-40BB-4C5C-8828-E35B161D3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7925" y="1636713"/>
            <a:ext cx="828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>
                <a:latin typeface="Comic Sans MS" panose="030F0702030302020204" pitchFamily="66" charset="0"/>
              </a:rPr>
              <a:t>sender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5383" name="Text Box 21">
            <a:extLst>
              <a:ext uri="{FF2B5EF4-FFF2-40B4-BE49-F238E27FC236}">
                <a16:creationId xmlns:a16="http://schemas.microsoft.com/office/drawing/2014/main" id="{48D33588-16C8-43B6-AA27-4158B0C75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1636713"/>
            <a:ext cx="974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>
                <a:latin typeface="Comic Sans MS" panose="030F0702030302020204" pitchFamily="66" charset="0"/>
              </a:rPr>
              <a:t>receiver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pic>
        <p:nvPicPr>
          <p:cNvPr id="15384" name="Picture 22" descr="laptop3">
            <a:extLst>
              <a:ext uri="{FF2B5EF4-FFF2-40B4-BE49-F238E27FC236}">
                <a16:creationId xmlns:a16="http://schemas.microsoft.com/office/drawing/2014/main" id="{66A54BBE-770E-487F-AFFE-6F2995FDB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363" y="1393825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85" name="Picture 23" descr="tower7">
            <a:extLst>
              <a:ext uri="{FF2B5EF4-FFF2-40B4-BE49-F238E27FC236}">
                <a16:creationId xmlns:a16="http://schemas.microsoft.com/office/drawing/2014/main" id="{9D7B56AB-E052-4188-96E6-CBA238F87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763" y="1393825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86" name="Group 24">
            <a:extLst>
              <a:ext uri="{FF2B5EF4-FFF2-40B4-BE49-F238E27FC236}">
                <a16:creationId xmlns:a16="http://schemas.microsoft.com/office/drawing/2014/main" id="{A3F327F6-BDB3-4AA1-B5E3-048CB410DE61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5635625"/>
            <a:ext cx="658813" cy="366713"/>
            <a:chOff x="3304" y="3530"/>
            <a:chExt cx="415" cy="231"/>
          </a:xfrm>
        </p:grpSpPr>
        <p:sp>
          <p:nvSpPr>
            <p:cNvPr id="15387" name="Rectangle 25">
              <a:extLst>
                <a:ext uri="{FF2B5EF4-FFF2-40B4-BE49-F238E27FC236}">
                  <a16:creationId xmlns:a16="http://schemas.microsoft.com/office/drawing/2014/main" id="{9E49AC61-D42E-44EB-A726-30E3E80AE6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5388" name="Text Box 26">
              <a:extLst>
                <a:ext uri="{FF2B5EF4-FFF2-40B4-BE49-F238E27FC236}">
                  <a16:creationId xmlns:a16="http://schemas.microsoft.com/office/drawing/2014/main" id="{225744BC-F6BE-47B0-BEFB-396E8F3119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4" y="3530"/>
              <a:ext cx="4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1800">
                  <a:latin typeface="Comic Sans MS" panose="030F0702030302020204" pitchFamily="66" charset="0"/>
                </a:rPr>
                <a:t>time</a:t>
              </a:r>
              <a:endParaRPr kumimoji="0" lang="en-US" altLang="en-US" sz="100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7283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2DCA85FB-D424-42A8-A914-DFBC7F92F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9999FC-DC01-4420-9D84-A63DF0AEB24E}" type="slidenum">
              <a:rPr kumimoji="0" lang="en-US" altLang="en-US" sz="1400"/>
              <a:pPr/>
              <a:t>12</a:t>
            </a:fld>
            <a:endParaRPr kumimoji="0" lang="en-US" altLang="en-US" sz="140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0FE5AE0B-EF4D-4887-A1A9-DDB0A1C1F3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Fast Retransmit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A20B6105-3284-4385-965A-778EEA4E94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48768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Receiver expects N, gets N+1: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Immediately sends ACK(N)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This is called a duplicate 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Does NOT delay ACKs here!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Continue sending dup ACKs for each subsequent packet (not 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Sender gets 3 duplicate ACKs: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Infers N is lost and resends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3 chosen so out-of-order packets don’t trigger Fast Retransmit  accidentally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Called “fast” since we don’t need to wait for a full RTT</a:t>
            </a:r>
          </a:p>
        </p:txBody>
      </p:sp>
      <p:sp>
        <p:nvSpPr>
          <p:cNvPr id="16390" name="Line 4">
            <a:extLst>
              <a:ext uri="{FF2B5EF4-FFF2-40B4-BE49-F238E27FC236}">
                <a16:creationId xmlns:a16="http://schemas.microsoft.com/office/drawing/2014/main" id="{AD028A3E-FA25-4960-A03A-EC6D693A3C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6913" y="3276600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6391" name="Text Box 5">
            <a:extLst>
              <a:ext uri="{FF2B5EF4-FFF2-40B4-BE49-F238E27FC236}">
                <a16:creationId xmlns:a16="http://schemas.microsoft.com/office/drawing/2014/main" id="{E4F1EBD1-948F-466C-A731-1AC83B3D2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5525" y="1635125"/>
            <a:ext cx="828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>
                <a:latin typeface="Comic Sans MS" panose="030F0702030302020204" pitchFamily="66" charset="0"/>
              </a:rPr>
              <a:t>sender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6392" name="Text Box 6">
            <a:extLst>
              <a:ext uri="{FF2B5EF4-FFF2-40B4-BE49-F238E27FC236}">
                <a16:creationId xmlns:a16="http://schemas.microsoft.com/office/drawing/2014/main" id="{FD05FB99-0D7F-48FA-9AAA-9BAE27838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635125"/>
            <a:ext cx="974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>
                <a:latin typeface="Comic Sans MS" panose="030F0702030302020204" pitchFamily="66" charset="0"/>
              </a:rPr>
              <a:t>receiver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6393" name="Line 7">
            <a:extLst>
              <a:ext uri="{FF2B5EF4-FFF2-40B4-BE49-F238E27FC236}">
                <a16:creationId xmlns:a16="http://schemas.microsoft.com/office/drawing/2014/main" id="{B5F080C7-E147-482F-BF32-E77F93DF37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2150" y="2400300"/>
            <a:ext cx="0" cy="384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6394" name="Line 8">
            <a:extLst>
              <a:ext uri="{FF2B5EF4-FFF2-40B4-BE49-F238E27FC236}">
                <a16:creationId xmlns:a16="http://schemas.microsoft.com/office/drawing/2014/main" id="{C9B43E31-F3B4-452D-91E6-D17F97B7C50F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6750" y="2247900"/>
            <a:ext cx="19050" cy="4000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6395" name="Line 9">
            <a:extLst>
              <a:ext uri="{FF2B5EF4-FFF2-40B4-BE49-F238E27FC236}">
                <a16:creationId xmlns:a16="http://schemas.microsoft.com/office/drawing/2014/main" id="{69505538-4374-41A7-B49F-203EEFEA2E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3100" y="2286000"/>
            <a:ext cx="2505075" cy="352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6396" name="Group 10">
            <a:extLst>
              <a:ext uri="{FF2B5EF4-FFF2-40B4-BE49-F238E27FC236}">
                <a16:creationId xmlns:a16="http://schemas.microsoft.com/office/drawing/2014/main" id="{4E611D20-83A9-4E02-82C8-120732394ABB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5715000"/>
            <a:ext cx="658813" cy="366713"/>
            <a:chOff x="3304" y="3530"/>
            <a:chExt cx="415" cy="231"/>
          </a:xfrm>
        </p:grpSpPr>
        <p:sp>
          <p:nvSpPr>
            <p:cNvPr id="16417" name="Rectangle 11">
              <a:extLst>
                <a:ext uri="{FF2B5EF4-FFF2-40B4-BE49-F238E27FC236}">
                  <a16:creationId xmlns:a16="http://schemas.microsoft.com/office/drawing/2014/main" id="{F7EBAB50-3A7C-4EE2-937E-A1FA7BED23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6418" name="Text Box 12">
              <a:extLst>
                <a:ext uri="{FF2B5EF4-FFF2-40B4-BE49-F238E27FC236}">
                  <a16:creationId xmlns:a16="http://schemas.microsoft.com/office/drawing/2014/main" id="{85313D54-4D16-4396-91F3-DAF2177B3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4" y="3530"/>
              <a:ext cx="4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1800">
                  <a:latin typeface="Comic Sans MS" panose="030F0702030302020204" pitchFamily="66" charset="0"/>
                </a:rPr>
                <a:t>time</a:t>
              </a:r>
              <a:endParaRPr kumimoji="0" lang="en-US" altLang="en-US" sz="1000">
                <a:latin typeface="Times New Roman" panose="02020603050405020304" pitchFamily="18" charset="0"/>
              </a:endParaRPr>
            </a:p>
          </p:txBody>
        </p:sp>
      </p:grpSp>
      <p:sp>
        <p:nvSpPr>
          <p:cNvPr id="16397" name="Line 13">
            <a:extLst>
              <a:ext uri="{FF2B5EF4-FFF2-40B4-BE49-F238E27FC236}">
                <a16:creationId xmlns:a16="http://schemas.microsoft.com/office/drawing/2014/main" id="{E11DA7A7-AD3C-431E-A4D1-7443A0BC0F3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6438" y="2924175"/>
            <a:ext cx="1376362" cy="2000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6398" name="Line 14">
            <a:extLst>
              <a:ext uri="{FF2B5EF4-FFF2-40B4-BE49-F238E27FC236}">
                <a16:creationId xmlns:a16="http://schemas.microsoft.com/office/drawing/2014/main" id="{2F0A48D8-25E6-4620-AE83-161161D97F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6438" y="3886200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6399" name="Line 15">
            <a:extLst>
              <a:ext uri="{FF2B5EF4-FFF2-40B4-BE49-F238E27FC236}">
                <a16:creationId xmlns:a16="http://schemas.microsoft.com/office/drawing/2014/main" id="{19BC9941-1F3D-43C8-9BD6-8AC637C8ED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76913" y="3581400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pic>
        <p:nvPicPr>
          <p:cNvPr id="16400" name="Picture 16" descr="laptop3">
            <a:extLst>
              <a:ext uri="{FF2B5EF4-FFF2-40B4-BE49-F238E27FC236}">
                <a16:creationId xmlns:a16="http://schemas.microsoft.com/office/drawing/2014/main" id="{243EC197-A324-437A-B5A6-590C03933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963" y="1362075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1" name="Picture 17" descr="tower7">
            <a:extLst>
              <a:ext uri="{FF2B5EF4-FFF2-40B4-BE49-F238E27FC236}">
                <a16:creationId xmlns:a16="http://schemas.microsoft.com/office/drawing/2014/main" id="{EF4E0AE4-93BC-42C2-9025-0F2CC3CB3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363" y="1392238"/>
            <a:ext cx="731837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2" name="Line 18">
            <a:extLst>
              <a:ext uri="{FF2B5EF4-FFF2-40B4-BE49-F238E27FC236}">
                <a16:creationId xmlns:a16="http://schemas.microsoft.com/office/drawing/2014/main" id="{47ADA560-A699-4317-B0C6-9849962381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286375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6403" name="Text Box 19">
            <a:extLst>
              <a:ext uri="{FF2B5EF4-FFF2-40B4-BE49-F238E27FC236}">
                <a16:creationId xmlns:a16="http://schemas.microsoft.com/office/drawing/2014/main" id="{08572CAC-3610-442E-BF8D-D308BC06901F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6153150" y="2743200"/>
            <a:ext cx="1968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SEQ=3000, size=1000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6404" name="Text Box 20">
            <a:extLst>
              <a:ext uri="{FF2B5EF4-FFF2-40B4-BE49-F238E27FC236}">
                <a16:creationId xmlns:a16="http://schemas.microsoft.com/office/drawing/2014/main" id="{76FF3B3A-704B-4CA0-AF16-5EAA4332D093}"/>
              </a:ext>
            </a:extLst>
          </p:cNvPr>
          <p:cNvSpPr txBox="1">
            <a:spLocks noChangeArrowheads="1"/>
          </p:cNvSpPr>
          <p:nvPr/>
        </p:nvSpPr>
        <p:spPr bwMode="auto">
          <a:xfrm rot="-420000">
            <a:off x="6503988" y="2133600"/>
            <a:ext cx="993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ACK 3000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6405" name="Text Box 21">
            <a:extLst>
              <a:ext uri="{FF2B5EF4-FFF2-40B4-BE49-F238E27FC236}">
                <a16:creationId xmlns:a16="http://schemas.microsoft.com/office/drawing/2014/main" id="{F2155DFC-7E44-4D83-9271-0FDE18CFA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2955925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2000">
                <a:solidFill>
                  <a:srgbClr val="FF0000"/>
                </a:solidFill>
              </a:rPr>
              <a:t>X</a:t>
            </a:r>
            <a:endParaRPr kumimoji="0" lang="en-US" altLang="en-US" sz="900">
              <a:latin typeface="Times New Roman" panose="02020603050405020304" pitchFamily="18" charset="0"/>
            </a:endParaRPr>
          </a:p>
        </p:txBody>
      </p:sp>
      <p:sp>
        <p:nvSpPr>
          <p:cNvPr id="16406" name="Text Box 22">
            <a:extLst>
              <a:ext uri="{FF2B5EF4-FFF2-40B4-BE49-F238E27FC236}">
                <a16:creationId xmlns:a16="http://schemas.microsoft.com/office/drawing/2014/main" id="{0E79EF77-8905-4813-8922-CC7E8016D6DA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6172200" y="3124200"/>
            <a:ext cx="1057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SEQ=4000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6407" name="Text Box 23">
            <a:extLst>
              <a:ext uri="{FF2B5EF4-FFF2-40B4-BE49-F238E27FC236}">
                <a16:creationId xmlns:a16="http://schemas.microsoft.com/office/drawing/2014/main" id="{EE09F3AA-2BB5-4A94-B4D6-B538F29BDF45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6172200" y="3429000"/>
            <a:ext cx="1057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SEQ=5000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6408" name="Text Box 24">
            <a:extLst>
              <a:ext uri="{FF2B5EF4-FFF2-40B4-BE49-F238E27FC236}">
                <a16:creationId xmlns:a16="http://schemas.microsoft.com/office/drawing/2014/main" id="{6BB0AD89-867F-4BE4-AC40-847B3D1F46F9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6145213" y="3733800"/>
            <a:ext cx="1057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SEQ=6000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6409" name="Text Box 25">
            <a:extLst>
              <a:ext uri="{FF2B5EF4-FFF2-40B4-BE49-F238E27FC236}">
                <a16:creationId xmlns:a16="http://schemas.microsoft.com/office/drawing/2014/main" id="{10BEA7EB-E6FB-426A-94E2-770D05B6EA40}"/>
              </a:ext>
            </a:extLst>
          </p:cNvPr>
          <p:cNvSpPr txBox="1">
            <a:spLocks noChangeArrowheads="1"/>
          </p:cNvSpPr>
          <p:nvPr/>
        </p:nvSpPr>
        <p:spPr bwMode="auto">
          <a:xfrm rot="-420000">
            <a:off x="6629400" y="4495800"/>
            <a:ext cx="993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ACK 3000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6410" name="Text Box 26">
            <a:extLst>
              <a:ext uri="{FF2B5EF4-FFF2-40B4-BE49-F238E27FC236}">
                <a16:creationId xmlns:a16="http://schemas.microsoft.com/office/drawing/2014/main" id="{56922C77-BD14-45B6-9F3B-4959E1A65813}"/>
              </a:ext>
            </a:extLst>
          </p:cNvPr>
          <p:cNvSpPr txBox="1">
            <a:spLocks noChangeArrowheads="1"/>
          </p:cNvSpPr>
          <p:nvPr/>
        </p:nvSpPr>
        <p:spPr bwMode="auto">
          <a:xfrm rot="-420000">
            <a:off x="6629400" y="4267200"/>
            <a:ext cx="993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ACK 3000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6411" name="Text Box 27">
            <a:extLst>
              <a:ext uri="{FF2B5EF4-FFF2-40B4-BE49-F238E27FC236}">
                <a16:creationId xmlns:a16="http://schemas.microsoft.com/office/drawing/2014/main" id="{847B3E56-910F-4085-9DEE-374D885876B6}"/>
              </a:ext>
            </a:extLst>
          </p:cNvPr>
          <p:cNvSpPr txBox="1">
            <a:spLocks noChangeArrowheads="1"/>
          </p:cNvSpPr>
          <p:nvPr/>
        </p:nvSpPr>
        <p:spPr bwMode="auto">
          <a:xfrm rot="-420000">
            <a:off x="6629400" y="4724400"/>
            <a:ext cx="993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ACK 3000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6412" name="Line 28">
            <a:extLst>
              <a:ext uri="{FF2B5EF4-FFF2-40B4-BE49-F238E27FC236}">
                <a16:creationId xmlns:a16="http://schemas.microsoft.com/office/drawing/2014/main" id="{32C11770-C220-4C58-ABFD-2144078E24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4371975"/>
            <a:ext cx="2505075" cy="352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6413" name="Line 29">
            <a:extLst>
              <a:ext uri="{FF2B5EF4-FFF2-40B4-BE49-F238E27FC236}">
                <a16:creationId xmlns:a16="http://schemas.microsoft.com/office/drawing/2014/main" id="{7064790C-D57F-401B-8E40-CE6934D699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4600575"/>
            <a:ext cx="2505075" cy="352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6414" name="Line 30">
            <a:extLst>
              <a:ext uri="{FF2B5EF4-FFF2-40B4-BE49-F238E27FC236}">
                <a16:creationId xmlns:a16="http://schemas.microsoft.com/office/drawing/2014/main" id="{198CED4F-8808-4CE9-AFB9-BDD4C76045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00725" y="4829175"/>
            <a:ext cx="2505075" cy="352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6415" name="Text Box 31">
            <a:extLst>
              <a:ext uri="{FF2B5EF4-FFF2-40B4-BE49-F238E27FC236}">
                <a16:creationId xmlns:a16="http://schemas.microsoft.com/office/drawing/2014/main" id="{69DB0598-F816-42C4-B9CC-2B8CB8DF6B76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6172200" y="5181600"/>
            <a:ext cx="1968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SEQ=3000, size=1000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6416" name="Text Box 32">
            <a:extLst>
              <a:ext uri="{FF2B5EF4-FFF2-40B4-BE49-F238E27FC236}">
                <a16:creationId xmlns:a16="http://schemas.microsoft.com/office/drawing/2014/main" id="{084C5E14-D7EF-445A-9165-8281CA053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791200"/>
            <a:ext cx="3549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 sz="2400">
                <a:latin typeface="Comic Sans MS" panose="030F0702030302020204" pitchFamily="66" charset="0"/>
              </a:rPr>
              <a:t>Introduced in TCP Reno</a:t>
            </a:r>
          </a:p>
        </p:txBody>
      </p:sp>
    </p:spTree>
    <p:extLst>
      <p:ext uri="{BB962C8B-B14F-4D97-AF65-F5344CB8AC3E}">
        <p14:creationId xmlns:p14="http://schemas.microsoft.com/office/powerpoint/2010/main" val="3633611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2B2F4715-3A04-4CB6-A8DD-E1FCDDA8F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B0FCB9-74EC-43A9-9434-DDC21FEAA528}" type="slidenum">
              <a:rPr kumimoji="0" lang="en-US" altLang="en-US" sz="1400"/>
              <a:pPr/>
              <a:t>13</a:t>
            </a:fld>
            <a:endParaRPr kumimoji="0" lang="en-US" altLang="en-US" sz="140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99949CDC-9A73-4046-9460-22A7ED168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Other Loss Recovery Methods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039F3458-55C2-46C1-BAF3-6A52102A7D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Selective Acknowledgements (SACK):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Returned ACKs contain option w/SACK block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Block says, "got up N-1  </a:t>
            </a:r>
            <a:r>
              <a:rPr lang="en-US" altLang="en-US" sz="2000">
                <a:solidFill>
                  <a:srgbClr val="CC0000"/>
                </a:solidFill>
              </a:rPr>
              <a:t>AND</a:t>
            </a:r>
            <a:r>
              <a:rPr lang="en-US" altLang="en-US" sz="2000"/>
              <a:t> got N+1 through N+3"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A single ACK can generate a retransmission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New Reno partial ACKs: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New ACK during fast retransmit may not ACK all outstanding data. Ex: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/>
              <a:t>Have ACK of 1, waiting for 2-6, get 3 dup acks of 1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/>
              <a:t>Retransmit 2, get ACK of 3, can now infer 4 lost as well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Other schemes exist (e.g., Vegas)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Reno has been prevalent; SACK now catching on</a:t>
            </a:r>
          </a:p>
        </p:txBody>
      </p:sp>
    </p:spTree>
    <p:extLst>
      <p:ext uri="{BB962C8B-B14F-4D97-AF65-F5344CB8AC3E}">
        <p14:creationId xmlns:p14="http://schemas.microsoft.com/office/powerpoint/2010/main" val="2884057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6F5AC196-9D96-4C98-B051-4041E098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9878C2-882F-441E-8824-8CFF3D0CCFD4}" type="slidenum">
              <a:rPr kumimoji="0" lang="en-US" altLang="en-US" sz="1400"/>
              <a:pPr/>
              <a:t>14</a:t>
            </a:fld>
            <a:endParaRPr kumimoji="0" lang="en-US" altLang="en-US" sz="1400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E56ECD9C-DC94-4F62-A088-548C9A4F11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Connection Termination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2FA7A456-BEE5-4762-A915-91086E2EEE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3886200" cy="5181600"/>
          </a:xfrm>
        </p:spPr>
        <p:txBody>
          <a:bodyPr/>
          <a:lstStyle/>
          <a:p>
            <a:pPr eaLnBrk="1" hangingPunct="1"/>
            <a:r>
              <a:rPr lang="en-US" altLang="en-US" sz="2000"/>
              <a:t>Either side may terminate a connection. ( In fact, connection can stay half-closed.)  Let's say the server closes (typical in WWW)</a:t>
            </a:r>
          </a:p>
          <a:p>
            <a:pPr eaLnBrk="1" hangingPunct="1"/>
            <a:r>
              <a:rPr lang="en-US" altLang="en-US" sz="2000"/>
              <a:t>Server sends FIN with seq Number (SN+1) (i.e., FIN is a byte in sequence)</a:t>
            </a:r>
          </a:p>
          <a:p>
            <a:pPr eaLnBrk="1" hangingPunct="1"/>
            <a:r>
              <a:rPr lang="en-US" altLang="en-US" sz="2000"/>
              <a:t>Client ACK's the FIN with SN+2 ("next expected")</a:t>
            </a:r>
          </a:p>
          <a:p>
            <a:pPr eaLnBrk="1" hangingPunct="1"/>
            <a:r>
              <a:rPr lang="en-US" altLang="en-US" sz="2000"/>
              <a:t>Client sends it's own FIN when ready</a:t>
            </a:r>
          </a:p>
          <a:p>
            <a:pPr eaLnBrk="1" hangingPunct="1"/>
            <a:r>
              <a:rPr lang="en-US" altLang="en-US" sz="2000"/>
              <a:t>Server ACK's client FIN as well with SN+1.</a:t>
            </a:r>
          </a:p>
          <a:p>
            <a:pPr eaLnBrk="1" hangingPunct="1"/>
            <a:endParaRPr lang="en-US" altLang="en-US" sz="2000"/>
          </a:p>
        </p:txBody>
      </p:sp>
      <p:sp>
        <p:nvSpPr>
          <p:cNvPr id="18438" name="Line 4">
            <a:extLst>
              <a:ext uri="{FF2B5EF4-FFF2-40B4-BE49-F238E27FC236}">
                <a16:creationId xmlns:a16="http://schemas.microsoft.com/office/drawing/2014/main" id="{5C521BB3-51F2-4409-AE5A-7B6B28D23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1150" y="3683000"/>
            <a:ext cx="2533650" cy="590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39" name="Text Box 5">
            <a:extLst>
              <a:ext uri="{FF2B5EF4-FFF2-40B4-BE49-F238E27FC236}">
                <a16:creationId xmlns:a16="http://schemas.microsoft.com/office/drawing/2014/main" id="{EBCDA189-0BF6-4A81-8338-D3E6BF1A2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1225" y="1746250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>
                <a:latin typeface="Comic Sans MS" panose="030F0702030302020204" pitchFamily="66" charset="0"/>
              </a:rPr>
              <a:t>client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8440" name="Text Box 6">
            <a:extLst>
              <a:ext uri="{FF2B5EF4-FFF2-40B4-BE49-F238E27FC236}">
                <a16:creationId xmlns:a16="http://schemas.microsoft.com/office/drawing/2014/main" id="{FA91864C-989C-47D7-958D-3C15BE7B2D08}"/>
              </a:ext>
            </a:extLst>
          </p:cNvPr>
          <p:cNvSpPr txBox="1">
            <a:spLocks noChangeArrowheads="1"/>
          </p:cNvSpPr>
          <p:nvPr/>
        </p:nvSpPr>
        <p:spPr bwMode="auto">
          <a:xfrm rot="706751">
            <a:off x="6284913" y="4216400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FIN(Y)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8441" name="Text Box 7">
            <a:extLst>
              <a:ext uri="{FF2B5EF4-FFF2-40B4-BE49-F238E27FC236}">
                <a16:creationId xmlns:a16="http://schemas.microsoft.com/office/drawing/2014/main" id="{87E1BCE5-9774-4DF5-9D93-795C87BEB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1746250"/>
            <a:ext cx="800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>
                <a:latin typeface="Comic Sans MS" panose="030F0702030302020204" pitchFamily="66" charset="0"/>
              </a:rPr>
              <a:t>server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8442" name="Line 8">
            <a:extLst>
              <a:ext uri="{FF2B5EF4-FFF2-40B4-BE49-F238E27FC236}">
                <a16:creationId xmlns:a16="http://schemas.microsoft.com/office/drawing/2014/main" id="{B4D09D6B-30C0-44F5-9008-F02932350C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00675" y="3911600"/>
            <a:ext cx="2533650" cy="590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3" name="Line 9">
            <a:extLst>
              <a:ext uri="{FF2B5EF4-FFF2-40B4-BE49-F238E27FC236}">
                <a16:creationId xmlns:a16="http://schemas.microsoft.com/office/drawing/2014/main" id="{E1167E4C-353F-4C39-B1E0-BD5B1279B8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1000" y="4625975"/>
            <a:ext cx="0" cy="13430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4" name="Line 10">
            <a:extLst>
              <a:ext uri="{FF2B5EF4-FFF2-40B4-BE49-F238E27FC236}">
                <a16:creationId xmlns:a16="http://schemas.microsoft.com/office/drawing/2014/main" id="{93BF3130-B934-4F18-9283-94377F4D9C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24800" y="2501900"/>
            <a:ext cx="0" cy="3409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5" name="Line 11">
            <a:extLst>
              <a:ext uri="{FF2B5EF4-FFF2-40B4-BE49-F238E27FC236}">
                <a16:creationId xmlns:a16="http://schemas.microsoft.com/office/drawing/2014/main" id="{6FA92532-EA63-4FA1-8488-9E72124A01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2575" y="4597400"/>
            <a:ext cx="2495550" cy="7524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6" name="Text Box 12">
            <a:extLst>
              <a:ext uri="{FF2B5EF4-FFF2-40B4-BE49-F238E27FC236}">
                <a16:creationId xmlns:a16="http://schemas.microsoft.com/office/drawing/2014/main" id="{C740B2EA-0AA4-445E-B712-B2A625BF275B}"/>
              </a:ext>
            </a:extLst>
          </p:cNvPr>
          <p:cNvSpPr txBox="1">
            <a:spLocks noChangeArrowheads="1"/>
          </p:cNvSpPr>
          <p:nvPr/>
        </p:nvSpPr>
        <p:spPr bwMode="auto">
          <a:xfrm rot="-926867">
            <a:off x="5241925" y="4597400"/>
            <a:ext cx="2732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ACK(Y+1)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8447" name="Text Box 13">
            <a:extLst>
              <a:ext uri="{FF2B5EF4-FFF2-40B4-BE49-F238E27FC236}">
                <a16:creationId xmlns:a16="http://schemas.microsoft.com/office/drawing/2014/main" id="{83F78CF2-1747-48D4-AFBE-DC5CDA7C6CF1}"/>
              </a:ext>
            </a:extLst>
          </p:cNvPr>
          <p:cNvSpPr txBox="1">
            <a:spLocks noChangeArrowheads="1"/>
          </p:cNvSpPr>
          <p:nvPr/>
        </p:nvSpPr>
        <p:spPr bwMode="auto">
          <a:xfrm rot="706751">
            <a:off x="6167438" y="3606800"/>
            <a:ext cx="989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ACK(X+1)</a:t>
            </a:r>
          </a:p>
        </p:txBody>
      </p:sp>
      <p:sp>
        <p:nvSpPr>
          <p:cNvPr id="18448" name="Line 14">
            <a:extLst>
              <a:ext uri="{FF2B5EF4-FFF2-40B4-BE49-F238E27FC236}">
                <a16:creationId xmlns:a16="http://schemas.microsoft.com/office/drawing/2014/main" id="{6BD63B9C-6342-4722-8C77-59F923695A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2768600"/>
            <a:ext cx="2495550" cy="7524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9" name="Text Box 15">
            <a:extLst>
              <a:ext uri="{FF2B5EF4-FFF2-40B4-BE49-F238E27FC236}">
                <a16:creationId xmlns:a16="http://schemas.microsoft.com/office/drawing/2014/main" id="{8B4C55FF-EEC5-4DE2-9455-1AE7C5CE3E46}"/>
              </a:ext>
            </a:extLst>
          </p:cNvPr>
          <p:cNvSpPr txBox="1">
            <a:spLocks noChangeArrowheads="1"/>
          </p:cNvSpPr>
          <p:nvPr/>
        </p:nvSpPr>
        <p:spPr bwMode="auto">
          <a:xfrm rot="-926867">
            <a:off x="5289550" y="2768600"/>
            <a:ext cx="2732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FIN(X)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8450" name="Line 16">
            <a:extLst>
              <a:ext uri="{FF2B5EF4-FFF2-40B4-BE49-F238E27FC236}">
                <a16:creationId xmlns:a16="http://schemas.microsoft.com/office/drawing/2014/main" id="{DE6287A9-4D47-41B1-B31C-0BB9B5C52AF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1625" y="2654300"/>
            <a:ext cx="0" cy="33432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51" name="Text Box 17">
            <a:extLst>
              <a:ext uri="{FF2B5EF4-FFF2-40B4-BE49-F238E27FC236}">
                <a16:creationId xmlns:a16="http://schemas.microsoft.com/office/drawing/2014/main" id="{0F169525-A601-415F-8EC2-E4EF10B05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544888"/>
            <a:ext cx="889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800">
                <a:latin typeface="Comic Sans MS" panose="030F0702030302020204" pitchFamily="66" charset="0"/>
              </a:rPr>
              <a:t>close()</a:t>
            </a:r>
          </a:p>
        </p:txBody>
      </p:sp>
      <p:sp>
        <p:nvSpPr>
          <p:cNvPr id="18452" name="Text Box 18">
            <a:extLst>
              <a:ext uri="{FF2B5EF4-FFF2-40B4-BE49-F238E27FC236}">
                <a16:creationId xmlns:a16="http://schemas.microsoft.com/office/drawing/2014/main" id="{DA334438-6190-44E8-B665-FB207ACE5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540000"/>
            <a:ext cx="88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800">
                <a:latin typeface="Comic Sans MS" panose="030F0702030302020204" pitchFamily="66" charset="0"/>
              </a:rPr>
              <a:t>close()</a:t>
            </a:r>
          </a:p>
        </p:txBody>
      </p:sp>
      <p:sp>
        <p:nvSpPr>
          <p:cNvPr id="18453" name="Text Box 19">
            <a:extLst>
              <a:ext uri="{FF2B5EF4-FFF2-40B4-BE49-F238E27FC236}">
                <a16:creationId xmlns:a16="http://schemas.microsoft.com/office/drawing/2014/main" id="{6A55DF0F-ECDE-4C51-AB1B-D487EE39A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9738" y="5881688"/>
            <a:ext cx="855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800">
                <a:latin typeface="Comic Sans MS" panose="030F0702030302020204" pitchFamily="66" charset="0"/>
              </a:rPr>
              <a:t>closed</a:t>
            </a:r>
          </a:p>
        </p:txBody>
      </p:sp>
      <p:sp>
        <p:nvSpPr>
          <p:cNvPr id="18454" name="Line 20">
            <a:extLst>
              <a:ext uri="{FF2B5EF4-FFF2-40B4-BE49-F238E27FC236}">
                <a16:creationId xmlns:a16="http://schemas.microsoft.com/office/drawing/2014/main" id="{C1769D68-A374-4C42-96C2-ADB0E4110359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606925"/>
            <a:ext cx="190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55" name="Line 21">
            <a:extLst>
              <a:ext uri="{FF2B5EF4-FFF2-40B4-BE49-F238E27FC236}">
                <a16:creationId xmlns:a16="http://schemas.microsoft.com/office/drawing/2014/main" id="{8FC95EE2-0F55-42F9-9829-7543F2E620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5988050"/>
            <a:ext cx="190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56" name="Text Box 22">
            <a:extLst>
              <a:ext uri="{FF2B5EF4-FFF2-40B4-BE49-F238E27FC236}">
                <a16:creationId xmlns:a16="http://schemas.microsoft.com/office/drawing/2014/main" id="{7CBCFD4A-00A4-4A8C-B35F-A17A6370C796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7620794" y="5134769"/>
            <a:ext cx="1308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800">
                <a:latin typeface="Comic Sans MS" panose="030F0702030302020204" pitchFamily="66" charset="0"/>
              </a:rPr>
              <a:t>timed wait</a:t>
            </a:r>
          </a:p>
        </p:txBody>
      </p:sp>
      <p:pic>
        <p:nvPicPr>
          <p:cNvPr id="18457" name="Picture 23" descr="laptop3">
            <a:extLst>
              <a:ext uri="{FF2B5EF4-FFF2-40B4-BE49-F238E27FC236}">
                <a16:creationId xmlns:a16="http://schemas.microsoft.com/office/drawing/2014/main" id="{A209301C-BEAF-4A4E-8E27-415002877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363" y="1549400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8" name="Picture 24" descr="tower7">
            <a:extLst>
              <a:ext uri="{FF2B5EF4-FFF2-40B4-BE49-F238E27FC236}">
                <a16:creationId xmlns:a16="http://schemas.microsoft.com/office/drawing/2014/main" id="{A87A1819-9FCB-486B-827E-901C3AB42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1579563"/>
            <a:ext cx="731837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9" name="Picture 25" descr="thinkpad_r_series">
            <a:extLst>
              <a:ext uri="{FF2B5EF4-FFF2-40B4-BE49-F238E27FC236}">
                <a16:creationId xmlns:a16="http://schemas.microsoft.com/office/drawing/2014/main" id="{1CC17F03-3873-42E6-93FA-C6C2D6D37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15113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60" name="Picture 26" descr="ibm-44p270">
            <a:extLst>
              <a:ext uri="{FF2B5EF4-FFF2-40B4-BE49-F238E27FC236}">
                <a16:creationId xmlns:a16="http://schemas.microsoft.com/office/drawing/2014/main" id="{8CA04C98-19BC-4C13-AC9F-09803D2F3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1552575"/>
            <a:ext cx="54610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461" name="Group 27">
            <a:extLst>
              <a:ext uri="{FF2B5EF4-FFF2-40B4-BE49-F238E27FC236}">
                <a16:creationId xmlns:a16="http://schemas.microsoft.com/office/drawing/2014/main" id="{B938632F-0F67-4A82-B366-49F3D2D1CECA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4521200"/>
            <a:ext cx="658813" cy="366713"/>
            <a:chOff x="3304" y="3530"/>
            <a:chExt cx="415" cy="231"/>
          </a:xfrm>
        </p:grpSpPr>
        <p:sp>
          <p:nvSpPr>
            <p:cNvPr id="18462" name="Rectangle 28">
              <a:extLst>
                <a:ext uri="{FF2B5EF4-FFF2-40B4-BE49-F238E27FC236}">
                  <a16:creationId xmlns:a16="http://schemas.microsoft.com/office/drawing/2014/main" id="{D5F2B5CE-C430-49A4-A09E-3AD0E987A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8463" name="Text Box 29">
              <a:extLst>
                <a:ext uri="{FF2B5EF4-FFF2-40B4-BE49-F238E27FC236}">
                  <a16:creationId xmlns:a16="http://schemas.microsoft.com/office/drawing/2014/main" id="{8C40B9F1-96AB-4DC5-B83E-A96C380905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4" y="3530"/>
              <a:ext cx="4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1800">
                  <a:latin typeface="Comic Sans MS" panose="030F0702030302020204" pitchFamily="66" charset="0"/>
                </a:rPr>
                <a:t>time</a:t>
              </a:r>
              <a:endParaRPr kumimoji="0" lang="en-US" altLang="en-US" sz="100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3338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>
            <a:extLst>
              <a:ext uri="{FF2B5EF4-FFF2-40B4-BE49-F238E27FC236}">
                <a16:creationId xmlns:a16="http://schemas.microsoft.com/office/drawing/2014/main" id="{2D515AED-930E-4E56-95CA-716EFE625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1B931A-3BC9-45DB-B589-754277A1B05F}" type="slidenum">
              <a:rPr kumimoji="0" lang="en-US" altLang="en-US" sz="1400"/>
              <a:pPr/>
              <a:t>15</a:t>
            </a:fld>
            <a:endParaRPr kumimoji="0" lang="en-US" altLang="en-US" sz="1400"/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C756E5D0-CA6A-4B2F-8C17-1BF4A987BF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TCP State Machine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2303466F-862F-4663-BD10-18B709150F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TCP uses a Finite State Machine, kept by each side of a connection, to keep track of what </a:t>
            </a:r>
            <a:r>
              <a:rPr lang="en-US" altLang="en-US" sz="2400">
                <a:solidFill>
                  <a:srgbClr val="CC0000"/>
                </a:solidFill>
              </a:rPr>
              <a:t>state</a:t>
            </a:r>
            <a:r>
              <a:rPr lang="en-US" altLang="en-US" sz="2400"/>
              <a:t> a connection is in.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State transitions reflect inherent races that can happen in the network, e.g., two FIN's passing each other in the network.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Certain things can go wrong along the way, i.e., packets can be dropped or corrupted.  In fact, machine is not perfect; certain problems can arise not anticipated in the original RFC.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This is where timers will come in, which we will discuss more later.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62424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91323EB7-A5CD-4B6F-92FA-735219663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6EF08F-59F3-489F-BBCC-941889068D43}" type="slidenum">
              <a:rPr kumimoji="0" lang="en-US" altLang="en-US" sz="1400"/>
              <a:pPr/>
              <a:t>16</a:t>
            </a:fld>
            <a:endParaRPr kumimoji="0" lang="en-US" altLang="en-US" sz="1400"/>
          </a:p>
        </p:txBody>
      </p:sp>
      <p:cxnSp>
        <p:nvCxnSpPr>
          <p:cNvPr id="20484" name="AutoShape 2">
            <a:extLst>
              <a:ext uri="{FF2B5EF4-FFF2-40B4-BE49-F238E27FC236}">
                <a16:creationId xmlns:a16="http://schemas.microsoft.com/office/drawing/2014/main" id="{832005B9-2D86-4F63-BB9B-BAA7CF3C38F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477000" y="1828800"/>
            <a:ext cx="3810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5" name="Rectangle 3">
            <a:extLst>
              <a:ext uri="{FF2B5EF4-FFF2-40B4-BE49-F238E27FC236}">
                <a16:creationId xmlns:a16="http://schemas.microsoft.com/office/drawing/2014/main" id="{43B9B22B-BEAE-44E9-9585-2C4812BA51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-91441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TCP Connection Establishment</a:t>
            </a:r>
          </a:p>
        </p:txBody>
      </p:sp>
      <p:sp>
        <p:nvSpPr>
          <p:cNvPr id="20486" name="Rectangle 4">
            <a:extLst>
              <a:ext uri="{FF2B5EF4-FFF2-40B4-BE49-F238E27FC236}">
                <a16:creationId xmlns:a16="http://schemas.microsoft.com/office/drawing/2014/main" id="{62B98383-1A8E-4B45-8508-EF89905B6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79120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200">
                <a:latin typeface="Comic Sans MS" panose="030F0702030302020204" pitchFamily="66" charset="0"/>
              </a:rPr>
              <a:t>ESTABLISHED</a:t>
            </a:r>
          </a:p>
        </p:txBody>
      </p:sp>
      <p:sp>
        <p:nvSpPr>
          <p:cNvPr id="20487" name="Rectangle 5">
            <a:extLst>
              <a:ext uri="{FF2B5EF4-FFF2-40B4-BE49-F238E27FC236}">
                <a16:creationId xmlns:a16="http://schemas.microsoft.com/office/drawing/2014/main" id="{2B66B9BA-72D9-44B3-BA47-5E93B0E5C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49580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200">
                <a:latin typeface="Comic Sans MS" panose="030F0702030302020204" pitchFamily="66" charset="0"/>
              </a:rPr>
              <a:t>SYN_RCVD</a:t>
            </a:r>
          </a:p>
        </p:txBody>
      </p:sp>
      <p:sp>
        <p:nvSpPr>
          <p:cNvPr id="20488" name="Rectangle 6">
            <a:extLst>
              <a:ext uri="{FF2B5EF4-FFF2-40B4-BE49-F238E27FC236}">
                <a16:creationId xmlns:a16="http://schemas.microsoft.com/office/drawing/2014/main" id="{BD3AC9C3-60A1-4FC0-BB38-3D2AA7240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20040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200">
                <a:latin typeface="Comic Sans MS" panose="030F0702030302020204" pitchFamily="66" charset="0"/>
              </a:rPr>
              <a:t>SYN_SENT</a:t>
            </a:r>
          </a:p>
        </p:txBody>
      </p:sp>
      <p:sp>
        <p:nvSpPr>
          <p:cNvPr id="20489" name="Rectangle 7">
            <a:extLst>
              <a:ext uri="{FF2B5EF4-FFF2-40B4-BE49-F238E27FC236}">
                <a16:creationId xmlns:a16="http://schemas.microsoft.com/office/drawing/2014/main" id="{81007624-445A-47EB-8344-0C57C78A1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144780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200">
                <a:latin typeface="Comic Sans MS" panose="030F0702030302020204" pitchFamily="66" charset="0"/>
              </a:rPr>
              <a:t>CLOSED</a:t>
            </a:r>
          </a:p>
        </p:txBody>
      </p:sp>
      <p:sp>
        <p:nvSpPr>
          <p:cNvPr id="20490" name="Rectangle 8">
            <a:extLst>
              <a:ext uri="{FF2B5EF4-FFF2-40B4-BE49-F238E27FC236}">
                <a16:creationId xmlns:a16="http://schemas.microsoft.com/office/drawing/2014/main" id="{F55F99BE-CB6E-4DCC-B01C-947072CC1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81940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200">
                <a:latin typeface="Comic Sans MS" panose="030F0702030302020204" pitchFamily="66" charset="0"/>
              </a:rPr>
              <a:t>LISTEN</a:t>
            </a:r>
          </a:p>
        </p:txBody>
      </p:sp>
      <p:cxnSp>
        <p:nvCxnSpPr>
          <p:cNvPr id="20491" name="AutoShape 9">
            <a:extLst>
              <a:ext uri="{FF2B5EF4-FFF2-40B4-BE49-F238E27FC236}">
                <a16:creationId xmlns:a16="http://schemas.microsoft.com/office/drawing/2014/main" id="{8A2A6EB9-4F06-4311-A2DD-9711F332823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24600" y="3276600"/>
            <a:ext cx="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2" name="AutoShape 10">
            <a:extLst>
              <a:ext uri="{FF2B5EF4-FFF2-40B4-BE49-F238E27FC236}">
                <a16:creationId xmlns:a16="http://schemas.microsoft.com/office/drawing/2014/main" id="{F206614C-7249-4F89-BEA0-28B13986EB6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477000" y="4953000"/>
            <a:ext cx="3048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3" name="AutoShape 11">
            <a:extLst>
              <a:ext uri="{FF2B5EF4-FFF2-40B4-BE49-F238E27FC236}">
                <a16:creationId xmlns:a16="http://schemas.microsoft.com/office/drawing/2014/main" id="{4C706AE9-7B10-4159-880E-9D72D106473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772400" y="3581400"/>
            <a:ext cx="457200" cy="2057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4" name="AutoShape 12">
            <a:extLst>
              <a:ext uri="{FF2B5EF4-FFF2-40B4-BE49-F238E27FC236}">
                <a16:creationId xmlns:a16="http://schemas.microsoft.com/office/drawing/2014/main" id="{33B1905D-6A6B-4C31-8D8E-DE1319D2C2C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96200" y="1905000"/>
            <a:ext cx="381000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95" name="Text Box 13">
            <a:extLst>
              <a:ext uri="{FF2B5EF4-FFF2-40B4-BE49-F238E27FC236}">
                <a16:creationId xmlns:a16="http://schemas.microsoft.com/office/drawing/2014/main" id="{70114164-C043-40B8-B942-F897D05D1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3313" y="2117725"/>
            <a:ext cx="1212850" cy="549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client application</a:t>
            </a:r>
          </a:p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calls connect()</a:t>
            </a:r>
          </a:p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send SYN</a:t>
            </a:r>
          </a:p>
        </p:txBody>
      </p:sp>
      <p:sp>
        <p:nvSpPr>
          <p:cNvPr id="20496" name="Text Box 14">
            <a:extLst>
              <a:ext uri="{FF2B5EF4-FFF2-40B4-BE49-F238E27FC236}">
                <a16:creationId xmlns:a16="http://schemas.microsoft.com/office/drawing/2014/main" id="{6AFB7450-A153-4A71-8DF5-A03B97566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8488" y="3581400"/>
            <a:ext cx="1223962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receive SYN</a:t>
            </a:r>
          </a:p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send SYN + ACK</a:t>
            </a:r>
          </a:p>
        </p:txBody>
      </p:sp>
      <p:sp>
        <p:nvSpPr>
          <p:cNvPr id="20497" name="Text Box 15">
            <a:extLst>
              <a:ext uri="{FF2B5EF4-FFF2-40B4-BE49-F238E27FC236}">
                <a16:creationId xmlns:a16="http://schemas.microsoft.com/office/drawing/2014/main" id="{38EB6D0C-16C2-4C72-ACBC-6384AA6ED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5825" y="2041525"/>
            <a:ext cx="12668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server application</a:t>
            </a:r>
          </a:p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calls listen()</a:t>
            </a:r>
          </a:p>
        </p:txBody>
      </p:sp>
      <p:sp>
        <p:nvSpPr>
          <p:cNvPr id="20498" name="Text Box 16">
            <a:extLst>
              <a:ext uri="{FF2B5EF4-FFF2-40B4-BE49-F238E27FC236}">
                <a16:creationId xmlns:a16="http://schemas.microsoft.com/office/drawing/2014/main" id="{2825E593-A142-4B76-B156-5EA438238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6813" y="4403725"/>
            <a:ext cx="139065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receive SYN &amp; ACK</a:t>
            </a:r>
          </a:p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send ACK</a:t>
            </a:r>
          </a:p>
        </p:txBody>
      </p:sp>
      <p:sp>
        <p:nvSpPr>
          <p:cNvPr id="20499" name="Text Box 17">
            <a:extLst>
              <a:ext uri="{FF2B5EF4-FFF2-40B4-BE49-F238E27FC236}">
                <a16:creationId xmlns:a16="http://schemas.microsoft.com/office/drawing/2014/main" id="{600E9464-1118-4C86-8468-3AE4DECA0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0463" y="5089525"/>
            <a:ext cx="92551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receive ACK</a:t>
            </a:r>
          </a:p>
        </p:txBody>
      </p:sp>
      <p:sp>
        <p:nvSpPr>
          <p:cNvPr id="20500" name="Rectangle 18">
            <a:extLst>
              <a:ext uri="{FF2B5EF4-FFF2-40B4-BE49-F238E27FC236}">
                <a16:creationId xmlns:a16="http://schemas.microsoft.com/office/drawing/2014/main" id="{B05E2AB3-C802-4C63-8201-45F1344231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4191000" cy="4800600"/>
          </a:xfrm>
          <a:noFill/>
        </p:spPr>
        <p:txBody>
          <a:bodyPr/>
          <a:lstStyle/>
          <a:p>
            <a:pPr eaLnBrk="1" hangingPunct="1"/>
            <a:r>
              <a:rPr lang="en-US" altLang="en-US" sz="2000"/>
              <a:t>CLOSED: more implied than actual, i.e., no connection</a:t>
            </a:r>
          </a:p>
          <a:p>
            <a:pPr eaLnBrk="1" hangingPunct="1"/>
            <a:r>
              <a:rPr lang="en-US" altLang="en-US" sz="2000"/>
              <a:t>LISTEN: willing to receive connections (accept call)</a:t>
            </a:r>
          </a:p>
          <a:p>
            <a:pPr eaLnBrk="1" hangingPunct="1"/>
            <a:r>
              <a:rPr lang="en-US" altLang="en-US" sz="2000"/>
              <a:t>SYN-SENT: sent a SYN, waiting for SYN-ACK</a:t>
            </a:r>
          </a:p>
          <a:p>
            <a:pPr eaLnBrk="1" hangingPunct="1"/>
            <a:r>
              <a:rPr lang="en-US" altLang="en-US" sz="2000"/>
              <a:t>SYN-RECEIVED: received a SYN, waiting for an ACK of our SYN</a:t>
            </a:r>
          </a:p>
          <a:p>
            <a:pPr eaLnBrk="1" hangingPunct="1"/>
            <a:r>
              <a:rPr lang="en-US" altLang="en-US" sz="2000"/>
              <a:t>ESTABLISHED: connection ready for data transfer</a:t>
            </a:r>
          </a:p>
        </p:txBody>
      </p:sp>
      <p:cxnSp>
        <p:nvCxnSpPr>
          <p:cNvPr id="20501" name="AutoShape 19">
            <a:extLst>
              <a:ext uri="{FF2B5EF4-FFF2-40B4-BE49-F238E27FC236}">
                <a16:creationId xmlns:a16="http://schemas.microsoft.com/office/drawing/2014/main" id="{349BF8C0-7C12-4060-8283-7053DAC6E37A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088188" y="3581400"/>
            <a:ext cx="760412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2" name="Text Box 20">
            <a:extLst>
              <a:ext uri="{FF2B5EF4-FFF2-40B4-BE49-F238E27FC236}">
                <a16:creationId xmlns:a16="http://schemas.microsoft.com/office/drawing/2014/main" id="{6D58492A-5CCA-4A28-82C2-C7A6DA5D6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800" y="3717925"/>
            <a:ext cx="9477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receive SYN</a:t>
            </a:r>
          </a:p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send  ACK</a:t>
            </a:r>
          </a:p>
        </p:txBody>
      </p:sp>
    </p:spTree>
    <p:extLst>
      <p:ext uri="{BB962C8B-B14F-4D97-AF65-F5344CB8AC3E}">
        <p14:creationId xmlns:p14="http://schemas.microsoft.com/office/powerpoint/2010/main" val="284005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9B3365E2-42E1-4350-94B7-6858C83A7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4DADB0-2B74-42A7-A7B9-B3E9645EE4BD}" type="slidenum">
              <a:rPr kumimoji="0" lang="en-US" altLang="en-US" sz="1400"/>
              <a:pPr/>
              <a:t>17</a:t>
            </a:fld>
            <a:endParaRPr kumimoji="0" lang="en-US" altLang="en-US" sz="1400"/>
          </a:p>
        </p:txBody>
      </p:sp>
      <p:cxnSp>
        <p:nvCxnSpPr>
          <p:cNvPr id="21508" name="AutoShape 2">
            <a:extLst>
              <a:ext uri="{FF2B5EF4-FFF2-40B4-BE49-F238E27FC236}">
                <a16:creationId xmlns:a16="http://schemas.microsoft.com/office/drawing/2014/main" id="{8AE5CEC0-94FA-46C3-AF91-7548578C376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534400" y="3276600"/>
            <a:ext cx="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9" name="Rectangle 3">
            <a:extLst>
              <a:ext uri="{FF2B5EF4-FFF2-40B4-BE49-F238E27FC236}">
                <a16:creationId xmlns:a16="http://schemas.microsoft.com/office/drawing/2014/main" id="{1EC89694-AF5F-42EC-8CC5-9FDF70821D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-15357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TCP Connection Termination</a:t>
            </a:r>
          </a:p>
        </p:txBody>
      </p:sp>
      <p:sp>
        <p:nvSpPr>
          <p:cNvPr id="21510" name="Rectangle 4">
            <a:extLst>
              <a:ext uri="{FF2B5EF4-FFF2-40B4-BE49-F238E27FC236}">
                <a16:creationId xmlns:a16="http://schemas.microsoft.com/office/drawing/2014/main" id="{7B739AE8-0086-4BFE-8E19-EABEA940E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129540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200">
                <a:latin typeface="Comic Sans MS" panose="030F0702030302020204" pitchFamily="66" charset="0"/>
              </a:rPr>
              <a:t>ESTABLISHED</a:t>
            </a:r>
          </a:p>
        </p:txBody>
      </p:sp>
      <p:sp>
        <p:nvSpPr>
          <p:cNvPr id="21511" name="Rectangle 5">
            <a:extLst>
              <a:ext uri="{FF2B5EF4-FFF2-40B4-BE49-F238E27FC236}">
                <a16:creationId xmlns:a16="http://schemas.microsoft.com/office/drawing/2014/main" id="{7B1258DA-9821-4B17-B3C6-DC2BCBADE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50520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200">
                <a:latin typeface="Comic Sans MS" panose="030F0702030302020204" pitchFamily="66" charset="0"/>
              </a:rPr>
              <a:t>FIN_WAIT_2</a:t>
            </a:r>
          </a:p>
        </p:txBody>
      </p:sp>
      <p:sp>
        <p:nvSpPr>
          <p:cNvPr id="21512" name="Rectangle 6">
            <a:extLst>
              <a:ext uri="{FF2B5EF4-FFF2-40B4-BE49-F238E27FC236}">
                <a16:creationId xmlns:a16="http://schemas.microsoft.com/office/drawing/2014/main" id="{32B175C8-CD78-46CA-A25D-31F82D08F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72440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200">
                <a:latin typeface="Comic Sans MS" panose="030F0702030302020204" pitchFamily="66" charset="0"/>
              </a:rPr>
              <a:t>TIME_WAIT</a:t>
            </a:r>
          </a:p>
        </p:txBody>
      </p:sp>
      <p:sp>
        <p:nvSpPr>
          <p:cNvPr id="21513" name="Rectangle 7">
            <a:extLst>
              <a:ext uri="{FF2B5EF4-FFF2-40B4-BE49-F238E27FC236}">
                <a16:creationId xmlns:a16="http://schemas.microsoft.com/office/drawing/2014/main" id="{F8BF34EA-46ED-4A82-A851-6E896EFB7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36220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200">
                <a:latin typeface="Comic Sans MS" panose="030F0702030302020204" pitchFamily="66" charset="0"/>
              </a:rPr>
              <a:t>FIN_WAIT_1</a:t>
            </a:r>
          </a:p>
        </p:txBody>
      </p:sp>
      <p:sp>
        <p:nvSpPr>
          <p:cNvPr id="21514" name="Rectangle 8">
            <a:extLst>
              <a:ext uri="{FF2B5EF4-FFF2-40B4-BE49-F238E27FC236}">
                <a16:creationId xmlns:a16="http://schemas.microsoft.com/office/drawing/2014/main" id="{F2E1A644-62C5-451F-B94A-F8FE8FBCA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19100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200">
                <a:latin typeface="Comic Sans MS" panose="030F0702030302020204" pitchFamily="66" charset="0"/>
              </a:rPr>
              <a:t>LAST_ACK</a:t>
            </a:r>
          </a:p>
        </p:txBody>
      </p:sp>
      <p:sp>
        <p:nvSpPr>
          <p:cNvPr id="21515" name="Rectangle 9">
            <a:extLst>
              <a:ext uri="{FF2B5EF4-FFF2-40B4-BE49-F238E27FC236}">
                <a16:creationId xmlns:a16="http://schemas.microsoft.com/office/drawing/2014/main" id="{2F3E571C-7035-4941-B074-154507230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289560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200">
                <a:latin typeface="Comic Sans MS" panose="030F0702030302020204" pitchFamily="66" charset="0"/>
              </a:rPr>
              <a:t>CLOSE_WAIT</a:t>
            </a:r>
          </a:p>
        </p:txBody>
      </p:sp>
      <p:sp>
        <p:nvSpPr>
          <p:cNvPr id="21516" name="Rectangle 10">
            <a:extLst>
              <a:ext uri="{FF2B5EF4-FFF2-40B4-BE49-F238E27FC236}">
                <a16:creationId xmlns:a16="http://schemas.microsoft.com/office/drawing/2014/main" id="{43A9C529-6957-4A4F-8528-9FB2631D5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86740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200">
                <a:latin typeface="Comic Sans MS" panose="030F0702030302020204" pitchFamily="66" charset="0"/>
              </a:rPr>
              <a:t>CLOSED</a:t>
            </a:r>
          </a:p>
        </p:txBody>
      </p:sp>
      <p:cxnSp>
        <p:nvCxnSpPr>
          <p:cNvPr id="21517" name="AutoShape 11">
            <a:extLst>
              <a:ext uri="{FF2B5EF4-FFF2-40B4-BE49-F238E27FC236}">
                <a16:creationId xmlns:a16="http://schemas.microsoft.com/office/drawing/2014/main" id="{2C662CAB-576C-41B6-8BDB-E6A0F3C4B32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19800" y="28194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8" name="AutoShape 12">
            <a:extLst>
              <a:ext uri="{FF2B5EF4-FFF2-40B4-BE49-F238E27FC236}">
                <a16:creationId xmlns:a16="http://schemas.microsoft.com/office/drawing/2014/main" id="{395D6650-C652-4853-A41C-99BD3241E54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553200" y="5105400"/>
            <a:ext cx="5334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9" name="AutoShape 13">
            <a:extLst>
              <a:ext uri="{FF2B5EF4-FFF2-40B4-BE49-F238E27FC236}">
                <a16:creationId xmlns:a16="http://schemas.microsoft.com/office/drawing/2014/main" id="{96D96E53-17AB-48F4-8BFB-B249DB063516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924800" y="4648200"/>
            <a:ext cx="304800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0" name="AutoShape 14">
            <a:extLst>
              <a:ext uri="{FF2B5EF4-FFF2-40B4-BE49-F238E27FC236}">
                <a16:creationId xmlns:a16="http://schemas.microsoft.com/office/drawing/2014/main" id="{ECD873D0-C326-495A-AE7E-4D9B9662CDA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001000" y="1752600"/>
            <a:ext cx="22860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21" name="Text Box 15">
            <a:extLst>
              <a:ext uri="{FF2B5EF4-FFF2-40B4-BE49-F238E27FC236}">
                <a16:creationId xmlns:a16="http://schemas.microsoft.com/office/drawing/2014/main" id="{119A73F7-52A5-4A5C-A831-DCC101F81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6763" y="5470525"/>
            <a:ext cx="1033462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wait 2*MSL</a:t>
            </a:r>
          </a:p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(240 seconds)</a:t>
            </a:r>
          </a:p>
        </p:txBody>
      </p:sp>
      <p:sp>
        <p:nvSpPr>
          <p:cNvPr id="21522" name="Text Box 16">
            <a:extLst>
              <a:ext uri="{FF2B5EF4-FFF2-40B4-BE49-F238E27FC236}">
                <a16:creationId xmlns:a16="http://schemas.microsoft.com/office/drawing/2014/main" id="{8DD0B08E-FAFF-452A-9AB0-07F29A72E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8263" y="5013325"/>
            <a:ext cx="92551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receive ACK</a:t>
            </a:r>
          </a:p>
        </p:txBody>
      </p:sp>
      <p:sp>
        <p:nvSpPr>
          <p:cNvPr id="21523" name="Text Box 17">
            <a:extLst>
              <a:ext uri="{FF2B5EF4-FFF2-40B4-BE49-F238E27FC236}">
                <a16:creationId xmlns:a16="http://schemas.microsoft.com/office/drawing/2014/main" id="{56279848-E03A-4A8A-87C4-DB6914A56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413" y="2057400"/>
            <a:ext cx="9271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receive FIN</a:t>
            </a:r>
          </a:p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send ACK</a:t>
            </a:r>
          </a:p>
        </p:txBody>
      </p:sp>
      <p:sp>
        <p:nvSpPr>
          <p:cNvPr id="21524" name="Text Box 18">
            <a:extLst>
              <a:ext uri="{FF2B5EF4-FFF2-40B4-BE49-F238E27FC236}">
                <a16:creationId xmlns:a16="http://schemas.microsoft.com/office/drawing/2014/main" id="{AD5FF606-C426-40AE-B608-94031F967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4188" y="2895600"/>
            <a:ext cx="925512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receive ACK</a:t>
            </a:r>
          </a:p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of FIN</a:t>
            </a:r>
          </a:p>
        </p:txBody>
      </p:sp>
      <p:sp>
        <p:nvSpPr>
          <p:cNvPr id="21525" name="Text Box 19">
            <a:extLst>
              <a:ext uri="{FF2B5EF4-FFF2-40B4-BE49-F238E27FC236}">
                <a16:creationId xmlns:a16="http://schemas.microsoft.com/office/drawing/2014/main" id="{24084921-2C3D-45AB-A0D6-6638A2F5F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1638" y="3489325"/>
            <a:ext cx="982662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close() called</a:t>
            </a:r>
          </a:p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send FIN</a:t>
            </a:r>
          </a:p>
        </p:txBody>
      </p:sp>
      <p:cxnSp>
        <p:nvCxnSpPr>
          <p:cNvPr id="21526" name="AutoShape 20">
            <a:extLst>
              <a:ext uri="{FF2B5EF4-FFF2-40B4-BE49-F238E27FC236}">
                <a16:creationId xmlns:a16="http://schemas.microsoft.com/office/drawing/2014/main" id="{A9865B23-A9A8-4B1E-9D04-6E00A9682B6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554788" y="1676400"/>
            <a:ext cx="379412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7" name="AutoShape 21">
            <a:extLst>
              <a:ext uri="{FF2B5EF4-FFF2-40B4-BE49-F238E27FC236}">
                <a16:creationId xmlns:a16="http://schemas.microsoft.com/office/drawing/2014/main" id="{D3068E13-1702-43AD-80B3-F1FFB4E506E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19800" y="3962400"/>
            <a:ext cx="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28" name="Text Box 22">
            <a:extLst>
              <a:ext uri="{FF2B5EF4-FFF2-40B4-BE49-F238E27FC236}">
                <a16:creationId xmlns:a16="http://schemas.microsoft.com/office/drawing/2014/main" id="{B29EB75C-FB7C-4DA7-B470-258CC90D9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098925"/>
            <a:ext cx="9271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receive FIN</a:t>
            </a:r>
          </a:p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send ACK</a:t>
            </a:r>
          </a:p>
        </p:txBody>
      </p:sp>
      <p:sp>
        <p:nvSpPr>
          <p:cNvPr id="21529" name="Rectangle 23">
            <a:extLst>
              <a:ext uri="{FF2B5EF4-FFF2-40B4-BE49-F238E27FC236}">
                <a16:creationId xmlns:a16="http://schemas.microsoft.com/office/drawing/2014/main" id="{9C3D224B-5E6B-4A16-A4DA-6757FCA5D0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4114800" cy="47244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/>
              <a:t>FIN-WAIT-1: we closed first, waiting for ACK of our FIN (active close)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FIN-WAIT-2: we closed first, other side has ACKED our FIN, but not yet FIN'ed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CLOSING: other side closed before it received our FIN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TIME-WAIT: we closed, other side closed, got ACK of our FIN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CLOSE-WAIT: other side sent FIN first, not us (passive close)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LAST-ACK: other side sent FIN, then we did, now waiting for ACK</a:t>
            </a:r>
          </a:p>
        </p:txBody>
      </p:sp>
      <p:sp>
        <p:nvSpPr>
          <p:cNvPr id="21530" name="Rectangle 24">
            <a:extLst>
              <a:ext uri="{FF2B5EF4-FFF2-40B4-BE49-F238E27FC236}">
                <a16:creationId xmlns:a16="http://schemas.microsoft.com/office/drawing/2014/main" id="{C8A86FE9-AB55-48AB-B3A8-358223DB0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505200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200">
                <a:latin typeface="Comic Sans MS" panose="030F0702030302020204" pitchFamily="66" charset="0"/>
              </a:rPr>
              <a:t>CLOSING</a:t>
            </a:r>
          </a:p>
        </p:txBody>
      </p:sp>
      <p:cxnSp>
        <p:nvCxnSpPr>
          <p:cNvPr id="21531" name="AutoShape 25">
            <a:extLst>
              <a:ext uri="{FF2B5EF4-FFF2-40B4-BE49-F238E27FC236}">
                <a16:creationId xmlns:a16="http://schemas.microsoft.com/office/drawing/2014/main" id="{F30A7F44-CDCD-4A11-AFBF-B29155FB037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934200" y="2819400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32" name="Text Box 26">
            <a:extLst>
              <a:ext uri="{FF2B5EF4-FFF2-40B4-BE49-F238E27FC236}">
                <a16:creationId xmlns:a16="http://schemas.microsoft.com/office/drawing/2014/main" id="{8C7FFC7F-6C9D-4A36-AF6A-3003A384A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879725"/>
            <a:ext cx="9271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receive FIN</a:t>
            </a:r>
          </a:p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send ACK</a:t>
            </a:r>
          </a:p>
        </p:txBody>
      </p:sp>
      <p:cxnSp>
        <p:nvCxnSpPr>
          <p:cNvPr id="21533" name="AutoShape 27">
            <a:extLst>
              <a:ext uri="{FF2B5EF4-FFF2-40B4-BE49-F238E27FC236}">
                <a16:creationId xmlns:a16="http://schemas.microsoft.com/office/drawing/2014/main" id="{BA667AA4-05A2-46D7-82F4-ACB5D23D01B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934200" y="3962400"/>
            <a:ext cx="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34" name="Text Box 28">
            <a:extLst>
              <a:ext uri="{FF2B5EF4-FFF2-40B4-BE49-F238E27FC236}">
                <a16:creationId xmlns:a16="http://schemas.microsoft.com/office/drawing/2014/main" id="{57289BAF-0AC9-4CCC-BB45-A315FD683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8588" y="4114800"/>
            <a:ext cx="925512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receive ACK</a:t>
            </a:r>
          </a:p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of FIN</a:t>
            </a:r>
          </a:p>
        </p:txBody>
      </p:sp>
      <p:sp>
        <p:nvSpPr>
          <p:cNvPr id="21535" name="Text Box 29">
            <a:extLst>
              <a:ext uri="{FF2B5EF4-FFF2-40B4-BE49-F238E27FC236}">
                <a16:creationId xmlns:a16="http://schemas.microsoft.com/office/drawing/2014/main" id="{868EC234-26EB-466A-9FF5-A166B278D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0" y="1736725"/>
            <a:ext cx="982663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close() called</a:t>
            </a:r>
          </a:p>
          <a:p>
            <a:pPr algn="ctr" eaLnBrk="1" hangingPunct="1"/>
            <a:r>
              <a:rPr kumimoji="0" lang="en-US" altLang="en-US" sz="1000" b="1">
                <a:latin typeface="Comic Sans MS" panose="030F0702030302020204" pitchFamily="66" charset="0"/>
              </a:rPr>
              <a:t>send FIN</a:t>
            </a:r>
          </a:p>
        </p:txBody>
      </p:sp>
    </p:spTree>
    <p:extLst>
      <p:ext uri="{BB962C8B-B14F-4D97-AF65-F5344CB8AC3E}">
        <p14:creationId xmlns:p14="http://schemas.microsoft.com/office/powerpoint/2010/main" val="3482389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5">
            <a:extLst>
              <a:ext uri="{FF2B5EF4-FFF2-40B4-BE49-F238E27FC236}">
                <a16:creationId xmlns:a16="http://schemas.microsoft.com/office/drawing/2014/main" id="{86FB56D0-54D4-466E-BD7A-274C2106D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C5630B-5DED-4DAA-8AE2-341C01ACB2C0}" type="slidenum">
              <a:rPr kumimoji="0" lang="en-US" altLang="en-US" sz="1400"/>
              <a:pPr/>
              <a:t>18</a:t>
            </a:fld>
            <a:endParaRPr kumimoji="0" lang="en-US" altLang="en-US" sz="1400"/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13A289F5-031F-4282-A9A0-4DB66FD84D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Summary: TCP Protocol</a:t>
            </a:r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AF8997EC-8292-48C4-9258-FFED9DC9D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471246"/>
            <a:ext cx="7974800" cy="46037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Protocol provides reliability in face of complex and unpredictable network behavior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Tries to trade off efficiency with being "good network citizen“ (i.e., fairness)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Vast majority of bytes transferred on Internet today are TCP-based: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Web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Email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Peer-to-peer (Napster, Gnutella, </a:t>
            </a:r>
            <a:r>
              <a:rPr lang="en-US" altLang="en-US" sz="2000" dirty="0" err="1"/>
              <a:t>FreeNet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KaZaa</a:t>
            </a:r>
            <a:r>
              <a:rPr lang="en-US" altLang="en-US" sz="2000" dirty="0"/>
              <a:t>, BitTorrent)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Video streaming applications (Netflix, YouTube)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Online social networks (Facebook, Twitter)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Other emerging network applications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5359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6A3B7C29-B085-4E71-A81E-59A70F854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AEED90-9DDB-421D-897B-8A2FD7DBA6F5}" type="slidenum">
              <a:rPr kumimoji="0" lang="en-US" altLang="en-US" sz="1400"/>
              <a:pPr/>
              <a:t>2</a:t>
            </a:fld>
            <a:endParaRPr kumimoji="0" lang="en-US" altLang="en-US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0205303D-A4EE-406C-A810-D09B117D0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Transmission Control Protocol (TCP)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7B83292D-DDAD-4BF0-B935-A356385AEF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/>
              <a:t>Connection-oriented, point-to-point protocol:</a:t>
            </a:r>
          </a:p>
          <a:p>
            <a:pPr lvl="1" eaLnBrk="1" hangingPunct="1"/>
            <a:r>
              <a:rPr lang="en-US" altLang="en-US" sz="2000"/>
              <a:t>Connection establishment and teardown phases</a:t>
            </a:r>
          </a:p>
          <a:p>
            <a:pPr lvl="1" eaLnBrk="1" hangingPunct="1"/>
            <a:r>
              <a:rPr lang="en-US" altLang="en-US" sz="2000"/>
              <a:t>‘Phone-like’ circuit abstraction (application-layer view)</a:t>
            </a:r>
          </a:p>
          <a:p>
            <a:pPr lvl="1" eaLnBrk="1" hangingPunct="1"/>
            <a:r>
              <a:rPr lang="en-US" altLang="en-US" sz="2000"/>
              <a:t>One sender, one receiver</a:t>
            </a:r>
          </a:p>
          <a:p>
            <a:pPr lvl="1" eaLnBrk="1" hangingPunct="1"/>
            <a:r>
              <a:rPr lang="en-US" altLang="en-US" sz="2000"/>
              <a:t>Called a “reliable byte stream” protocol </a:t>
            </a:r>
          </a:p>
          <a:p>
            <a:pPr lvl="1" eaLnBrk="1" hangingPunct="1"/>
            <a:r>
              <a:rPr lang="en-US" altLang="en-US" sz="2000"/>
              <a:t>General purpose (for any network environment)</a:t>
            </a:r>
          </a:p>
          <a:p>
            <a:pPr lvl="1" eaLnBrk="1" hangingPunct="1"/>
            <a:endParaRPr lang="en-US" altLang="en-US" sz="2000"/>
          </a:p>
          <a:p>
            <a:pPr eaLnBrk="1" hangingPunct="1"/>
            <a:r>
              <a:rPr lang="en-US" altLang="en-US" sz="2400"/>
              <a:t>Originally optimized for certain kinds of transfer:</a:t>
            </a:r>
          </a:p>
          <a:p>
            <a:pPr lvl="1" eaLnBrk="1" hangingPunct="1"/>
            <a:r>
              <a:rPr lang="en-US" altLang="en-US" sz="2000"/>
              <a:t>Telnet (interactive remote login)</a:t>
            </a:r>
          </a:p>
          <a:p>
            <a:pPr lvl="1" eaLnBrk="1" hangingPunct="1"/>
            <a:r>
              <a:rPr lang="en-US" altLang="en-US" sz="2000"/>
              <a:t>FTP (long, slow transfers)</a:t>
            </a:r>
          </a:p>
          <a:p>
            <a:pPr lvl="1" eaLnBrk="1" hangingPunct="1"/>
            <a:r>
              <a:rPr lang="en-US" altLang="en-US" sz="2000"/>
              <a:t>Web is like neither of these!</a:t>
            </a:r>
          </a:p>
        </p:txBody>
      </p:sp>
    </p:spTree>
    <p:extLst>
      <p:ext uri="{BB962C8B-B14F-4D97-AF65-F5344CB8AC3E}">
        <p14:creationId xmlns:p14="http://schemas.microsoft.com/office/powerpoint/2010/main" val="2761578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63147C41-E3D8-4FE2-A904-EB9638160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1B47B8-50A3-4B95-9DA0-CA8BD4A8F839}" type="slidenum">
              <a:rPr kumimoji="0" lang="en-US" altLang="en-US" sz="1400"/>
              <a:pPr/>
              <a:t>3</a:t>
            </a:fld>
            <a:endParaRPr kumimoji="0" lang="en-US" altLang="en-US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AD637ACC-3928-4DB9-9522-A0CC5A2F3B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TCP Protocol (cont’d)</a:t>
            </a: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24221026-DAE1-4E27-9B61-42AF20738C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83820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Provides a reliable, in-order, byte stream abstraction: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Recover lost packets and detect/drop duplicates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Detect and drop corrupted packets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Preserve order in byte stream, no “message boundaries”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Full-duplex: bi-directional data flow in same connection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Flow and congestion control: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Flow control: sender will not overwhelm receiver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Congestion control: sender will not overwhelm the network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Sliding window flow 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Send and receive buffers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Congestion control done via adaptive flow control window size</a:t>
            </a:r>
            <a:endParaRPr lang="en-US" altLang="en-US" sz="2000" i="1">
              <a:solidFill>
                <a:srgbClr val="FF0000"/>
              </a:solidFill>
            </a:endParaRPr>
          </a:p>
        </p:txBody>
      </p:sp>
      <p:grpSp>
        <p:nvGrpSpPr>
          <p:cNvPr id="7174" name="Group 4">
            <a:extLst>
              <a:ext uri="{FF2B5EF4-FFF2-40B4-BE49-F238E27FC236}">
                <a16:creationId xmlns:a16="http://schemas.microsoft.com/office/drawing/2014/main" id="{7B46077E-89B4-4D3C-961E-B5D2C71E1755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373188"/>
            <a:ext cx="1687513" cy="989012"/>
            <a:chOff x="1514" y="731"/>
            <a:chExt cx="1063" cy="623"/>
          </a:xfrm>
        </p:grpSpPr>
        <p:sp>
          <p:nvSpPr>
            <p:cNvPr id="7209" name="Rectangle 5">
              <a:extLst>
                <a:ext uri="{FF2B5EF4-FFF2-40B4-BE49-F238E27FC236}">
                  <a16:creationId xmlns:a16="http://schemas.microsoft.com/office/drawing/2014/main" id="{EE6519D7-2137-43E4-B2B8-C6A0B3C3B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4" y="880"/>
              <a:ext cx="20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FF0000"/>
                  </a:solidFill>
                </a:rPr>
                <a:t>socket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7210" name="Rectangle 6">
              <a:extLst>
                <a:ext uri="{FF2B5EF4-FFF2-40B4-BE49-F238E27FC236}">
                  <a16:creationId xmlns:a16="http://schemas.microsoft.com/office/drawing/2014/main" id="{20D3A1C8-A0B5-406E-82F1-695409372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7" y="967"/>
              <a:ext cx="1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FF0000"/>
                  </a:solidFill>
                </a:rPr>
                <a:t>layer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7211" name="Rectangle 7">
              <a:extLst>
                <a:ext uri="{FF2B5EF4-FFF2-40B4-BE49-F238E27FC236}">
                  <a16:creationId xmlns:a16="http://schemas.microsoft.com/office/drawing/2014/main" id="{6824688C-7A05-41A9-91D3-FDB521A0A2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9" y="731"/>
              <a:ext cx="624" cy="623"/>
            </a:xfrm>
            <a:prstGeom prst="rect">
              <a:avLst/>
            </a:prstGeom>
            <a:solidFill>
              <a:srgbClr val="00F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7212" name="Rectangle 8">
              <a:extLst>
                <a:ext uri="{FF2B5EF4-FFF2-40B4-BE49-F238E27FC236}">
                  <a16:creationId xmlns:a16="http://schemas.microsoft.com/office/drawing/2014/main" id="{07B943CD-C94A-45E5-9055-D5602A850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" y="1042"/>
              <a:ext cx="491" cy="182"/>
            </a:xfrm>
            <a:prstGeom prst="rect">
              <a:avLst/>
            </a:prstGeom>
            <a:solidFill>
              <a:srgbClr val="FFF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7213" name="Line 9">
              <a:extLst>
                <a:ext uri="{FF2B5EF4-FFF2-40B4-BE49-F238E27FC236}">
                  <a16:creationId xmlns:a16="http://schemas.microsoft.com/office/drawing/2014/main" id="{94BB6612-105B-43C9-B0CE-57E05F78AC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5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4" name="Line 10">
              <a:extLst>
                <a:ext uri="{FF2B5EF4-FFF2-40B4-BE49-F238E27FC236}">
                  <a16:creationId xmlns:a16="http://schemas.microsoft.com/office/drawing/2014/main" id="{C7299C4D-E695-418F-A11C-4171EDF724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5" name="Line 11">
              <a:extLst>
                <a:ext uri="{FF2B5EF4-FFF2-40B4-BE49-F238E27FC236}">
                  <a16:creationId xmlns:a16="http://schemas.microsoft.com/office/drawing/2014/main" id="{53E99902-7EAA-427E-8704-17FB3127F6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1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6" name="Line 12">
              <a:extLst>
                <a:ext uri="{FF2B5EF4-FFF2-40B4-BE49-F238E27FC236}">
                  <a16:creationId xmlns:a16="http://schemas.microsoft.com/office/drawing/2014/main" id="{966F8C65-245A-4F0F-A805-E17589DDA4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0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7" name="Line 13">
              <a:extLst>
                <a:ext uri="{FF2B5EF4-FFF2-40B4-BE49-F238E27FC236}">
                  <a16:creationId xmlns:a16="http://schemas.microsoft.com/office/drawing/2014/main" id="{ED56D40D-CCD5-4B49-8068-51F283CE4C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8" name="Line 14">
              <a:extLst>
                <a:ext uri="{FF2B5EF4-FFF2-40B4-BE49-F238E27FC236}">
                  <a16:creationId xmlns:a16="http://schemas.microsoft.com/office/drawing/2014/main" id="{A5EA47DF-DFA1-4839-9396-14CEF0948F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86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19" name="Line 15">
              <a:extLst>
                <a:ext uri="{FF2B5EF4-FFF2-40B4-BE49-F238E27FC236}">
                  <a16:creationId xmlns:a16="http://schemas.microsoft.com/office/drawing/2014/main" id="{767CA525-F02B-47D9-A153-E1D88F5D20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0" name="Line 16">
              <a:extLst>
                <a:ext uri="{FF2B5EF4-FFF2-40B4-BE49-F238E27FC236}">
                  <a16:creationId xmlns:a16="http://schemas.microsoft.com/office/drawing/2014/main" id="{0512ABCB-62A8-42B9-9F74-407E2BBA1E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3" y="990"/>
              <a:ext cx="41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1" name="Line 17">
              <a:extLst>
                <a:ext uri="{FF2B5EF4-FFF2-40B4-BE49-F238E27FC236}">
                  <a16:creationId xmlns:a16="http://schemas.microsoft.com/office/drawing/2014/main" id="{9CC3853E-275C-4A8E-9AC8-6C41522048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1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2" name="Line 18">
              <a:extLst>
                <a:ext uri="{FF2B5EF4-FFF2-40B4-BE49-F238E27FC236}">
                  <a16:creationId xmlns:a16="http://schemas.microsoft.com/office/drawing/2014/main" id="{4347940B-0D08-4221-B2DB-10CD345B16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9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3" name="Line 19">
              <a:extLst>
                <a:ext uri="{FF2B5EF4-FFF2-40B4-BE49-F238E27FC236}">
                  <a16:creationId xmlns:a16="http://schemas.microsoft.com/office/drawing/2014/main" id="{E7F3694E-EFF4-40FB-A8E1-49F88B2F3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7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4" name="Line 20">
              <a:extLst>
                <a:ext uri="{FF2B5EF4-FFF2-40B4-BE49-F238E27FC236}">
                  <a16:creationId xmlns:a16="http://schemas.microsoft.com/office/drawing/2014/main" id="{33EF6033-0FA6-4E31-BE99-8263655486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5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5" name="Line 21">
              <a:extLst>
                <a:ext uri="{FF2B5EF4-FFF2-40B4-BE49-F238E27FC236}">
                  <a16:creationId xmlns:a16="http://schemas.microsoft.com/office/drawing/2014/main" id="{D75547E1-3363-4A74-943D-15B1E2900A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4" y="990"/>
              <a:ext cx="13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6" name="Line 22">
              <a:extLst>
                <a:ext uri="{FF2B5EF4-FFF2-40B4-BE49-F238E27FC236}">
                  <a16:creationId xmlns:a16="http://schemas.microsoft.com/office/drawing/2014/main" id="{5135A9D2-A7B7-4ACE-9BB6-00200F12AA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1" y="939"/>
              <a:ext cx="1" cy="7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7" name="Freeform 23">
              <a:extLst>
                <a:ext uri="{FF2B5EF4-FFF2-40B4-BE49-F238E27FC236}">
                  <a16:creationId xmlns:a16="http://schemas.microsoft.com/office/drawing/2014/main" id="{3D46EFFA-0545-41C8-9AF5-DFA9F8133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3" y="1005"/>
              <a:ext cx="37" cy="37"/>
            </a:xfrm>
            <a:custGeom>
              <a:avLst/>
              <a:gdLst>
                <a:gd name="T0" fmla="*/ 37 w 73"/>
                <a:gd name="T1" fmla="*/ 0 h 73"/>
                <a:gd name="T2" fmla="*/ 19 w 73"/>
                <a:gd name="T3" fmla="*/ 37 h 73"/>
                <a:gd name="T4" fmla="*/ 0 w 73"/>
                <a:gd name="T5" fmla="*/ 0 h 73"/>
                <a:gd name="T6" fmla="*/ 37 w 73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3" h="73">
                  <a:moveTo>
                    <a:pt x="73" y="0"/>
                  </a:moveTo>
                  <a:lnTo>
                    <a:pt x="37" y="73"/>
                  </a:lnTo>
                  <a:lnTo>
                    <a:pt x="0" y="0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28" name="Rectangle 24">
              <a:extLst>
                <a:ext uri="{FF2B5EF4-FFF2-40B4-BE49-F238E27FC236}">
                  <a16:creationId xmlns:a16="http://schemas.microsoft.com/office/drawing/2014/main" id="{3A92D334-04ED-4B8F-8920-8F460BC59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1053"/>
              <a:ext cx="1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000000"/>
                  </a:solidFill>
                </a:rPr>
                <a:t>TCP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7229" name="Rectangle 25">
              <a:extLst>
                <a:ext uri="{FF2B5EF4-FFF2-40B4-BE49-F238E27FC236}">
                  <a16:creationId xmlns:a16="http://schemas.microsoft.com/office/drawing/2014/main" id="{C2CDD62A-1157-4753-8AE0-F161E85584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9" y="1141"/>
              <a:ext cx="36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000000"/>
                  </a:solidFill>
                </a:rPr>
                <a:t>send buffer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7230" name="Freeform 26">
              <a:extLst>
                <a:ext uri="{FF2B5EF4-FFF2-40B4-BE49-F238E27FC236}">
                  <a16:creationId xmlns:a16="http://schemas.microsoft.com/office/drawing/2014/main" id="{7925372F-EA05-4C5A-879A-0F6D21383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3" y="1251"/>
              <a:ext cx="78" cy="77"/>
            </a:xfrm>
            <a:custGeom>
              <a:avLst/>
              <a:gdLst>
                <a:gd name="T0" fmla="*/ 0 w 156"/>
                <a:gd name="T1" fmla="*/ 39 h 154"/>
                <a:gd name="T2" fmla="*/ 1 w 156"/>
                <a:gd name="T3" fmla="*/ 28 h 154"/>
                <a:gd name="T4" fmla="*/ 7 w 156"/>
                <a:gd name="T5" fmla="*/ 18 h 154"/>
                <a:gd name="T6" fmla="*/ 14 w 156"/>
                <a:gd name="T7" fmla="*/ 9 h 154"/>
                <a:gd name="T8" fmla="*/ 23 w 156"/>
                <a:gd name="T9" fmla="*/ 3 h 154"/>
                <a:gd name="T10" fmla="*/ 34 w 156"/>
                <a:gd name="T11" fmla="*/ 0 h 154"/>
                <a:gd name="T12" fmla="*/ 45 w 156"/>
                <a:gd name="T13" fmla="*/ 0 h 154"/>
                <a:gd name="T14" fmla="*/ 56 w 156"/>
                <a:gd name="T15" fmla="*/ 3 h 154"/>
                <a:gd name="T16" fmla="*/ 64 w 156"/>
                <a:gd name="T17" fmla="*/ 9 h 154"/>
                <a:gd name="T18" fmla="*/ 72 w 156"/>
                <a:gd name="T19" fmla="*/ 18 h 154"/>
                <a:gd name="T20" fmla="*/ 77 w 156"/>
                <a:gd name="T21" fmla="*/ 28 h 154"/>
                <a:gd name="T22" fmla="*/ 78 w 156"/>
                <a:gd name="T23" fmla="*/ 39 h 154"/>
                <a:gd name="T24" fmla="*/ 77 w 156"/>
                <a:gd name="T25" fmla="*/ 49 h 154"/>
                <a:gd name="T26" fmla="*/ 72 w 156"/>
                <a:gd name="T27" fmla="*/ 60 h 154"/>
                <a:gd name="T28" fmla="*/ 64 w 156"/>
                <a:gd name="T29" fmla="*/ 68 h 154"/>
                <a:gd name="T30" fmla="*/ 56 w 156"/>
                <a:gd name="T31" fmla="*/ 74 h 154"/>
                <a:gd name="T32" fmla="*/ 45 w 156"/>
                <a:gd name="T33" fmla="*/ 77 h 154"/>
                <a:gd name="T34" fmla="*/ 34 w 156"/>
                <a:gd name="T35" fmla="*/ 77 h 154"/>
                <a:gd name="T36" fmla="*/ 23 w 156"/>
                <a:gd name="T37" fmla="*/ 74 h 154"/>
                <a:gd name="T38" fmla="*/ 14 w 156"/>
                <a:gd name="T39" fmla="*/ 68 h 154"/>
                <a:gd name="T40" fmla="*/ 7 w 156"/>
                <a:gd name="T41" fmla="*/ 60 h 154"/>
                <a:gd name="T42" fmla="*/ 1 w 156"/>
                <a:gd name="T43" fmla="*/ 49 h 154"/>
                <a:gd name="T44" fmla="*/ 0 w 156"/>
                <a:gd name="T45" fmla="*/ 39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56" h="154">
                  <a:moveTo>
                    <a:pt x="0" y="77"/>
                  </a:moveTo>
                  <a:lnTo>
                    <a:pt x="2" y="55"/>
                  </a:lnTo>
                  <a:lnTo>
                    <a:pt x="13" y="35"/>
                  </a:lnTo>
                  <a:lnTo>
                    <a:pt x="27" y="18"/>
                  </a:lnTo>
                  <a:lnTo>
                    <a:pt x="46" y="6"/>
                  </a:lnTo>
                  <a:lnTo>
                    <a:pt x="67" y="0"/>
                  </a:lnTo>
                  <a:lnTo>
                    <a:pt x="90" y="0"/>
                  </a:lnTo>
                  <a:lnTo>
                    <a:pt x="111" y="6"/>
                  </a:lnTo>
                  <a:lnTo>
                    <a:pt x="128" y="18"/>
                  </a:lnTo>
                  <a:lnTo>
                    <a:pt x="144" y="35"/>
                  </a:lnTo>
                  <a:lnTo>
                    <a:pt x="153" y="55"/>
                  </a:lnTo>
                  <a:lnTo>
                    <a:pt x="156" y="77"/>
                  </a:lnTo>
                  <a:lnTo>
                    <a:pt x="153" y="98"/>
                  </a:lnTo>
                  <a:lnTo>
                    <a:pt x="144" y="119"/>
                  </a:lnTo>
                  <a:lnTo>
                    <a:pt x="128" y="135"/>
                  </a:lnTo>
                  <a:lnTo>
                    <a:pt x="111" y="147"/>
                  </a:lnTo>
                  <a:lnTo>
                    <a:pt x="90" y="154"/>
                  </a:lnTo>
                  <a:lnTo>
                    <a:pt x="67" y="154"/>
                  </a:lnTo>
                  <a:lnTo>
                    <a:pt x="46" y="147"/>
                  </a:lnTo>
                  <a:lnTo>
                    <a:pt x="27" y="135"/>
                  </a:lnTo>
                  <a:lnTo>
                    <a:pt x="13" y="119"/>
                  </a:lnTo>
                  <a:lnTo>
                    <a:pt x="2" y="98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231" name="Rectangle 27">
              <a:extLst>
                <a:ext uri="{FF2B5EF4-FFF2-40B4-BE49-F238E27FC236}">
                  <a16:creationId xmlns:a16="http://schemas.microsoft.com/office/drawing/2014/main" id="{BBD221F3-1A7E-4F7E-8E14-E29D62936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1" y="754"/>
              <a:ext cx="3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000000"/>
                  </a:solidFill>
                </a:rPr>
                <a:t>application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7232" name="Rectangle 28">
              <a:extLst>
                <a:ext uri="{FF2B5EF4-FFF2-40B4-BE49-F238E27FC236}">
                  <a16:creationId xmlns:a16="http://schemas.microsoft.com/office/drawing/2014/main" id="{63B956B7-6DE1-4B66-979E-CB7E2B5CA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" y="841"/>
              <a:ext cx="34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000000"/>
                  </a:solidFill>
                </a:rPr>
                <a:t>writes data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7233" name="Freeform 29">
              <a:extLst>
                <a:ext uri="{FF2B5EF4-FFF2-40B4-BE49-F238E27FC236}">
                  <a16:creationId xmlns:a16="http://schemas.microsoft.com/office/drawing/2014/main" id="{DCAD1E2D-6E10-468E-86F3-A9B7D0787A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1" y="1224"/>
              <a:ext cx="140" cy="66"/>
            </a:xfrm>
            <a:custGeom>
              <a:avLst/>
              <a:gdLst>
                <a:gd name="T0" fmla="*/ 0 w 279"/>
                <a:gd name="T1" fmla="*/ 0 h 131"/>
                <a:gd name="T2" fmla="*/ 0 w 279"/>
                <a:gd name="T3" fmla="*/ 66 h 131"/>
                <a:gd name="T4" fmla="*/ 140 w 279"/>
                <a:gd name="T5" fmla="*/ 66 h 1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9" h="131">
                  <a:moveTo>
                    <a:pt x="0" y="0"/>
                  </a:moveTo>
                  <a:lnTo>
                    <a:pt x="0" y="131"/>
                  </a:lnTo>
                  <a:lnTo>
                    <a:pt x="279" y="13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4" name="Freeform 30">
              <a:extLst>
                <a:ext uri="{FF2B5EF4-FFF2-40B4-BE49-F238E27FC236}">
                  <a16:creationId xmlns:a16="http://schemas.microsoft.com/office/drawing/2014/main" id="{AAFD7527-B2FA-4554-A094-D592700676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6" y="1266"/>
              <a:ext cx="47" cy="47"/>
            </a:xfrm>
            <a:custGeom>
              <a:avLst/>
              <a:gdLst>
                <a:gd name="T0" fmla="*/ 0 w 94"/>
                <a:gd name="T1" fmla="*/ 0 h 95"/>
                <a:gd name="T2" fmla="*/ 47 w 94"/>
                <a:gd name="T3" fmla="*/ 23 h 95"/>
                <a:gd name="T4" fmla="*/ 0 w 94"/>
                <a:gd name="T5" fmla="*/ 47 h 95"/>
                <a:gd name="T6" fmla="*/ 0 w 94"/>
                <a:gd name="T7" fmla="*/ 0 h 9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4" h="95">
                  <a:moveTo>
                    <a:pt x="0" y="0"/>
                  </a:moveTo>
                  <a:lnTo>
                    <a:pt x="94" y="47"/>
                  </a:lnTo>
                  <a:lnTo>
                    <a:pt x="0" y="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7175" name="Group 31">
            <a:extLst>
              <a:ext uri="{FF2B5EF4-FFF2-40B4-BE49-F238E27FC236}">
                <a16:creationId xmlns:a16="http://schemas.microsoft.com/office/drawing/2014/main" id="{EDE06228-8074-4EFB-9981-8A791DB7ADA8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1371600"/>
            <a:ext cx="1612900" cy="989013"/>
            <a:chOff x="3481" y="731"/>
            <a:chExt cx="1016" cy="623"/>
          </a:xfrm>
        </p:grpSpPr>
        <p:sp>
          <p:nvSpPr>
            <p:cNvPr id="7184" name="Rectangle 32">
              <a:extLst>
                <a:ext uri="{FF2B5EF4-FFF2-40B4-BE49-F238E27FC236}">
                  <a16:creationId xmlns:a16="http://schemas.microsoft.com/office/drawing/2014/main" id="{5288367E-B39C-4CCC-A953-B35093A22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2" y="731"/>
              <a:ext cx="624" cy="623"/>
            </a:xfrm>
            <a:prstGeom prst="rect">
              <a:avLst/>
            </a:prstGeom>
            <a:solidFill>
              <a:srgbClr val="00F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7185" name="Rectangle 33">
              <a:extLst>
                <a:ext uri="{FF2B5EF4-FFF2-40B4-BE49-F238E27FC236}">
                  <a16:creationId xmlns:a16="http://schemas.microsoft.com/office/drawing/2014/main" id="{D17B017C-05BC-4C5D-AE90-372C8AB16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2" y="1042"/>
              <a:ext cx="508" cy="182"/>
            </a:xfrm>
            <a:prstGeom prst="rect">
              <a:avLst/>
            </a:prstGeom>
            <a:solidFill>
              <a:srgbClr val="FFF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7186" name="Line 34">
              <a:extLst>
                <a:ext uri="{FF2B5EF4-FFF2-40B4-BE49-F238E27FC236}">
                  <a16:creationId xmlns:a16="http://schemas.microsoft.com/office/drawing/2014/main" id="{9842CC68-3F18-4CCB-9A18-F70B7E9F1B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87" name="Line 35">
              <a:extLst>
                <a:ext uri="{FF2B5EF4-FFF2-40B4-BE49-F238E27FC236}">
                  <a16:creationId xmlns:a16="http://schemas.microsoft.com/office/drawing/2014/main" id="{5DDC67E0-D6BF-478D-8637-486CF8DE9C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9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88" name="Line 36">
              <a:extLst>
                <a:ext uri="{FF2B5EF4-FFF2-40B4-BE49-F238E27FC236}">
                  <a16:creationId xmlns:a16="http://schemas.microsoft.com/office/drawing/2014/main" id="{FE7007EC-5EA2-4835-8648-BBBAF3B98F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7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89" name="Line 37">
              <a:extLst>
                <a:ext uri="{FF2B5EF4-FFF2-40B4-BE49-F238E27FC236}">
                  <a16:creationId xmlns:a16="http://schemas.microsoft.com/office/drawing/2014/main" id="{B4ADF3FA-1F44-4DA8-A3D9-421C7734AA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5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0" name="Line 38">
              <a:extLst>
                <a:ext uri="{FF2B5EF4-FFF2-40B4-BE49-F238E27FC236}">
                  <a16:creationId xmlns:a16="http://schemas.microsoft.com/office/drawing/2014/main" id="{B948DEA9-3240-4F75-9D24-C6066A76F0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4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1" name="Line 39">
              <a:extLst>
                <a:ext uri="{FF2B5EF4-FFF2-40B4-BE49-F238E27FC236}">
                  <a16:creationId xmlns:a16="http://schemas.microsoft.com/office/drawing/2014/main" id="{0E3F0F37-F8CD-41E3-8D39-FA6A032D34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2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2" name="Line 40">
              <a:extLst>
                <a:ext uri="{FF2B5EF4-FFF2-40B4-BE49-F238E27FC236}">
                  <a16:creationId xmlns:a16="http://schemas.microsoft.com/office/drawing/2014/main" id="{4021179C-6C04-4634-B78F-A24CA058C4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0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3" name="Line 41">
              <a:extLst>
                <a:ext uri="{FF2B5EF4-FFF2-40B4-BE49-F238E27FC236}">
                  <a16:creationId xmlns:a16="http://schemas.microsoft.com/office/drawing/2014/main" id="{493637E9-1BF4-46FC-B796-7CBB3EAB56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8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4" name="Line 42">
              <a:extLst>
                <a:ext uri="{FF2B5EF4-FFF2-40B4-BE49-F238E27FC236}">
                  <a16:creationId xmlns:a16="http://schemas.microsoft.com/office/drawing/2014/main" id="{A3F41C9A-DA83-4A9E-9BF4-604D1F0041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7" y="993"/>
              <a:ext cx="41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5" name="Line 43">
              <a:extLst>
                <a:ext uri="{FF2B5EF4-FFF2-40B4-BE49-F238E27FC236}">
                  <a16:creationId xmlns:a16="http://schemas.microsoft.com/office/drawing/2014/main" id="{40E81FEC-D6E1-40F1-8456-8CCF1092EB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95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6" name="Line 44">
              <a:extLst>
                <a:ext uri="{FF2B5EF4-FFF2-40B4-BE49-F238E27FC236}">
                  <a16:creationId xmlns:a16="http://schemas.microsoft.com/office/drawing/2014/main" id="{DD7693CC-5080-43F7-B3F3-33B871B7A7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3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7" name="Line 45">
              <a:extLst>
                <a:ext uri="{FF2B5EF4-FFF2-40B4-BE49-F238E27FC236}">
                  <a16:creationId xmlns:a16="http://schemas.microsoft.com/office/drawing/2014/main" id="{3EE95FF8-7656-4A2C-9F27-CB7803F377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1" y="993"/>
              <a:ext cx="1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8" name="Line 46">
              <a:extLst>
                <a:ext uri="{FF2B5EF4-FFF2-40B4-BE49-F238E27FC236}">
                  <a16:creationId xmlns:a16="http://schemas.microsoft.com/office/drawing/2014/main" id="{64DEDAA4-847A-4EC1-AC4B-9A95576212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4" y="980"/>
              <a:ext cx="1" cy="6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99" name="Freeform 47">
              <a:extLst>
                <a:ext uri="{FF2B5EF4-FFF2-40B4-BE49-F238E27FC236}">
                  <a16:creationId xmlns:a16="http://schemas.microsoft.com/office/drawing/2014/main" id="{CC7754FE-6BFD-4130-9BF2-80CD32CFD9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" y="939"/>
              <a:ext cx="47" cy="47"/>
            </a:xfrm>
            <a:custGeom>
              <a:avLst/>
              <a:gdLst>
                <a:gd name="T0" fmla="*/ 0 w 95"/>
                <a:gd name="T1" fmla="*/ 47 h 94"/>
                <a:gd name="T2" fmla="*/ 23 w 95"/>
                <a:gd name="T3" fmla="*/ 0 h 94"/>
                <a:gd name="T4" fmla="*/ 47 w 95"/>
                <a:gd name="T5" fmla="*/ 47 h 94"/>
                <a:gd name="T6" fmla="*/ 0 w 95"/>
                <a:gd name="T7" fmla="*/ 47 h 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5" h="94">
                  <a:moveTo>
                    <a:pt x="0" y="94"/>
                  </a:moveTo>
                  <a:lnTo>
                    <a:pt x="47" y="0"/>
                  </a:lnTo>
                  <a:lnTo>
                    <a:pt x="95" y="94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00" name="Rectangle 48">
              <a:extLst>
                <a:ext uri="{FF2B5EF4-FFF2-40B4-BE49-F238E27FC236}">
                  <a16:creationId xmlns:a16="http://schemas.microsoft.com/office/drawing/2014/main" id="{F544230C-CF54-4DFA-8F10-A7040839C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1053"/>
              <a:ext cx="1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000000"/>
                  </a:solidFill>
                </a:rPr>
                <a:t>TCP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7201" name="Rectangle 49">
              <a:extLst>
                <a:ext uri="{FF2B5EF4-FFF2-40B4-BE49-F238E27FC236}">
                  <a16:creationId xmlns:a16="http://schemas.microsoft.com/office/drawing/2014/main" id="{9B7C9C79-1EA4-4F43-87DE-09119C76E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1141"/>
              <a:ext cx="43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000000"/>
                  </a:solidFill>
                </a:rPr>
                <a:t>receive buffer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7202" name="Rectangle 50">
              <a:extLst>
                <a:ext uri="{FF2B5EF4-FFF2-40B4-BE49-F238E27FC236}">
                  <a16:creationId xmlns:a16="http://schemas.microsoft.com/office/drawing/2014/main" id="{09EC3A47-DDC7-47F8-B791-88CB1F750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9" y="903"/>
              <a:ext cx="20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FF0000"/>
                  </a:solidFill>
                </a:rPr>
                <a:t>socket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7203" name="Rectangle 51">
              <a:extLst>
                <a:ext uri="{FF2B5EF4-FFF2-40B4-BE49-F238E27FC236}">
                  <a16:creationId xmlns:a16="http://schemas.microsoft.com/office/drawing/2014/main" id="{557977CE-1D51-48B9-9C5B-BA501ED6C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2" y="990"/>
              <a:ext cx="1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FF0000"/>
                  </a:solidFill>
                </a:rPr>
                <a:t>layer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7204" name="Freeform 52">
              <a:extLst>
                <a:ext uri="{FF2B5EF4-FFF2-40B4-BE49-F238E27FC236}">
                  <a16:creationId xmlns:a16="http://schemas.microsoft.com/office/drawing/2014/main" id="{ABE75BE4-A45F-455F-AA51-BCD71C6965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4" y="1251"/>
              <a:ext cx="78" cy="77"/>
            </a:xfrm>
            <a:custGeom>
              <a:avLst/>
              <a:gdLst>
                <a:gd name="T0" fmla="*/ 0 w 156"/>
                <a:gd name="T1" fmla="*/ 39 h 154"/>
                <a:gd name="T2" fmla="*/ 2 w 156"/>
                <a:gd name="T3" fmla="*/ 28 h 154"/>
                <a:gd name="T4" fmla="*/ 6 w 156"/>
                <a:gd name="T5" fmla="*/ 18 h 154"/>
                <a:gd name="T6" fmla="*/ 13 w 156"/>
                <a:gd name="T7" fmla="*/ 9 h 154"/>
                <a:gd name="T8" fmla="*/ 23 w 156"/>
                <a:gd name="T9" fmla="*/ 3 h 154"/>
                <a:gd name="T10" fmla="*/ 33 w 156"/>
                <a:gd name="T11" fmla="*/ 0 h 154"/>
                <a:gd name="T12" fmla="*/ 45 w 156"/>
                <a:gd name="T13" fmla="*/ 0 h 154"/>
                <a:gd name="T14" fmla="*/ 55 w 156"/>
                <a:gd name="T15" fmla="*/ 3 h 154"/>
                <a:gd name="T16" fmla="*/ 65 w 156"/>
                <a:gd name="T17" fmla="*/ 9 h 154"/>
                <a:gd name="T18" fmla="*/ 72 w 156"/>
                <a:gd name="T19" fmla="*/ 18 h 154"/>
                <a:gd name="T20" fmla="*/ 76 w 156"/>
                <a:gd name="T21" fmla="*/ 28 h 154"/>
                <a:gd name="T22" fmla="*/ 78 w 156"/>
                <a:gd name="T23" fmla="*/ 39 h 154"/>
                <a:gd name="T24" fmla="*/ 76 w 156"/>
                <a:gd name="T25" fmla="*/ 49 h 154"/>
                <a:gd name="T26" fmla="*/ 72 w 156"/>
                <a:gd name="T27" fmla="*/ 60 h 154"/>
                <a:gd name="T28" fmla="*/ 65 w 156"/>
                <a:gd name="T29" fmla="*/ 68 h 154"/>
                <a:gd name="T30" fmla="*/ 55 w 156"/>
                <a:gd name="T31" fmla="*/ 74 h 154"/>
                <a:gd name="T32" fmla="*/ 45 w 156"/>
                <a:gd name="T33" fmla="*/ 77 h 154"/>
                <a:gd name="T34" fmla="*/ 33 w 156"/>
                <a:gd name="T35" fmla="*/ 77 h 154"/>
                <a:gd name="T36" fmla="*/ 23 w 156"/>
                <a:gd name="T37" fmla="*/ 74 h 154"/>
                <a:gd name="T38" fmla="*/ 13 w 156"/>
                <a:gd name="T39" fmla="*/ 68 h 154"/>
                <a:gd name="T40" fmla="*/ 6 w 156"/>
                <a:gd name="T41" fmla="*/ 60 h 154"/>
                <a:gd name="T42" fmla="*/ 2 w 156"/>
                <a:gd name="T43" fmla="*/ 49 h 154"/>
                <a:gd name="T44" fmla="*/ 0 w 156"/>
                <a:gd name="T45" fmla="*/ 39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56" h="154">
                  <a:moveTo>
                    <a:pt x="0" y="77"/>
                  </a:moveTo>
                  <a:lnTo>
                    <a:pt x="3" y="55"/>
                  </a:lnTo>
                  <a:lnTo>
                    <a:pt x="12" y="35"/>
                  </a:lnTo>
                  <a:lnTo>
                    <a:pt x="26" y="18"/>
                  </a:lnTo>
                  <a:lnTo>
                    <a:pt x="45" y="6"/>
                  </a:lnTo>
                  <a:lnTo>
                    <a:pt x="66" y="0"/>
                  </a:lnTo>
                  <a:lnTo>
                    <a:pt x="89" y="0"/>
                  </a:lnTo>
                  <a:lnTo>
                    <a:pt x="110" y="6"/>
                  </a:lnTo>
                  <a:lnTo>
                    <a:pt x="129" y="18"/>
                  </a:lnTo>
                  <a:lnTo>
                    <a:pt x="143" y="35"/>
                  </a:lnTo>
                  <a:lnTo>
                    <a:pt x="152" y="55"/>
                  </a:lnTo>
                  <a:lnTo>
                    <a:pt x="156" y="77"/>
                  </a:lnTo>
                  <a:lnTo>
                    <a:pt x="152" y="98"/>
                  </a:lnTo>
                  <a:lnTo>
                    <a:pt x="143" y="119"/>
                  </a:lnTo>
                  <a:lnTo>
                    <a:pt x="129" y="135"/>
                  </a:lnTo>
                  <a:lnTo>
                    <a:pt x="110" y="147"/>
                  </a:lnTo>
                  <a:lnTo>
                    <a:pt x="89" y="154"/>
                  </a:lnTo>
                  <a:lnTo>
                    <a:pt x="66" y="154"/>
                  </a:lnTo>
                  <a:lnTo>
                    <a:pt x="45" y="147"/>
                  </a:lnTo>
                  <a:lnTo>
                    <a:pt x="26" y="135"/>
                  </a:lnTo>
                  <a:lnTo>
                    <a:pt x="12" y="119"/>
                  </a:lnTo>
                  <a:lnTo>
                    <a:pt x="3" y="98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205" name="Rectangle 53">
              <a:extLst>
                <a:ext uri="{FF2B5EF4-FFF2-40B4-BE49-F238E27FC236}">
                  <a16:creationId xmlns:a16="http://schemas.microsoft.com/office/drawing/2014/main" id="{E7D8F219-FE99-42D2-A636-D70CEB05B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4" y="760"/>
              <a:ext cx="3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000000"/>
                  </a:solidFill>
                </a:rPr>
                <a:t>application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7206" name="Rectangle 54">
              <a:extLst>
                <a:ext uri="{FF2B5EF4-FFF2-40B4-BE49-F238E27FC236}">
                  <a16:creationId xmlns:a16="http://schemas.microsoft.com/office/drawing/2014/main" id="{48236B8A-0D45-4349-BD13-8E6547594E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5" y="847"/>
              <a:ext cx="3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000000"/>
                  </a:solidFill>
                </a:rPr>
                <a:t>reads data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7207" name="Freeform 55">
              <a:extLst>
                <a:ext uri="{FF2B5EF4-FFF2-40B4-BE49-F238E27FC236}">
                  <a16:creationId xmlns:a16="http://schemas.microsoft.com/office/drawing/2014/main" id="{592B5F86-E296-4F47-B100-C181767B27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2" y="1266"/>
              <a:ext cx="182" cy="24"/>
            </a:xfrm>
            <a:custGeom>
              <a:avLst/>
              <a:gdLst>
                <a:gd name="T0" fmla="*/ 0 w 363"/>
                <a:gd name="T1" fmla="*/ 24 h 47"/>
                <a:gd name="T2" fmla="*/ 182 w 363"/>
                <a:gd name="T3" fmla="*/ 24 h 47"/>
                <a:gd name="T4" fmla="*/ 182 w 363"/>
                <a:gd name="T5" fmla="*/ 0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3" h="47">
                  <a:moveTo>
                    <a:pt x="0" y="47"/>
                  </a:moveTo>
                  <a:lnTo>
                    <a:pt x="363" y="47"/>
                  </a:lnTo>
                  <a:lnTo>
                    <a:pt x="363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08" name="Freeform 56">
              <a:extLst>
                <a:ext uri="{FF2B5EF4-FFF2-40B4-BE49-F238E27FC236}">
                  <a16:creationId xmlns:a16="http://schemas.microsoft.com/office/drawing/2014/main" id="{2310367D-A950-42B2-964F-1E1E08F0A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" y="1224"/>
              <a:ext cx="47" cy="47"/>
            </a:xfrm>
            <a:custGeom>
              <a:avLst/>
              <a:gdLst>
                <a:gd name="T0" fmla="*/ 0 w 95"/>
                <a:gd name="T1" fmla="*/ 47 h 95"/>
                <a:gd name="T2" fmla="*/ 23 w 95"/>
                <a:gd name="T3" fmla="*/ 0 h 95"/>
                <a:gd name="T4" fmla="*/ 47 w 95"/>
                <a:gd name="T5" fmla="*/ 47 h 95"/>
                <a:gd name="T6" fmla="*/ 0 w 95"/>
                <a:gd name="T7" fmla="*/ 47 h 9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5" h="95">
                  <a:moveTo>
                    <a:pt x="0" y="95"/>
                  </a:moveTo>
                  <a:lnTo>
                    <a:pt x="47" y="0"/>
                  </a:lnTo>
                  <a:lnTo>
                    <a:pt x="95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7176" name="Line 57">
            <a:extLst>
              <a:ext uri="{FF2B5EF4-FFF2-40B4-BE49-F238E27FC236}">
                <a16:creationId xmlns:a16="http://schemas.microsoft.com/office/drawing/2014/main" id="{7CE26936-7975-4234-80CC-E118483AA7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057400"/>
            <a:ext cx="3657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177" name="Line 58">
            <a:extLst>
              <a:ext uri="{FF2B5EF4-FFF2-40B4-BE49-F238E27FC236}">
                <a16:creationId xmlns:a16="http://schemas.microsoft.com/office/drawing/2014/main" id="{495B6189-EFA3-4C0E-8E57-F86FC051C6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209800"/>
            <a:ext cx="3657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7178" name="Group 59">
            <a:extLst>
              <a:ext uri="{FF2B5EF4-FFF2-40B4-BE49-F238E27FC236}">
                <a16:creationId xmlns:a16="http://schemas.microsoft.com/office/drawing/2014/main" id="{336D2114-E800-410A-8629-2EF87963A80D}"/>
              </a:ext>
            </a:extLst>
          </p:cNvPr>
          <p:cNvGrpSpPr>
            <a:grpSpLocks/>
          </p:cNvGrpSpPr>
          <p:nvPr/>
        </p:nvGrpSpPr>
        <p:grpSpPr bwMode="auto">
          <a:xfrm>
            <a:off x="3314700" y="1892300"/>
            <a:ext cx="876300" cy="241300"/>
            <a:chOff x="2160" y="1240"/>
            <a:chExt cx="552" cy="152"/>
          </a:xfrm>
        </p:grpSpPr>
        <p:sp>
          <p:nvSpPr>
            <p:cNvPr id="7182" name="Rectangle 60">
              <a:extLst>
                <a:ext uri="{FF2B5EF4-FFF2-40B4-BE49-F238E27FC236}">
                  <a16:creationId xmlns:a16="http://schemas.microsoft.com/office/drawing/2014/main" id="{03657B27-6913-4935-A302-B9F6D7828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3" y="1248"/>
              <a:ext cx="505" cy="144"/>
            </a:xfrm>
            <a:prstGeom prst="rect">
              <a:avLst/>
            </a:prstGeom>
            <a:solidFill>
              <a:schemeClr val="accent2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7183" name="Text Box 61">
              <a:extLst>
                <a:ext uri="{FF2B5EF4-FFF2-40B4-BE49-F238E27FC236}">
                  <a16:creationId xmlns:a16="http://schemas.microsoft.com/office/drawing/2014/main" id="{3F48BD18-EF77-4319-A562-F07283E99B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240"/>
              <a:ext cx="552" cy="14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/>
                <a:t>data segment</a:t>
              </a:r>
            </a:p>
          </p:txBody>
        </p:sp>
      </p:grpSp>
      <p:grpSp>
        <p:nvGrpSpPr>
          <p:cNvPr id="7179" name="Group 62">
            <a:extLst>
              <a:ext uri="{FF2B5EF4-FFF2-40B4-BE49-F238E27FC236}">
                <a16:creationId xmlns:a16="http://schemas.microsoft.com/office/drawing/2014/main" id="{D7BE273F-2EDF-43CC-8B3C-9A5D08A2BEB7}"/>
              </a:ext>
            </a:extLst>
          </p:cNvPr>
          <p:cNvGrpSpPr>
            <a:grpSpLocks/>
          </p:cNvGrpSpPr>
          <p:nvPr/>
        </p:nvGrpSpPr>
        <p:grpSpPr bwMode="auto">
          <a:xfrm>
            <a:off x="4826000" y="2133600"/>
            <a:ext cx="889000" cy="228600"/>
            <a:chOff x="2400" y="816"/>
            <a:chExt cx="560" cy="144"/>
          </a:xfrm>
        </p:grpSpPr>
        <p:sp>
          <p:nvSpPr>
            <p:cNvPr id="7180" name="Rectangle 63">
              <a:extLst>
                <a:ext uri="{FF2B5EF4-FFF2-40B4-BE49-F238E27FC236}">
                  <a16:creationId xmlns:a16="http://schemas.microsoft.com/office/drawing/2014/main" id="{A3E0B9F5-CE57-4243-B4C5-473909126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" y="816"/>
              <a:ext cx="505" cy="14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7181" name="Text Box 64">
              <a:extLst>
                <a:ext uri="{FF2B5EF4-FFF2-40B4-BE49-F238E27FC236}">
                  <a16:creationId xmlns:a16="http://schemas.microsoft.com/office/drawing/2014/main" id="{2F3BE0E6-999C-434A-9362-EE35557802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816"/>
              <a:ext cx="560" cy="14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/>
                <a:t>ACK segment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3625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AC28FF30-705B-45AD-ABD5-3BFF531F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E9E052-51BD-4F0E-8F22-074E35A3A9E1}" type="slidenum">
              <a:rPr kumimoji="0" lang="en-US" altLang="en-US" sz="1400"/>
              <a:pPr/>
              <a:t>4</a:t>
            </a:fld>
            <a:endParaRPr kumimoji="0" lang="en-US" altLang="en-US" sz="140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861F4FD4-7C98-4CB6-AD73-9F34062FC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TCP Header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486365FF-D003-4D16-956A-F0AD1CFB40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3657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Fields enable the following: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Uniquely identifying each TCP connection  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1800"/>
              <a:t>(4-tuple: client IP and port, server IP and port)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Identifying a byte range within that connection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Checksum value to detect corruption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Flags to identify protocol state transitions (SYN, FIN, RST)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Informing other side of your state (ACK)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/>
          </a:p>
        </p:txBody>
      </p:sp>
      <p:grpSp>
        <p:nvGrpSpPr>
          <p:cNvPr id="8198" name="Group 4">
            <a:extLst>
              <a:ext uri="{FF2B5EF4-FFF2-40B4-BE49-F238E27FC236}">
                <a16:creationId xmlns:a16="http://schemas.microsoft.com/office/drawing/2014/main" id="{143BFF71-C19F-4F2D-A176-D44086684835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1219200"/>
            <a:ext cx="3881438" cy="4953000"/>
            <a:chOff x="2807" y="659"/>
            <a:chExt cx="2587" cy="3358"/>
          </a:xfrm>
        </p:grpSpPr>
        <p:sp>
          <p:nvSpPr>
            <p:cNvPr id="8199" name="Rectangle 5">
              <a:extLst>
                <a:ext uri="{FF2B5EF4-FFF2-40B4-BE49-F238E27FC236}">
                  <a16:creationId xmlns:a16="http://schemas.microsoft.com/office/drawing/2014/main" id="{921A661D-3C8A-4164-8B85-E169C8ECBE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5" y="917"/>
              <a:ext cx="2489" cy="303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8200" name="Rectangle 6">
              <a:extLst>
                <a:ext uri="{FF2B5EF4-FFF2-40B4-BE49-F238E27FC236}">
                  <a16:creationId xmlns:a16="http://schemas.microsoft.com/office/drawing/2014/main" id="{1F8BE5E8-9246-4388-95BC-AE2674637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" y="990"/>
              <a:ext cx="2489" cy="30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201" name="Text Box 7">
              <a:extLst>
                <a:ext uri="{FF2B5EF4-FFF2-40B4-BE49-F238E27FC236}">
                  <a16:creationId xmlns:a16="http://schemas.microsoft.com/office/drawing/2014/main" id="{264DAD7A-642A-49E8-BCAF-CA7923F76C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2" y="968"/>
              <a:ext cx="1229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2000">
                  <a:latin typeface="Comic Sans MS" panose="030F0702030302020204" pitchFamily="66" charset="0"/>
                </a:rPr>
                <a:t>source port #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202" name="Text Box 8">
              <a:extLst>
                <a:ext uri="{FF2B5EF4-FFF2-40B4-BE49-F238E27FC236}">
                  <a16:creationId xmlns:a16="http://schemas.microsoft.com/office/drawing/2014/main" id="{0600DCCE-7D3C-454A-BDE3-F7F1A0D0C7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9" y="971"/>
              <a:ext cx="1062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2000">
                  <a:latin typeface="Comic Sans MS" panose="030F0702030302020204" pitchFamily="66" charset="0"/>
                </a:rPr>
                <a:t>dest port #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8203" name="Line 9">
              <a:extLst>
                <a:ext uri="{FF2B5EF4-FFF2-40B4-BE49-F238E27FC236}">
                  <a16:creationId xmlns:a16="http://schemas.microsoft.com/office/drawing/2014/main" id="{06C84482-923D-4E63-90D2-B7F5EAC6FA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3" y="1226"/>
              <a:ext cx="2486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04" name="Line 10">
              <a:extLst>
                <a:ext uri="{FF2B5EF4-FFF2-40B4-BE49-F238E27FC236}">
                  <a16:creationId xmlns:a16="http://schemas.microsoft.com/office/drawing/2014/main" id="{0F8C6FBF-4BB8-428F-9E28-D4ADC4E6C4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49" y="146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05" name="Line 11">
              <a:extLst>
                <a:ext uri="{FF2B5EF4-FFF2-40B4-BE49-F238E27FC236}">
                  <a16:creationId xmlns:a16="http://schemas.microsoft.com/office/drawing/2014/main" id="{43224116-35F3-4F73-A0EF-C4160BD78B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75" y="990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06" name="Text Box 12">
              <a:extLst>
                <a:ext uri="{FF2B5EF4-FFF2-40B4-BE49-F238E27FC236}">
                  <a16:creationId xmlns:a16="http://schemas.microsoft.com/office/drawing/2014/main" id="{C8CDB7F8-16C5-43E0-B67A-2B9F60CE74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0" y="659"/>
              <a:ext cx="633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1800">
                  <a:latin typeface="Comic Sans MS" panose="030F0702030302020204" pitchFamily="66" charset="0"/>
                </a:rPr>
                <a:t>32 bits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207" name="Line 13">
              <a:extLst>
                <a:ext uri="{FF2B5EF4-FFF2-40B4-BE49-F238E27FC236}">
                  <a16:creationId xmlns:a16="http://schemas.microsoft.com/office/drawing/2014/main" id="{3DAC5465-AFE2-4A34-8ED8-0DD3118B20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17" y="811"/>
              <a:ext cx="899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08" name="Line 14">
              <a:extLst>
                <a:ext uri="{FF2B5EF4-FFF2-40B4-BE49-F238E27FC236}">
                  <a16:creationId xmlns:a16="http://schemas.microsoft.com/office/drawing/2014/main" id="{9ED88DA8-BE01-447C-8B33-6E9954705B5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2837" y="818"/>
              <a:ext cx="8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09" name="Text Box 15">
              <a:extLst>
                <a:ext uri="{FF2B5EF4-FFF2-40B4-BE49-F238E27FC236}">
                  <a16:creationId xmlns:a16="http://schemas.microsoft.com/office/drawing/2014/main" id="{C5377841-EB14-44EE-89E0-87144760E3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5" y="2845"/>
              <a:ext cx="1419" cy="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2000">
                  <a:latin typeface="Comic Sans MS" panose="030F0702030302020204" pitchFamily="66" charset="0"/>
                </a:rPr>
                <a:t>application</a:t>
              </a:r>
            </a:p>
            <a:p>
              <a:pPr algn="ctr"/>
              <a:r>
                <a:rPr kumimoji="0" lang="en-US" altLang="en-US" sz="2000">
                  <a:latin typeface="Comic Sans MS" panose="030F0702030302020204" pitchFamily="66" charset="0"/>
                </a:rPr>
                <a:t>data </a:t>
              </a:r>
            </a:p>
            <a:p>
              <a:pPr algn="ctr"/>
              <a:r>
                <a:rPr kumimoji="0" lang="en-US" altLang="en-US" sz="2000">
                  <a:latin typeface="Comic Sans MS" panose="030F0702030302020204" pitchFamily="66" charset="0"/>
                </a:rPr>
                <a:t>(variable length)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210" name="Text Box 16">
              <a:extLst>
                <a:ext uri="{FF2B5EF4-FFF2-40B4-BE49-F238E27FC236}">
                  <a16:creationId xmlns:a16="http://schemas.microsoft.com/office/drawing/2014/main" id="{D590ECA6-9B02-4498-9599-FDB15860F7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0" y="1213"/>
              <a:ext cx="1566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2000">
                  <a:latin typeface="Comic Sans MS" panose="030F0702030302020204" pitchFamily="66" charset="0"/>
                </a:rPr>
                <a:t>sequence number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211" name="Line 17">
              <a:extLst>
                <a:ext uri="{FF2B5EF4-FFF2-40B4-BE49-F238E27FC236}">
                  <a16:creationId xmlns:a16="http://schemas.microsoft.com/office/drawing/2014/main" id="{7E7FD77D-EA27-4C08-9939-4E96306CF1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5" y="1705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12" name="Text Box 18">
              <a:extLst>
                <a:ext uri="{FF2B5EF4-FFF2-40B4-BE49-F238E27FC236}">
                  <a16:creationId xmlns:a16="http://schemas.microsoft.com/office/drawing/2014/main" id="{7B2A2E17-F844-4E33-B2F8-48139B1D12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9" y="1465"/>
              <a:ext cx="2146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2000">
                  <a:latin typeface="Comic Sans MS" panose="030F0702030302020204" pitchFamily="66" charset="0"/>
                </a:rPr>
                <a:t>acknowledgement number</a:t>
              </a:r>
              <a:endParaRPr kumimoji="0"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8213" name="Line 19">
              <a:extLst>
                <a:ext uri="{FF2B5EF4-FFF2-40B4-BE49-F238E27FC236}">
                  <a16:creationId xmlns:a16="http://schemas.microsoft.com/office/drawing/2014/main" id="{B26DDFDB-EB38-4D60-ACFD-44F8B81585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2" y="1954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14" name="Line 20">
              <a:extLst>
                <a:ext uri="{FF2B5EF4-FFF2-40B4-BE49-F238E27FC236}">
                  <a16:creationId xmlns:a16="http://schemas.microsoft.com/office/drawing/2014/main" id="{B118257F-6D01-4856-9F4A-2946A90200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49" y="2200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15" name="Line 21">
              <a:extLst>
                <a:ext uri="{FF2B5EF4-FFF2-40B4-BE49-F238E27FC236}">
                  <a16:creationId xmlns:a16="http://schemas.microsoft.com/office/drawing/2014/main" id="{D16C45AB-AC32-42BC-9D8A-AD98A88920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49" y="2554"/>
              <a:ext cx="24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16" name="Line 22">
              <a:extLst>
                <a:ext uri="{FF2B5EF4-FFF2-40B4-BE49-F238E27FC236}">
                  <a16:creationId xmlns:a16="http://schemas.microsoft.com/office/drawing/2014/main" id="{DB8CE258-7F7E-456F-9CBE-A28C532733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84" y="1707"/>
              <a:ext cx="3" cy="4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17" name="Text Box 23">
              <a:extLst>
                <a:ext uri="{FF2B5EF4-FFF2-40B4-BE49-F238E27FC236}">
                  <a16:creationId xmlns:a16="http://schemas.microsoft.com/office/drawing/2014/main" id="{877DB41D-A5DD-4F73-89C9-4B4C97E6E6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1" y="1712"/>
              <a:ext cx="1295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1800">
                  <a:latin typeface="Comic Sans MS" panose="030F0702030302020204" pitchFamily="66" charset="0"/>
                </a:rPr>
                <a:t>rcvr window size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8218" name="Text Box 24">
              <a:extLst>
                <a:ext uri="{FF2B5EF4-FFF2-40B4-BE49-F238E27FC236}">
                  <a16:creationId xmlns:a16="http://schemas.microsoft.com/office/drawing/2014/main" id="{0EE7C6D2-0584-444F-BDDD-D63968C1AD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5" y="1961"/>
              <a:ext cx="1227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1800">
                  <a:latin typeface="Comic Sans MS" panose="030F0702030302020204" pitchFamily="66" charset="0"/>
                </a:rPr>
                <a:t>ptr urgent data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8219" name="Text Box 25">
              <a:extLst>
                <a:ext uri="{FF2B5EF4-FFF2-40B4-BE49-F238E27FC236}">
                  <a16:creationId xmlns:a16="http://schemas.microsoft.com/office/drawing/2014/main" id="{6C50D400-AD23-4FA2-ADBD-20DC98B530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2" y="1949"/>
              <a:ext cx="805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1800">
                  <a:latin typeface="Comic Sans MS" panose="030F0702030302020204" pitchFamily="66" charset="0"/>
                </a:rPr>
                <a:t>checksum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8220" name="Text Box 26">
              <a:extLst>
                <a:ext uri="{FF2B5EF4-FFF2-40B4-BE49-F238E27FC236}">
                  <a16:creationId xmlns:a16="http://schemas.microsoft.com/office/drawing/2014/main" id="{B9B10E71-31C1-45F4-A74B-997F7FAD92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0" y="1730"/>
              <a:ext cx="205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>
                  <a:latin typeface="Comic Sans MS" panose="030F0702030302020204" pitchFamily="66" charset="0"/>
                </a:rPr>
                <a:t>F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221" name="Line 27">
              <a:extLst>
                <a:ext uri="{FF2B5EF4-FFF2-40B4-BE49-F238E27FC236}">
                  <a16:creationId xmlns:a16="http://schemas.microsoft.com/office/drawing/2014/main" id="{9D3BAF90-6604-43D4-AE8C-6FC7BB3F3D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5" y="1701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22" name="Line 28">
              <a:extLst>
                <a:ext uri="{FF2B5EF4-FFF2-40B4-BE49-F238E27FC236}">
                  <a16:creationId xmlns:a16="http://schemas.microsoft.com/office/drawing/2014/main" id="{2176FCA1-B997-4242-9C21-0C4BD145CA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83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23" name="Line 29">
              <a:extLst>
                <a:ext uri="{FF2B5EF4-FFF2-40B4-BE49-F238E27FC236}">
                  <a16:creationId xmlns:a16="http://schemas.microsoft.com/office/drawing/2014/main" id="{0AC09309-4E79-4FFF-A4E7-B4FF90CC71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78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24" name="Line 30">
              <a:extLst>
                <a:ext uri="{FF2B5EF4-FFF2-40B4-BE49-F238E27FC236}">
                  <a16:creationId xmlns:a16="http://schemas.microsoft.com/office/drawing/2014/main" id="{7CB33736-82A7-416E-BA3A-F3BA86A207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76" y="1707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25" name="Line 31">
              <a:extLst>
                <a:ext uri="{FF2B5EF4-FFF2-40B4-BE49-F238E27FC236}">
                  <a16:creationId xmlns:a16="http://schemas.microsoft.com/office/drawing/2014/main" id="{9644549C-FC6F-44B6-9DD5-E9A27453A9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77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26" name="Line 32">
              <a:extLst>
                <a:ext uri="{FF2B5EF4-FFF2-40B4-BE49-F238E27FC236}">
                  <a16:creationId xmlns:a16="http://schemas.microsoft.com/office/drawing/2014/main" id="{D433BCBC-9091-431E-9A83-1E69C60EAB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69" y="1710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27" name="Text Box 33">
              <a:extLst>
                <a:ext uri="{FF2B5EF4-FFF2-40B4-BE49-F238E27FC236}">
                  <a16:creationId xmlns:a16="http://schemas.microsoft.com/office/drawing/2014/main" id="{F5FA04F4-A3D9-42F3-B6D7-8C715D09F2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2" y="1727"/>
              <a:ext cx="217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>
                  <a:latin typeface="Comic Sans MS" panose="030F0702030302020204" pitchFamily="66" charset="0"/>
                </a:rPr>
                <a:t>S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228" name="Text Box 34">
              <a:extLst>
                <a:ext uri="{FF2B5EF4-FFF2-40B4-BE49-F238E27FC236}">
                  <a16:creationId xmlns:a16="http://schemas.microsoft.com/office/drawing/2014/main" id="{971460A2-2EF0-46A3-8A6A-95DD9FB9E2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1" y="1727"/>
              <a:ext cx="208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>
                  <a:latin typeface="Comic Sans MS" panose="030F0702030302020204" pitchFamily="66" charset="0"/>
                </a:rPr>
                <a:t>R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229" name="Text Box 35">
              <a:extLst>
                <a:ext uri="{FF2B5EF4-FFF2-40B4-BE49-F238E27FC236}">
                  <a16:creationId xmlns:a16="http://schemas.microsoft.com/office/drawing/2014/main" id="{7D396AE4-89A3-479E-BE9F-900B5BAEA0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3" y="1725"/>
              <a:ext cx="193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>
                  <a:latin typeface="Comic Sans MS" panose="030F0702030302020204" pitchFamily="66" charset="0"/>
                </a:rPr>
                <a:t>P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230" name="Text Box 36">
              <a:extLst>
                <a:ext uri="{FF2B5EF4-FFF2-40B4-BE49-F238E27FC236}">
                  <a16:creationId xmlns:a16="http://schemas.microsoft.com/office/drawing/2014/main" id="{3A49200E-E339-480C-AC50-EF16AEF556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3" y="1725"/>
              <a:ext cx="222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>
                  <a:latin typeface="Comic Sans MS" panose="030F0702030302020204" pitchFamily="66" charset="0"/>
                </a:rPr>
                <a:t>A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231" name="Text Box 37">
              <a:extLst>
                <a:ext uri="{FF2B5EF4-FFF2-40B4-BE49-F238E27FC236}">
                  <a16:creationId xmlns:a16="http://schemas.microsoft.com/office/drawing/2014/main" id="{8FE0BD3F-4BE7-436F-ADCF-E17CDA9EA0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1" y="1725"/>
              <a:ext cx="222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>
                  <a:latin typeface="Comic Sans MS" panose="030F0702030302020204" pitchFamily="66" charset="0"/>
                </a:rPr>
                <a:t>U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232" name="Text Box 38">
              <a:extLst>
                <a:ext uri="{FF2B5EF4-FFF2-40B4-BE49-F238E27FC236}">
                  <a16:creationId xmlns:a16="http://schemas.microsoft.com/office/drawing/2014/main" id="{3A0E57D5-E839-428F-B482-F1740552E7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7" y="1665"/>
              <a:ext cx="386" cy="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1400">
                  <a:latin typeface="Comic Sans MS" panose="030F0702030302020204" pitchFamily="66" charset="0"/>
                </a:rPr>
                <a:t>head</a:t>
              </a:r>
            </a:p>
            <a:p>
              <a:pPr algn="ctr"/>
              <a:r>
                <a:rPr kumimoji="0" lang="en-US" altLang="en-US" sz="1400">
                  <a:latin typeface="Comic Sans MS" panose="030F0702030302020204" pitchFamily="66" charset="0"/>
                </a:rPr>
                <a:t>len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8233" name="Text Box 39">
              <a:extLst>
                <a:ext uri="{FF2B5EF4-FFF2-40B4-BE49-F238E27FC236}">
                  <a16:creationId xmlns:a16="http://schemas.microsoft.com/office/drawing/2014/main" id="{389AD4C9-D3B0-4F8E-98CB-6B735CE9F8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0" y="1665"/>
              <a:ext cx="376" cy="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1400">
                  <a:latin typeface="Comic Sans MS" panose="030F0702030302020204" pitchFamily="66" charset="0"/>
                </a:rPr>
                <a:t>not</a:t>
              </a:r>
            </a:p>
            <a:p>
              <a:pPr algn="ctr"/>
              <a:r>
                <a:rPr kumimoji="0" lang="en-US" altLang="en-US" sz="1400">
                  <a:latin typeface="Comic Sans MS" panose="030F0702030302020204" pitchFamily="66" charset="0"/>
                </a:rPr>
                <a:t>used</a:t>
              </a:r>
              <a:endParaRPr kumimoji="0"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8234" name="Line 40">
              <a:extLst>
                <a:ext uri="{FF2B5EF4-FFF2-40B4-BE49-F238E27FC236}">
                  <a16:creationId xmlns:a16="http://schemas.microsoft.com/office/drawing/2014/main" id="{F4768D5E-C702-4101-A66D-839D6967EE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1" y="1704"/>
              <a:ext cx="0" cy="2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35" name="Text Box 41">
              <a:extLst>
                <a:ext uri="{FF2B5EF4-FFF2-40B4-BE49-F238E27FC236}">
                  <a16:creationId xmlns:a16="http://schemas.microsoft.com/office/drawing/2014/main" id="{0608FF77-12B5-47D2-BCD8-1C1E2EC7C3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1" y="2266"/>
              <a:ext cx="2083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2000">
                  <a:latin typeface="Comic Sans MS" panose="030F0702030302020204" pitchFamily="66" charset="0"/>
                </a:rPr>
                <a:t>Options (variable length)</a:t>
              </a:r>
              <a:endParaRPr kumimoji="0" lang="en-US" altLang="en-US" sz="240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8684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70230DE1-F51D-431F-9CF9-5EB7EF810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729F06-E169-44E8-95B5-1890B7C9269C}" type="slidenum">
              <a:rPr kumimoji="0" lang="en-US" altLang="en-US" sz="1400"/>
              <a:pPr/>
              <a:t>5</a:t>
            </a:fld>
            <a:endParaRPr kumimoji="0" lang="en-US" altLang="en-US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8DBDE9B8-7A07-4DBA-8E14-B6497BE5DD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Establishing a TCP Connection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E5D66678-5639-412B-AB8A-903C89E83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3429000" cy="4572000"/>
          </a:xfrm>
        </p:spPr>
        <p:txBody>
          <a:bodyPr/>
          <a:lstStyle/>
          <a:p>
            <a:pPr eaLnBrk="1" hangingPunct="1"/>
            <a:r>
              <a:rPr lang="en-US" altLang="en-US" sz="2000"/>
              <a:t>Client sends SYN with initial sequence number (ISN = X)</a:t>
            </a:r>
          </a:p>
          <a:p>
            <a:pPr eaLnBrk="1" hangingPunct="1"/>
            <a:r>
              <a:rPr lang="en-US" altLang="en-US" sz="2000"/>
              <a:t>Server responds with its own SYN w/seq number Y and ACK of client ISN with X+1 (next expected byte)</a:t>
            </a:r>
          </a:p>
          <a:p>
            <a:pPr eaLnBrk="1" hangingPunct="1"/>
            <a:r>
              <a:rPr lang="en-US" altLang="en-US" sz="2000"/>
              <a:t>Client ACKs server's ISN with Y+1</a:t>
            </a:r>
          </a:p>
          <a:p>
            <a:pPr eaLnBrk="1" hangingPunct="1"/>
            <a:r>
              <a:rPr lang="en-US" altLang="en-US" sz="2000"/>
              <a:t>The ‘3-way handshake’</a:t>
            </a:r>
          </a:p>
          <a:p>
            <a:pPr eaLnBrk="1" hangingPunct="1"/>
            <a:r>
              <a:rPr lang="en-US" altLang="en-US" sz="2000"/>
              <a:t>X, Y randomly chosen</a:t>
            </a:r>
          </a:p>
          <a:p>
            <a:pPr eaLnBrk="1" hangingPunct="1"/>
            <a:r>
              <a:rPr lang="en-US" altLang="en-US" sz="2000"/>
              <a:t>All modulo 32-bit arithmetic</a:t>
            </a:r>
          </a:p>
        </p:txBody>
      </p:sp>
      <p:sp>
        <p:nvSpPr>
          <p:cNvPr id="9222" name="Line 4">
            <a:extLst>
              <a:ext uri="{FF2B5EF4-FFF2-40B4-BE49-F238E27FC236}">
                <a16:creationId xmlns:a16="http://schemas.microsoft.com/office/drawing/2014/main" id="{76FC37A6-DED6-4D73-BD07-E24D4E95AE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616200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223" name="Text Box 5">
            <a:extLst>
              <a:ext uri="{FF2B5EF4-FFF2-40B4-BE49-F238E27FC236}">
                <a16:creationId xmlns:a16="http://schemas.microsoft.com/office/drawing/2014/main" id="{51A737E9-BD05-4DA4-A838-9B4C02DBE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803400"/>
            <a:ext cx="714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>
                <a:latin typeface="Comic Sans MS" panose="030F0702030302020204" pitchFamily="66" charset="0"/>
              </a:rPr>
              <a:t>client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9224" name="Text Box 6">
            <a:extLst>
              <a:ext uri="{FF2B5EF4-FFF2-40B4-BE49-F238E27FC236}">
                <a16:creationId xmlns:a16="http://schemas.microsoft.com/office/drawing/2014/main" id="{ABDF5FB9-C3CB-4B1B-A6FC-3928E01D7301}"/>
              </a:ext>
            </a:extLst>
          </p:cNvPr>
          <p:cNvSpPr txBox="1">
            <a:spLocks noChangeArrowheads="1"/>
          </p:cNvSpPr>
          <p:nvPr/>
        </p:nvSpPr>
        <p:spPr bwMode="auto">
          <a:xfrm rot="706751">
            <a:off x="6172200" y="2597150"/>
            <a:ext cx="8366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SYN (X)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9225" name="Text Box 7">
            <a:extLst>
              <a:ext uri="{FF2B5EF4-FFF2-40B4-BE49-F238E27FC236}">
                <a16:creationId xmlns:a16="http://schemas.microsoft.com/office/drawing/2014/main" id="{5779D8DA-577C-4641-8312-D13737EFA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0" y="1803400"/>
            <a:ext cx="800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>
                <a:latin typeface="Comic Sans MS" panose="030F0702030302020204" pitchFamily="66" charset="0"/>
              </a:rPr>
              <a:t>server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9226" name="Line 8">
            <a:extLst>
              <a:ext uri="{FF2B5EF4-FFF2-40B4-BE49-F238E27FC236}">
                <a16:creationId xmlns:a16="http://schemas.microsoft.com/office/drawing/2014/main" id="{FB0B1EFF-8258-425C-AA5F-3BCF16C3CD52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4749800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227" name="Line 9">
            <a:extLst>
              <a:ext uri="{FF2B5EF4-FFF2-40B4-BE49-F238E27FC236}">
                <a16:creationId xmlns:a16="http://schemas.microsoft.com/office/drawing/2014/main" id="{77AF8929-27F7-4145-A71B-6C4950E31B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2463800"/>
            <a:ext cx="0" cy="3409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228" name="Line 10">
            <a:extLst>
              <a:ext uri="{FF2B5EF4-FFF2-40B4-BE49-F238E27FC236}">
                <a16:creationId xmlns:a16="http://schemas.microsoft.com/office/drawing/2014/main" id="{7FB5F82D-651D-4147-BE2B-B851669A1A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53050" y="3673475"/>
            <a:ext cx="2495550" cy="7524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229" name="Text Box 11">
            <a:extLst>
              <a:ext uri="{FF2B5EF4-FFF2-40B4-BE49-F238E27FC236}">
                <a16:creationId xmlns:a16="http://schemas.microsoft.com/office/drawing/2014/main" id="{C712C2E9-3A17-4056-BCCD-0867E22CDF48}"/>
              </a:ext>
            </a:extLst>
          </p:cNvPr>
          <p:cNvSpPr txBox="1">
            <a:spLocks noChangeArrowheads="1"/>
          </p:cNvSpPr>
          <p:nvPr/>
        </p:nvSpPr>
        <p:spPr bwMode="auto">
          <a:xfrm rot="-926867">
            <a:off x="5116513" y="3740150"/>
            <a:ext cx="27320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SYN (Y) + ACK (X+1)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9230" name="Text Box 12">
            <a:extLst>
              <a:ext uri="{FF2B5EF4-FFF2-40B4-BE49-F238E27FC236}">
                <a16:creationId xmlns:a16="http://schemas.microsoft.com/office/drawing/2014/main" id="{B57C7EE8-ABB1-44A8-B69B-7EC6FC25AE11}"/>
              </a:ext>
            </a:extLst>
          </p:cNvPr>
          <p:cNvSpPr txBox="1">
            <a:spLocks noChangeArrowheads="1"/>
          </p:cNvSpPr>
          <p:nvPr/>
        </p:nvSpPr>
        <p:spPr bwMode="auto">
          <a:xfrm rot="706751">
            <a:off x="6019800" y="4730750"/>
            <a:ext cx="1038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ACK (Y+1)</a:t>
            </a:r>
          </a:p>
        </p:txBody>
      </p:sp>
      <p:sp>
        <p:nvSpPr>
          <p:cNvPr id="9231" name="Line 13">
            <a:extLst>
              <a:ext uri="{FF2B5EF4-FFF2-40B4-BE49-F238E27FC236}">
                <a16:creationId xmlns:a16="http://schemas.microsoft.com/office/drawing/2014/main" id="{94ABD7DE-CD77-4578-B422-7F8056D8FD4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292350"/>
            <a:ext cx="0" cy="3571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232" name="Text Box 14">
            <a:extLst>
              <a:ext uri="{FF2B5EF4-FFF2-40B4-BE49-F238E27FC236}">
                <a16:creationId xmlns:a16="http://schemas.microsoft.com/office/drawing/2014/main" id="{666D63ED-C9ED-4105-BEEC-6BD31A38D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139950"/>
            <a:ext cx="1068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>
                <a:latin typeface="Comic Sans MS" panose="030F0702030302020204" pitchFamily="66" charset="0"/>
              </a:rPr>
              <a:t>connect()</a:t>
            </a:r>
          </a:p>
        </p:txBody>
      </p:sp>
      <p:sp>
        <p:nvSpPr>
          <p:cNvPr id="9233" name="Text Box 15">
            <a:extLst>
              <a:ext uri="{FF2B5EF4-FFF2-40B4-BE49-F238E27FC236}">
                <a16:creationId xmlns:a16="http://schemas.microsoft.com/office/drawing/2014/main" id="{FAA2B7C2-3351-4576-94A1-7369704CC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4638" y="2316163"/>
            <a:ext cx="9001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>
                <a:latin typeface="Comic Sans MS" panose="030F0702030302020204" pitchFamily="66" charset="0"/>
              </a:rPr>
              <a:t>listen()</a:t>
            </a:r>
          </a:p>
          <a:p>
            <a:pPr algn="ctr"/>
            <a:r>
              <a:rPr kumimoji="0" lang="en-US" altLang="en-US">
                <a:latin typeface="Comic Sans MS" panose="030F0702030302020204" pitchFamily="66" charset="0"/>
              </a:rPr>
              <a:t>port 80</a:t>
            </a:r>
          </a:p>
        </p:txBody>
      </p:sp>
      <p:pic>
        <p:nvPicPr>
          <p:cNvPr id="9234" name="Picture 16" descr="laptop3">
            <a:extLst>
              <a:ext uri="{FF2B5EF4-FFF2-40B4-BE49-F238E27FC236}">
                <a16:creationId xmlns:a16="http://schemas.microsoft.com/office/drawing/2014/main" id="{E074324F-CD38-463B-AC82-F85AE7460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484313"/>
            <a:ext cx="7318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5" name="Picture 17" descr="tower7">
            <a:extLst>
              <a:ext uri="{FF2B5EF4-FFF2-40B4-BE49-F238E27FC236}">
                <a16:creationId xmlns:a16="http://schemas.microsoft.com/office/drawing/2014/main" id="{5CDF3C28-702D-4AB1-8D1A-1B74D339F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63" y="1560513"/>
            <a:ext cx="731837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6" name="Text Box 18">
            <a:extLst>
              <a:ext uri="{FF2B5EF4-FFF2-40B4-BE49-F238E27FC236}">
                <a16:creationId xmlns:a16="http://schemas.microsoft.com/office/drawing/2014/main" id="{32BB1EFC-DC47-4EAA-9CC6-F7610339F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378450"/>
            <a:ext cx="962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>
                <a:latin typeface="Comic Sans MS" panose="030F0702030302020204" pitchFamily="66" charset="0"/>
              </a:rPr>
              <a:t>accept()</a:t>
            </a:r>
          </a:p>
        </p:txBody>
      </p:sp>
      <p:sp>
        <p:nvSpPr>
          <p:cNvPr id="9237" name="Text Box 19">
            <a:extLst>
              <a:ext uri="{FF2B5EF4-FFF2-40B4-BE49-F238E27FC236}">
                <a16:creationId xmlns:a16="http://schemas.microsoft.com/office/drawing/2014/main" id="{49267969-705A-4311-A42E-2644873FE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759450"/>
            <a:ext cx="766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en-US" altLang="en-US">
                <a:latin typeface="Comic Sans MS" panose="030F0702030302020204" pitchFamily="66" charset="0"/>
              </a:rPr>
              <a:t>read()</a:t>
            </a:r>
          </a:p>
        </p:txBody>
      </p:sp>
      <p:grpSp>
        <p:nvGrpSpPr>
          <p:cNvPr id="9238" name="Group 20">
            <a:extLst>
              <a:ext uri="{FF2B5EF4-FFF2-40B4-BE49-F238E27FC236}">
                <a16:creationId xmlns:a16="http://schemas.microsoft.com/office/drawing/2014/main" id="{2039E812-4C80-478C-AED3-0250BBC10728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5035550"/>
            <a:ext cx="658813" cy="366713"/>
            <a:chOff x="3304" y="3530"/>
            <a:chExt cx="415" cy="231"/>
          </a:xfrm>
        </p:grpSpPr>
        <p:sp>
          <p:nvSpPr>
            <p:cNvPr id="9239" name="Rectangle 21">
              <a:extLst>
                <a:ext uri="{FF2B5EF4-FFF2-40B4-BE49-F238E27FC236}">
                  <a16:creationId xmlns:a16="http://schemas.microsoft.com/office/drawing/2014/main" id="{0D71FC12-CAC2-4236-B493-3ED921711D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9240" name="Text Box 22">
              <a:extLst>
                <a:ext uri="{FF2B5EF4-FFF2-40B4-BE49-F238E27FC236}">
                  <a16:creationId xmlns:a16="http://schemas.microsoft.com/office/drawing/2014/main" id="{809DA8C4-190D-4DFB-87C8-4DA645095F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4" y="3530"/>
              <a:ext cx="4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1800">
                  <a:latin typeface="Comic Sans MS" panose="030F0702030302020204" pitchFamily="66" charset="0"/>
                </a:rPr>
                <a:t>time</a:t>
              </a:r>
              <a:endParaRPr kumimoji="0" lang="en-US" altLang="en-US" sz="100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5918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0A71D91C-ED04-4E49-BA45-3A3B077FB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0195B7-783F-4EAF-B71C-59A6B90A4586}" type="slidenum">
              <a:rPr kumimoji="0" lang="en-US" altLang="en-US" sz="1400"/>
              <a:pPr/>
              <a:t>6</a:t>
            </a:fld>
            <a:endParaRPr kumimoji="0" lang="en-US" altLang="en-US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E68CAB39-F8A7-43B6-8BFD-452A5D5450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Sending Data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6D96E587-4779-4CFC-AC18-AFEC3188B8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Sender TCP passes segments to IP to transmit:</a:t>
            </a:r>
          </a:p>
          <a:p>
            <a:pPr lvl="1" eaLnBrk="1" hangingPunct="1"/>
            <a:r>
              <a:rPr lang="en-US" altLang="en-US" sz="2000" dirty="0"/>
              <a:t>Keeps a copy in buffer at send side in case of loss</a:t>
            </a:r>
          </a:p>
          <a:p>
            <a:pPr lvl="1" eaLnBrk="1" hangingPunct="1"/>
            <a:r>
              <a:rPr lang="en-US" altLang="en-US" sz="2000" dirty="0"/>
              <a:t>Called a “reliable byte stream” protocol </a:t>
            </a:r>
          </a:p>
          <a:p>
            <a:pPr lvl="1" eaLnBrk="1" hangingPunct="1"/>
            <a:r>
              <a:rPr lang="en-US" altLang="en-US" sz="2000" dirty="0"/>
              <a:t>Sender must obey receiver advertised window</a:t>
            </a:r>
          </a:p>
          <a:p>
            <a:pPr eaLnBrk="1" hangingPunct="1"/>
            <a:r>
              <a:rPr lang="en-US" altLang="en-US" sz="2400" dirty="0"/>
              <a:t>Receiver sends acknowledgments (ACKs)</a:t>
            </a:r>
          </a:p>
          <a:p>
            <a:pPr lvl="1" eaLnBrk="1" hangingPunct="1"/>
            <a:r>
              <a:rPr lang="en-US" altLang="en-US" sz="2000" dirty="0"/>
              <a:t>ACKs can be piggybacked on data going the other way</a:t>
            </a:r>
          </a:p>
          <a:p>
            <a:pPr lvl="1" eaLnBrk="1" hangingPunct="1"/>
            <a:r>
              <a:rPr lang="en-US" altLang="en-US" sz="2000" dirty="0"/>
              <a:t>Protocol allows receiver to ACK every</a:t>
            </a:r>
            <a:r>
              <a:rPr lang="en-US" altLang="en-US" sz="2000" dirty="0">
                <a:solidFill>
                  <a:srgbClr val="CC0000"/>
                </a:solidFill>
              </a:rPr>
              <a:t> other</a:t>
            </a:r>
            <a:r>
              <a:rPr lang="en-US" altLang="en-US" sz="2000" dirty="0"/>
              <a:t> packet in attempt to reduce ACK traffic (delayed ACKs)</a:t>
            </a:r>
          </a:p>
          <a:p>
            <a:pPr lvl="1" eaLnBrk="1" hangingPunct="1"/>
            <a:r>
              <a:rPr lang="en-US" altLang="en-US" sz="2000" dirty="0"/>
              <a:t>Delay should not be more than 500 </a:t>
            </a:r>
            <a:r>
              <a:rPr lang="en-US" altLang="en-US" sz="2000" dirty="0" err="1"/>
              <a:t>ms</a:t>
            </a:r>
            <a:r>
              <a:rPr lang="en-US" altLang="en-US" sz="2000" dirty="0"/>
              <a:t> (typically 200 </a:t>
            </a:r>
            <a:r>
              <a:rPr lang="en-US" altLang="en-US" sz="2000" dirty="0" err="1"/>
              <a:t>ms</a:t>
            </a:r>
            <a:r>
              <a:rPr lang="en-US" altLang="en-US" sz="2000" dirty="0"/>
              <a:t>)</a:t>
            </a:r>
          </a:p>
          <a:p>
            <a:pPr lvl="1" eaLnBrk="1" hangingPunct="1"/>
            <a:r>
              <a:rPr lang="en-US" altLang="en-US" sz="2000" dirty="0"/>
              <a:t>We’ll later see how this causes a few problems</a:t>
            </a:r>
          </a:p>
          <a:p>
            <a:pPr eaLnBrk="1" hangingPunct="1"/>
            <a:endParaRPr lang="en-US" altLang="en-US" sz="2400" dirty="0"/>
          </a:p>
        </p:txBody>
      </p:sp>
      <p:grpSp>
        <p:nvGrpSpPr>
          <p:cNvPr id="10246" name="Group 4">
            <a:extLst>
              <a:ext uri="{FF2B5EF4-FFF2-40B4-BE49-F238E27FC236}">
                <a16:creationId xmlns:a16="http://schemas.microsoft.com/office/drawing/2014/main" id="{91DF966F-B47B-4971-B183-E045638E3EBB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1373188"/>
            <a:ext cx="1687513" cy="989012"/>
            <a:chOff x="1514" y="731"/>
            <a:chExt cx="1063" cy="623"/>
          </a:xfrm>
        </p:grpSpPr>
        <p:sp>
          <p:nvSpPr>
            <p:cNvPr id="10281" name="Rectangle 5">
              <a:extLst>
                <a:ext uri="{FF2B5EF4-FFF2-40B4-BE49-F238E27FC236}">
                  <a16:creationId xmlns:a16="http://schemas.microsoft.com/office/drawing/2014/main" id="{508159A5-D614-4C26-B131-FA19E68C3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4" y="880"/>
              <a:ext cx="20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FF0000"/>
                  </a:solidFill>
                </a:rPr>
                <a:t>socket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10282" name="Rectangle 6">
              <a:extLst>
                <a:ext uri="{FF2B5EF4-FFF2-40B4-BE49-F238E27FC236}">
                  <a16:creationId xmlns:a16="http://schemas.microsoft.com/office/drawing/2014/main" id="{BE2D0234-7480-4FD7-BE1D-4277ED736B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7" y="967"/>
              <a:ext cx="1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FF0000"/>
                  </a:solidFill>
                </a:rPr>
                <a:t>layer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10283" name="Rectangle 7">
              <a:extLst>
                <a:ext uri="{FF2B5EF4-FFF2-40B4-BE49-F238E27FC236}">
                  <a16:creationId xmlns:a16="http://schemas.microsoft.com/office/drawing/2014/main" id="{882F8257-58D9-4B3D-A878-C52057022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9" y="731"/>
              <a:ext cx="624" cy="623"/>
            </a:xfrm>
            <a:prstGeom prst="rect">
              <a:avLst/>
            </a:prstGeom>
            <a:solidFill>
              <a:srgbClr val="00F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0284" name="Rectangle 8">
              <a:extLst>
                <a:ext uri="{FF2B5EF4-FFF2-40B4-BE49-F238E27FC236}">
                  <a16:creationId xmlns:a16="http://schemas.microsoft.com/office/drawing/2014/main" id="{C988F37B-3888-4A60-9CDC-04BBD5019D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6" y="1042"/>
              <a:ext cx="491" cy="182"/>
            </a:xfrm>
            <a:prstGeom prst="rect">
              <a:avLst/>
            </a:prstGeom>
            <a:solidFill>
              <a:srgbClr val="FFF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0285" name="Line 9">
              <a:extLst>
                <a:ext uri="{FF2B5EF4-FFF2-40B4-BE49-F238E27FC236}">
                  <a16:creationId xmlns:a16="http://schemas.microsoft.com/office/drawing/2014/main" id="{51476FA2-CE23-4386-8061-65B2130084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5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86" name="Line 10">
              <a:extLst>
                <a:ext uri="{FF2B5EF4-FFF2-40B4-BE49-F238E27FC236}">
                  <a16:creationId xmlns:a16="http://schemas.microsoft.com/office/drawing/2014/main" id="{8C90ABAF-70B1-4803-94F1-790E6A201C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3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87" name="Line 11">
              <a:extLst>
                <a:ext uri="{FF2B5EF4-FFF2-40B4-BE49-F238E27FC236}">
                  <a16:creationId xmlns:a16="http://schemas.microsoft.com/office/drawing/2014/main" id="{09558E9F-6122-4115-BE9E-6DCC45AA2E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1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88" name="Line 12">
              <a:extLst>
                <a:ext uri="{FF2B5EF4-FFF2-40B4-BE49-F238E27FC236}">
                  <a16:creationId xmlns:a16="http://schemas.microsoft.com/office/drawing/2014/main" id="{16C55DFD-A194-4AE6-A25A-003DAEBA74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0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89" name="Line 13">
              <a:extLst>
                <a:ext uri="{FF2B5EF4-FFF2-40B4-BE49-F238E27FC236}">
                  <a16:creationId xmlns:a16="http://schemas.microsoft.com/office/drawing/2014/main" id="{9AED07DF-15BD-4BA9-A066-7C86BC3953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90" name="Line 14">
              <a:extLst>
                <a:ext uri="{FF2B5EF4-FFF2-40B4-BE49-F238E27FC236}">
                  <a16:creationId xmlns:a16="http://schemas.microsoft.com/office/drawing/2014/main" id="{C14E14B0-624E-4CAF-886F-07786269A1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86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91" name="Line 15">
              <a:extLst>
                <a:ext uri="{FF2B5EF4-FFF2-40B4-BE49-F238E27FC236}">
                  <a16:creationId xmlns:a16="http://schemas.microsoft.com/office/drawing/2014/main" id="{847E1B1F-E684-497B-81E0-A1E074234A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92" name="Line 16">
              <a:extLst>
                <a:ext uri="{FF2B5EF4-FFF2-40B4-BE49-F238E27FC236}">
                  <a16:creationId xmlns:a16="http://schemas.microsoft.com/office/drawing/2014/main" id="{70361ED7-3D3E-46B7-BA26-2C7121C4B4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3" y="990"/>
              <a:ext cx="41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93" name="Line 17">
              <a:extLst>
                <a:ext uri="{FF2B5EF4-FFF2-40B4-BE49-F238E27FC236}">
                  <a16:creationId xmlns:a16="http://schemas.microsoft.com/office/drawing/2014/main" id="{36AB8FBA-FEFD-4E69-AD17-696DE3FE98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1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94" name="Line 18">
              <a:extLst>
                <a:ext uri="{FF2B5EF4-FFF2-40B4-BE49-F238E27FC236}">
                  <a16:creationId xmlns:a16="http://schemas.microsoft.com/office/drawing/2014/main" id="{15B9B344-BE47-401F-9A4A-9839BD7FE6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9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95" name="Line 19">
              <a:extLst>
                <a:ext uri="{FF2B5EF4-FFF2-40B4-BE49-F238E27FC236}">
                  <a16:creationId xmlns:a16="http://schemas.microsoft.com/office/drawing/2014/main" id="{3B2B6F81-DA3F-43DC-A037-125224631F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7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96" name="Line 20">
              <a:extLst>
                <a:ext uri="{FF2B5EF4-FFF2-40B4-BE49-F238E27FC236}">
                  <a16:creationId xmlns:a16="http://schemas.microsoft.com/office/drawing/2014/main" id="{4158B694-80C1-4E90-A0BC-888A0D394A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5" y="990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97" name="Line 21">
              <a:extLst>
                <a:ext uri="{FF2B5EF4-FFF2-40B4-BE49-F238E27FC236}">
                  <a16:creationId xmlns:a16="http://schemas.microsoft.com/office/drawing/2014/main" id="{854BA749-BC89-45EF-9E10-517928FBA3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4" y="990"/>
              <a:ext cx="13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98" name="Line 22">
              <a:extLst>
                <a:ext uri="{FF2B5EF4-FFF2-40B4-BE49-F238E27FC236}">
                  <a16:creationId xmlns:a16="http://schemas.microsoft.com/office/drawing/2014/main" id="{F6CDF4B6-42C3-4FA6-B5B4-908D36713C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1" y="939"/>
              <a:ext cx="1" cy="7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99" name="Freeform 23">
              <a:extLst>
                <a:ext uri="{FF2B5EF4-FFF2-40B4-BE49-F238E27FC236}">
                  <a16:creationId xmlns:a16="http://schemas.microsoft.com/office/drawing/2014/main" id="{9528ACC9-AE38-4031-B9CC-76BA606F5A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3" y="1005"/>
              <a:ext cx="37" cy="37"/>
            </a:xfrm>
            <a:custGeom>
              <a:avLst/>
              <a:gdLst>
                <a:gd name="T0" fmla="*/ 37 w 73"/>
                <a:gd name="T1" fmla="*/ 0 h 73"/>
                <a:gd name="T2" fmla="*/ 19 w 73"/>
                <a:gd name="T3" fmla="*/ 37 h 73"/>
                <a:gd name="T4" fmla="*/ 0 w 73"/>
                <a:gd name="T5" fmla="*/ 0 h 73"/>
                <a:gd name="T6" fmla="*/ 37 w 73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3" h="73">
                  <a:moveTo>
                    <a:pt x="73" y="0"/>
                  </a:moveTo>
                  <a:lnTo>
                    <a:pt x="37" y="73"/>
                  </a:lnTo>
                  <a:lnTo>
                    <a:pt x="0" y="0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300" name="Rectangle 24">
              <a:extLst>
                <a:ext uri="{FF2B5EF4-FFF2-40B4-BE49-F238E27FC236}">
                  <a16:creationId xmlns:a16="http://schemas.microsoft.com/office/drawing/2014/main" id="{5746971E-9656-4ADC-87C9-52BED09D0F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1053"/>
              <a:ext cx="1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000000"/>
                  </a:solidFill>
                </a:rPr>
                <a:t>TCP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10301" name="Rectangle 25">
              <a:extLst>
                <a:ext uri="{FF2B5EF4-FFF2-40B4-BE49-F238E27FC236}">
                  <a16:creationId xmlns:a16="http://schemas.microsoft.com/office/drawing/2014/main" id="{A750921C-7061-492D-9DF2-572B290B03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9" y="1141"/>
              <a:ext cx="36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000000"/>
                  </a:solidFill>
                </a:rPr>
                <a:t>send buffer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10302" name="Freeform 26">
              <a:extLst>
                <a:ext uri="{FF2B5EF4-FFF2-40B4-BE49-F238E27FC236}">
                  <a16:creationId xmlns:a16="http://schemas.microsoft.com/office/drawing/2014/main" id="{96E5AD32-82DB-49F8-94E0-2846118181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3" y="1251"/>
              <a:ext cx="78" cy="77"/>
            </a:xfrm>
            <a:custGeom>
              <a:avLst/>
              <a:gdLst>
                <a:gd name="T0" fmla="*/ 0 w 156"/>
                <a:gd name="T1" fmla="*/ 39 h 154"/>
                <a:gd name="T2" fmla="*/ 1 w 156"/>
                <a:gd name="T3" fmla="*/ 28 h 154"/>
                <a:gd name="T4" fmla="*/ 7 w 156"/>
                <a:gd name="T5" fmla="*/ 18 h 154"/>
                <a:gd name="T6" fmla="*/ 14 w 156"/>
                <a:gd name="T7" fmla="*/ 9 h 154"/>
                <a:gd name="T8" fmla="*/ 23 w 156"/>
                <a:gd name="T9" fmla="*/ 3 h 154"/>
                <a:gd name="T10" fmla="*/ 34 w 156"/>
                <a:gd name="T11" fmla="*/ 0 h 154"/>
                <a:gd name="T12" fmla="*/ 45 w 156"/>
                <a:gd name="T13" fmla="*/ 0 h 154"/>
                <a:gd name="T14" fmla="*/ 56 w 156"/>
                <a:gd name="T15" fmla="*/ 3 h 154"/>
                <a:gd name="T16" fmla="*/ 64 w 156"/>
                <a:gd name="T17" fmla="*/ 9 h 154"/>
                <a:gd name="T18" fmla="*/ 72 w 156"/>
                <a:gd name="T19" fmla="*/ 18 h 154"/>
                <a:gd name="T20" fmla="*/ 77 w 156"/>
                <a:gd name="T21" fmla="*/ 28 h 154"/>
                <a:gd name="T22" fmla="*/ 78 w 156"/>
                <a:gd name="T23" fmla="*/ 39 h 154"/>
                <a:gd name="T24" fmla="*/ 77 w 156"/>
                <a:gd name="T25" fmla="*/ 49 h 154"/>
                <a:gd name="T26" fmla="*/ 72 w 156"/>
                <a:gd name="T27" fmla="*/ 60 h 154"/>
                <a:gd name="T28" fmla="*/ 64 w 156"/>
                <a:gd name="T29" fmla="*/ 68 h 154"/>
                <a:gd name="T30" fmla="*/ 56 w 156"/>
                <a:gd name="T31" fmla="*/ 74 h 154"/>
                <a:gd name="T32" fmla="*/ 45 w 156"/>
                <a:gd name="T33" fmla="*/ 77 h 154"/>
                <a:gd name="T34" fmla="*/ 34 w 156"/>
                <a:gd name="T35" fmla="*/ 77 h 154"/>
                <a:gd name="T36" fmla="*/ 23 w 156"/>
                <a:gd name="T37" fmla="*/ 74 h 154"/>
                <a:gd name="T38" fmla="*/ 14 w 156"/>
                <a:gd name="T39" fmla="*/ 68 h 154"/>
                <a:gd name="T40" fmla="*/ 7 w 156"/>
                <a:gd name="T41" fmla="*/ 60 h 154"/>
                <a:gd name="T42" fmla="*/ 1 w 156"/>
                <a:gd name="T43" fmla="*/ 49 h 154"/>
                <a:gd name="T44" fmla="*/ 0 w 156"/>
                <a:gd name="T45" fmla="*/ 39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56" h="154">
                  <a:moveTo>
                    <a:pt x="0" y="77"/>
                  </a:moveTo>
                  <a:lnTo>
                    <a:pt x="2" y="55"/>
                  </a:lnTo>
                  <a:lnTo>
                    <a:pt x="13" y="35"/>
                  </a:lnTo>
                  <a:lnTo>
                    <a:pt x="27" y="18"/>
                  </a:lnTo>
                  <a:lnTo>
                    <a:pt x="46" y="6"/>
                  </a:lnTo>
                  <a:lnTo>
                    <a:pt x="67" y="0"/>
                  </a:lnTo>
                  <a:lnTo>
                    <a:pt x="90" y="0"/>
                  </a:lnTo>
                  <a:lnTo>
                    <a:pt x="111" y="6"/>
                  </a:lnTo>
                  <a:lnTo>
                    <a:pt x="128" y="18"/>
                  </a:lnTo>
                  <a:lnTo>
                    <a:pt x="144" y="35"/>
                  </a:lnTo>
                  <a:lnTo>
                    <a:pt x="153" y="55"/>
                  </a:lnTo>
                  <a:lnTo>
                    <a:pt x="156" y="77"/>
                  </a:lnTo>
                  <a:lnTo>
                    <a:pt x="153" y="98"/>
                  </a:lnTo>
                  <a:lnTo>
                    <a:pt x="144" y="119"/>
                  </a:lnTo>
                  <a:lnTo>
                    <a:pt x="128" y="135"/>
                  </a:lnTo>
                  <a:lnTo>
                    <a:pt x="111" y="147"/>
                  </a:lnTo>
                  <a:lnTo>
                    <a:pt x="90" y="154"/>
                  </a:lnTo>
                  <a:lnTo>
                    <a:pt x="67" y="154"/>
                  </a:lnTo>
                  <a:lnTo>
                    <a:pt x="46" y="147"/>
                  </a:lnTo>
                  <a:lnTo>
                    <a:pt x="27" y="135"/>
                  </a:lnTo>
                  <a:lnTo>
                    <a:pt x="13" y="119"/>
                  </a:lnTo>
                  <a:lnTo>
                    <a:pt x="2" y="98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0303" name="Rectangle 27">
              <a:extLst>
                <a:ext uri="{FF2B5EF4-FFF2-40B4-BE49-F238E27FC236}">
                  <a16:creationId xmlns:a16="http://schemas.microsoft.com/office/drawing/2014/main" id="{A67A045B-752C-49D2-BA8C-65BD1062E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1" y="754"/>
              <a:ext cx="3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000000"/>
                  </a:solidFill>
                </a:rPr>
                <a:t>application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10304" name="Rectangle 28">
              <a:extLst>
                <a:ext uri="{FF2B5EF4-FFF2-40B4-BE49-F238E27FC236}">
                  <a16:creationId xmlns:a16="http://schemas.microsoft.com/office/drawing/2014/main" id="{E5860CD9-B955-44D9-A2D9-49312E2D0B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9" y="841"/>
              <a:ext cx="34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000000"/>
                  </a:solidFill>
                </a:rPr>
                <a:t>writes data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10305" name="Freeform 29">
              <a:extLst>
                <a:ext uri="{FF2B5EF4-FFF2-40B4-BE49-F238E27FC236}">
                  <a16:creationId xmlns:a16="http://schemas.microsoft.com/office/drawing/2014/main" id="{8DCF8B3C-250F-403C-90BF-505850E40E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1" y="1224"/>
              <a:ext cx="140" cy="66"/>
            </a:xfrm>
            <a:custGeom>
              <a:avLst/>
              <a:gdLst>
                <a:gd name="T0" fmla="*/ 0 w 279"/>
                <a:gd name="T1" fmla="*/ 0 h 131"/>
                <a:gd name="T2" fmla="*/ 0 w 279"/>
                <a:gd name="T3" fmla="*/ 66 h 131"/>
                <a:gd name="T4" fmla="*/ 140 w 279"/>
                <a:gd name="T5" fmla="*/ 66 h 1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9" h="131">
                  <a:moveTo>
                    <a:pt x="0" y="0"/>
                  </a:moveTo>
                  <a:lnTo>
                    <a:pt x="0" y="131"/>
                  </a:lnTo>
                  <a:lnTo>
                    <a:pt x="279" y="131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306" name="Freeform 30">
              <a:extLst>
                <a:ext uri="{FF2B5EF4-FFF2-40B4-BE49-F238E27FC236}">
                  <a16:creationId xmlns:a16="http://schemas.microsoft.com/office/drawing/2014/main" id="{0934A4B9-2140-41B2-A830-8DCA19BD82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6" y="1266"/>
              <a:ext cx="47" cy="47"/>
            </a:xfrm>
            <a:custGeom>
              <a:avLst/>
              <a:gdLst>
                <a:gd name="T0" fmla="*/ 0 w 94"/>
                <a:gd name="T1" fmla="*/ 0 h 95"/>
                <a:gd name="T2" fmla="*/ 47 w 94"/>
                <a:gd name="T3" fmla="*/ 23 h 95"/>
                <a:gd name="T4" fmla="*/ 0 w 94"/>
                <a:gd name="T5" fmla="*/ 47 h 95"/>
                <a:gd name="T6" fmla="*/ 0 w 94"/>
                <a:gd name="T7" fmla="*/ 0 h 9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4" h="95">
                  <a:moveTo>
                    <a:pt x="0" y="0"/>
                  </a:moveTo>
                  <a:lnTo>
                    <a:pt x="94" y="47"/>
                  </a:lnTo>
                  <a:lnTo>
                    <a:pt x="0" y="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0247" name="Group 31">
            <a:extLst>
              <a:ext uri="{FF2B5EF4-FFF2-40B4-BE49-F238E27FC236}">
                <a16:creationId xmlns:a16="http://schemas.microsoft.com/office/drawing/2014/main" id="{5997B3B8-D616-4822-8358-B34B18A95978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1371600"/>
            <a:ext cx="1612900" cy="989013"/>
            <a:chOff x="3481" y="731"/>
            <a:chExt cx="1016" cy="623"/>
          </a:xfrm>
        </p:grpSpPr>
        <p:sp>
          <p:nvSpPr>
            <p:cNvPr id="10256" name="Rectangle 32">
              <a:extLst>
                <a:ext uri="{FF2B5EF4-FFF2-40B4-BE49-F238E27FC236}">
                  <a16:creationId xmlns:a16="http://schemas.microsoft.com/office/drawing/2014/main" id="{4857ED39-9445-4366-8F0E-A7D62EF5D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2" y="731"/>
              <a:ext cx="624" cy="623"/>
            </a:xfrm>
            <a:prstGeom prst="rect">
              <a:avLst/>
            </a:prstGeom>
            <a:solidFill>
              <a:srgbClr val="00F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0257" name="Rectangle 33">
              <a:extLst>
                <a:ext uri="{FF2B5EF4-FFF2-40B4-BE49-F238E27FC236}">
                  <a16:creationId xmlns:a16="http://schemas.microsoft.com/office/drawing/2014/main" id="{9F9388BF-EEA6-46FC-8703-F8BB9AE9E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2" y="1042"/>
              <a:ext cx="508" cy="182"/>
            </a:xfrm>
            <a:prstGeom prst="rect">
              <a:avLst/>
            </a:prstGeom>
            <a:solidFill>
              <a:srgbClr val="FFFF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0258" name="Line 34">
              <a:extLst>
                <a:ext uri="{FF2B5EF4-FFF2-40B4-BE49-F238E27FC236}">
                  <a16:creationId xmlns:a16="http://schemas.microsoft.com/office/drawing/2014/main" id="{FC801569-5159-45BB-905A-AE38B77911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59" name="Line 35">
              <a:extLst>
                <a:ext uri="{FF2B5EF4-FFF2-40B4-BE49-F238E27FC236}">
                  <a16:creationId xmlns:a16="http://schemas.microsoft.com/office/drawing/2014/main" id="{2D10F81A-E5B7-47A4-8842-84A6576B1F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9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0" name="Line 36">
              <a:extLst>
                <a:ext uri="{FF2B5EF4-FFF2-40B4-BE49-F238E27FC236}">
                  <a16:creationId xmlns:a16="http://schemas.microsoft.com/office/drawing/2014/main" id="{D05F7270-2030-404C-AB6A-1C33D45167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7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1" name="Line 37">
              <a:extLst>
                <a:ext uri="{FF2B5EF4-FFF2-40B4-BE49-F238E27FC236}">
                  <a16:creationId xmlns:a16="http://schemas.microsoft.com/office/drawing/2014/main" id="{A950DA75-DFFD-4BAC-8D46-6EA7FF484D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5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2" name="Line 38">
              <a:extLst>
                <a:ext uri="{FF2B5EF4-FFF2-40B4-BE49-F238E27FC236}">
                  <a16:creationId xmlns:a16="http://schemas.microsoft.com/office/drawing/2014/main" id="{863A5873-7FA0-47BA-A5C3-6E3CD57421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4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3" name="Line 39">
              <a:extLst>
                <a:ext uri="{FF2B5EF4-FFF2-40B4-BE49-F238E27FC236}">
                  <a16:creationId xmlns:a16="http://schemas.microsoft.com/office/drawing/2014/main" id="{505FB939-7294-4B22-AA4A-0776824CBE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2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4" name="Line 40">
              <a:extLst>
                <a:ext uri="{FF2B5EF4-FFF2-40B4-BE49-F238E27FC236}">
                  <a16:creationId xmlns:a16="http://schemas.microsoft.com/office/drawing/2014/main" id="{4861FD09-8685-4F81-826E-9675D90401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0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5" name="Line 41">
              <a:extLst>
                <a:ext uri="{FF2B5EF4-FFF2-40B4-BE49-F238E27FC236}">
                  <a16:creationId xmlns:a16="http://schemas.microsoft.com/office/drawing/2014/main" id="{A34340C2-DCB0-451D-AA91-2DDD538550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8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6" name="Line 42">
              <a:extLst>
                <a:ext uri="{FF2B5EF4-FFF2-40B4-BE49-F238E27FC236}">
                  <a16:creationId xmlns:a16="http://schemas.microsoft.com/office/drawing/2014/main" id="{72903573-B019-45A2-B256-FBD06D093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7" y="993"/>
              <a:ext cx="41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7" name="Line 43">
              <a:extLst>
                <a:ext uri="{FF2B5EF4-FFF2-40B4-BE49-F238E27FC236}">
                  <a16:creationId xmlns:a16="http://schemas.microsoft.com/office/drawing/2014/main" id="{042153FC-59FD-444C-B3BD-637DD82323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95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8" name="Line 44">
              <a:extLst>
                <a:ext uri="{FF2B5EF4-FFF2-40B4-BE49-F238E27FC236}">
                  <a16:creationId xmlns:a16="http://schemas.microsoft.com/office/drawing/2014/main" id="{802DEA02-D5E1-4491-B48F-861C767C1E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3" y="993"/>
              <a:ext cx="4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69" name="Line 45">
              <a:extLst>
                <a:ext uri="{FF2B5EF4-FFF2-40B4-BE49-F238E27FC236}">
                  <a16:creationId xmlns:a16="http://schemas.microsoft.com/office/drawing/2014/main" id="{06477B8B-2C7C-423E-8677-74734A419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1" y="993"/>
              <a:ext cx="12" cy="1"/>
            </a:xfrm>
            <a:prstGeom prst="line">
              <a:avLst/>
            </a:prstGeom>
            <a:noFill/>
            <a:ln w="7938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70" name="Line 46">
              <a:extLst>
                <a:ext uri="{FF2B5EF4-FFF2-40B4-BE49-F238E27FC236}">
                  <a16:creationId xmlns:a16="http://schemas.microsoft.com/office/drawing/2014/main" id="{10BAC413-A394-4E00-B58B-BFE94B3222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4" y="980"/>
              <a:ext cx="1" cy="6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71" name="Freeform 47">
              <a:extLst>
                <a:ext uri="{FF2B5EF4-FFF2-40B4-BE49-F238E27FC236}">
                  <a16:creationId xmlns:a16="http://schemas.microsoft.com/office/drawing/2014/main" id="{E543C3AA-9CF8-48B8-B471-1AA9005AE2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" y="939"/>
              <a:ext cx="47" cy="47"/>
            </a:xfrm>
            <a:custGeom>
              <a:avLst/>
              <a:gdLst>
                <a:gd name="T0" fmla="*/ 0 w 95"/>
                <a:gd name="T1" fmla="*/ 47 h 94"/>
                <a:gd name="T2" fmla="*/ 23 w 95"/>
                <a:gd name="T3" fmla="*/ 0 h 94"/>
                <a:gd name="T4" fmla="*/ 47 w 95"/>
                <a:gd name="T5" fmla="*/ 47 h 94"/>
                <a:gd name="T6" fmla="*/ 0 w 95"/>
                <a:gd name="T7" fmla="*/ 47 h 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5" h="94">
                  <a:moveTo>
                    <a:pt x="0" y="94"/>
                  </a:moveTo>
                  <a:lnTo>
                    <a:pt x="47" y="0"/>
                  </a:lnTo>
                  <a:lnTo>
                    <a:pt x="95" y="94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72" name="Rectangle 48">
              <a:extLst>
                <a:ext uri="{FF2B5EF4-FFF2-40B4-BE49-F238E27FC236}">
                  <a16:creationId xmlns:a16="http://schemas.microsoft.com/office/drawing/2014/main" id="{13AD5D96-484D-4C0B-AFA8-0127F6E14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0" y="1053"/>
              <a:ext cx="1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000000"/>
                  </a:solidFill>
                </a:rPr>
                <a:t>TCP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10273" name="Rectangle 49">
              <a:extLst>
                <a:ext uri="{FF2B5EF4-FFF2-40B4-BE49-F238E27FC236}">
                  <a16:creationId xmlns:a16="http://schemas.microsoft.com/office/drawing/2014/main" id="{8C32C686-D312-48DA-8377-ED08622C0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1141"/>
              <a:ext cx="43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000000"/>
                  </a:solidFill>
                </a:rPr>
                <a:t>receive buffer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10274" name="Rectangle 50">
              <a:extLst>
                <a:ext uri="{FF2B5EF4-FFF2-40B4-BE49-F238E27FC236}">
                  <a16:creationId xmlns:a16="http://schemas.microsoft.com/office/drawing/2014/main" id="{CB8EC89C-2496-437B-B52F-1D6030105A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9" y="903"/>
              <a:ext cx="20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FF0000"/>
                  </a:solidFill>
                </a:rPr>
                <a:t>socket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10275" name="Rectangle 51">
              <a:extLst>
                <a:ext uri="{FF2B5EF4-FFF2-40B4-BE49-F238E27FC236}">
                  <a16:creationId xmlns:a16="http://schemas.microsoft.com/office/drawing/2014/main" id="{FCFCA5CF-ADD8-481C-A51B-9162876F1D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2" y="990"/>
              <a:ext cx="15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FF0000"/>
                  </a:solidFill>
                </a:rPr>
                <a:t>layer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10276" name="Freeform 52">
              <a:extLst>
                <a:ext uri="{FF2B5EF4-FFF2-40B4-BE49-F238E27FC236}">
                  <a16:creationId xmlns:a16="http://schemas.microsoft.com/office/drawing/2014/main" id="{43BC1A6C-A615-4183-8C69-608DE210E8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4" y="1251"/>
              <a:ext cx="78" cy="77"/>
            </a:xfrm>
            <a:custGeom>
              <a:avLst/>
              <a:gdLst>
                <a:gd name="T0" fmla="*/ 0 w 156"/>
                <a:gd name="T1" fmla="*/ 39 h 154"/>
                <a:gd name="T2" fmla="*/ 2 w 156"/>
                <a:gd name="T3" fmla="*/ 28 h 154"/>
                <a:gd name="T4" fmla="*/ 6 w 156"/>
                <a:gd name="T5" fmla="*/ 18 h 154"/>
                <a:gd name="T6" fmla="*/ 13 w 156"/>
                <a:gd name="T7" fmla="*/ 9 h 154"/>
                <a:gd name="T8" fmla="*/ 23 w 156"/>
                <a:gd name="T9" fmla="*/ 3 h 154"/>
                <a:gd name="T10" fmla="*/ 33 w 156"/>
                <a:gd name="T11" fmla="*/ 0 h 154"/>
                <a:gd name="T12" fmla="*/ 45 w 156"/>
                <a:gd name="T13" fmla="*/ 0 h 154"/>
                <a:gd name="T14" fmla="*/ 55 w 156"/>
                <a:gd name="T15" fmla="*/ 3 h 154"/>
                <a:gd name="T16" fmla="*/ 65 w 156"/>
                <a:gd name="T17" fmla="*/ 9 h 154"/>
                <a:gd name="T18" fmla="*/ 72 w 156"/>
                <a:gd name="T19" fmla="*/ 18 h 154"/>
                <a:gd name="T20" fmla="*/ 76 w 156"/>
                <a:gd name="T21" fmla="*/ 28 h 154"/>
                <a:gd name="T22" fmla="*/ 78 w 156"/>
                <a:gd name="T23" fmla="*/ 39 h 154"/>
                <a:gd name="T24" fmla="*/ 76 w 156"/>
                <a:gd name="T25" fmla="*/ 49 h 154"/>
                <a:gd name="T26" fmla="*/ 72 w 156"/>
                <a:gd name="T27" fmla="*/ 60 h 154"/>
                <a:gd name="T28" fmla="*/ 65 w 156"/>
                <a:gd name="T29" fmla="*/ 68 h 154"/>
                <a:gd name="T30" fmla="*/ 55 w 156"/>
                <a:gd name="T31" fmla="*/ 74 h 154"/>
                <a:gd name="T32" fmla="*/ 45 w 156"/>
                <a:gd name="T33" fmla="*/ 77 h 154"/>
                <a:gd name="T34" fmla="*/ 33 w 156"/>
                <a:gd name="T35" fmla="*/ 77 h 154"/>
                <a:gd name="T36" fmla="*/ 23 w 156"/>
                <a:gd name="T37" fmla="*/ 74 h 154"/>
                <a:gd name="T38" fmla="*/ 13 w 156"/>
                <a:gd name="T39" fmla="*/ 68 h 154"/>
                <a:gd name="T40" fmla="*/ 6 w 156"/>
                <a:gd name="T41" fmla="*/ 60 h 154"/>
                <a:gd name="T42" fmla="*/ 2 w 156"/>
                <a:gd name="T43" fmla="*/ 49 h 154"/>
                <a:gd name="T44" fmla="*/ 0 w 156"/>
                <a:gd name="T45" fmla="*/ 39 h 15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56" h="154">
                  <a:moveTo>
                    <a:pt x="0" y="77"/>
                  </a:moveTo>
                  <a:lnTo>
                    <a:pt x="3" y="55"/>
                  </a:lnTo>
                  <a:lnTo>
                    <a:pt x="12" y="35"/>
                  </a:lnTo>
                  <a:lnTo>
                    <a:pt x="26" y="18"/>
                  </a:lnTo>
                  <a:lnTo>
                    <a:pt x="45" y="6"/>
                  </a:lnTo>
                  <a:lnTo>
                    <a:pt x="66" y="0"/>
                  </a:lnTo>
                  <a:lnTo>
                    <a:pt x="89" y="0"/>
                  </a:lnTo>
                  <a:lnTo>
                    <a:pt x="110" y="6"/>
                  </a:lnTo>
                  <a:lnTo>
                    <a:pt x="129" y="18"/>
                  </a:lnTo>
                  <a:lnTo>
                    <a:pt x="143" y="35"/>
                  </a:lnTo>
                  <a:lnTo>
                    <a:pt x="152" y="55"/>
                  </a:lnTo>
                  <a:lnTo>
                    <a:pt x="156" y="77"/>
                  </a:lnTo>
                  <a:lnTo>
                    <a:pt x="152" y="98"/>
                  </a:lnTo>
                  <a:lnTo>
                    <a:pt x="143" y="119"/>
                  </a:lnTo>
                  <a:lnTo>
                    <a:pt x="129" y="135"/>
                  </a:lnTo>
                  <a:lnTo>
                    <a:pt x="110" y="147"/>
                  </a:lnTo>
                  <a:lnTo>
                    <a:pt x="89" y="154"/>
                  </a:lnTo>
                  <a:lnTo>
                    <a:pt x="66" y="154"/>
                  </a:lnTo>
                  <a:lnTo>
                    <a:pt x="45" y="147"/>
                  </a:lnTo>
                  <a:lnTo>
                    <a:pt x="26" y="135"/>
                  </a:lnTo>
                  <a:lnTo>
                    <a:pt x="12" y="119"/>
                  </a:lnTo>
                  <a:lnTo>
                    <a:pt x="3" y="98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0277" name="Rectangle 53">
              <a:extLst>
                <a:ext uri="{FF2B5EF4-FFF2-40B4-BE49-F238E27FC236}">
                  <a16:creationId xmlns:a16="http://schemas.microsoft.com/office/drawing/2014/main" id="{B26311AD-F370-40C5-B1C7-45417FE32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4" y="760"/>
              <a:ext cx="34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000000"/>
                  </a:solidFill>
                </a:rPr>
                <a:t>application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10278" name="Rectangle 54">
              <a:extLst>
                <a:ext uri="{FF2B5EF4-FFF2-40B4-BE49-F238E27FC236}">
                  <a16:creationId xmlns:a16="http://schemas.microsoft.com/office/drawing/2014/main" id="{3AD8E968-47CD-419C-A3C4-31DE28EEA2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5" y="847"/>
              <a:ext cx="3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>
                  <a:solidFill>
                    <a:srgbClr val="000000"/>
                  </a:solidFill>
                </a:rPr>
                <a:t>reads data</a:t>
              </a:r>
              <a:endParaRPr kumimoji="0" lang="en-US" altLang="en-US" sz="2400">
                <a:latin typeface="Comic Sans MS" panose="030F0702030302020204" pitchFamily="66" charset="0"/>
              </a:endParaRPr>
            </a:p>
          </p:txBody>
        </p:sp>
        <p:sp>
          <p:nvSpPr>
            <p:cNvPr id="10279" name="Freeform 55">
              <a:extLst>
                <a:ext uri="{FF2B5EF4-FFF2-40B4-BE49-F238E27FC236}">
                  <a16:creationId xmlns:a16="http://schemas.microsoft.com/office/drawing/2014/main" id="{8671EA04-07EA-4B4D-82FB-114FABD16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2" y="1266"/>
              <a:ext cx="182" cy="24"/>
            </a:xfrm>
            <a:custGeom>
              <a:avLst/>
              <a:gdLst>
                <a:gd name="T0" fmla="*/ 0 w 363"/>
                <a:gd name="T1" fmla="*/ 24 h 47"/>
                <a:gd name="T2" fmla="*/ 182 w 363"/>
                <a:gd name="T3" fmla="*/ 24 h 47"/>
                <a:gd name="T4" fmla="*/ 182 w 363"/>
                <a:gd name="T5" fmla="*/ 0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3" h="47">
                  <a:moveTo>
                    <a:pt x="0" y="47"/>
                  </a:moveTo>
                  <a:lnTo>
                    <a:pt x="363" y="47"/>
                  </a:lnTo>
                  <a:lnTo>
                    <a:pt x="363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80" name="Freeform 56">
              <a:extLst>
                <a:ext uri="{FF2B5EF4-FFF2-40B4-BE49-F238E27FC236}">
                  <a16:creationId xmlns:a16="http://schemas.microsoft.com/office/drawing/2014/main" id="{59F1D140-2DF0-4C12-9AB1-729CA5865B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" y="1224"/>
              <a:ext cx="47" cy="47"/>
            </a:xfrm>
            <a:custGeom>
              <a:avLst/>
              <a:gdLst>
                <a:gd name="T0" fmla="*/ 0 w 95"/>
                <a:gd name="T1" fmla="*/ 47 h 95"/>
                <a:gd name="T2" fmla="*/ 23 w 95"/>
                <a:gd name="T3" fmla="*/ 0 h 95"/>
                <a:gd name="T4" fmla="*/ 47 w 95"/>
                <a:gd name="T5" fmla="*/ 47 h 95"/>
                <a:gd name="T6" fmla="*/ 0 w 95"/>
                <a:gd name="T7" fmla="*/ 47 h 9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5" h="95">
                  <a:moveTo>
                    <a:pt x="0" y="95"/>
                  </a:moveTo>
                  <a:lnTo>
                    <a:pt x="47" y="0"/>
                  </a:lnTo>
                  <a:lnTo>
                    <a:pt x="95" y="95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0248" name="Line 57">
            <a:extLst>
              <a:ext uri="{FF2B5EF4-FFF2-40B4-BE49-F238E27FC236}">
                <a16:creationId xmlns:a16="http://schemas.microsoft.com/office/drawing/2014/main" id="{892976CF-5C7F-4534-8461-640111D6BA5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981200"/>
            <a:ext cx="36576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0249" name="Line 58">
            <a:extLst>
              <a:ext uri="{FF2B5EF4-FFF2-40B4-BE49-F238E27FC236}">
                <a16:creationId xmlns:a16="http://schemas.microsoft.com/office/drawing/2014/main" id="{F36497CF-769A-4149-BDD0-AFAD6C74A2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2133600"/>
            <a:ext cx="3657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10250" name="Group 59">
            <a:extLst>
              <a:ext uri="{FF2B5EF4-FFF2-40B4-BE49-F238E27FC236}">
                <a16:creationId xmlns:a16="http://schemas.microsoft.com/office/drawing/2014/main" id="{B821092B-8AFD-495A-AAD8-A7764E7B79C3}"/>
              </a:ext>
            </a:extLst>
          </p:cNvPr>
          <p:cNvGrpSpPr>
            <a:grpSpLocks/>
          </p:cNvGrpSpPr>
          <p:nvPr/>
        </p:nvGrpSpPr>
        <p:grpSpPr bwMode="auto">
          <a:xfrm>
            <a:off x="3390900" y="1816100"/>
            <a:ext cx="876300" cy="241300"/>
            <a:chOff x="2160" y="1240"/>
            <a:chExt cx="552" cy="152"/>
          </a:xfrm>
        </p:grpSpPr>
        <p:sp>
          <p:nvSpPr>
            <p:cNvPr id="10254" name="Rectangle 60">
              <a:extLst>
                <a:ext uri="{FF2B5EF4-FFF2-40B4-BE49-F238E27FC236}">
                  <a16:creationId xmlns:a16="http://schemas.microsoft.com/office/drawing/2014/main" id="{C96240A8-9114-4680-8755-AA0DA1B27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3" y="1248"/>
              <a:ext cx="505" cy="144"/>
            </a:xfrm>
            <a:prstGeom prst="rect">
              <a:avLst/>
            </a:prstGeom>
            <a:solidFill>
              <a:schemeClr val="accent2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0255" name="Text Box 61">
              <a:extLst>
                <a:ext uri="{FF2B5EF4-FFF2-40B4-BE49-F238E27FC236}">
                  <a16:creationId xmlns:a16="http://schemas.microsoft.com/office/drawing/2014/main" id="{140B8185-54F7-4CA0-AA14-382A4586CF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240"/>
              <a:ext cx="552" cy="14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/>
                <a:t>data segment</a:t>
              </a:r>
            </a:p>
          </p:txBody>
        </p:sp>
      </p:grpSp>
      <p:grpSp>
        <p:nvGrpSpPr>
          <p:cNvPr id="10251" name="Group 62">
            <a:extLst>
              <a:ext uri="{FF2B5EF4-FFF2-40B4-BE49-F238E27FC236}">
                <a16:creationId xmlns:a16="http://schemas.microsoft.com/office/drawing/2014/main" id="{7F660217-D1D3-4FE8-B6A6-E88413EF89C7}"/>
              </a:ext>
            </a:extLst>
          </p:cNvPr>
          <p:cNvGrpSpPr>
            <a:grpSpLocks/>
          </p:cNvGrpSpPr>
          <p:nvPr/>
        </p:nvGrpSpPr>
        <p:grpSpPr bwMode="auto">
          <a:xfrm>
            <a:off x="4902200" y="2057400"/>
            <a:ext cx="889000" cy="228600"/>
            <a:chOff x="2400" y="816"/>
            <a:chExt cx="560" cy="144"/>
          </a:xfrm>
        </p:grpSpPr>
        <p:sp>
          <p:nvSpPr>
            <p:cNvPr id="10252" name="Rectangle 63">
              <a:extLst>
                <a:ext uri="{FF2B5EF4-FFF2-40B4-BE49-F238E27FC236}">
                  <a16:creationId xmlns:a16="http://schemas.microsoft.com/office/drawing/2014/main" id="{CC06968A-7A2D-4B04-B982-F52DF43C9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3" y="816"/>
              <a:ext cx="505" cy="14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0253" name="Text Box 64">
              <a:extLst>
                <a:ext uri="{FF2B5EF4-FFF2-40B4-BE49-F238E27FC236}">
                  <a16:creationId xmlns:a16="http://schemas.microsoft.com/office/drawing/2014/main" id="{7161383B-7513-43AB-990D-EE7877F8C9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816"/>
              <a:ext cx="560" cy="14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kumimoji="0" lang="en-US" altLang="en-US" sz="900"/>
                <a:t>ACK segment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996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734489A9-2366-4363-893F-4B2043C2E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BF708C-1F24-4DFD-868B-A63D9BE3A12D}" type="slidenum">
              <a:rPr kumimoji="0" lang="en-US" altLang="en-US" sz="1400"/>
              <a:pPr/>
              <a:t>7</a:t>
            </a:fld>
            <a:endParaRPr kumimoji="0" lang="en-US" altLang="en-US" sz="1400"/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09D40BFD-D8B6-4B28-999D-E0B7CAA1E8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Preventing Congestion</a:t>
            </a: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1F504B81-8C24-4B9F-B8E8-47A3BEDAF7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1999" y="1371600"/>
            <a:ext cx="7924799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Sender may not only overrun receiver, but may also overrun intermediate routers: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No way to explicitly know router buffer occupancy,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2000" dirty="0"/>
              <a:t>	so we need to </a:t>
            </a:r>
            <a:r>
              <a:rPr lang="en-US" altLang="en-US" sz="2000" dirty="0">
                <a:solidFill>
                  <a:srgbClr val="CC0000"/>
                </a:solidFill>
              </a:rPr>
              <a:t>infer</a:t>
            </a:r>
            <a:r>
              <a:rPr lang="en-US" altLang="en-US" sz="2000" dirty="0"/>
              <a:t> it from packet losses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Assumption is that losses stem from congestion in the network   (i.e., an intermediate router has no more buffers available)</a:t>
            </a:r>
            <a:endParaRPr lang="en-US" altLang="en-US" sz="2000" dirty="0">
              <a:solidFill>
                <a:srgbClr val="CC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Sender maintains a </a:t>
            </a:r>
            <a:r>
              <a:rPr lang="en-US" altLang="en-US" sz="2400" dirty="0">
                <a:solidFill>
                  <a:srgbClr val="CC0000"/>
                </a:solidFill>
              </a:rPr>
              <a:t>congestion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CC0000"/>
                </a:solidFill>
              </a:rPr>
              <a:t>window</a:t>
            </a:r>
            <a:r>
              <a:rPr lang="en-US" altLang="en-US" sz="2400" dirty="0"/>
              <a:t> (called </a:t>
            </a:r>
            <a:r>
              <a:rPr lang="en-US" altLang="en-US" sz="2400" dirty="0" err="1"/>
              <a:t>cwnd</a:t>
            </a:r>
            <a:r>
              <a:rPr lang="en-US" altLang="en-US" sz="2400" dirty="0"/>
              <a:t> or CW)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Never have more than CW of un-acknowledged data outstanding (or RWIN data; min of the two)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Successive ACKs from receiver cause CW to grow.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How CW grows depends on which of 2 phases TCP is in: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Slow-start: initial state. Grows CW quickly (exponentially).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Congestion avoidance: steady-state. Grows CW slowly (linearly).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Switch between the two when CW &gt; </a:t>
            </a:r>
            <a:r>
              <a:rPr lang="en-US" altLang="en-US" sz="2000" dirty="0">
                <a:solidFill>
                  <a:srgbClr val="CC0000"/>
                </a:solidFill>
              </a:rPr>
              <a:t>slow-start threshold</a:t>
            </a:r>
          </a:p>
        </p:txBody>
      </p:sp>
    </p:spTree>
    <p:extLst>
      <p:ext uri="{BB962C8B-B14F-4D97-AF65-F5344CB8AC3E}">
        <p14:creationId xmlns:p14="http://schemas.microsoft.com/office/powerpoint/2010/main" val="1150243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5D728C16-7882-49EF-A0B5-E1B5FDC8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553B63-4B20-48CC-92CF-6F46C67D78A3}" type="slidenum">
              <a:rPr kumimoji="0" lang="en-US" altLang="en-US" sz="1400"/>
              <a:pPr/>
              <a:t>8</a:t>
            </a:fld>
            <a:endParaRPr kumimoji="0" lang="en-US" altLang="en-US" sz="14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C5081C91-27C1-407B-81EB-A1E1BD7879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Congestion Control Principles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6CBBFA39-F7BF-489B-8915-04DDEE19D1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Lack of congestion control would lead to </a:t>
            </a:r>
            <a:r>
              <a:rPr lang="en-US" altLang="en-US" sz="2400">
                <a:solidFill>
                  <a:srgbClr val="CC0000"/>
                </a:solidFill>
              </a:rPr>
              <a:t>congestion collapse </a:t>
            </a:r>
            <a:r>
              <a:rPr lang="en-US" altLang="en-US" sz="2400"/>
              <a:t>(Jacobson 88).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Idea is to be a “good network citizen”.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Would like to transmit as fast as possible </a:t>
            </a:r>
            <a:r>
              <a:rPr lang="en-US" altLang="en-US" sz="2400">
                <a:solidFill>
                  <a:srgbClr val="CC0000"/>
                </a:solidFill>
              </a:rPr>
              <a:t>without loss</a:t>
            </a:r>
            <a:r>
              <a:rPr lang="en-US" altLang="en-US" sz="240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Probe network to find</a:t>
            </a:r>
            <a:r>
              <a:rPr lang="en-US" altLang="en-US" sz="2400">
                <a:solidFill>
                  <a:srgbClr val="CC0000"/>
                </a:solidFill>
              </a:rPr>
              <a:t> available bandwidth</a:t>
            </a:r>
            <a:r>
              <a:rPr lang="en-US" altLang="en-US" sz="240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In steady-state: linear increase in CW per RTT.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After loss event: CW is halved.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This general approach is called Additive Increase and Multiplicative Decrease (AIMD).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Various papers on why AIMD leads to network stability.</a:t>
            </a:r>
          </a:p>
        </p:txBody>
      </p:sp>
    </p:spTree>
    <p:extLst>
      <p:ext uri="{BB962C8B-B14F-4D97-AF65-F5344CB8AC3E}">
        <p14:creationId xmlns:p14="http://schemas.microsoft.com/office/powerpoint/2010/main" val="1238680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B133760A-D6AA-49C7-909A-31A14D5DC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E18A35-479B-4D60-9616-B2A258802647}" type="slidenum">
              <a:rPr kumimoji="0" lang="en-US" altLang="en-US" sz="1400"/>
              <a:pPr/>
              <a:t>9</a:t>
            </a:fld>
            <a:endParaRPr kumimoji="0" lang="en-US" altLang="en-US" sz="1400"/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364D7BA4-53CA-4C18-8210-F11E0C707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Slow Start</a:t>
            </a:r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9A489B0B-E9E3-4960-9A2A-6DC313B174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4267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Initial CW = 1.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After each ACK, CW += 1;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Continue until: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Loss occurs 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CW &gt; slow start threshold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Then switch to congestion avoidance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If we detect loss, cut CW in half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Exponential increase in window size per RTT</a:t>
            </a:r>
          </a:p>
        </p:txBody>
      </p:sp>
      <p:sp>
        <p:nvSpPr>
          <p:cNvPr id="13318" name="Line 4">
            <a:extLst>
              <a:ext uri="{FF2B5EF4-FFF2-40B4-BE49-F238E27FC236}">
                <a16:creationId xmlns:a16="http://schemas.microsoft.com/office/drawing/2014/main" id="{F0E7285F-FDB8-4A64-867A-2C39C209B7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0713" y="2395538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3319" name="Text Box 5">
            <a:extLst>
              <a:ext uri="{FF2B5EF4-FFF2-40B4-BE49-F238E27FC236}">
                <a16:creationId xmlns:a16="http://schemas.microsoft.com/office/drawing/2014/main" id="{4AEE1A1B-72F5-42BA-88F7-9057E536E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9325" y="1635125"/>
            <a:ext cx="828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>
                <a:latin typeface="Comic Sans MS" panose="030F0702030302020204" pitchFamily="66" charset="0"/>
              </a:rPr>
              <a:t>sender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3320" name="Text Box 6">
            <a:extLst>
              <a:ext uri="{FF2B5EF4-FFF2-40B4-BE49-F238E27FC236}">
                <a16:creationId xmlns:a16="http://schemas.microsoft.com/office/drawing/2014/main" id="{FF942BEE-D0EB-4284-98CA-12DEDCA1CF0C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6707188" y="2362200"/>
            <a:ext cx="12080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one segment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3321" name="Text Box 7">
            <a:extLst>
              <a:ext uri="{FF2B5EF4-FFF2-40B4-BE49-F238E27FC236}">
                <a16:creationId xmlns:a16="http://schemas.microsoft.com/office/drawing/2014/main" id="{F6B3C03C-EBD6-4833-B070-3F5E344AE40B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5257800" y="2600326"/>
            <a:ext cx="536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>
                <a:latin typeface="Comic Sans MS" panose="030F0702030302020204" pitchFamily="66" charset="0"/>
              </a:rPr>
              <a:t>RTT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3322" name="Text Box 8">
            <a:extLst>
              <a:ext uri="{FF2B5EF4-FFF2-40B4-BE49-F238E27FC236}">
                <a16:creationId xmlns:a16="http://schemas.microsoft.com/office/drawing/2014/main" id="{02DA64A2-5248-4005-A03F-C019B2EE5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1635125"/>
            <a:ext cx="974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>
                <a:latin typeface="Comic Sans MS" panose="030F0702030302020204" pitchFamily="66" charset="0"/>
              </a:rPr>
              <a:t>receiver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3323" name="Line 9">
            <a:extLst>
              <a:ext uri="{FF2B5EF4-FFF2-40B4-BE49-F238E27FC236}">
                <a16:creationId xmlns:a16="http://schemas.microsoft.com/office/drawing/2014/main" id="{AFEBC47F-DE91-4046-A0D8-F7B744D65C0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95950" y="2209800"/>
            <a:ext cx="0" cy="384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3324" name="Line 10">
            <a:extLst>
              <a:ext uri="{FF2B5EF4-FFF2-40B4-BE49-F238E27FC236}">
                <a16:creationId xmlns:a16="http://schemas.microsoft.com/office/drawing/2014/main" id="{6355A9C5-855F-43E8-AF38-DE2EBC3A9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8210550" y="2247900"/>
            <a:ext cx="0" cy="3848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3325" name="Line 11">
            <a:extLst>
              <a:ext uri="{FF2B5EF4-FFF2-40B4-BE49-F238E27FC236}">
                <a16:creationId xmlns:a16="http://schemas.microsoft.com/office/drawing/2014/main" id="{19D8A1A9-93B2-4918-BE5C-D99131185CB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14975" y="2381250"/>
            <a:ext cx="4763" cy="219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3326" name="Line 12">
            <a:extLst>
              <a:ext uri="{FF2B5EF4-FFF2-40B4-BE49-F238E27FC236}">
                <a16:creationId xmlns:a16="http://schemas.microsoft.com/office/drawing/2014/main" id="{F2A32AC7-3242-46B0-BF56-34F463738D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24500" y="2943225"/>
            <a:ext cx="4763" cy="2238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3327" name="Line 13">
            <a:extLst>
              <a:ext uri="{FF2B5EF4-FFF2-40B4-BE49-F238E27FC236}">
                <a16:creationId xmlns:a16="http://schemas.microsoft.com/office/drawing/2014/main" id="{F4014887-B7A9-494F-A57C-D7538E25FB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76900" y="2800350"/>
            <a:ext cx="2505075" cy="352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3328" name="Group 14">
            <a:extLst>
              <a:ext uri="{FF2B5EF4-FFF2-40B4-BE49-F238E27FC236}">
                <a16:creationId xmlns:a16="http://schemas.microsoft.com/office/drawing/2014/main" id="{D4B791C3-D3F9-4C89-9D32-BE7FD6E08AAC}"/>
              </a:ext>
            </a:extLst>
          </p:cNvPr>
          <p:cNvGrpSpPr>
            <a:grpSpLocks/>
          </p:cNvGrpSpPr>
          <p:nvPr/>
        </p:nvGrpSpPr>
        <p:grpSpPr bwMode="auto">
          <a:xfrm>
            <a:off x="7904163" y="5546725"/>
            <a:ext cx="658812" cy="366713"/>
            <a:chOff x="3304" y="3530"/>
            <a:chExt cx="415" cy="231"/>
          </a:xfrm>
        </p:grpSpPr>
        <p:sp>
          <p:nvSpPr>
            <p:cNvPr id="13346" name="Rectangle 15">
              <a:extLst>
                <a:ext uri="{FF2B5EF4-FFF2-40B4-BE49-F238E27FC236}">
                  <a16:creationId xmlns:a16="http://schemas.microsoft.com/office/drawing/2014/main" id="{CAD96299-8802-461E-AE62-F26DF6FE3E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CA" altLang="en-US"/>
            </a:p>
          </p:txBody>
        </p:sp>
        <p:sp>
          <p:nvSpPr>
            <p:cNvPr id="13347" name="Text Box 16">
              <a:extLst>
                <a:ext uri="{FF2B5EF4-FFF2-40B4-BE49-F238E27FC236}">
                  <a16:creationId xmlns:a16="http://schemas.microsoft.com/office/drawing/2014/main" id="{07C80B71-E0EC-44C3-83B6-E4230FDAB0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4" y="3530"/>
              <a:ext cx="4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kumimoji="0" lang="en-US" altLang="en-US" sz="1800">
                  <a:latin typeface="Comic Sans MS" panose="030F0702030302020204" pitchFamily="66" charset="0"/>
                </a:rPr>
                <a:t>time</a:t>
              </a:r>
              <a:endParaRPr kumimoji="0" lang="en-US" altLang="en-US" sz="1000">
                <a:latin typeface="Times New Roman" panose="02020603050405020304" pitchFamily="18" charset="0"/>
              </a:endParaRPr>
            </a:p>
          </p:txBody>
        </p:sp>
      </p:grpSp>
      <p:sp>
        <p:nvSpPr>
          <p:cNvPr id="13329" name="Line 17">
            <a:extLst>
              <a:ext uri="{FF2B5EF4-FFF2-40B4-BE49-F238E27FC236}">
                <a16:creationId xmlns:a16="http://schemas.microsoft.com/office/drawing/2014/main" id="{FE76F0E4-2F0C-4F2E-85A3-BFA9700F36C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5475" y="3176588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3330" name="Line 18">
            <a:extLst>
              <a:ext uri="{FF2B5EF4-FFF2-40B4-BE49-F238E27FC236}">
                <a16:creationId xmlns:a16="http://schemas.microsoft.com/office/drawing/2014/main" id="{3AD68586-A290-4C48-BB5D-405CE8BA2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0713" y="3262313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3331" name="Line 19">
            <a:extLst>
              <a:ext uri="{FF2B5EF4-FFF2-40B4-BE49-F238E27FC236}">
                <a16:creationId xmlns:a16="http://schemas.microsoft.com/office/drawing/2014/main" id="{3CB2C197-E4A7-485A-B324-114561C5CB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00713" y="3786188"/>
            <a:ext cx="2528887" cy="3619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3332" name="Line 20">
            <a:extLst>
              <a:ext uri="{FF2B5EF4-FFF2-40B4-BE49-F238E27FC236}">
                <a16:creationId xmlns:a16="http://schemas.microsoft.com/office/drawing/2014/main" id="{B32EF6E5-6479-4DD8-BA3A-E0ED6894FA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3910013"/>
            <a:ext cx="2505075" cy="352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3333" name="Text Box 21">
            <a:extLst>
              <a:ext uri="{FF2B5EF4-FFF2-40B4-BE49-F238E27FC236}">
                <a16:creationId xmlns:a16="http://schemas.microsoft.com/office/drawing/2014/main" id="{D61D75DC-E3BC-4D19-9327-E5F0AC36594D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6705600" y="3148013"/>
            <a:ext cx="12779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two segments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3334" name="Text Box 22">
            <a:extLst>
              <a:ext uri="{FF2B5EF4-FFF2-40B4-BE49-F238E27FC236}">
                <a16:creationId xmlns:a16="http://schemas.microsoft.com/office/drawing/2014/main" id="{33CE820E-D27A-4E7A-9ABE-1B08674E14C6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6797675" y="4162425"/>
            <a:ext cx="13065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kumimoji="0" lang="en-US" altLang="en-US" sz="1400"/>
              <a:t>four segments</a:t>
            </a:r>
            <a:endParaRPr kumimoji="0" lang="en-US" altLang="en-US" sz="1000">
              <a:latin typeface="Times New Roman" panose="02020603050405020304" pitchFamily="18" charset="0"/>
            </a:endParaRPr>
          </a:p>
        </p:txBody>
      </p:sp>
      <p:grpSp>
        <p:nvGrpSpPr>
          <p:cNvPr id="13335" name="Group 23">
            <a:extLst>
              <a:ext uri="{FF2B5EF4-FFF2-40B4-BE49-F238E27FC236}">
                <a16:creationId xmlns:a16="http://schemas.microsoft.com/office/drawing/2014/main" id="{95A49B7D-71CA-4780-89AF-CE894473048C}"/>
              </a:ext>
            </a:extLst>
          </p:cNvPr>
          <p:cNvGrpSpPr>
            <a:grpSpLocks/>
          </p:cNvGrpSpPr>
          <p:nvPr/>
        </p:nvGrpSpPr>
        <p:grpSpPr bwMode="auto">
          <a:xfrm>
            <a:off x="5695950" y="4181475"/>
            <a:ext cx="2519363" cy="652463"/>
            <a:chOff x="3954" y="2214"/>
            <a:chExt cx="1587" cy="411"/>
          </a:xfrm>
        </p:grpSpPr>
        <p:sp>
          <p:nvSpPr>
            <p:cNvPr id="13342" name="Line 24">
              <a:extLst>
                <a:ext uri="{FF2B5EF4-FFF2-40B4-BE49-F238E27FC236}">
                  <a16:creationId xmlns:a16="http://schemas.microsoft.com/office/drawing/2014/main" id="{BB79B4B4-BB2D-40B9-A499-B1BCEEE5F8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3" y="2214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43" name="Line 25">
              <a:extLst>
                <a:ext uri="{FF2B5EF4-FFF2-40B4-BE49-F238E27FC236}">
                  <a16:creationId xmlns:a16="http://schemas.microsoft.com/office/drawing/2014/main" id="{7CAD7F2F-46EF-48D0-9818-88B0681D3E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4" y="2274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44" name="Line 26">
              <a:extLst>
                <a:ext uri="{FF2B5EF4-FFF2-40B4-BE49-F238E27FC236}">
                  <a16:creationId xmlns:a16="http://schemas.microsoft.com/office/drawing/2014/main" id="{BBC3157F-08FE-4F1E-B574-1A1C8BFC6B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3" y="2340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45" name="Line 27">
              <a:extLst>
                <a:ext uri="{FF2B5EF4-FFF2-40B4-BE49-F238E27FC236}">
                  <a16:creationId xmlns:a16="http://schemas.microsoft.com/office/drawing/2014/main" id="{C6952CA2-954F-4F2A-ABF3-6760E4D498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7" y="2403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3336" name="Line 28">
            <a:extLst>
              <a:ext uri="{FF2B5EF4-FFF2-40B4-BE49-F238E27FC236}">
                <a16:creationId xmlns:a16="http://schemas.microsoft.com/office/drawing/2014/main" id="{E93A3A91-7A95-4264-A5C5-7892A80C18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4400" y="4840288"/>
            <a:ext cx="2216150" cy="3270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3337" name="Line 29">
            <a:extLst>
              <a:ext uri="{FF2B5EF4-FFF2-40B4-BE49-F238E27FC236}">
                <a16:creationId xmlns:a16="http://schemas.microsoft.com/office/drawing/2014/main" id="{C60D3178-AFCA-4028-961F-C6DB7BED4C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1700" y="4752975"/>
            <a:ext cx="2216150" cy="3254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3338" name="Line 30">
            <a:extLst>
              <a:ext uri="{FF2B5EF4-FFF2-40B4-BE49-F238E27FC236}">
                <a16:creationId xmlns:a16="http://schemas.microsoft.com/office/drawing/2014/main" id="{415952A9-D62B-4896-BB25-7557ABD459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4400" y="4654550"/>
            <a:ext cx="2216150" cy="3270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3339" name="Line 31">
            <a:extLst>
              <a:ext uri="{FF2B5EF4-FFF2-40B4-BE49-F238E27FC236}">
                <a16:creationId xmlns:a16="http://schemas.microsoft.com/office/drawing/2014/main" id="{18C5588C-7245-44BB-B2FE-68B1D8E644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6463" y="4562475"/>
            <a:ext cx="2216150" cy="3270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pic>
        <p:nvPicPr>
          <p:cNvPr id="13340" name="Picture 32" descr="laptop3">
            <a:extLst>
              <a:ext uri="{FF2B5EF4-FFF2-40B4-BE49-F238E27FC236}">
                <a16:creationId xmlns:a16="http://schemas.microsoft.com/office/drawing/2014/main" id="{36D66D8A-3179-4C9B-BF7D-B80A3C3D1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1362075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1" name="Picture 33" descr="tower7">
            <a:extLst>
              <a:ext uri="{FF2B5EF4-FFF2-40B4-BE49-F238E27FC236}">
                <a16:creationId xmlns:a16="http://schemas.microsoft.com/office/drawing/2014/main" id="{DE65D2C9-6B9E-4F45-BCAC-FE76666C1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392238"/>
            <a:ext cx="731837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089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11048</TotalTime>
  <Words>1635</Words>
  <Application>Microsoft Office PowerPoint</Application>
  <PresentationFormat>On-screen Show (4:3)</PresentationFormat>
  <Paragraphs>325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Comic Sans MS</vt:lpstr>
      <vt:lpstr>Courier New</vt:lpstr>
      <vt:lpstr>Times New Roman</vt:lpstr>
      <vt:lpstr>Wingdings</vt:lpstr>
      <vt:lpstr>Office Theme</vt:lpstr>
      <vt:lpstr>TCP Review</vt:lpstr>
      <vt:lpstr>Transmission Control Protocol (TCP)</vt:lpstr>
      <vt:lpstr>TCP Protocol (cont’d)</vt:lpstr>
      <vt:lpstr>The TCP Header</vt:lpstr>
      <vt:lpstr>Establishing a TCP Connection</vt:lpstr>
      <vt:lpstr>Sending Data</vt:lpstr>
      <vt:lpstr>Preventing Congestion</vt:lpstr>
      <vt:lpstr>Congestion Control Principles</vt:lpstr>
      <vt:lpstr>Slow Start</vt:lpstr>
      <vt:lpstr>Congestion Avoidance</vt:lpstr>
      <vt:lpstr>How are losses recovered?</vt:lpstr>
      <vt:lpstr>Fast Retransmit</vt:lpstr>
      <vt:lpstr>Other Loss Recovery Methods</vt:lpstr>
      <vt:lpstr>Connection Termination</vt:lpstr>
      <vt:lpstr>The TCP State Machine</vt:lpstr>
      <vt:lpstr>TCP Connection Establishment</vt:lpstr>
      <vt:lpstr>TCP Connection Termination</vt:lpstr>
      <vt:lpstr>Summary: TCP Protocol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317</cp:revision>
  <dcterms:created xsi:type="dcterms:W3CDTF">2013-07-31T17:26:06Z</dcterms:created>
  <dcterms:modified xsi:type="dcterms:W3CDTF">2019-01-03T14:41:46Z</dcterms:modified>
</cp:coreProperties>
</file>