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9757589-D44A-4CBE-BB38-4602EE2845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222DD7-7F22-4D58-9C14-B302D84C7DDA}" type="slidenum">
              <a:rPr kumimoji="0" lang="en-US" altLang="en-US" sz="1200">
                <a:latin typeface="Times New Roman" panose="02020603050405020304" pitchFamily="18" charset="0"/>
              </a:rPr>
              <a:pPr/>
              <a:t>2</a:t>
            </a:fld>
            <a:endParaRPr kumimoji="0"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E1AF14D-B59A-4822-BCE5-8702843F6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20725"/>
            <a:ext cx="4800600" cy="3600450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3E1B956-B33C-4E15-BCAC-1515E86EC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</p:spPr>
        <p:txBody>
          <a:bodyPr lIns="91573" tIns="45786" rIns="91573" bIns="45786"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5011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DBD0-0F2D-4879-A28E-15CA6B253056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6983-9EDD-4CDB-B04B-ACC3FF83466E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66ED-487C-4C5A-9A85-52537D7B136E}" type="datetime1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2B1E-9C47-4BAE-A79C-F33EC8BF8934}" type="datetime1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24C42-39F9-4A5D-86FD-5A7E77A57398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HTTP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C00A20-1EF4-4806-9CA3-1BC34E054A68}"/>
              </a:ext>
            </a:extLst>
          </p:cNvPr>
          <p:cNvSpPr txBox="1"/>
          <p:nvPr/>
        </p:nvSpPr>
        <p:spPr>
          <a:xfrm>
            <a:off x="140677" y="6400800"/>
            <a:ext cx="715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Credit: Most of this content was provided by Erich Nahum (IBM Research)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A4E5C5A-657E-4A3C-945D-FD2D73DD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40BEC-73B5-4D8F-BF9F-01205DB0BC09}" type="slidenum">
              <a:rPr kumimoji="0" lang="en-US" altLang="en-US" sz="1400"/>
              <a:pPr/>
              <a:t>10</a:t>
            </a:fld>
            <a:endParaRPr kumimoji="0" lang="en-US" altLang="en-US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AC5B1338-55E0-444E-9AD2-F62A3BC00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 of an HTTP Transaction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0BAC240F-3815-4DF7-AFE3-836BE3169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5486400" cy="4114800"/>
          </a:xfrm>
        </p:spPr>
        <p:txBody>
          <a:bodyPr/>
          <a:lstStyle/>
          <a:p>
            <a:pPr eaLnBrk="1" hangingPunct="1"/>
            <a:r>
              <a:rPr lang="en-US" altLang="en-US"/>
              <a:t>This section describes the basics of servicing an HTTP GET request from user space</a:t>
            </a:r>
          </a:p>
          <a:p>
            <a:pPr eaLnBrk="1" hangingPunct="1"/>
            <a:r>
              <a:rPr lang="en-US" altLang="en-US"/>
              <a:t>Assume a single process running in user space, similar to Apache 1.3</a:t>
            </a:r>
          </a:p>
          <a:p>
            <a:pPr eaLnBrk="1" hangingPunct="1"/>
            <a:r>
              <a:rPr lang="en-US" altLang="en-US"/>
              <a:t>We’ll mention relevant socket operations along the way</a:t>
            </a:r>
          </a:p>
          <a:p>
            <a:pPr eaLnBrk="1" hangingPunct="1"/>
            <a:endParaRPr lang="en-US" altLang="en-US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62036943-0B09-4C81-88CF-702085CE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133600"/>
            <a:ext cx="2133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initialize;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forever do {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  get request;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  process;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  send response;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  log request;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7" name="Text Box 5">
            <a:extLst>
              <a:ext uri="{FF2B5EF4-FFF2-40B4-BE49-F238E27FC236}">
                <a16:creationId xmlns:a16="http://schemas.microsoft.com/office/drawing/2014/main" id="{7F297A49-F524-4811-A121-86B9A99E2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5313" y="4495800"/>
            <a:ext cx="1208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1800">
                <a:latin typeface="Comic Sans MS" panose="030F0702030302020204" pitchFamily="66" charset="0"/>
              </a:rPr>
              <a:t>server in</a:t>
            </a:r>
          </a:p>
          <a:p>
            <a:pPr eaLnBrk="1" hangingPunct="1"/>
            <a:r>
              <a:rPr kumimoji="0" lang="en-US" altLang="en-US" sz="1800">
                <a:latin typeface="Comic Sans MS" panose="030F0702030302020204" pitchFamily="66" charset="0"/>
              </a:rPr>
              <a:t>a nutshell</a:t>
            </a:r>
          </a:p>
        </p:txBody>
      </p:sp>
    </p:spTree>
    <p:extLst>
      <p:ext uri="{BB962C8B-B14F-4D97-AF65-F5344CB8AC3E}">
        <p14:creationId xmlns:p14="http://schemas.microsoft.com/office/powerpoint/2010/main" val="164742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7B4CFD72-291D-43A8-8F43-2A3D13D2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733B5C-9F7F-4161-8B6F-F9F850C380E4}" type="slidenum">
              <a:rPr kumimoji="0" lang="en-US" altLang="en-US" sz="1400"/>
              <a:pPr/>
              <a:t>11</a:t>
            </a:fld>
            <a:endParaRPr kumimoji="0"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03BB493-9807-45A5-8E9E-9E18228F4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Readying a Server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F3845504-6F01-4B9D-8FE1-59C6C1447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124200"/>
            <a:ext cx="7924800" cy="3352800"/>
          </a:xfrm>
        </p:spPr>
        <p:txBody>
          <a:bodyPr/>
          <a:lstStyle/>
          <a:p>
            <a:pPr eaLnBrk="1" hangingPunct="1"/>
            <a:r>
              <a:rPr lang="en-US" altLang="en-US" sz="2000"/>
              <a:t>First thing a server does is notify the OS it is interested in WWW server requests; these are typically on TCP port 80. Other services use different ports (e.g., SSL is on 443)</a:t>
            </a:r>
          </a:p>
          <a:p>
            <a:pPr eaLnBrk="1" hangingPunct="1"/>
            <a:r>
              <a:rPr lang="en-US" altLang="en-US" sz="2000"/>
              <a:t>Allocate a socket and </a:t>
            </a:r>
            <a:r>
              <a:rPr lang="en-US" altLang="en-US" sz="2000">
                <a:solidFill>
                  <a:schemeClr val="accent2"/>
                </a:solidFill>
              </a:rPr>
              <a:t>bind()</a:t>
            </a:r>
            <a:r>
              <a:rPr lang="en-US" altLang="en-US" sz="2000"/>
              <a:t>'s it to the address (port 80)</a:t>
            </a:r>
          </a:p>
          <a:p>
            <a:pPr eaLnBrk="1" hangingPunct="1"/>
            <a:r>
              <a:rPr lang="en-US" altLang="en-US" sz="2000"/>
              <a:t>Server calls </a:t>
            </a:r>
            <a:r>
              <a:rPr lang="en-US" altLang="en-US" sz="2000">
                <a:solidFill>
                  <a:schemeClr val="accent2"/>
                </a:solidFill>
              </a:rPr>
              <a:t>listen()</a:t>
            </a:r>
            <a:r>
              <a:rPr lang="en-US" altLang="en-US" sz="2000"/>
              <a:t> on the socket to indicate willingness to receive requests</a:t>
            </a:r>
          </a:p>
          <a:p>
            <a:pPr eaLnBrk="1" hangingPunct="1"/>
            <a:r>
              <a:rPr lang="en-US" altLang="en-US" sz="2000"/>
              <a:t>Calls </a:t>
            </a:r>
            <a:r>
              <a:rPr lang="en-US" altLang="en-US" sz="2000">
                <a:solidFill>
                  <a:schemeClr val="accent2"/>
                </a:solidFill>
              </a:rPr>
              <a:t>accept()</a:t>
            </a:r>
            <a:r>
              <a:rPr lang="en-US" altLang="en-US" sz="2000"/>
              <a:t> to wait for a request to come in (and blocks)</a:t>
            </a:r>
          </a:p>
          <a:p>
            <a:pPr eaLnBrk="1" hangingPunct="1"/>
            <a:r>
              <a:rPr lang="en-US" altLang="en-US" sz="2000"/>
              <a:t>When the </a:t>
            </a:r>
            <a:r>
              <a:rPr lang="en-US" altLang="en-US" sz="2000">
                <a:solidFill>
                  <a:schemeClr val="accent2"/>
                </a:solidFill>
              </a:rPr>
              <a:t>accept()</a:t>
            </a:r>
            <a:r>
              <a:rPr lang="en-US" altLang="en-US" sz="2000"/>
              <a:t> returns, we have a new socket which represents a new connection to a client</a:t>
            </a:r>
          </a:p>
        </p:txBody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F1F31908-DEA4-4105-82AB-5520F2567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447800"/>
            <a:ext cx="6629400" cy="152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s = socket(); /* allocate listen socket */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bind(s, 80);  /* bind to TCP port 80    */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listen(s);    /* indicate willingness to accept */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while (1) {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    newconn = accept(s); /* accept new connection */</a:t>
            </a:r>
          </a:p>
        </p:txBody>
      </p:sp>
    </p:spTree>
    <p:extLst>
      <p:ext uri="{BB962C8B-B14F-4D97-AF65-F5344CB8AC3E}">
        <p14:creationId xmlns:p14="http://schemas.microsoft.com/office/powerpoint/2010/main" val="33126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EBF2243-A5EF-47B9-99E7-7BD53378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810C6B-40F6-4618-8A07-EDB0E4CDB60B}" type="slidenum">
              <a:rPr kumimoji="0" lang="en-US" altLang="en-US" sz="1400"/>
              <a:pPr/>
              <a:t>12</a:t>
            </a:fld>
            <a:endParaRPr kumimoji="0" lang="en-US" altLang="en-US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9BC6B9A0-4240-4C55-BF39-324DB3B41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Processing a Request (1 of 2)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E043D1CF-B28C-460D-B7D1-141E55CA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895600"/>
            <a:ext cx="7924800" cy="3352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getsockname()</a:t>
            </a:r>
            <a:r>
              <a:rPr lang="en-US" altLang="en-US" sz="2400"/>
              <a:t> called to get the remote host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for logging purposes (optional, but done by most)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gethostbyname()</a:t>
            </a:r>
            <a:r>
              <a:rPr lang="en-US" altLang="en-US" sz="2400"/>
              <a:t> called to get name of other end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again for logging purposes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gettimeofday()</a:t>
            </a:r>
            <a:r>
              <a:rPr lang="en-US" altLang="en-US" sz="2400"/>
              <a:t> is called to get time of request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both for Date header and for logging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read()</a:t>
            </a:r>
            <a:r>
              <a:rPr lang="en-US" altLang="en-US" sz="2400"/>
              <a:t> is called on new socket to retrieve request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 request is determined by parsing the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Example: “GET /images/jul4/flag.gif”</a:t>
            </a:r>
          </a:p>
        </p:txBody>
      </p:sp>
      <p:sp>
        <p:nvSpPr>
          <p:cNvPr id="17414" name="Rectangle 4">
            <a:extLst>
              <a:ext uri="{FF2B5EF4-FFF2-40B4-BE49-F238E27FC236}">
                <a16:creationId xmlns:a16="http://schemas.microsoft.com/office/drawing/2014/main" id="{AF4F5A60-5C78-46D0-9FB4-9D3C28671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371600"/>
            <a:ext cx="6629400" cy="152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remoteIP = getsockname(newconn);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remoteHost = gethostbyname(remoteIP);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gettimeofday(currentTime);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read(newconn, reqBuffer, sizeof(reqBuffer));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reqInfo = serverParse(reqBuffer); </a:t>
            </a:r>
          </a:p>
        </p:txBody>
      </p:sp>
    </p:spTree>
    <p:extLst>
      <p:ext uri="{BB962C8B-B14F-4D97-AF65-F5344CB8AC3E}">
        <p14:creationId xmlns:p14="http://schemas.microsoft.com/office/powerpoint/2010/main" val="4045567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12A42471-B62E-419D-81A1-513C507A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2EB8B8-EA05-460E-8805-675179712806}" type="slidenum">
              <a:rPr kumimoji="0" lang="en-US" altLang="en-US" sz="1400"/>
              <a:pPr/>
              <a:t>13</a:t>
            </a:fld>
            <a:endParaRPr kumimoji="0" lang="en-US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E758270F-9939-4248-B051-3B35CBEAC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Processing a Request (2 of 2)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45DFCF58-BC40-4C1F-8316-F4081CA97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80010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 </a:t>
            </a:r>
            <a:r>
              <a:rPr lang="en-US" altLang="en-US" sz="2400">
                <a:solidFill>
                  <a:schemeClr val="accent2"/>
                </a:solidFill>
              </a:rPr>
              <a:t>stat()</a:t>
            </a:r>
            <a:r>
              <a:rPr lang="en-US" altLang="en-US" sz="2400"/>
              <a:t> called to test file path </a:t>
            </a:r>
          </a:p>
          <a:p>
            <a:pPr lvl="1" eaLnBrk="1" hangingPunct="1"/>
            <a:r>
              <a:rPr lang="en-US" altLang="en-US" sz="2000"/>
              <a:t>to see if file exists/is accessible</a:t>
            </a:r>
          </a:p>
          <a:p>
            <a:pPr lvl="1" eaLnBrk="1" hangingPunct="1"/>
            <a:r>
              <a:rPr lang="en-US" altLang="en-US" sz="2000"/>
              <a:t>may not be there, may only be available to certain people</a:t>
            </a:r>
          </a:p>
          <a:p>
            <a:pPr lvl="1" eaLnBrk="1" hangingPunct="1"/>
            <a:r>
              <a:rPr lang="en-US" altLang="en-US" sz="2000"/>
              <a:t>"/microsoft/top-secret/plans-for-world-domination.html"</a:t>
            </a:r>
          </a:p>
          <a:p>
            <a:pPr eaLnBrk="1" hangingPunct="1"/>
            <a:r>
              <a:rPr lang="en-US" altLang="en-US" sz="2400"/>
              <a:t> </a:t>
            </a:r>
            <a:r>
              <a:rPr lang="en-US" altLang="en-US" sz="2400">
                <a:solidFill>
                  <a:schemeClr val="accent2"/>
                </a:solidFill>
              </a:rPr>
              <a:t>stat()</a:t>
            </a:r>
            <a:r>
              <a:rPr lang="en-US" altLang="en-US" sz="2400"/>
              <a:t> also used for file meta-data</a:t>
            </a:r>
          </a:p>
          <a:p>
            <a:pPr lvl="1" eaLnBrk="1" hangingPunct="1"/>
            <a:r>
              <a:rPr lang="en-US" altLang="en-US" sz="2000"/>
              <a:t>e.g., size of file, last modified time</a:t>
            </a:r>
          </a:p>
          <a:p>
            <a:pPr lvl="1" eaLnBrk="1" hangingPunct="1"/>
            <a:r>
              <a:rPr lang="en-US" altLang="en-US" sz="2000"/>
              <a:t>"Has file changed since last time I checked?“</a:t>
            </a:r>
          </a:p>
          <a:p>
            <a:pPr eaLnBrk="1" hangingPunct="1"/>
            <a:r>
              <a:rPr lang="en-US" altLang="en-US" sz="2400"/>
              <a:t>might have to </a:t>
            </a:r>
            <a:r>
              <a:rPr lang="en-US" altLang="en-US" sz="2400">
                <a:solidFill>
                  <a:schemeClr val="accent2"/>
                </a:solidFill>
              </a:rPr>
              <a:t>stat()</a:t>
            </a:r>
            <a:r>
              <a:rPr lang="en-US" altLang="en-US" sz="2400"/>
              <a:t> multiple files and directories </a:t>
            </a:r>
          </a:p>
          <a:p>
            <a:pPr eaLnBrk="1" hangingPunct="1"/>
            <a:r>
              <a:rPr lang="en-US" altLang="en-US" sz="2400"/>
              <a:t>assuming all is OK, </a:t>
            </a:r>
            <a:r>
              <a:rPr lang="en-US" altLang="en-US" sz="2400">
                <a:solidFill>
                  <a:schemeClr val="accent2"/>
                </a:solidFill>
              </a:rPr>
              <a:t>open()</a:t>
            </a:r>
            <a:r>
              <a:rPr lang="en-US" altLang="en-US" sz="2400"/>
              <a:t> called to open the file</a:t>
            </a:r>
          </a:p>
        </p:txBody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829AA22C-FD16-48DA-9A80-871462825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447800"/>
            <a:ext cx="66294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fileName = parseOutFileName(requestBuffer);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fileAttr = stat(fileName);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serverCheckFileStuff(fileName, fileAttr);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open(fileName);</a:t>
            </a:r>
          </a:p>
        </p:txBody>
      </p:sp>
    </p:spTree>
    <p:extLst>
      <p:ext uri="{BB962C8B-B14F-4D97-AF65-F5344CB8AC3E}">
        <p14:creationId xmlns:p14="http://schemas.microsoft.com/office/powerpoint/2010/main" val="2534400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D7EDB053-44B1-4DB7-99F7-9EB11662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31CF5-341F-48ED-8A45-A6103E1C9A8A}" type="slidenum">
              <a:rPr kumimoji="0" lang="en-US" altLang="en-US" sz="1400"/>
              <a:pPr/>
              <a:t>14</a:t>
            </a:fld>
            <a:endParaRPr kumimoji="0" lang="en-US" altLang="en-US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6C4A6390-90B8-4F2C-A95F-9AC878BB0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Responding to a Request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B3317845-773A-4A8B-B76B-B57361222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657600"/>
            <a:ext cx="7772400" cy="2667000"/>
          </a:xfrm>
        </p:spPr>
        <p:txBody>
          <a:bodyPr/>
          <a:lstStyle/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read()</a:t>
            </a:r>
            <a:r>
              <a:rPr lang="en-US" altLang="en-US" sz="2000"/>
              <a:t> called to read the file into user space</a:t>
            </a:r>
            <a:endParaRPr lang="en-US" altLang="en-US" sz="1800"/>
          </a:p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write()</a:t>
            </a:r>
            <a:r>
              <a:rPr lang="en-US" altLang="en-US" sz="2000"/>
              <a:t> is called to send HTTP headers on socket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/>
              <a:t>(early servers called </a:t>
            </a:r>
            <a:r>
              <a:rPr lang="en-US" altLang="en-US" sz="1800">
                <a:solidFill>
                  <a:schemeClr val="accent2"/>
                </a:solidFill>
              </a:rPr>
              <a:t>write()</a:t>
            </a:r>
            <a:r>
              <a:rPr lang="en-US" altLang="en-US" sz="1800"/>
              <a:t> for </a:t>
            </a:r>
            <a:r>
              <a:rPr lang="en-US" altLang="en-US" sz="1800" i="1"/>
              <a:t>each</a:t>
            </a:r>
            <a:r>
              <a:rPr lang="en-US" altLang="en-US" sz="1800"/>
              <a:t> </a:t>
            </a:r>
            <a:r>
              <a:rPr lang="en-US" altLang="en-US" sz="1800" i="1"/>
              <a:t>header!)</a:t>
            </a:r>
            <a:endParaRPr lang="en-US" altLang="en-US" sz="1800"/>
          </a:p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write()</a:t>
            </a:r>
            <a:r>
              <a:rPr lang="en-US" altLang="en-US" sz="2000"/>
              <a:t> is called to write the file on the socket</a:t>
            </a:r>
          </a:p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close()</a:t>
            </a:r>
            <a:r>
              <a:rPr lang="en-US" altLang="en-US" sz="2000"/>
              <a:t> is called to close the socket</a:t>
            </a:r>
          </a:p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close()</a:t>
            </a:r>
            <a:r>
              <a:rPr lang="en-US" altLang="en-US" sz="2000"/>
              <a:t> is called to close the open file descriptor</a:t>
            </a:r>
          </a:p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write()</a:t>
            </a:r>
            <a:r>
              <a:rPr lang="en-US" altLang="en-US" sz="2000"/>
              <a:t> is called on the log file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8F1D32E1-A570-4EAF-B241-B7FD5B95E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00200"/>
            <a:ext cx="6781800" cy="1905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read(fileName, fileBuffer);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headerBuffer = serverFigureHeaders(fileName, reqInfo);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write(newSock, headerBuffer);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write(newSock, fileBuffer);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close(newSock);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close(fileName);</a:t>
            </a:r>
          </a:p>
          <a:p>
            <a:pPr eaLnBrk="1" hangingPunct="1"/>
            <a:r>
              <a:rPr kumimoji="0" lang="en-US" altLang="en-US" b="1">
                <a:latin typeface="Courier New" panose="02070309020205020404" pitchFamily="49" charset="0"/>
              </a:rPr>
              <a:t>write(logFile, requestInfo);</a:t>
            </a:r>
          </a:p>
        </p:txBody>
      </p:sp>
    </p:spTree>
    <p:extLst>
      <p:ext uri="{BB962C8B-B14F-4D97-AF65-F5344CB8AC3E}">
        <p14:creationId xmlns:p14="http://schemas.microsoft.com/office/powerpoint/2010/main" val="246898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2FC8D5BD-F1B9-4536-BA21-DED43048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A725D4-F39F-4496-893E-7B9DBAB8B89C}" type="slidenum">
              <a:rPr kumimoji="0" lang="en-US" altLang="en-US" sz="1400"/>
              <a:pPr/>
              <a:t>2</a:t>
            </a:fld>
            <a:endParaRPr kumimoji="0"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970EA03-46F8-4CDB-AF11-41B215B1F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 to HTTP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0908D20-DC4D-4D38-975B-8A0141948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3124200"/>
            <a:ext cx="7772400" cy="3124200"/>
          </a:xfrm>
        </p:spPr>
        <p:txBody>
          <a:bodyPr/>
          <a:lstStyle/>
          <a:p>
            <a:pPr eaLnBrk="1" hangingPunct="1"/>
            <a:r>
              <a:rPr lang="en-US" altLang="en-US" sz="2000"/>
              <a:t>HTTP: HyperText Transfer Protocol</a:t>
            </a:r>
          </a:p>
          <a:p>
            <a:pPr lvl="1" eaLnBrk="1" hangingPunct="1"/>
            <a:r>
              <a:rPr lang="en-US" altLang="en-US" sz="1800"/>
              <a:t>Communication protocol between clients and servers</a:t>
            </a:r>
          </a:p>
          <a:p>
            <a:pPr lvl="1" eaLnBrk="1" hangingPunct="1"/>
            <a:r>
              <a:rPr lang="en-US" altLang="en-US" sz="1800"/>
              <a:t>Application layer protocol for WWW</a:t>
            </a:r>
          </a:p>
          <a:p>
            <a:pPr eaLnBrk="1" hangingPunct="1"/>
            <a:r>
              <a:rPr lang="en-US" altLang="en-US" sz="2000"/>
              <a:t>Client/Server model:</a:t>
            </a:r>
          </a:p>
          <a:p>
            <a:pPr lvl="1" eaLnBrk="1" hangingPunct="1"/>
            <a:r>
              <a:rPr lang="en-US" altLang="en-US" sz="1800"/>
              <a:t>Client: browser that requests, receives, displays object</a:t>
            </a:r>
          </a:p>
          <a:p>
            <a:pPr lvl="1" eaLnBrk="1" hangingPunct="1"/>
            <a:r>
              <a:rPr lang="en-US" altLang="en-US" sz="1800"/>
              <a:t>Server: receives requests and responds to them</a:t>
            </a:r>
          </a:p>
          <a:p>
            <a:pPr eaLnBrk="1" hangingPunct="1"/>
            <a:r>
              <a:rPr lang="en-US" altLang="en-US" sz="2000"/>
              <a:t>Protocol consists of various operations</a:t>
            </a:r>
          </a:p>
          <a:p>
            <a:pPr lvl="1" eaLnBrk="1" hangingPunct="1"/>
            <a:r>
              <a:rPr lang="en-US" altLang="en-US" sz="1800"/>
              <a:t>Few for HTTP 1.0 (RFC 1945, 1996)</a:t>
            </a:r>
          </a:p>
          <a:p>
            <a:pPr lvl="1" eaLnBrk="1" hangingPunct="1"/>
            <a:r>
              <a:rPr lang="en-US" altLang="en-US" sz="1800"/>
              <a:t>Many more in HTTP 1.1 (RFC 2616, 1999)</a:t>
            </a:r>
          </a:p>
        </p:txBody>
      </p:sp>
      <p:pic>
        <p:nvPicPr>
          <p:cNvPr id="6150" name="Picture 4" descr="tower7">
            <a:extLst>
              <a:ext uri="{FF2B5EF4-FFF2-40B4-BE49-F238E27FC236}">
                <a16:creationId xmlns:a16="http://schemas.microsoft.com/office/drawing/2014/main" id="{486150AA-6C8B-47B2-82E4-182D477D3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4763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5" descr="laptop3">
            <a:extLst>
              <a:ext uri="{FF2B5EF4-FFF2-40B4-BE49-F238E27FC236}">
                <a16:creationId xmlns:a16="http://schemas.microsoft.com/office/drawing/2014/main" id="{2745A132-F675-4E99-91FD-012FB91B0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239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desktop1">
            <a:extLst>
              <a:ext uri="{FF2B5EF4-FFF2-40B4-BE49-F238E27FC236}">
                <a16:creationId xmlns:a16="http://schemas.microsoft.com/office/drawing/2014/main" id="{78767E25-7CF5-4318-90F8-AB430614C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400175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Line 7">
            <a:extLst>
              <a:ext uri="{FF2B5EF4-FFF2-40B4-BE49-F238E27FC236}">
                <a16:creationId xmlns:a16="http://schemas.microsoft.com/office/drawing/2014/main" id="{82D6BEB8-FEB1-4587-BCD9-F514C642C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009775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4" name="Line 8">
            <a:extLst>
              <a:ext uri="{FF2B5EF4-FFF2-40B4-BE49-F238E27FC236}">
                <a16:creationId xmlns:a16="http://schemas.microsoft.com/office/drawing/2014/main" id="{B6657B66-6361-487C-96D0-F22B6A5444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238375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5" name="Line 9">
            <a:extLst>
              <a:ext uri="{FF2B5EF4-FFF2-40B4-BE49-F238E27FC236}">
                <a16:creationId xmlns:a16="http://schemas.microsoft.com/office/drawing/2014/main" id="{A2DB75ED-4294-4889-BB47-4D78BBF88B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2009775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6" name="Line 10">
            <a:extLst>
              <a:ext uri="{FF2B5EF4-FFF2-40B4-BE49-F238E27FC236}">
                <a16:creationId xmlns:a16="http://schemas.microsoft.com/office/drawing/2014/main" id="{88AA263F-2DA3-4C20-A43B-62886D30E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38375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57" name="Text Box 11">
            <a:extLst>
              <a:ext uri="{FF2B5EF4-FFF2-40B4-BE49-F238E27FC236}">
                <a16:creationId xmlns:a16="http://schemas.microsoft.com/office/drawing/2014/main" id="{4D4C4C15-D347-41EE-ABF2-A6B9612B6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2238375"/>
            <a:ext cx="1123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Laptop w/</a:t>
            </a:r>
          </a:p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Netscape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58" name="Text Box 12">
            <a:extLst>
              <a:ext uri="{FF2B5EF4-FFF2-40B4-BE49-F238E27FC236}">
                <a16:creationId xmlns:a16="http://schemas.microsoft.com/office/drawing/2014/main" id="{A9063233-5C99-4BC5-97D6-DA59E9203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740025"/>
            <a:ext cx="1903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Server w/ Apache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59" name="Text Box 13">
            <a:extLst>
              <a:ext uri="{FF2B5EF4-FFF2-40B4-BE49-F238E27FC236}">
                <a16:creationId xmlns:a16="http://schemas.microsoft.com/office/drawing/2014/main" id="{612896D8-A88D-4BC7-B7F0-A069758ED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2543175"/>
            <a:ext cx="1323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Desktop w/ </a:t>
            </a:r>
          </a:p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Explorer</a:t>
            </a:r>
            <a:endParaRPr kumimoji="0"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60" name="Text Box 14">
            <a:extLst>
              <a:ext uri="{FF2B5EF4-FFF2-40B4-BE49-F238E27FC236}">
                <a16:creationId xmlns:a16="http://schemas.microsoft.com/office/drawing/2014/main" id="{357EB11F-9832-4C0D-B08A-A15EA442B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673225"/>
            <a:ext cx="1387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http request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61" name="Text Box 15">
            <a:extLst>
              <a:ext uri="{FF2B5EF4-FFF2-40B4-BE49-F238E27FC236}">
                <a16:creationId xmlns:a16="http://schemas.microsoft.com/office/drawing/2014/main" id="{6DB1CB4B-FD33-43B1-B81D-0F4C2F269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725" y="1673225"/>
            <a:ext cx="1387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http request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62" name="Text Box 16">
            <a:extLst>
              <a:ext uri="{FF2B5EF4-FFF2-40B4-BE49-F238E27FC236}">
                <a16:creationId xmlns:a16="http://schemas.microsoft.com/office/drawing/2014/main" id="{83C6B722-57D0-424C-B53F-9494E9AB7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06625"/>
            <a:ext cx="149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http response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63" name="Text Box 17">
            <a:extLst>
              <a:ext uri="{FF2B5EF4-FFF2-40B4-BE49-F238E27FC236}">
                <a16:creationId xmlns:a16="http://schemas.microsoft.com/office/drawing/2014/main" id="{9B3DA4C9-FF5D-47DE-AD40-26F724684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206625"/>
            <a:ext cx="149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http response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0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3E7767EE-1873-474B-BA13-4B9D49A51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A16C4A-BB74-41C2-B198-24289341F28C}" type="slidenum">
              <a:rPr kumimoji="0" lang="en-US" altLang="en-US" sz="1400"/>
              <a:pPr/>
              <a:t>3</a:t>
            </a:fld>
            <a:endParaRPr kumimoji="0" lang="en-US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AE07962E-8022-410B-90B5-9763C828A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HTTP Request Generation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4C486528-0E05-4D3B-87C1-34EDBA723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User clicks on something </a:t>
            </a:r>
          </a:p>
          <a:p>
            <a:pPr eaLnBrk="1" hangingPunct="1"/>
            <a:r>
              <a:rPr lang="en-US" altLang="en-US" sz="2400"/>
              <a:t>Uniform Resource Locator (URL):</a:t>
            </a:r>
          </a:p>
          <a:p>
            <a:pPr lvl="1" eaLnBrk="1" hangingPunct="1"/>
            <a:r>
              <a:rPr lang="en-US" altLang="en-US" sz="1800" b="1">
                <a:latin typeface="Courier New" panose="02070309020205020404" pitchFamily="49" charset="0"/>
              </a:rPr>
              <a:t>http://www.cnn.com</a:t>
            </a:r>
          </a:p>
          <a:p>
            <a:pPr lvl="1" eaLnBrk="1" hangingPunct="1"/>
            <a:r>
              <a:rPr lang="en-US" altLang="en-US" sz="1800" b="1">
                <a:latin typeface="Courier New" panose="02070309020205020404" pitchFamily="49" charset="0"/>
              </a:rPr>
              <a:t>http://www.cpsc.ucalgary.ca</a:t>
            </a:r>
          </a:p>
          <a:p>
            <a:pPr lvl="1" eaLnBrk="1" hangingPunct="1"/>
            <a:r>
              <a:rPr lang="en-US" altLang="en-US" sz="1800" b="1">
                <a:latin typeface="Courier New" panose="02070309020205020404" pitchFamily="49" charset="0"/>
              </a:rPr>
              <a:t>https://www.paymybills.com</a:t>
            </a:r>
          </a:p>
          <a:p>
            <a:pPr lvl="1" eaLnBrk="1" hangingPunct="1"/>
            <a:r>
              <a:rPr lang="en-US" altLang="en-US" sz="1800" b="1">
                <a:latin typeface="Courier New" panose="02070309020205020404" pitchFamily="49" charset="0"/>
              </a:rPr>
              <a:t>ftp://ftp.kernel.org</a:t>
            </a:r>
          </a:p>
          <a:p>
            <a:pPr eaLnBrk="1" hangingPunct="1"/>
            <a:r>
              <a:rPr lang="en-US" altLang="en-US" sz="2400"/>
              <a:t>Different URL schemes map to different services</a:t>
            </a:r>
          </a:p>
          <a:p>
            <a:pPr eaLnBrk="1" hangingPunct="1"/>
            <a:r>
              <a:rPr lang="en-US" altLang="en-US" sz="2400"/>
              <a:t>Hostname is converted from a name to a 32-bit IP address (DNS lookup, if needed)</a:t>
            </a:r>
          </a:p>
          <a:p>
            <a:pPr eaLnBrk="1" hangingPunct="1"/>
            <a:r>
              <a:rPr lang="en-US" altLang="en-US" sz="2400"/>
              <a:t>Connection is established to server (TCP)</a:t>
            </a:r>
          </a:p>
          <a:p>
            <a:pPr eaLnBrk="1" hangingPunct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19903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E3DAFA64-4D0E-4D13-ACBC-0615B42B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20B2B-080B-4247-AB9C-D47CF7C33C39}" type="slidenum">
              <a:rPr kumimoji="0" lang="en-US" altLang="en-US" sz="1400"/>
              <a:pPr/>
              <a:t>4</a:t>
            </a:fld>
            <a:endParaRPr kumimoji="0"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364EEA2E-68B5-4509-A13A-EA3562CCE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Happens Next?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32B6BD2-3920-485C-9010-D415C1788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5486400" cy="4953000"/>
          </a:xfrm>
        </p:spPr>
        <p:txBody>
          <a:bodyPr/>
          <a:lstStyle/>
          <a:p>
            <a:pPr eaLnBrk="1" hangingPunct="1"/>
            <a:r>
              <a:rPr lang="en-US" altLang="en-US" sz="2400"/>
              <a:t>Client downloads HTML document</a:t>
            </a:r>
          </a:p>
          <a:p>
            <a:pPr lvl="1" eaLnBrk="1" hangingPunct="1"/>
            <a:r>
              <a:rPr lang="en-US" altLang="en-US" sz="2000"/>
              <a:t>Sometimes called “container page”</a:t>
            </a:r>
          </a:p>
          <a:p>
            <a:pPr lvl="1" eaLnBrk="1" hangingPunct="1"/>
            <a:r>
              <a:rPr lang="en-US" altLang="en-US" sz="2000"/>
              <a:t>Typically in text format (ASCII)</a:t>
            </a:r>
          </a:p>
          <a:p>
            <a:pPr lvl="1" eaLnBrk="1" hangingPunct="1"/>
            <a:r>
              <a:rPr lang="en-US" altLang="en-US" sz="2000"/>
              <a:t>Contains instructions for rendering</a:t>
            </a:r>
          </a:p>
          <a:p>
            <a:pPr lvl="2" eaLnBrk="1" hangingPunct="1">
              <a:buFontTx/>
              <a:buNone/>
            </a:pPr>
            <a:r>
              <a:rPr lang="en-US" altLang="en-US" sz="1800"/>
              <a:t>(e.g., background color, frames)</a:t>
            </a:r>
          </a:p>
          <a:p>
            <a:pPr lvl="1" eaLnBrk="1" hangingPunct="1"/>
            <a:r>
              <a:rPr lang="en-US" altLang="en-US" sz="2000"/>
              <a:t>Links to other pages</a:t>
            </a:r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400"/>
              <a:t>Many have embedded objects:</a:t>
            </a:r>
          </a:p>
          <a:p>
            <a:pPr lvl="1" eaLnBrk="1" hangingPunct="1"/>
            <a:r>
              <a:rPr lang="en-US" altLang="en-US" sz="2000"/>
              <a:t>Images: GIF, JPG (logos, banner ads)</a:t>
            </a:r>
          </a:p>
          <a:p>
            <a:pPr lvl="1" eaLnBrk="1" hangingPunct="1"/>
            <a:r>
              <a:rPr lang="en-US" altLang="en-US" sz="2000"/>
              <a:t>Usually automatically retrieved</a:t>
            </a:r>
          </a:p>
          <a:p>
            <a:pPr lvl="2" eaLnBrk="1" hangingPunct="1"/>
            <a:r>
              <a:rPr lang="en-US" altLang="en-US" sz="1800"/>
              <a:t>I.e., without user involvement</a:t>
            </a:r>
          </a:p>
          <a:p>
            <a:pPr lvl="2" eaLnBrk="1" hangingPunct="1"/>
            <a:r>
              <a:rPr lang="en-US" altLang="en-US" sz="1800"/>
              <a:t>can control sometimes </a:t>
            </a:r>
          </a:p>
          <a:p>
            <a:pPr lvl="2" eaLnBrk="1" hangingPunct="1">
              <a:buFontTx/>
              <a:buNone/>
            </a:pPr>
            <a:r>
              <a:rPr lang="en-US" altLang="en-US" sz="1800"/>
              <a:t>	(e.g. browser options, junkbusters)</a:t>
            </a: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89D87B49-4D07-4F5D-805A-089BEADA6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447800"/>
            <a:ext cx="2438400" cy="449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9223" name="Text Box 5">
            <a:extLst>
              <a:ext uri="{FF2B5EF4-FFF2-40B4-BE49-F238E27FC236}">
                <a16:creationId xmlns:a16="http://schemas.microsoft.com/office/drawing/2014/main" id="{60A67CF3-0E25-49A9-ACE6-951445A8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2209800" cy="459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&lt;html&gt;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&lt;head&gt;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&lt;meta 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name=“Author” content=“Erich Nahum”&gt;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&lt;title&gt; Linux Web Server Performance &lt;/title&gt;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&lt;/head&gt;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&lt;body text=“#00000”&gt;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img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 width=31 height=11 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src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=“ibmlogo.gif”&gt;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img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 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src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=“images/new.gif&gt;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&lt;h1&gt;Hi There!&lt;/h1&gt;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Here’s lots of cool 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linux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 stuff!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&lt;a </a:t>
            </a:r>
            <a:r>
              <a:rPr kumimoji="0" lang="en-US" altLang="en-US" sz="1200" b="1" dirty="0" err="1">
                <a:latin typeface="Courier New" panose="02070309020205020404" pitchFamily="49" charset="0"/>
              </a:rPr>
              <a:t>href</a:t>
            </a:r>
            <a:r>
              <a:rPr kumimoji="0" lang="en-US" altLang="en-US" sz="1200" b="1" dirty="0">
                <a:latin typeface="Courier New" panose="02070309020205020404" pitchFamily="49" charset="0"/>
              </a:rPr>
              <a:t>=“more.html”&gt;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Click here&lt;/a&gt;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for more!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&lt;/body&gt;</a:t>
            </a:r>
          </a:p>
          <a:p>
            <a:pPr eaLnBrk="1" hangingPunct="1"/>
            <a:r>
              <a:rPr kumimoji="0" lang="en-US" altLang="en-US" sz="1200" b="1" dirty="0">
                <a:latin typeface="Courier New" panose="02070309020205020404" pitchFamily="49" charset="0"/>
              </a:rPr>
              <a:t>&lt;/html&gt;</a:t>
            </a:r>
            <a:endParaRPr kumimoji="0" lang="en-US" altLang="en-US" sz="2000" dirty="0"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9224" name="Text Box 6">
            <a:extLst>
              <a:ext uri="{FF2B5EF4-FFF2-40B4-BE49-F238E27FC236}">
                <a16:creationId xmlns:a16="http://schemas.microsoft.com/office/drawing/2014/main" id="{8C66047C-8CEA-4479-AA3A-53A2F6554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0" y="5957888"/>
            <a:ext cx="1882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1800">
                <a:latin typeface="Comic Sans MS" panose="030F0702030302020204" pitchFamily="66" charset="0"/>
              </a:rPr>
              <a:t>sample html file</a:t>
            </a:r>
          </a:p>
        </p:txBody>
      </p:sp>
    </p:spTree>
    <p:extLst>
      <p:ext uri="{BB962C8B-B14F-4D97-AF65-F5344CB8AC3E}">
        <p14:creationId xmlns:p14="http://schemas.microsoft.com/office/powerpoint/2010/main" val="202323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7EA5C8FE-6D8C-493B-83B7-BD57CF50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22773-40D5-4304-9C1D-A396028720FA}" type="slidenum">
              <a:rPr kumimoji="0" lang="en-US" altLang="en-US" sz="1400"/>
              <a:pPr/>
              <a:t>5</a:t>
            </a:fld>
            <a:endParaRPr kumimoji="0"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5CFED8CA-C259-4E1F-8559-676309E00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Web Server Role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BC538B86-A6CA-48B0-8475-C31E9FC4F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Respond to client requests, typically a browser</a:t>
            </a:r>
          </a:p>
          <a:p>
            <a:pPr lvl="1" eaLnBrk="1" hangingPunct="1"/>
            <a:r>
              <a:rPr lang="en-US" altLang="en-US" sz="2000" dirty="0"/>
              <a:t>Can be a </a:t>
            </a:r>
            <a:r>
              <a:rPr lang="en-US" altLang="en-US" sz="2000" dirty="0">
                <a:solidFill>
                  <a:srgbClr val="CC0000"/>
                </a:solidFill>
              </a:rPr>
              <a:t>proxy</a:t>
            </a:r>
            <a:r>
              <a:rPr lang="en-US" altLang="en-US" sz="2000" dirty="0">
                <a:solidFill>
                  <a:schemeClr val="tx2"/>
                </a:solidFill>
              </a:rPr>
              <a:t>, which aggregates client requests (e.g., AOL)</a:t>
            </a:r>
          </a:p>
          <a:p>
            <a:pPr lvl="1" eaLnBrk="1" hangingPunct="1"/>
            <a:r>
              <a:rPr lang="en-US" altLang="en-US" sz="2000" dirty="0"/>
              <a:t>Could be search engine spider or robot (e.g., Keynote)</a:t>
            </a:r>
          </a:p>
          <a:p>
            <a:pPr eaLnBrk="1" hangingPunct="1"/>
            <a:r>
              <a:rPr lang="en-US" altLang="en-US" sz="2400" dirty="0"/>
              <a:t>May have work to do on client’s behalf:</a:t>
            </a:r>
          </a:p>
          <a:p>
            <a:pPr lvl="1" eaLnBrk="1" hangingPunct="1"/>
            <a:r>
              <a:rPr lang="en-US" altLang="en-US" sz="2000" dirty="0"/>
              <a:t>Is the client’s cached copy still good?</a:t>
            </a:r>
          </a:p>
          <a:p>
            <a:pPr lvl="1" eaLnBrk="1" hangingPunct="1"/>
            <a:r>
              <a:rPr lang="en-US" altLang="en-US" sz="2000" dirty="0"/>
              <a:t>Is client authorized to get this document?</a:t>
            </a:r>
          </a:p>
          <a:p>
            <a:pPr eaLnBrk="1" hangingPunct="1"/>
            <a:r>
              <a:rPr lang="en-US" altLang="en-US" sz="2400" dirty="0"/>
              <a:t>Hundreds or thousands of simultaneous clients</a:t>
            </a:r>
          </a:p>
          <a:p>
            <a:pPr eaLnBrk="1" hangingPunct="1"/>
            <a:r>
              <a:rPr lang="en-US" altLang="en-US" sz="2400" dirty="0"/>
              <a:t>Hard to predict how many will show up on some day        (e.g., “flash crowds”, diurnal cycle, global presence)</a:t>
            </a:r>
          </a:p>
          <a:p>
            <a:pPr eaLnBrk="1" hangingPunct="1"/>
            <a:r>
              <a:rPr lang="en-US" altLang="en-US" sz="2400" dirty="0"/>
              <a:t>Many requests are in progress concurrently</a:t>
            </a:r>
          </a:p>
        </p:txBody>
      </p:sp>
    </p:spTree>
    <p:extLst>
      <p:ext uri="{BB962C8B-B14F-4D97-AF65-F5344CB8AC3E}">
        <p14:creationId xmlns:p14="http://schemas.microsoft.com/office/powerpoint/2010/main" val="101092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942BC83C-3116-4F1B-8B18-A0DFB5C2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A7F3B-B8FD-49C2-BD70-8D4BD530FA93}" type="slidenum">
              <a:rPr kumimoji="0" lang="en-US" altLang="en-US" sz="1400"/>
              <a:pPr/>
              <a:t>6</a:t>
            </a:fld>
            <a:endParaRPr kumimoji="0"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3FEFD013-BE35-4562-B44B-B5B786D0D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105513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/>
              <a:t>HTTP Request Format</a:t>
            </a:r>
          </a:p>
        </p:txBody>
      </p:sp>
      <p:sp>
        <p:nvSpPr>
          <p:cNvPr id="11269" name="Text Box 3">
            <a:extLst>
              <a:ext uri="{FF2B5EF4-FFF2-40B4-BE49-F238E27FC236}">
                <a16:creationId xmlns:a16="http://schemas.microsoft.com/office/drawing/2014/main" id="{4E7F5177-C55B-4B87-914A-593113084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495425"/>
            <a:ext cx="6292850" cy="2847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GET /images/penguin.gif HTTP/1.0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User-Agent: Mozilla/0.9.4 (Linux 2.2.19)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Host: www.kernel.org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Accept: text/html, image/gif, image/jpeg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Accept-Encoding: gzip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Accept-Language: en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Accept-Charset: iso-8859-1,*,utf-8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Cookie: B=xh203jfsf; Y=3sdkfjej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&lt;cr&gt;&lt;lf&gt;</a:t>
            </a:r>
            <a:endParaRPr kumimoji="0"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11270" name="Text Box 4">
            <a:extLst>
              <a:ext uri="{FF2B5EF4-FFF2-40B4-BE49-F238E27FC236}">
                <a16:creationId xmlns:a16="http://schemas.microsoft.com/office/drawing/2014/main" id="{D11FD5AF-944B-4BA5-AF04-11F4A8165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95800"/>
            <a:ext cx="8066088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kumimoji="0" lang="en-US" altLang="en-US" sz="2400">
                <a:latin typeface="Times New Roman" panose="02020603050405020304" pitchFamily="18" charset="0"/>
              </a:rPr>
              <a:t> </a:t>
            </a:r>
            <a:r>
              <a:rPr kumimoji="0" lang="en-US" altLang="en-US" sz="2400">
                <a:latin typeface="Comic Sans MS" panose="030F0702030302020204" pitchFamily="66" charset="0"/>
              </a:rPr>
              <a:t>Messages are in ASCII (human-readable)</a:t>
            </a:r>
          </a:p>
          <a:p>
            <a:pPr eaLnBrk="1" hangingPunct="1">
              <a:buFontTx/>
              <a:buChar char="•"/>
            </a:pPr>
            <a:r>
              <a:rPr kumimoji="0" lang="en-US" altLang="en-US" sz="2400">
                <a:latin typeface="Comic Sans MS" panose="030F0702030302020204" pitchFamily="66" charset="0"/>
              </a:rPr>
              <a:t> Carriage-return and line-feed indicate end of headers</a:t>
            </a:r>
          </a:p>
          <a:p>
            <a:pPr eaLnBrk="1" hangingPunct="1">
              <a:buFontTx/>
              <a:buChar char="•"/>
            </a:pPr>
            <a:r>
              <a:rPr kumimoji="0" lang="en-US" altLang="en-US" sz="2400">
                <a:latin typeface="Comic Sans MS" panose="030F0702030302020204" pitchFamily="66" charset="0"/>
              </a:rPr>
              <a:t> Headers may communicate private information</a:t>
            </a:r>
          </a:p>
          <a:p>
            <a:pPr lvl="1" eaLnBrk="1" hangingPunct="1"/>
            <a:r>
              <a:rPr kumimoji="0" lang="en-US" altLang="en-US" sz="2000">
                <a:latin typeface="Comic Sans MS" panose="030F0702030302020204" pitchFamily="66" charset="0"/>
              </a:rPr>
              <a:t>(browser, OS, cookie information, etc.)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7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83C9B9B9-18E3-4E6E-B7C0-AC662917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8364FC-55D6-41D1-AAE8-C4FB31DEE5F3}" type="slidenum">
              <a:rPr kumimoji="0" lang="en-US" altLang="en-US" sz="1400"/>
              <a:pPr/>
              <a:t>7</a:t>
            </a:fld>
            <a:endParaRPr kumimoji="0" lang="en-US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7A33DE8-B7B0-42E3-8BE4-1D758DDC3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91439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/>
              <a:t>HTTP Request Types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9FAAFDF7-7758-428E-BF69-D35D2E60C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Called </a:t>
            </a:r>
            <a:r>
              <a:rPr lang="en-US" altLang="en-US" sz="2400">
                <a:solidFill>
                  <a:srgbClr val="CC0000"/>
                </a:solidFill>
              </a:rPr>
              <a:t>Methods</a:t>
            </a:r>
            <a:r>
              <a:rPr lang="en-US" altLang="en-US" sz="240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GET: retrieve a file (95% of requests)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HEAD: just get meta-data (e.g., mod time)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POST: submitting a form to a server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PUT: store enclosed document as URI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DELETE: removed named resource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LINK/UNLINK: in 1.0, gone in 1.1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TRACE: http “echo” for debugging (added in 1.1)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CONNECT: used by proxies for tunneling (1.1)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OPTIONS: request for server/proxy options (1.1)</a:t>
            </a:r>
          </a:p>
        </p:txBody>
      </p:sp>
    </p:spTree>
    <p:extLst>
      <p:ext uri="{BB962C8B-B14F-4D97-AF65-F5344CB8AC3E}">
        <p14:creationId xmlns:p14="http://schemas.microsoft.com/office/powerpoint/2010/main" val="44209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8013F995-E328-4A04-A9D7-5378768E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DF9EBE-BDE0-402A-88BE-AC22333AF412}" type="slidenum">
              <a:rPr kumimoji="0" lang="en-US" altLang="en-US" sz="1400"/>
              <a:pPr/>
              <a:t>8</a:t>
            </a:fld>
            <a:endParaRPr kumimoji="0"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FD39979E-3E58-4A0B-B563-F3FEDDD4B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Response Format</a:t>
            </a:r>
          </a:p>
        </p:txBody>
      </p:sp>
      <p:sp>
        <p:nvSpPr>
          <p:cNvPr id="13317" name="Text Box 3">
            <a:extLst>
              <a:ext uri="{FF2B5EF4-FFF2-40B4-BE49-F238E27FC236}">
                <a16:creationId xmlns:a16="http://schemas.microsoft.com/office/drawing/2014/main" id="{FA293B95-5595-4210-83C3-CCAB68752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028825"/>
            <a:ext cx="6902450" cy="40671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HTTP/1.0 200 OK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Server: Tux 2.0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Content-Type: image/gif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Content-Length: 43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Last-Modified: Fri, 15 Apr 1994 02:36:21 GMT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Expires: Wed, 20 Feb 2002 18:54:46 GMT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Date: Mon, 12 Nov 2001 14:29:48 GMT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Cache-Control: no-cache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Pragma: no-cache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Connection: close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Set-Cookie: PA=wefj2we0-jfjf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&lt;cr&gt;&lt;lf&gt;</a:t>
            </a:r>
          </a:p>
          <a:p>
            <a:pPr eaLnBrk="1" hangingPunct="1"/>
            <a:r>
              <a:rPr kumimoji="0" lang="en-US" altLang="en-US" sz="2000" b="1">
                <a:latin typeface="Courier New" panose="02070309020205020404" pitchFamily="49" charset="0"/>
              </a:rPr>
              <a:t>&lt;data follows…&gt;</a:t>
            </a:r>
          </a:p>
        </p:txBody>
      </p:sp>
      <p:sp>
        <p:nvSpPr>
          <p:cNvPr id="13318" name="Text Box 4">
            <a:extLst>
              <a:ext uri="{FF2B5EF4-FFF2-40B4-BE49-F238E27FC236}">
                <a16:creationId xmlns:a16="http://schemas.microsoft.com/office/drawing/2014/main" id="{176A7805-199A-47FA-85B8-44F4CE5B5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1447800"/>
            <a:ext cx="6021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kumimoji="0" lang="en-US" altLang="en-US" sz="2400">
                <a:latin typeface="Times New Roman" panose="02020603050405020304" pitchFamily="18" charset="0"/>
              </a:rPr>
              <a:t> </a:t>
            </a:r>
            <a:r>
              <a:rPr kumimoji="0" lang="en-US" altLang="en-US" sz="2400">
                <a:latin typeface="Comic Sans MS" panose="030F0702030302020204" pitchFamily="66" charset="0"/>
              </a:rPr>
              <a:t>Similar format to requests (i.e., ASCII)</a:t>
            </a:r>
            <a:endParaRPr kumimoji="0"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9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2968C339-53DB-43BC-BD21-7E61AF373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F7E849-3AB5-47F5-8169-EFCC1469ACDE}" type="slidenum">
              <a:rPr kumimoji="0" lang="en-US" altLang="en-US" sz="1400"/>
              <a:pPr/>
              <a:t>9</a:t>
            </a:fld>
            <a:endParaRPr kumimoji="0"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ECFBB06A-B404-4069-8DA1-5590A4C75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HTTP Response Types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DA034ABC-F068-4BF0-8656-B0184488A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1XX: Informational (def’d in 1.0, used in 1.1)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100 Continue</a:t>
            </a:r>
            <a:r>
              <a:rPr lang="en-US" altLang="en-US" sz="2000" b="1"/>
              <a:t>, </a:t>
            </a:r>
            <a:r>
              <a:rPr lang="en-US" altLang="en-US" sz="2000" b="1">
                <a:latin typeface="Courier New" panose="02070309020205020404" pitchFamily="49" charset="0"/>
              </a:rPr>
              <a:t>101 Switching Protocols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2XX: Success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200 OK, 206 Partial Content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3XX: Redirection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301 Moved Permanently, 304 Not Modified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4XX: Client error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400 Bad Request, 403 Forbidden, 404 Not Found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5XX: Server error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/>
              <a:t> </a:t>
            </a:r>
            <a:r>
              <a:rPr lang="en-US" altLang="en-US" sz="2000" b="1">
                <a:latin typeface="Courier New" panose="02070309020205020404" pitchFamily="49" charset="0"/>
              </a:rPr>
              <a:t>500 Internal Server Error, 503 Service Unavailable, 505 HTTP Version Not Supported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88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11050</TotalTime>
  <Words>1400</Words>
  <Application>Microsoft Office PowerPoint</Application>
  <PresentationFormat>On-screen Show (4:3)</PresentationFormat>
  <Paragraphs>208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HTTP Review</vt:lpstr>
      <vt:lpstr>Introduction to HTTP</vt:lpstr>
      <vt:lpstr>HTTP Request Generation</vt:lpstr>
      <vt:lpstr>What Happens Next?</vt:lpstr>
      <vt:lpstr>Web Server Role</vt:lpstr>
      <vt:lpstr>HTTP Request Format</vt:lpstr>
      <vt:lpstr>HTTP Request Types</vt:lpstr>
      <vt:lpstr>Response Format</vt:lpstr>
      <vt:lpstr>HTTP Response Types</vt:lpstr>
      <vt:lpstr>Outline of an HTTP Transaction </vt:lpstr>
      <vt:lpstr>Readying a Server </vt:lpstr>
      <vt:lpstr>Processing a Request (1 of 2) </vt:lpstr>
      <vt:lpstr>Processing a Request (2 of 2)</vt:lpstr>
      <vt:lpstr>Responding to a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320</cp:revision>
  <dcterms:created xsi:type="dcterms:W3CDTF">2013-07-31T17:26:06Z</dcterms:created>
  <dcterms:modified xsi:type="dcterms:W3CDTF">2019-01-03T14:43:52Z</dcterms:modified>
</cp:coreProperties>
</file>