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85" r:id="rId3"/>
    <p:sldId id="374" r:id="rId4"/>
    <p:sldId id="284" r:id="rId5"/>
    <p:sldId id="287" r:id="rId6"/>
    <p:sldId id="381" r:id="rId7"/>
    <p:sldId id="288" r:id="rId8"/>
    <p:sldId id="289" r:id="rId9"/>
    <p:sldId id="290" r:id="rId10"/>
    <p:sldId id="402" r:id="rId11"/>
    <p:sldId id="433" r:id="rId12"/>
    <p:sldId id="403" r:id="rId13"/>
    <p:sldId id="404" r:id="rId14"/>
    <p:sldId id="428" r:id="rId15"/>
    <p:sldId id="406" r:id="rId16"/>
    <p:sldId id="408" r:id="rId17"/>
    <p:sldId id="409" r:id="rId18"/>
    <p:sldId id="426" r:id="rId19"/>
    <p:sldId id="410" r:id="rId20"/>
    <p:sldId id="405" r:id="rId21"/>
    <p:sldId id="413" r:id="rId22"/>
    <p:sldId id="414" r:id="rId23"/>
    <p:sldId id="416" r:id="rId24"/>
    <p:sldId id="417" r:id="rId25"/>
    <p:sldId id="415" r:id="rId26"/>
    <p:sldId id="418" r:id="rId27"/>
    <p:sldId id="429" r:id="rId28"/>
    <p:sldId id="302" r:id="rId29"/>
    <p:sldId id="301" r:id="rId30"/>
    <p:sldId id="268" r:id="rId31"/>
    <p:sldId id="361" r:id="rId32"/>
    <p:sldId id="294" r:id="rId33"/>
    <p:sldId id="300" r:id="rId34"/>
    <p:sldId id="435" r:id="rId35"/>
    <p:sldId id="432" r:id="rId36"/>
    <p:sldId id="436" r:id="rId37"/>
    <p:sldId id="430" r:id="rId38"/>
    <p:sldId id="411" r:id="rId39"/>
    <p:sldId id="293" r:id="rId40"/>
    <p:sldId id="424" r:id="rId41"/>
    <p:sldId id="422" r:id="rId42"/>
    <p:sldId id="420" r:id="rId43"/>
    <p:sldId id="421" r:id="rId44"/>
    <p:sldId id="423" r:id="rId45"/>
    <p:sldId id="425" r:id="rId46"/>
    <p:sldId id="427" r:id="rId47"/>
    <p:sldId id="431" r:id="rId48"/>
    <p:sldId id="43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States_dollar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GNU_Emacs" TargetMode="External"/><Relationship Id="rId5" Type="http://schemas.openxmlformats.org/officeDocument/2006/relationships/hyperlink" Target="https://en.wikipedia.org/wiki/Movemail" TargetMode="External"/><Relationship Id="rId4" Type="http://schemas.openxmlformats.org/officeDocument/2006/relationships/hyperlink" Target="https://en.wikipedia.org/wiki/Superuser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40428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2B7AC-11BC-448E-8A65-079AF0D149F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5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2B7AC-11BC-448E-8A65-079AF0D149F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5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C7C15-E0CF-43F6-B299-991795B6D3BE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46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2B7AC-11BC-448E-8A65-079AF0D149F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5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2B7AC-11BC-448E-8A65-079AF0D149F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36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2B7AC-11BC-448E-8A65-079AF0D149F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47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2B7AC-11BC-448E-8A65-079AF0D149F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2B7AC-11BC-448E-8A65-079AF0D149F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01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2B7AC-11BC-448E-8A65-079AF0D149F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6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2B7AC-11BC-448E-8A65-079AF0D149F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5716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1778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4827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Author Clifford Stoll, PhD, an astronomer by training, managed computers at Lawrence Berkeley National Laboratory in California. One day in 1986 his supervisor, Dave Cleveland, asked him to resolve a </a:t>
            </a:r>
            <a:r>
              <a:rPr lang="en-US" dirty="0">
                <a:hlinkClick r:id="rId3" tooltip="United States dollar"/>
              </a:rPr>
              <a:t>US$</a:t>
            </a:r>
            <a:r>
              <a:rPr lang="en-US" dirty="0"/>
              <a:t>0.75 accounting error in the computer usage accounts. Stoll traced the error to an unauthorized user who had apparently used 9 seconds of computer time and not paid for it. Stoll eventually realized that the unauthorized user was a hacker who had acquired </a:t>
            </a:r>
            <a:r>
              <a:rPr lang="en-US" dirty="0" err="1">
                <a:hlinkClick r:id="rId4" tooltip="Superuser"/>
              </a:rPr>
              <a:t>Superuser</a:t>
            </a:r>
            <a:r>
              <a:rPr lang="en-US" dirty="0"/>
              <a:t> access to the LBNL system by exploiting a vulnerability in the </a:t>
            </a:r>
            <a:r>
              <a:rPr lang="en-US" dirty="0" err="1">
                <a:hlinkClick r:id="rId5" tooltip="Movemail"/>
              </a:rPr>
              <a:t>movemail</a:t>
            </a:r>
            <a:r>
              <a:rPr lang="en-US" dirty="0"/>
              <a:t> function of the original </a:t>
            </a:r>
            <a:r>
              <a:rPr lang="en-US" dirty="0">
                <a:hlinkClick r:id="rId6" tooltip="GNU Emacs"/>
              </a:rPr>
              <a:t>GNU </a:t>
            </a:r>
            <a:r>
              <a:rPr lang="en-US" dirty="0" err="1">
                <a:hlinkClick r:id="rId6" tooltip="GNU Emacs"/>
              </a:rPr>
              <a:t>Emacs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5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8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787A-CA07-4288-BAE3-61D338A3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45BC1-2D5F-4F99-95A9-27EDC83F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7CD37-71C7-426D-9E1F-915BA301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DD1C3-127E-4749-A9BB-69D96EA4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15BDB-2D3A-4AEA-8066-A4AA4DD98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2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F0709-FA1E-4899-9B6A-62D0B563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1A232-E1A9-427A-B404-04E7C20D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3FD50-0C9D-4800-89A1-D8485D44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900EB-D6F8-4D6D-A142-66A236379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5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004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9" r:id="rId6"/>
    <p:sldLayoutId id="2147483660" r:id="rId7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pdum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reshark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eeye.com/current-threats/apt-group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eeye.com/current-threats/apt-group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1545673"/>
            <a:ext cx="5805597" cy="1985318"/>
          </a:xfrm>
        </p:spPr>
        <p:txBody>
          <a:bodyPr>
            <a:noAutofit/>
          </a:bodyPr>
          <a:lstStyle/>
          <a:p>
            <a:r>
              <a:rPr lang="en-US" dirty="0"/>
              <a:t>Enterprise-Level</a:t>
            </a:r>
            <a:br>
              <a:rPr lang="en-US" dirty="0"/>
            </a:br>
            <a:r>
              <a:rPr lang="en-US" dirty="0"/>
              <a:t>Network Traffic Analysis</a:t>
            </a:r>
            <a:br>
              <a:rPr lang="en-US" dirty="0"/>
            </a:br>
            <a:r>
              <a:rPr lang="en-US" dirty="0"/>
              <a:t>and Security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Martin </a:t>
            </a:r>
            <a:r>
              <a:rPr lang="en-US" dirty="0" err="1">
                <a:solidFill>
                  <a:srgbClr val="7F7F7F"/>
                </a:solidFill>
              </a:rPr>
              <a:t>Arlitt</a:t>
            </a:r>
            <a:r>
              <a:rPr lang="en-US" dirty="0">
                <a:solidFill>
                  <a:srgbClr val="7F7F7F"/>
                </a:solidFill>
              </a:rPr>
              <a:t> and 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Basic Tools for Network Traffic Measurement</a:t>
            </a:r>
          </a:p>
        </p:txBody>
      </p:sp>
      <p:sp>
        <p:nvSpPr>
          <p:cNvPr id="1249283" name="Rectangle 3">
            <a:extLst>
              <a:ext uri="{FF2B5EF4-FFF2-40B4-BE49-F238E27FC236}">
                <a16:creationId xmlns:a16="http://schemas.microsoft.com/office/drawing/2014/main" id="{06902C99-ECC2-4215-AA59-39DE0D1CA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047541"/>
            <a:ext cx="8229600" cy="539546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r>
              <a:rPr lang="en-US" altLang="en-US" dirty="0" err="1"/>
              <a:t>tcpdump</a:t>
            </a:r>
            <a:r>
              <a:rPr lang="en-US" altLang="en-US" dirty="0"/>
              <a:t>         </a:t>
            </a:r>
            <a:r>
              <a:rPr lang="en-US" altLang="en-US" dirty="0">
                <a:hlinkClick r:id="rId3"/>
              </a:rPr>
              <a:t>https://www.tcpdump.org</a:t>
            </a:r>
            <a:endParaRPr lang="en-US" altLang="en-US" dirty="0"/>
          </a:p>
          <a:p>
            <a:pPr lvl="1"/>
            <a:r>
              <a:rPr lang="en-US" altLang="en-US" dirty="0"/>
              <a:t>Unix-based tool from mid-to-late 1980’s</a:t>
            </a:r>
          </a:p>
          <a:p>
            <a:pPr lvl="1"/>
            <a:r>
              <a:rPr lang="en-US" altLang="en-US" dirty="0"/>
              <a:t>Distributed with BSD Unix (Berkeley Software Distribution)</a:t>
            </a:r>
          </a:p>
          <a:p>
            <a:pPr lvl="1"/>
            <a:r>
              <a:rPr lang="en-US" altLang="en-US" dirty="0"/>
              <a:t>Command-line interface; must be root to run it</a:t>
            </a:r>
          </a:p>
          <a:p>
            <a:pPr lvl="1"/>
            <a:r>
              <a:rPr lang="en-US" altLang="en-US" dirty="0"/>
              <a:t>Uses the Berkeley Packet Filter (BPF) in operating system</a:t>
            </a:r>
          </a:p>
          <a:p>
            <a:pPr lvl="1"/>
            <a:r>
              <a:rPr lang="en-US" altLang="en-US" dirty="0"/>
              <a:t>Writes to a PCAP file format; uses </a:t>
            </a:r>
            <a:r>
              <a:rPr lang="en-US" altLang="en-US" dirty="0" err="1"/>
              <a:t>libpcap</a:t>
            </a:r>
            <a:r>
              <a:rPr lang="en-US" altLang="en-US" dirty="0"/>
              <a:t> library</a:t>
            </a:r>
          </a:p>
          <a:p>
            <a:r>
              <a:rPr lang="en-US" altLang="en-US" dirty="0"/>
              <a:t>Wireshark        </a:t>
            </a:r>
            <a:r>
              <a:rPr lang="en-US" altLang="en-US" dirty="0">
                <a:hlinkClick r:id="rId4"/>
              </a:rPr>
              <a:t>https://www.wireshark.org</a:t>
            </a:r>
            <a:endParaRPr lang="en-US" altLang="en-US" dirty="0"/>
          </a:p>
          <a:p>
            <a:pPr lvl="1"/>
            <a:r>
              <a:rPr lang="en-US" altLang="en-US" dirty="0"/>
              <a:t>PC-based tool from the early 2000’s</a:t>
            </a:r>
          </a:p>
          <a:p>
            <a:pPr lvl="1"/>
            <a:r>
              <a:rPr lang="en-US" altLang="en-US" dirty="0"/>
              <a:t>Formerly called Ethereal (name change in May 2006)</a:t>
            </a:r>
          </a:p>
          <a:p>
            <a:pPr lvl="1"/>
            <a:r>
              <a:rPr lang="en-US" altLang="en-US" dirty="0"/>
              <a:t>Free and open-source tool</a:t>
            </a:r>
          </a:p>
          <a:p>
            <a:pPr lvl="1"/>
            <a:r>
              <a:rPr lang="en-US" altLang="en-US" dirty="0"/>
              <a:t>Multi-layer visualization and analysis of packet traces</a:t>
            </a:r>
          </a:p>
          <a:p>
            <a:pPr lvl="1"/>
            <a:r>
              <a:rPr lang="en-US" altLang="en-US" dirty="0"/>
              <a:t>Also supports PCAP file format</a:t>
            </a:r>
          </a:p>
          <a:p>
            <a:endParaRPr lang="en-US" alt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1D6138F-2E37-47E5-8BA7-E9F812B0303D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10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3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ABED90-156A-4983-A0B5-B678D41E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2A01-71F7-4A0F-A01C-7A72FDBA9E1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56357" name="Rectangle 5">
            <a:extLst>
              <a:ext uri="{FF2B5EF4-FFF2-40B4-BE49-F238E27FC236}">
                <a16:creationId xmlns:a16="http://schemas.microsoft.com/office/drawing/2014/main" id="{DB683425-FDE5-426A-BE4F-8F37712E7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23868"/>
            <a:ext cx="80772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6358" name="Rectangle 6">
            <a:extLst>
              <a:ext uri="{FF2B5EF4-FFF2-40B4-BE49-F238E27FC236}">
                <a16:creationId xmlns:a16="http://schemas.microsoft.com/office/drawing/2014/main" id="{6B26B191-4560-4773-B7AB-5F82D21B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62664"/>
            <a:ext cx="8077200" cy="21640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6359" name="Rectangle 7">
            <a:extLst>
              <a:ext uri="{FF2B5EF4-FFF2-40B4-BE49-F238E27FC236}">
                <a16:creationId xmlns:a16="http://schemas.microsoft.com/office/drawing/2014/main" id="{7E60047D-16B4-457A-8B7D-E05E1D0DF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48264"/>
            <a:ext cx="8077200" cy="533400"/>
          </a:xfrm>
          <a:prstGeom prst="rect">
            <a:avLst/>
          </a:prstGeom>
          <a:solidFill>
            <a:srgbClr val="0CD3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6360" name="Rectangle 8">
            <a:extLst>
              <a:ext uri="{FF2B5EF4-FFF2-40B4-BE49-F238E27FC236}">
                <a16:creationId xmlns:a16="http://schemas.microsoft.com/office/drawing/2014/main" id="{C9FF4AB9-8FE4-4D3B-9642-05597A864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69934"/>
            <a:ext cx="8077200" cy="688330"/>
          </a:xfrm>
          <a:prstGeom prst="rect">
            <a:avLst/>
          </a:prstGeom>
          <a:solidFill>
            <a:srgbClr val="0CD3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689AA6E2-E5B7-4081-9EBD-9AFBC4B4E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</a:t>
            </a:r>
            <a:r>
              <a:rPr lang="en-US" altLang="en-US" dirty="0" err="1"/>
              <a:t>tcpdump</a:t>
            </a:r>
            <a:endParaRPr lang="en-CA" altLang="en-US" dirty="0"/>
          </a:p>
        </p:txBody>
      </p:sp>
      <p:sp>
        <p:nvSpPr>
          <p:cNvPr id="356355" name="Text Box 3">
            <a:extLst>
              <a:ext uri="{FF2B5EF4-FFF2-40B4-BE49-F238E27FC236}">
                <a16:creationId xmlns:a16="http://schemas.microsoft.com/office/drawing/2014/main" id="{3E619D2C-21BD-4909-965E-5753D2B3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0930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100"/>
              <a:t>Time           IP Source Addr          IP Dest Addr      Size  Prot  SPort DPort     TCP Data SeqNumber         TCP AckNum   Window   Flags      </a:t>
            </a:r>
          </a:p>
        </p:txBody>
      </p:sp>
      <p:sp>
        <p:nvSpPr>
          <p:cNvPr id="356356" name="Rectangle 4">
            <a:extLst>
              <a:ext uri="{FF2B5EF4-FFF2-40B4-BE49-F238E27FC236}">
                <a16:creationId xmlns:a16="http://schemas.microsoft.com/office/drawing/2014/main" id="{D81535CF-2CF9-46FD-90D3-DCA74E585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4582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0.000000 192.168.1.201 -&gt; 192.168.1.200    60 TCP   4105   80 1315338075 : 1315338075 0 win: 5840 S</a:t>
            </a:r>
          </a:p>
          <a:p>
            <a:r>
              <a:rPr lang="en-US" altLang="en-US" sz="1200" dirty="0"/>
              <a:t>0.003362 192.168.1.200 -&gt; 192.168.1.201    60 TCP      80 4105 1417888236 : 1417888236 1315338076 win: 5792 SA</a:t>
            </a:r>
          </a:p>
          <a:p>
            <a:r>
              <a:rPr lang="en-US" altLang="en-US" sz="1200" dirty="0"/>
              <a:t>0.009183 192.168.1.201 -&gt; 192.168.1.200    52 TCP   4105   80 1315338076 : 1315338076 1417888237 win: 5840 A</a:t>
            </a:r>
          </a:p>
          <a:p>
            <a:r>
              <a:rPr lang="en-US" altLang="en-US" sz="1200" dirty="0"/>
              <a:t>0.010854 192.168.1.201 -&gt; 192.168.1.200   127 TCP  4105   80 1315338076 : 1315338151 1417888237 win: 5840 PA</a:t>
            </a:r>
          </a:p>
          <a:p>
            <a:r>
              <a:rPr lang="en-US" altLang="en-US" sz="1200" dirty="0"/>
              <a:t>0.014309 192.168.1.200 -&gt; 192.168.1.201    52 TCP      80 4105 1417888237 : 1417888237 1315338151 win: 5792 A</a:t>
            </a:r>
          </a:p>
          <a:p>
            <a:r>
              <a:rPr lang="en-US" altLang="en-US" sz="1200" dirty="0"/>
              <a:t>0.049848 192.168.1.200 -&gt; 192.168.1.201 1500 TCP     80 4105 1417888237 : 1417889685 1315338151 win: 5792 A</a:t>
            </a:r>
          </a:p>
          <a:p>
            <a:r>
              <a:rPr lang="en-US" altLang="en-US" sz="1200" dirty="0"/>
              <a:t>0.056902 192.168.1.200 -&gt; 192.168.1.201 1500 TCP    80  4105 1417889685 : 1417891133 1315338151 win: 5792 A</a:t>
            </a:r>
          </a:p>
          <a:p>
            <a:r>
              <a:rPr lang="en-US" altLang="en-US" sz="1200" dirty="0"/>
              <a:t>0.057284 192.168.1.201 -&gt; 192.168.1.200    52 TCP   4105   80 1315338151 : 1315338151 1417889685 win: 8688 A</a:t>
            </a:r>
          </a:p>
          <a:p>
            <a:r>
              <a:rPr lang="en-US" altLang="en-US" sz="1200" dirty="0"/>
              <a:t>0.060120 192.168.1.201 -&gt; 192.168.1.200    52 TCP   4105   80 1315338151 : 1315338151 1417891133 win: 11584 A</a:t>
            </a:r>
          </a:p>
          <a:p>
            <a:r>
              <a:rPr lang="en-US" altLang="en-US" sz="1200" dirty="0"/>
              <a:t>0.068579 192.168.1.200 -&gt; 192.168.1.201 1500 TCP     80 4105 1417891133 : 1417892581 1315338151 win: 5792 PA</a:t>
            </a:r>
          </a:p>
          <a:p>
            <a:r>
              <a:rPr lang="en-US" altLang="en-US" sz="1200" dirty="0"/>
              <a:t>0.075673 192.168.1.200 -&gt; 192.168.1.201 1500 TCP     80 4105 1417892581 : 1417894029 1315338151 win: 5792 A</a:t>
            </a:r>
          </a:p>
          <a:p>
            <a:r>
              <a:rPr lang="en-US" altLang="en-US" sz="1200" dirty="0"/>
              <a:t>0.076055 192.168.1.201 -&gt; 192.168.1.200    52 TCP   4105   80 1315338151 : 1315338151 1417892581 win: 14480 A</a:t>
            </a:r>
          </a:p>
          <a:p>
            <a:r>
              <a:rPr lang="en-US" altLang="en-US" sz="1200" dirty="0"/>
              <a:t>0.083233 192.168.1.200 -&gt; 192.168.1.201 1500 TCP    80 4105 1417894029 : 1417895477 1315338151 win: 5792 A</a:t>
            </a:r>
          </a:p>
          <a:p>
            <a:r>
              <a:rPr lang="en-US" altLang="en-US" sz="1200" dirty="0"/>
              <a:t>0.096728 192.168.1.200 -&gt; 192.168.1.201 1500 TCP    80 4105 1417896925 : 1417898373 1315338151 win: 5792 A</a:t>
            </a:r>
          </a:p>
          <a:p>
            <a:r>
              <a:rPr lang="en-US" altLang="en-US" sz="1200" dirty="0"/>
              <a:t>0.103439 192.168.1.200 -&gt; 192.168.1.201 1500 TCP    80 4105 1417898373 : 1417899821 1315338151 win: 5792 A</a:t>
            </a:r>
          </a:p>
          <a:p>
            <a:r>
              <a:rPr lang="en-US" altLang="en-US" sz="1200" dirty="0"/>
              <a:t>0.103780 192.168.1.201 -&gt; 192.168.1.200    52 TCP   4105   80 1315338151 : 1315338151 1417894029 win: 17376 A</a:t>
            </a:r>
          </a:p>
          <a:p>
            <a:r>
              <a:rPr lang="en-US" altLang="en-US" sz="1200" dirty="0"/>
              <a:t>0.106534 192.168.1.201 -&gt; 192.168.1.200    52 TCP   4105   80 1315338151 : 1315338151 1417898373 win: 21720 A</a:t>
            </a:r>
          </a:p>
          <a:p>
            <a:r>
              <a:rPr lang="en-US" altLang="en-US" sz="1200" dirty="0"/>
              <a:t>0.133408 192.168.1.200 -&gt; 192.168.1.201  776 TCP     80 4105 1417904165 : 1417904889 1315338151 win: 5792 FPA</a:t>
            </a:r>
          </a:p>
          <a:p>
            <a:r>
              <a:rPr lang="en-US" altLang="en-US" sz="1200" dirty="0"/>
              <a:t>0.139200 192.168.1.201 -&gt; 192.168.1.200    52 TCP   4105   80 1315338151 : 1315338151 1417904165 win: 21720 A</a:t>
            </a:r>
          </a:p>
          <a:p>
            <a:r>
              <a:rPr lang="en-US" altLang="en-US" sz="1200" dirty="0"/>
              <a:t>0.140447 192.168.1.201 -&gt; 192.168.1.200    52 TCP   4105   80 1315338151 : 1315338151 1417904890 win: 21720 FA</a:t>
            </a:r>
          </a:p>
          <a:p>
            <a:r>
              <a:rPr lang="en-US" altLang="en-US" sz="1200" dirty="0"/>
              <a:t>0.144254 192.168.1.200 -&gt; 192.168.1.201    52 TCP     80 4105 1417904890 : 1417904890 1315338152 win: 5792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1930C-7DAA-4C7E-B6AE-2B9A0045B31E}"/>
              </a:ext>
            </a:extLst>
          </p:cNvPr>
          <p:cNvSpPr txBox="1"/>
          <p:nvPr/>
        </p:nvSpPr>
        <p:spPr>
          <a:xfrm>
            <a:off x="381000" y="5954544"/>
            <a:ext cx="809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Flow summary (e.g., NetFlow record or Bro connection log entry):</a:t>
            </a:r>
          </a:p>
          <a:p>
            <a:r>
              <a:rPr lang="en-US" altLang="en-US" dirty="0"/>
              <a:t>0.000000 192.168.1.201 4105 192.168.1.200 80 0.144254 10 77 11 16654 SF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771F3B0-1A06-4CC3-8E0B-644E8599407B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12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Example: </a:t>
            </a:r>
            <a:r>
              <a:rPr lang="en-US" altLang="en-US" dirty="0" err="1"/>
              <a:t>wireshark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64148-6C33-4A73-91DC-80FED5CDC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5" y="1315303"/>
            <a:ext cx="8555502" cy="4827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EFAEEB-4A7E-4997-A4F1-F23A7D5C6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562" y="6225174"/>
            <a:ext cx="618758" cy="6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Some Technical Challenges</a:t>
            </a:r>
          </a:p>
        </p:txBody>
      </p:sp>
      <p:sp>
        <p:nvSpPr>
          <p:cNvPr id="1249283" name="Rectangle 3">
            <a:extLst>
              <a:ext uri="{FF2B5EF4-FFF2-40B4-BE49-F238E27FC236}">
                <a16:creationId xmlns:a16="http://schemas.microsoft.com/office/drawing/2014/main" id="{06902C99-ECC2-4215-AA59-39DE0D1CA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047541"/>
            <a:ext cx="8229600" cy="539546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dirty="0"/>
              <a:t>Speed:</a:t>
            </a:r>
          </a:p>
          <a:p>
            <a:pPr lvl="1"/>
            <a:r>
              <a:rPr lang="en-US" altLang="en-US" dirty="0"/>
              <a:t>Real-time collection/analysis at network link speeds</a:t>
            </a:r>
          </a:p>
          <a:p>
            <a:pPr lvl="1"/>
            <a:r>
              <a:rPr lang="en-US" altLang="en-US" dirty="0"/>
              <a:t>Sheer volume of traffic on an enterprise-level network</a:t>
            </a:r>
          </a:p>
          <a:p>
            <a:r>
              <a:rPr lang="en-US" altLang="en-US" dirty="0"/>
              <a:t>Information collection:</a:t>
            </a:r>
          </a:p>
          <a:p>
            <a:pPr lvl="1"/>
            <a:r>
              <a:rPr lang="en-US" altLang="en-US" dirty="0"/>
              <a:t>Headers only versus full payloads</a:t>
            </a:r>
          </a:p>
          <a:p>
            <a:pPr lvl="1"/>
            <a:r>
              <a:rPr lang="en-US" altLang="en-US" dirty="0"/>
              <a:t>Flow-level versus packet-level analysis</a:t>
            </a:r>
          </a:p>
          <a:p>
            <a:r>
              <a:rPr lang="en-US" altLang="en-US" dirty="0"/>
              <a:t>Storage:</a:t>
            </a:r>
          </a:p>
          <a:p>
            <a:pPr lvl="1"/>
            <a:r>
              <a:rPr lang="en-US" altLang="en-US" dirty="0"/>
              <a:t>Short-term versus long-term data collection</a:t>
            </a:r>
          </a:p>
          <a:p>
            <a:r>
              <a:rPr lang="en-US" altLang="en-US" dirty="0"/>
              <a:t>Miscellaneous:</a:t>
            </a:r>
          </a:p>
          <a:p>
            <a:pPr lvl="1"/>
            <a:r>
              <a:rPr lang="en-US" altLang="en-US" dirty="0"/>
              <a:t>Middleboxes (NAT, DHCP, VPN, firewalls); </a:t>
            </a:r>
            <a:r>
              <a:rPr lang="en-US" altLang="en-US" dirty="0" err="1"/>
              <a:t>WiFi</a:t>
            </a:r>
            <a:r>
              <a:rPr lang="en-US" altLang="en-US" dirty="0"/>
              <a:t>; IP subnets</a:t>
            </a:r>
          </a:p>
          <a:p>
            <a:pPr lvl="1"/>
            <a:r>
              <a:rPr lang="en-US" altLang="en-US" dirty="0"/>
              <a:t>End-to-end encryption (HTTPS, TLS, SSL) (see [1])</a:t>
            </a:r>
          </a:p>
          <a:p>
            <a:pPr lvl="1"/>
            <a:endParaRPr lang="en-US" alt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13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3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>
            <a:extLst>
              <a:ext uri="{FF2B5EF4-FFF2-40B4-BE49-F238E27FC236}">
                <a16:creationId xmlns:a16="http://schemas.microsoft.com/office/drawing/2014/main" id="{A63E1C5D-C7E7-416D-92AC-4567D95A8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1251331" name="Rectangle 3">
            <a:extLst>
              <a:ext uri="{FF2B5EF4-FFF2-40B4-BE49-F238E27FC236}">
                <a16:creationId xmlns:a16="http://schemas.microsoft.com/office/drawing/2014/main" id="{F42656D6-C894-4A01-A657-65CE7AE41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160085"/>
            <a:ext cx="8229600" cy="549393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Introduction (Carey: 20 minutes)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Internet TCP/IP protocol stack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Network traffic measurement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Basic tools: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tcpdump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wireshark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en-US" dirty="0"/>
              <a:t>Network Security Analysis (Martin: 20 minutes)</a:t>
            </a:r>
          </a:p>
          <a:p>
            <a:pPr lvl="1"/>
            <a:r>
              <a:rPr lang="en-US" altLang="en-US" dirty="0"/>
              <a:t>Principles and approaches</a:t>
            </a:r>
          </a:p>
          <a:p>
            <a:pPr lvl="1"/>
            <a:r>
              <a:rPr lang="en-US" altLang="en-US" dirty="0"/>
              <a:t>Advanced tools: </a:t>
            </a:r>
            <a:r>
              <a:rPr lang="en-US" altLang="en-US" dirty="0" err="1"/>
              <a:t>Endace</a:t>
            </a:r>
            <a:r>
              <a:rPr lang="en-US" altLang="en-US" dirty="0"/>
              <a:t> DAG, Bro (</a:t>
            </a:r>
            <a:r>
              <a:rPr lang="en-US" altLang="en-US" dirty="0" err="1"/>
              <a:t>Zeek</a:t>
            </a:r>
            <a:r>
              <a:rPr lang="en-US" altLang="en-US" dirty="0"/>
              <a:t>) IDS, Vertica</a:t>
            </a:r>
          </a:p>
          <a:p>
            <a:pPr lvl="1"/>
            <a:r>
              <a:rPr lang="en-US" altLang="en-US" dirty="0"/>
              <a:t>U of C network traffic overview and challenges</a:t>
            </a:r>
          </a:p>
          <a:p>
            <a:r>
              <a:rPr lang="en-US" altLang="en-US" dirty="0"/>
              <a:t>U of C Case Study: Part 1 (Carey: 20 minutes)</a:t>
            </a:r>
          </a:p>
          <a:p>
            <a:pPr lvl="1"/>
            <a:r>
              <a:rPr lang="en-US" altLang="en-US" dirty="0"/>
              <a:t>Examples of normal and abnormal (malicious) traffic</a:t>
            </a:r>
          </a:p>
          <a:p>
            <a:r>
              <a:rPr lang="en-US" altLang="en-US" dirty="0"/>
              <a:t>U of C Case Study: Part 2 (Martin: 20 minutes)</a:t>
            </a:r>
          </a:p>
          <a:p>
            <a:pPr lvl="1"/>
            <a:r>
              <a:rPr lang="en-US" altLang="en-US" dirty="0"/>
              <a:t>More examples of malicious traffic</a:t>
            </a:r>
          </a:p>
          <a:p>
            <a:r>
              <a:rPr lang="en-US" altLang="en-US" dirty="0"/>
              <a:t>Q&amp;A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C3B18AD-25EC-458B-AD9D-04FD3BD700DE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14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4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“Know your enemy and yourself.”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	</a:t>
            </a:r>
            <a:r>
              <a:rPr lang="en-US" i="1" dirty="0"/>
              <a:t>Sun Tzu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i="1" dirty="0"/>
              <a:t>General and Military Strategist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i="1" dirty="0"/>
              <a:t>(Ancient China)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1005305"/>
            <a:ext cx="3265714" cy="5120859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E7F734-1D26-4500-A97B-C14D579CFD7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15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C40805-8CCE-4FC1-90EF-E314624BC746}"/>
              </a:ext>
            </a:extLst>
          </p:cNvPr>
          <p:cNvSpPr txBox="1">
            <a:spLocks/>
          </p:cNvSpPr>
          <p:nvPr/>
        </p:nvSpPr>
        <p:spPr>
          <a:xfrm>
            <a:off x="269966" y="3795335"/>
            <a:ext cx="5061689" cy="2697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>
                <a:solidFill>
                  <a:schemeClr val="accent1"/>
                </a:solidFill>
              </a:rPr>
              <a:t>“Organizations know which technologies they intended to use on their network;</a:t>
            </a:r>
          </a:p>
          <a:p>
            <a:pPr marL="0" indent="0">
              <a:buFont typeface="Wingdings" charset="2"/>
              <a:buNone/>
            </a:pPr>
            <a:r>
              <a:rPr lang="en-US" sz="2000" dirty="0">
                <a:solidFill>
                  <a:schemeClr val="accent1"/>
                </a:solidFill>
              </a:rPr>
              <a:t>hackers/nation states know which technologies are </a:t>
            </a:r>
            <a:r>
              <a:rPr lang="en-US" sz="2000" u="sng" dirty="0">
                <a:solidFill>
                  <a:schemeClr val="accent1"/>
                </a:solidFill>
              </a:rPr>
              <a:t>actually</a:t>
            </a:r>
            <a:r>
              <a:rPr lang="en-US" sz="2000" dirty="0">
                <a:solidFill>
                  <a:schemeClr val="accent1"/>
                </a:solidFill>
              </a:rPr>
              <a:t> in use on that network.”</a:t>
            </a:r>
            <a:endParaRPr lang="en-US" sz="2400" dirty="0"/>
          </a:p>
          <a:p>
            <a:pPr marL="0" indent="0">
              <a:buFont typeface="Wingdings" charset="2"/>
              <a:buNone/>
            </a:pPr>
            <a:r>
              <a:rPr lang="en-US" dirty="0"/>
              <a:t>		</a:t>
            </a:r>
            <a:r>
              <a:rPr lang="en-US" sz="2000" dirty="0"/>
              <a:t>Rob Joyce</a:t>
            </a:r>
          </a:p>
          <a:p>
            <a:pPr marL="0" indent="0">
              <a:buFont typeface="Wingdings" charset="2"/>
              <a:buNone/>
            </a:pPr>
            <a:r>
              <a:rPr lang="en-US" sz="2000" dirty="0"/>
              <a:t>		Tailored Access Operations</a:t>
            </a:r>
          </a:p>
          <a:p>
            <a:pPr marL="0" indent="0">
              <a:buFont typeface="Wingdings" charset="2"/>
              <a:buNone/>
            </a:pPr>
            <a:r>
              <a:rPr lang="en-US" sz="2000" dirty="0"/>
              <a:t>		National Security Agency</a:t>
            </a:r>
          </a:p>
          <a:p>
            <a:pPr marL="0" indent="0">
              <a:buFont typeface="Wingdings" charset="2"/>
              <a:buNone/>
            </a:pPr>
            <a:r>
              <a:rPr lang="en-US" sz="2000" dirty="0"/>
              <a:t>		(USENIX Enigma Conference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95459A4A-F34F-4BB7-AD9B-25860418A7B3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16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“All models are wrong, but some are useful.”</a:t>
            </a:r>
            <a:br>
              <a:rPr lang="en-US" sz="2400" dirty="0"/>
            </a:br>
            <a:r>
              <a:rPr lang="en-US" sz="2400" dirty="0"/>
              <a:t>-George Box, Statistician (1919-2013)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05025"/>
            <a:ext cx="3124200" cy="47529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7760" y="3816351"/>
            <a:ext cx="4495800" cy="2438400"/>
            <a:chOff x="2514600" y="2209800"/>
            <a:chExt cx="4495800" cy="2438400"/>
          </a:xfrm>
        </p:grpSpPr>
        <p:sp>
          <p:nvSpPr>
            <p:cNvPr id="6" name="TextBox 5"/>
            <p:cNvSpPr txBox="1"/>
            <p:nvPr/>
          </p:nvSpPr>
          <p:spPr>
            <a:xfrm>
              <a:off x="4191000" y="2286000"/>
              <a:ext cx="914400" cy="304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0070C0"/>
                  </a:solidFill>
                </a:rPr>
                <a:t>1. Acquire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3048000"/>
              <a:ext cx="914400" cy="304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0070C0"/>
                  </a:solidFill>
                </a:rPr>
                <a:t>2. Deliver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1600" y="3975168"/>
              <a:ext cx="914400" cy="304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rgbClr val="0070C0"/>
                  </a:solidFill>
                </a:rPr>
                <a:t>3. Accept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0400" y="3968751"/>
              <a:ext cx="914400" cy="304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0070C0"/>
                  </a:solidFill>
                </a:rPr>
                <a:t>4. Interpret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88771" y="3048000"/>
              <a:ext cx="914400" cy="304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rgbClr val="0070C0"/>
                  </a:solidFill>
                </a:rPr>
                <a:t>5. Act</a:t>
              </a:r>
            </a:p>
          </p:txBody>
        </p:sp>
        <p:sp>
          <p:nvSpPr>
            <p:cNvPr id="11" name="Oval 10"/>
            <p:cNvSpPr/>
            <p:nvPr/>
          </p:nvSpPr>
          <p:spPr bwMode="ltGray">
            <a:xfrm>
              <a:off x="2514600" y="2209800"/>
              <a:ext cx="4495800" cy="24384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</p:grpSp>
      <p:sp>
        <p:nvSpPr>
          <p:cNvPr id="12" name="Left Arrow 11"/>
          <p:cNvSpPr/>
          <p:nvPr/>
        </p:nvSpPr>
        <p:spPr bwMode="ltGray">
          <a:xfrm>
            <a:off x="4955960" y="4730751"/>
            <a:ext cx="1072911" cy="5334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3" name="Down Arrow 12"/>
          <p:cNvSpPr/>
          <p:nvPr/>
        </p:nvSpPr>
        <p:spPr bwMode="ltGray">
          <a:xfrm rot="8100000">
            <a:off x="1213645" y="4965488"/>
            <a:ext cx="232793" cy="603678"/>
          </a:xfrm>
          <a:prstGeom prst="downArrow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4" name="Down Arrow 13"/>
          <p:cNvSpPr/>
          <p:nvPr/>
        </p:nvSpPr>
        <p:spPr bwMode="ltGray">
          <a:xfrm rot="2700000">
            <a:off x="3629487" y="4953276"/>
            <a:ext cx="232793" cy="603504"/>
          </a:xfrm>
          <a:prstGeom prst="downArrow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5" name="Down Arrow 14"/>
          <p:cNvSpPr/>
          <p:nvPr/>
        </p:nvSpPr>
        <p:spPr bwMode="ltGray">
          <a:xfrm rot="5400000">
            <a:off x="2439263" y="5432280"/>
            <a:ext cx="232793" cy="603678"/>
          </a:xfrm>
          <a:prstGeom prst="downArrow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6" name="Down Arrow 15"/>
          <p:cNvSpPr/>
          <p:nvPr/>
        </p:nvSpPr>
        <p:spPr bwMode="ltGray">
          <a:xfrm rot="18900000">
            <a:off x="3474140" y="4101459"/>
            <a:ext cx="232793" cy="603678"/>
          </a:xfrm>
          <a:prstGeom prst="downArrow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7" name="Down Arrow 16"/>
          <p:cNvSpPr/>
          <p:nvPr/>
        </p:nvSpPr>
        <p:spPr bwMode="ltGray">
          <a:xfrm rot="13500000">
            <a:off x="1509383" y="4104430"/>
            <a:ext cx="232793" cy="603678"/>
          </a:xfrm>
          <a:prstGeom prst="downArrow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8" name="Down Arrow 17"/>
          <p:cNvSpPr/>
          <p:nvPr/>
        </p:nvSpPr>
        <p:spPr bwMode="ltGray">
          <a:xfrm rot="8080060">
            <a:off x="3710389" y="3972257"/>
            <a:ext cx="135129" cy="603678"/>
          </a:xfrm>
          <a:prstGeom prst="downArrow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9" name="Down Arrow 18"/>
          <p:cNvSpPr/>
          <p:nvPr/>
        </p:nvSpPr>
        <p:spPr bwMode="ltGray">
          <a:xfrm rot="13380000">
            <a:off x="3900851" y="5019565"/>
            <a:ext cx="135129" cy="603678"/>
          </a:xfrm>
          <a:prstGeom prst="downArrow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0" name="Down Arrow 19"/>
          <p:cNvSpPr/>
          <p:nvPr/>
        </p:nvSpPr>
        <p:spPr bwMode="ltGray">
          <a:xfrm rot="16200000">
            <a:off x="2509907" y="5632994"/>
            <a:ext cx="135129" cy="603678"/>
          </a:xfrm>
          <a:prstGeom prst="downArrow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1" name="Down Arrow 20"/>
          <p:cNvSpPr/>
          <p:nvPr/>
        </p:nvSpPr>
        <p:spPr bwMode="ltGray">
          <a:xfrm rot="18780000">
            <a:off x="980305" y="5035067"/>
            <a:ext cx="135129" cy="603678"/>
          </a:xfrm>
          <a:prstGeom prst="downArrow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2" name="Down Arrow 21"/>
          <p:cNvSpPr/>
          <p:nvPr/>
        </p:nvSpPr>
        <p:spPr bwMode="ltGray">
          <a:xfrm rot="2700000">
            <a:off x="1317980" y="4029097"/>
            <a:ext cx="135129" cy="603678"/>
          </a:xfrm>
          <a:prstGeom prst="downArrow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3" name="TextBox 22"/>
          <p:cNvSpPr txBox="1"/>
          <p:nvPr/>
        </p:nvSpPr>
        <p:spPr>
          <a:xfrm>
            <a:off x="781039" y="6309990"/>
            <a:ext cx="914400" cy="5281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“Sequence of effective intelligence operations”</a:t>
            </a:r>
          </a:p>
          <a:p>
            <a:pPr>
              <a:lnSpc>
                <a:spcPct val="90000"/>
              </a:lnSpc>
            </a:pPr>
            <a:r>
              <a:rPr lang="en-US" dirty="0"/>
              <a:t>(or “Intelligence lifecycle”)</a:t>
            </a:r>
          </a:p>
        </p:txBody>
      </p:sp>
    </p:spTree>
    <p:extLst>
      <p:ext uri="{BB962C8B-B14F-4D97-AF65-F5344CB8AC3E}">
        <p14:creationId xmlns:p14="http://schemas.microsoft.com/office/powerpoint/2010/main" val="276504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CDA56F0-1719-4CFC-AE3D-F1F26A3BCFAA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17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“Anything that can go wrong will go wrong.”</a:t>
            </a:r>
            <a:br>
              <a:rPr lang="en-US" baseline="30000" dirty="0"/>
            </a:br>
            <a:r>
              <a:rPr lang="en-US" sz="2400" dirty="0"/>
              <a:t>-Murphy’s Law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65" y="2238668"/>
            <a:ext cx="3931299" cy="4591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208" y="5756856"/>
            <a:ext cx="504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applies to all stages of the intelligence lifecycle, but it is especially applicable to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4118528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242AD28-93A1-4FC7-BEFD-2F6309C8FC9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18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“A small leak will sink a great ship.”</a:t>
            </a:r>
            <a:br>
              <a:rPr lang="en-US" baseline="30000" dirty="0"/>
            </a:br>
            <a:r>
              <a:rPr lang="en-US" sz="2400" dirty="0"/>
              <a:t>-Benjamin Franklin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4" y="1621713"/>
            <a:ext cx="3378926" cy="5236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5874" y="585858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charset="0"/>
                <a:cs typeface="Roboto Light" charset="0"/>
              </a:rPr>
              <a:t>Security analytics is like searching for needles in a giant haystack.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charset="0"/>
                <a:cs typeface="Roboto Light" charset="0"/>
              </a:rPr>
              <a:t>(Vertica is a great tool for doing this)</a:t>
            </a:r>
          </a:p>
        </p:txBody>
      </p:sp>
    </p:spTree>
    <p:extLst>
      <p:ext uri="{BB962C8B-B14F-4D97-AF65-F5344CB8AC3E}">
        <p14:creationId xmlns:p14="http://schemas.microsoft.com/office/powerpoint/2010/main" val="2558910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Analogy: Power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Disaggregating an aggregation of signals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2" y="1689462"/>
            <a:ext cx="867308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922" y="6261462"/>
            <a:ext cx="8131894" cy="4600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G. Hart, “Nonintrusive Application Load Monitoring”, Proceedings of the IEEE, 1992.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3FDD610-83BB-439E-87D6-9C88A790413A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19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>
            <a:extLst>
              <a:ext uri="{FF2B5EF4-FFF2-40B4-BE49-F238E27FC236}">
                <a16:creationId xmlns:a16="http://schemas.microsoft.com/office/drawing/2014/main" id="{A63E1C5D-C7E7-416D-92AC-4567D95A8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1251331" name="Rectangle 3">
            <a:extLst>
              <a:ext uri="{FF2B5EF4-FFF2-40B4-BE49-F238E27FC236}">
                <a16:creationId xmlns:a16="http://schemas.microsoft.com/office/drawing/2014/main" id="{F42656D6-C894-4A01-A657-65CE7AE41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160085"/>
            <a:ext cx="8229600" cy="549393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altLang="en-US" dirty="0"/>
              <a:t>Introduction (Carey: 20 minutes)</a:t>
            </a:r>
          </a:p>
          <a:p>
            <a:pPr lvl="1"/>
            <a:r>
              <a:rPr lang="en-US" altLang="en-US" dirty="0"/>
              <a:t>Internet TCP/IP protocol stack</a:t>
            </a:r>
          </a:p>
          <a:p>
            <a:pPr lvl="1"/>
            <a:r>
              <a:rPr lang="en-US" altLang="en-US" dirty="0"/>
              <a:t>Network traffic measurement</a:t>
            </a:r>
          </a:p>
          <a:p>
            <a:pPr lvl="1"/>
            <a:r>
              <a:rPr lang="en-US" altLang="en-US" dirty="0"/>
              <a:t>Basic tools: </a:t>
            </a:r>
            <a:r>
              <a:rPr lang="en-US" altLang="en-US" dirty="0" err="1"/>
              <a:t>tcpdump</a:t>
            </a:r>
            <a:r>
              <a:rPr lang="en-US" altLang="en-US" dirty="0"/>
              <a:t>, </a:t>
            </a:r>
            <a:r>
              <a:rPr lang="en-US" altLang="en-US" dirty="0" err="1"/>
              <a:t>wireshark</a:t>
            </a:r>
            <a:endParaRPr lang="en-US" altLang="en-US" dirty="0"/>
          </a:p>
          <a:p>
            <a:r>
              <a:rPr lang="en-US" altLang="en-US" dirty="0"/>
              <a:t>Network Security Analysis (Martin: 20 minutes)</a:t>
            </a:r>
          </a:p>
          <a:p>
            <a:pPr lvl="1"/>
            <a:r>
              <a:rPr lang="en-US" altLang="en-US" dirty="0"/>
              <a:t>Principles and approaches</a:t>
            </a:r>
          </a:p>
          <a:p>
            <a:pPr lvl="1"/>
            <a:r>
              <a:rPr lang="en-US" altLang="en-US" dirty="0"/>
              <a:t>Advanced tools: </a:t>
            </a:r>
            <a:r>
              <a:rPr lang="en-US" altLang="en-US" dirty="0" err="1"/>
              <a:t>Endace</a:t>
            </a:r>
            <a:r>
              <a:rPr lang="en-US" altLang="en-US" dirty="0"/>
              <a:t> DAG, Bro (</a:t>
            </a:r>
            <a:r>
              <a:rPr lang="en-US" altLang="en-US" dirty="0" err="1"/>
              <a:t>Zeek</a:t>
            </a:r>
            <a:r>
              <a:rPr lang="en-US" altLang="en-US" dirty="0"/>
              <a:t>) IDS, Vertica</a:t>
            </a:r>
          </a:p>
          <a:p>
            <a:pPr lvl="1"/>
            <a:r>
              <a:rPr lang="en-US" altLang="en-US" dirty="0"/>
              <a:t>U of C network traffic overview and challenges</a:t>
            </a:r>
          </a:p>
          <a:p>
            <a:r>
              <a:rPr lang="en-US" altLang="en-US" dirty="0"/>
              <a:t>U of C Case Study: Part 1 (Carey: 20 minutes)</a:t>
            </a:r>
          </a:p>
          <a:p>
            <a:pPr lvl="1"/>
            <a:r>
              <a:rPr lang="en-US" altLang="en-US" dirty="0"/>
              <a:t>Examples of normal and abnormal (malicious) traffic</a:t>
            </a:r>
          </a:p>
          <a:p>
            <a:r>
              <a:rPr lang="en-US" altLang="en-US" dirty="0"/>
              <a:t>U of C Case Study: Part 2 (Martin: 20 minutes)</a:t>
            </a:r>
          </a:p>
          <a:p>
            <a:pPr lvl="1"/>
            <a:r>
              <a:rPr lang="en-US" altLang="en-US" dirty="0"/>
              <a:t>More examples of malicious traffic</a:t>
            </a:r>
          </a:p>
          <a:p>
            <a:r>
              <a:rPr lang="en-US" altLang="en-US" dirty="0"/>
              <a:t>Q&amp;A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0091902-7757-47E0-8653-69B9C6A5F8BC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77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orgMappings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 of C Monitoring &amp; Analysis Infrastructure</a:t>
            </a:r>
          </a:p>
        </p:txBody>
      </p:sp>
      <p:pic>
        <p:nvPicPr>
          <p:cNvPr id="4" name="Picture 3" descr="monitor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8065" y="2233918"/>
            <a:ext cx="4685385" cy="2947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4885" y="4481848"/>
            <a:ext cx="746974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Endace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4885" y="4791237"/>
            <a:ext cx="746974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Bro/</a:t>
            </a:r>
            <a:r>
              <a:rPr lang="en-US" sz="1000" dirty="0" err="1">
                <a:solidFill>
                  <a:schemeClr val="tx1"/>
                </a:solidFill>
              </a:rPr>
              <a:t>Zeek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5177307" y="4481848"/>
            <a:ext cx="218941" cy="59272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9535" y="4649569"/>
            <a:ext cx="746974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Vertica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21536" y="4791236"/>
            <a:ext cx="1186221" cy="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84505" y="5568373"/>
            <a:ext cx="457200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conn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06100" y="5568372"/>
            <a:ext cx="457200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dns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7695" y="5568371"/>
            <a:ext cx="457200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49290" y="5568370"/>
            <a:ext cx="457200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etc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 rot="16200000">
            <a:off x="5610848" y="4312328"/>
            <a:ext cx="369306" cy="2021983"/>
          </a:xfrm>
          <a:prstGeom prst="rightBrace">
            <a:avLst>
              <a:gd name="adj1" fmla="val 8333"/>
              <a:gd name="adj2" fmla="val 4936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69321" y="5374591"/>
            <a:ext cx="943583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orgMappings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1544" y="5374590"/>
            <a:ext cx="943583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Threat Intel</a:t>
            </a:r>
          </a:p>
        </p:txBody>
      </p:sp>
      <p:cxnSp>
        <p:nvCxnSpPr>
          <p:cNvPr id="24" name="Straight Arrow Connector 23"/>
          <p:cNvCxnSpPr>
            <a:stCxn id="20" idx="0"/>
            <a:endCxn id="9" idx="2"/>
          </p:cNvCxnSpPr>
          <p:nvPr/>
        </p:nvCxnSpPr>
        <p:spPr>
          <a:xfrm flipH="1" flipV="1">
            <a:off x="2933022" y="4932904"/>
            <a:ext cx="8091" cy="44168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0"/>
            <a:endCxn id="9" idx="2"/>
          </p:cNvCxnSpPr>
          <p:nvPr/>
        </p:nvCxnSpPr>
        <p:spPr>
          <a:xfrm flipH="1" flipV="1">
            <a:off x="2933022" y="4932904"/>
            <a:ext cx="1030314" cy="441686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61473" y="5366305"/>
            <a:ext cx="943583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FF0000"/>
                </a:solidFill>
              </a:rPr>
              <a:t>UofCMappings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29" idx="0"/>
            <a:endCxn id="9" idx="2"/>
          </p:cNvCxnSpPr>
          <p:nvPr/>
        </p:nvCxnSpPr>
        <p:spPr>
          <a:xfrm flipV="1">
            <a:off x="1933265" y="4932904"/>
            <a:ext cx="999757" cy="43340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146A8858-6D48-4193-BBC6-B0EEB68F0F82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20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655C5D-8D3C-442F-9DE4-A4B02C3500ED}"/>
              </a:ext>
            </a:extLst>
          </p:cNvPr>
          <p:cNvSpPr/>
          <p:nvPr/>
        </p:nvSpPr>
        <p:spPr>
          <a:xfrm>
            <a:off x="4851698" y="4242815"/>
            <a:ext cx="189915" cy="193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4951C0-A901-4D32-9CA7-185FC949F805}"/>
              </a:ext>
            </a:extLst>
          </p:cNvPr>
          <p:cNvSpPr/>
          <p:nvPr/>
        </p:nvSpPr>
        <p:spPr>
          <a:xfrm>
            <a:off x="4632626" y="4240439"/>
            <a:ext cx="189915" cy="193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154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2BD2906-3C2C-4006-BA58-1548B6240D10}"/>
              </a:ext>
            </a:extLst>
          </p:cNvPr>
          <p:cNvSpPr txBox="1">
            <a:spLocks/>
          </p:cNvSpPr>
          <p:nvPr/>
        </p:nvSpPr>
        <p:spPr>
          <a:xfrm>
            <a:off x="8155355" y="656737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21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(2003-2010)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9081" r="3894" b="7422"/>
          <a:stretch/>
        </p:blipFill>
        <p:spPr>
          <a:xfrm>
            <a:off x="289796" y="1252026"/>
            <a:ext cx="8727596" cy="52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(2014-present)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" y="976676"/>
            <a:ext cx="8569969" cy="5592936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959BD39-E58C-4EE6-B5B3-AD7976FCBE51}"/>
              </a:ext>
            </a:extLst>
          </p:cNvPr>
          <p:cNvSpPr txBox="1">
            <a:spLocks/>
          </p:cNvSpPr>
          <p:nvPr/>
        </p:nvSpPr>
        <p:spPr>
          <a:xfrm>
            <a:off x="8253828" y="6581436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22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65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(2015-2017)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2" b="40893"/>
          <a:stretch/>
        </p:blipFill>
        <p:spPr>
          <a:xfrm>
            <a:off x="457199" y="942612"/>
            <a:ext cx="8229600" cy="113657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8" b="41033"/>
          <a:stretch/>
        </p:blipFill>
        <p:spPr>
          <a:xfrm>
            <a:off x="457199" y="2228045"/>
            <a:ext cx="8229600" cy="1634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36984"/>
          <a:stretch/>
        </p:blipFill>
        <p:spPr>
          <a:xfrm>
            <a:off x="457199" y="4011237"/>
            <a:ext cx="8229600" cy="2150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8545093" y="13262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8545092" y="27395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8512826" y="49019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84DE7FA9-5A6F-4B9F-9781-61FAD0006AFA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23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62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(2018-2019)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8512826" y="18238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8" b="41575"/>
          <a:stretch/>
        </p:blipFill>
        <p:spPr>
          <a:xfrm>
            <a:off x="424931" y="982451"/>
            <a:ext cx="8229600" cy="2434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7" b="41158"/>
          <a:stretch/>
        </p:blipFill>
        <p:spPr>
          <a:xfrm>
            <a:off x="424931" y="3863662"/>
            <a:ext cx="8229600" cy="24469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8480559" y="49024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B0E0249-AB23-48DF-9AD3-9460A8D8ADAD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24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0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(Another) Data Acquisition Challenge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46" y="1160463"/>
            <a:ext cx="6620933" cy="4965700"/>
          </a:xfr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093E0F7-192A-4530-8C62-8A20B67208B4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25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7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Acceptance &amp; Interpretation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46" y="1160463"/>
            <a:ext cx="6620933" cy="4965699"/>
          </a:xfr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E1406E8-10ED-4BCC-B714-D357CC54859E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26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28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>
            <a:extLst>
              <a:ext uri="{FF2B5EF4-FFF2-40B4-BE49-F238E27FC236}">
                <a16:creationId xmlns:a16="http://schemas.microsoft.com/office/drawing/2014/main" id="{A63E1C5D-C7E7-416D-92AC-4567D95A8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1251331" name="Rectangle 3">
            <a:extLst>
              <a:ext uri="{FF2B5EF4-FFF2-40B4-BE49-F238E27FC236}">
                <a16:creationId xmlns:a16="http://schemas.microsoft.com/office/drawing/2014/main" id="{F42656D6-C894-4A01-A657-65CE7AE41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160085"/>
            <a:ext cx="8229600" cy="549393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Introduction (Carey: 20 minutes)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Internet TCP/IP protocol stack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Network traffic measurement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Basic tools: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tcpdump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wireshark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Network Security Analysis (Martin: 20 minutes)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Principles and approaches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Advanced tools: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Endace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DAG, Bro (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Zeek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) IDS, Vertica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U of C network traffic overview and challenges</a:t>
            </a:r>
          </a:p>
          <a:p>
            <a:r>
              <a:rPr lang="en-US" altLang="en-US" dirty="0"/>
              <a:t>U of C Case Study: Part 1 (Carey: 20 minutes)</a:t>
            </a:r>
          </a:p>
          <a:p>
            <a:pPr lvl="1"/>
            <a:r>
              <a:rPr lang="en-US" altLang="en-US" dirty="0"/>
              <a:t>Examples of normal and abnormal (malicious) traffic</a:t>
            </a:r>
          </a:p>
          <a:p>
            <a:r>
              <a:rPr lang="en-US" altLang="en-US" dirty="0"/>
              <a:t>U of C Case Study: Part 2 (Martin: 20 minutes)</a:t>
            </a:r>
          </a:p>
          <a:p>
            <a:pPr lvl="1"/>
            <a:r>
              <a:rPr lang="en-US" altLang="en-US" dirty="0"/>
              <a:t>More examples of malicious traffic</a:t>
            </a:r>
          </a:p>
          <a:p>
            <a:r>
              <a:rPr lang="en-US" altLang="en-US" dirty="0"/>
              <a:t>Q&amp;A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CDC572B-099E-4CF4-8A89-0853328354D4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27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67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43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Passive network traffic measurement</a:t>
            </a:r>
          </a:p>
          <a:p>
            <a:r>
              <a:rPr lang="en-US" dirty="0"/>
              <a:t>Hardware: </a:t>
            </a:r>
            <a:r>
              <a:rPr lang="en-US" dirty="0" err="1"/>
              <a:t>Endace</a:t>
            </a:r>
            <a:r>
              <a:rPr lang="en-US" dirty="0"/>
              <a:t> DAG packet capture card</a:t>
            </a:r>
          </a:p>
          <a:p>
            <a:r>
              <a:rPr lang="en-US" dirty="0"/>
              <a:t>Software: Bro IDS network security monitor (see [6])</a:t>
            </a:r>
          </a:p>
          <a:p>
            <a:r>
              <a:rPr lang="en-US" dirty="0"/>
              <a:t>About 15 years of data</a:t>
            </a:r>
          </a:p>
          <a:p>
            <a:r>
              <a:rPr lang="en-US" dirty="0"/>
              <a:t>Analysis of TCP connection and HTTP transaction logs</a:t>
            </a:r>
          </a:p>
        </p:txBody>
      </p:sp>
      <p:pic>
        <p:nvPicPr>
          <p:cNvPr id="4" name="Picture 3" descr="monitorLoc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338" y="3849218"/>
            <a:ext cx="4685385" cy="2947201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E803D54-118D-4198-92CA-5C7AC6E95B8E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28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0B142-F950-4E40-865C-35D5A56DEB05}"/>
              </a:ext>
            </a:extLst>
          </p:cNvPr>
          <p:cNvSpPr/>
          <p:nvPr/>
        </p:nvSpPr>
        <p:spPr>
          <a:xfrm>
            <a:off x="4927898" y="5858869"/>
            <a:ext cx="189915" cy="193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C0034-267A-4550-8054-64A864D02DE6}"/>
              </a:ext>
            </a:extLst>
          </p:cNvPr>
          <p:cNvSpPr/>
          <p:nvPr/>
        </p:nvSpPr>
        <p:spPr>
          <a:xfrm>
            <a:off x="4708823" y="5856494"/>
            <a:ext cx="189915" cy="193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231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Traffic Volume (April 2015)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67094"/>
            <a:ext cx="7015465" cy="5157899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CCE7708-F266-4B64-9A3A-D638143965D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29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>
            <a:extLst>
              <a:ext uri="{FF2B5EF4-FFF2-40B4-BE49-F238E27FC236}">
                <a16:creationId xmlns:a16="http://schemas.microsoft.com/office/drawing/2014/main" id="{8F82E3D3-F21C-492A-A1CA-D28EFCA54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Background Review: Internet Protocol Stack (see [5])</a:t>
            </a:r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id="{666881F0-8FEF-472C-9EF2-2507D12D8D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5562600" cy="5029200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Application:</a:t>
            </a:r>
            <a:r>
              <a:rPr lang="en-US" altLang="en-US" sz="2400" dirty="0"/>
              <a:t> supports end-user services and network applications</a:t>
            </a:r>
          </a:p>
          <a:p>
            <a:pPr lvl="1"/>
            <a:r>
              <a:rPr lang="en-US" altLang="en-US" sz="2000" dirty="0"/>
              <a:t>HTTP, SMTP, DNS, FTP, NTP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Transport:</a:t>
            </a:r>
            <a:r>
              <a:rPr lang="en-US" altLang="en-US" sz="2400" dirty="0"/>
              <a:t> end to end data transfer </a:t>
            </a:r>
          </a:p>
          <a:p>
            <a:pPr lvl="1"/>
            <a:r>
              <a:rPr lang="en-US" altLang="en-US" sz="2000" u="sng" dirty="0"/>
              <a:t>TCP</a:t>
            </a:r>
            <a:r>
              <a:rPr lang="en-US" altLang="en-US" sz="2000" dirty="0"/>
              <a:t>, UDP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Network:</a:t>
            </a:r>
            <a:r>
              <a:rPr lang="en-US" altLang="en-US" sz="2400" dirty="0"/>
              <a:t> routing of datagrams from source to destination</a:t>
            </a:r>
          </a:p>
          <a:p>
            <a:pPr lvl="1"/>
            <a:r>
              <a:rPr lang="en-US" altLang="en-US" sz="2000" u="sng" dirty="0"/>
              <a:t>IPv4</a:t>
            </a:r>
            <a:r>
              <a:rPr lang="en-US" altLang="en-US" sz="2000" dirty="0"/>
              <a:t>, IPv6, BGP, RIP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Data Link:</a:t>
            </a:r>
            <a:r>
              <a:rPr lang="en-US" altLang="en-US" sz="2400" dirty="0"/>
              <a:t> channel access, framing, flow/error control, hop by hop basis</a:t>
            </a:r>
          </a:p>
          <a:p>
            <a:pPr lvl="1"/>
            <a:r>
              <a:rPr lang="en-US" altLang="en-US" sz="2000" dirty="0"/>
              <a:t>PPP, Ethernet, IEEE 802.11b </a:t>
            </a:r>
            <a:r>
              <a:rPr lang="en-US" altLang="en-US" sz="2000" dirty="0" err="1"/>
              <a:t>WiFi</a:t>
            </a:r>
            <a:endParaRPr lang="en-US" altLang="en-US" sz="2000" dirty="0"/>
          </a:p>
          <a:p>
            <a:r>
              <a:rPr lang="en-US" altLang="en-US" sz="2400" dirty="0">
                <a:solidFill>
                  <a:srgbClr val="FF0000"/>
                </a:solidFill>
              </a:rPr>
              <a:t>Physical:</a:t>
            </a:r>
            <a:r>
              <a:rPr lang="en-US" altLang="en-US" sz="2400" dirty="0"/>
              <a:t> transmission of bits</a:t>
            </a:r>
          </a:p>
          <a:p>
            <a:endParaRPr lang="en-US" altLang="en-US" sz="2400" dirty="0"/>
          </a:p>
        </p:txBody>
      </p:sp>
      <p:sp>
        <p:nvSpPr>
          <p:cNvPr id="321542" name="Rectangle 6">
            <a:extLst>
              <a:ext uri="{FF2B5EF4-FFF2-40B4-BE49-F238E27FC236}">
                <a16:creationId xmlns:a16="http://schemas.microsoft.com/office/drawing/2014/main" id="{EF913856-7DC3-4F35-B804-AD609353B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29" y="2138286"/>
            <a:ext cx="1885971" cy="35174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1543" name="Text Box 7">
            <a:extLst>
              <a:ext uri="{FF2B5EF4-FFF2-40B4-BE49-F238E27FC236}">
                <a16:creationId xmlns:a16="http://schemas.microsoft.com/office/drawing/2014/main" id="{69E58587-0C65-40EA-964D-6E58921A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983" y="2234763"/>
            <a:ext cx="1371759" cy="311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latin typeface="Comic Sans MS" panose="030F0702030302020204" pitchFamily="66" charset="0"/>
              </a:rPr>
              <a:t>Application</a:t>
            </a:r>
          </a:p>
          <a:p>
            <a:pPr algn="ctr"/>
            <a:endParaRPr lang="en-US" altLang="en-US" sz="1800">
              <a:latin typeface="Comic Sans MS" panose="030F0702030302020204" pitchFamily="66" charset="0"/>
            </a:endParaRPr>
          </a:p>
          <a:p>
            <a:pPr algn="ctr"/>
            <a:endParaRPr lang="en-US" altLang="en-US" sz="1800">
              <a:latin typeface="Comic Sans MS" panose="030F0702030302020204" pitchFamily="66" charset="0"/>
            </a:endParaRPr>
          </a:p>
          <a:p>
            <a:pPr algn="ctr"/>
            <a:r>
              <a:rPr lang="en-US" altLang="en-US" sz="1800">
                <a:latin typeface="Comic Sans MS" panose="030F0702030302020204" pitchFamily="66" charset="0"/>
              </a:rPr>
              <a:t>Transport</a:t>
            </a:r>
          </a:p>
          <a:p>
            <a:pPr algn="ctr"/>
            <a:endParaRPr lang="en-US" altLang="en-US" sz="1800">
              <a:latin typeface="Comic Sans MS" panose="030F0702030302020204" pitchFamily="66" charset="0"/>
            </a:endParaRPr>
          </a:p>
          <a:p>
            <a:pPr algn="ctr"/>
            <a:endParaRPr lang="en-US" altLang="en-US" sz="1800">
              <a:latin typeface="Comic Sans MS" panose="030F0702030302020204" pitchFamily="66" charset="0"/>
            </a:endParaRPr>
          </a:p>
          <a:p>
            <a:pPr algn="ctr"/>
            <a:r>
              <a:rPr lang="en-US" altLang="en-US" sz="1800">
                <a:latin typeface="Comic Sans MS" panose="030F0702030302020204" pitchFamily="66" charset="0"/>
              </a:rPr>
              <a:t>Network</a:t>
            </a:r>
          </a:p>
          <a:p>
            <a:pPr algn="ctr"/>
            <a:endParaRPr lang="en-US" altLang="en-US" sz="1800">
              <a:latin typeface="Comic Sans MS" panose="030F0702030302020204" pitchFamily="66" charset="0"/>
            </a:endParaRPr>
          </a:p>
          <a:p>
            <a:pPr algn="ctr"/>
            <a:r>
              <a:rPr lang="en-US" altLang="en-US" sz="1800">
                <a:latin typeface="Comic Sans MS" panose="030F0702030302020204" pitchFamily="66" charset="0"/>
              </a:rPr>
              <a:t>Data Link</a:t>
            </a:r>
          </a:p>
          <a:p>
            <a:pPr algn="ctr"/>
            <a:endParaRPr lang="en-US" altLang="en-US" sz="1800">
              <a:latin typeface="Comic Sans MS" panose="030F0702030302020204" pitchFamily="66" charset="0"/>
            </a:endParaRPr>
          </a:p>
          <a:p>
            <a:pPr algn="ctr"/>
            <a:r>
              <a:rPr lang="en-US" altLang="en-US" sz="1800">
                <a:latin typeface="Comic Sans MS" panose="030F0702030302020204" pitchFamily="66" charset="0"/>
              </a:rPr>
              <a:t>Physical</a:t>
            </a:r>
          </a:p>
        </p:txBody>
      </p:sp>
      <p:sp>
        <p:nvSpPr>
          <p:cNvPr id="321544" name="Line 8">
            <a:extLst>
              <a:ext uri="{FF2B5EF4-FFF2-40B4-BE49-F238E27FC236}">
                <a16:creationId xmlns:a16="http://schemas.microsoft.com/office/drawing/2014/main" id="{E8832993-BA49-4B90-8891-D777F2FC4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100" y="2827860"/>
            <a:ext cx="187964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1545" name="Line 9">
            <a:extLst>
              <a:ext uri="{FF2B5EF4-FFF2-40B4-BE49-F238E27FC236}">
                <a16:creationId xmlns:a16="http://schemas.microsoft.com/office/drawing/2014/main" id="{CD736371-3E00-4258-A240-5E3C975F6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100" y="3530087"/>
            <a:ext cx="187964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1546" name="Line 10">
            <a:extLst>
              <a:ext uri="{FF2B5EF4-FFF2-40B4-BE49-F238E27FC236}">
                <a16:creationId xmlns:a16="http://schemas.microsoft.com/office/drawing/2014/main" id="{A68A6045-F8B3-4F37-91E5-3C548FFE3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100" y="4238640"/>
            <a:ext cx="187964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1547" name="Line 11">
            <a:extLst>
              <a:ext uri="{FF2B5EF4-FFF2-40B4-BE49-F238E27FC236}">
                <a16:creationId xmlns:a16="http://schemas.microsoft.com/office/drawing/2014/main" id="{3EB20C4E-93DB-4821-B87F-214011750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100" y="4947194"/>
            <a:ext cx="187964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1548" name="Text Box 12">
            <a:extLst>
              <a:ext uri="{FF2B5EF4-FFF2-40B4-BE49-F238E27FC236}">
                <a16:creationId xmlns:a16="http://schemas.microsoft.com/office/drawing/2014/main" id="{EC63B0F1-42EA-4EA1-B8FB-13D33F86F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443" y="5655747"/>
            <a:ext cx="1778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/>
              <a:t>001101011...</a:t>
            </a:r>
          </a:p>
        </p:txBody>
      </p:sp>
      <p:graphicFrame>
        <p:nvGraphicFramePr>
          <p:cNvPr id="321549" name="Object 13">
            <a:extLst>
              <a:ext uri="{FF2B5EF4-FFF2-40B4-BE49-F238E27FC236}">
                <a16:creationId xmlns:a16="http://schemas.microsoft.com/office/drawing/2014/main" id="{09211EC6-D2B3-4595-B208-16239FF9E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614574"/>
              </p:ext>
            </p:extLst>
          </p:nvPr>
        </p:nvGraphicFramePr>
        <p:xfrm>
          <a:off x="6483822" y="1071487"/>
          <a:ext cx="2033115" cy="98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Clip" r:id="rId3" imgW="2039760" imgH="988200" progId="MS_ClipArt_Gallery.2">
                  <p:embed/>
                </p:oleObj>
              </mc:Choice>
              <mc:Fallback>
                <p:oleObj name="Clip" r:id="rId3" imgW="2039760" imgH="988200" progId="MS_ClipArt_Gallery.2">
                  <p:embed/>
                  <p:pic>
                    <p:nvPicPr>
                      <p:cNvPr id="321549" name="Object 13">
                        <a:extLst>
                          <a:ext uri="{FF2B5EF4-FFF2-40B4-BE49-F238E27FC236}">
                            <a16:creationId xmlns:a16="http://schemas.microsoft.com/office/drawing/2014/main" id="{09211EC6-D2B3-4595-B208-16239FF9E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822" y="1071487"/>
                        <a:ext cx="2033115" cy="98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9FEEB-45F1-4181-A910-F2B953A8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Video Streaming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15000" cy="682366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3048000" cy="4525963"/>
          </a:xfrm>
        </p:spPr>
        <p:txBody>
          <a:bodyPr/>
          <a:lstStyle/>
          <a:p>
            <a:r>
              <a:rPr lang="en-US" dirty="0"/>
              <a:t>January 2015</a:t>
            </a:r>
          </a:p>
          <a:p>
            <a:r>
              <a:rPr lang="en-US" dirty="0"/>
              <a:t>Top line (Total) is HTTP+HTTPS</a:t>
            </a:r>
          </a:p>
          <a:p>
            <a:r>
              <a:rPr lang="en-US" dirty="0"/>
              <a:t>Blue is Twitch</a:t>
            </a:r>
          </a:p>
          <a:p>
            <a:r>
              <a:rPr lang="en-US" dirty="0"/>
              <a:t>Green is Netflix (HTTP)</a:t>
            </a:r>
          </a:p>
          <a:p>
            <a:r>
              <a:rPr lang="en-US" dirty="0"/>
              <a:t>Red is  YouTube (HTTPS)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D58557-D5EE-4BCA-8EDE-586DEDE4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3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fig1">
            <a:extLst>
              <a:ext uri="{FF2B5EF4-FFF2-40B4-BE49-F238E27FC236}">
                <a16:creationId xmlns:a16="http://schemas.microsoft.com/office/drawing/2014/main" id="{5D4E5C21-B049-46FB-A3A6-38C813CB3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 r="41333"/>
          <a:stretch>
            <a:fillRect/>
          </a:stretch>
        </p:blipFill>
        <p:spPr bwMode="auto">
          <a:xfrm>
            <a:off x="0" y="18288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3" name="Text Box 5">
            <a:extLst>
              <a:ext uri="{FF2B5EF4-FFF2-40B4-BE49-F238E27FC236}">
                <a16:creationId xmlns:a16="http://schemas.microsoft.com/office/drawing/2014/main" id="{5685E0C2-BE8C-4B2E-9EC5-7EEEE8469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7550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latin typeface="Futura Bk" pitchFamily="34" charset="0"/>
              </a:rPr>
              <a:t>M. Arlitt and C. Williamson, “An Analysis of TCP Reset Behaviour on the Internet”,</a:t>
            </a:r>
          </a:p>
          <a:p>
            <a:pPr eaLnBrk="0" hangingPunct="0"/>
            <a:r>
              <a:rPr lang="en-US" altLang="en-US" sz="1600">
                <a:latin typeface="Futura Bk" pitchFamily="34" charset="0"/>
              </a:rPr>
              <a:t>ACM Computer Communication Review, Vol. 35, No. 1, pp. 37-44, January 2005</a:t>
            </a:r>
          </a:p>
        </p:txBody>
      </p:sp>
      <p:sp>
        <p:nvSpPr>
          <p:cNvPr id="304134" name="Text Box 6">
            <a:extLst>
              <a:ext uri="{FF2B5EF4-FFF2-40B4-BE49-F238E27FC236}">
                <a16:creationId xmlns:a16="http://schemas.microsoft.com/office/drawing/2014/main" id="{C0E817AC-551A-42FD-9F9E-24BCF4B7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257800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2003</a:t>
            </a:r>
          </a:p>
        </p:txBody>
      </p:sp>
      <p:sp>
        <p:nvSpPr>
          <p:cNvPr id="304135" name="Text Box 7">
            <a:extLst>
              <a:ext uri="{FF2B5EF4-FFF2-40B4-BE49-F238E27FC236}">
                <a16:creationId xmlns:a16="http://schemas.microsoft.com/office/drawing/2014/main" id="{4A5CFD53-1A28-40F0-8403-8B78F6B2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2004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67E4CE2-310D-4787-AC58-2A82A7C0B403}"/>
              </a:ext>
            </a:extLst>
          </p:cNvPr>
          <p:cNvSpPr txBox="1">
            <a:spLocks noChangeArrowheads="1"/>
          </p:cNvSpPr>
          <p:nvPr/>
        </p:nvSpPr>
        <p:spPr>
          <a:xfrm>
            <a:off x="1340036" y="168815"/>
            <a:ext cx="7346763" cy="79375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Example 1: TCP Connection State Analysis (1 </a:t>
            </a:r>
            <a:r>
              <a:rPr lang="en-US" altLang="en-US" dirty="0" err="1"/>
              <a:t>yr</a:t>
            </a:r>
            <a:r>
              <a:rPr lang="en-US" alt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0AC4C-39E6-48BE-8D8C-63AFA6A3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00EB-D6F8-4D6D-A142-66A236379688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SMTP (email) Traffic Activity</a:t>
            </a:r>
          </a:p>
        </p:txBody>
      </p:sp>
      <p:pic>
        <p:nvPicPr>
          <p:cNvPr id="27" name="Content Placeholder 26" descr="smtpcou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908965" y="-56994"/>
            <a:ext cx="5152334" cy="8055864"/>
          </a:xfrm>
        </p:spPr>
      </p:pic>
      <p:sp>
        <p:nvSpPr>
          <p:cNvPr id="4" name="Oval 3"/>
          <p:cNvSpPr/>
          <p:nvPr/>
        </p:nvSpPr>
        <p:spPr>
          <a:xfrm>
            <a:off x="2645076" y="5004584"/>
            <a:ext cx="2855392" cy="12393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8006C-2B8C-4D60-9D5D-CB0E62AB82A9}"/>
              </a:ext>
            </a:extLst>
          </p:cNvPr>
          <p:cNvSpPr txBox="1"/>
          <p:nvPr/>
        </p:nvSpPr>
        <p:spPr>
          <a:xfrm flipH="1">
            <a:off x="2997472" y="4245709"/>
            <a:ext cx="250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Human-generated email traffic (mostly)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21696-16BE-41D0-918D-41C7D456EF2F}"/>
              </a:ext>
            </a:extLst>
          </p:cNvPr>
          <p:cNvSpPr txBox="1"/>
          <p:nvPr/>
        </p:nvSpPr>
        <p:spPr>
          <a:xfrm flipH="1">
            <a:off x="2821274" y="2592362"/>
            <a:ext cx="250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Spambot-generated email traffic (mostly)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498439-ED3A-403C-B683-EACDEB1841C5}"/>
              </a:ext>
            </a:extLst>
          </p:cNvPr>
          <p:cNvCxnSpPr/>
          <p:nvPr/>
        </p:nvCxnSpPr>
        <p:spPr>
          <a:xfrm flipH="1">
            <a:off x="2363369" y="2915527"/>
            <a:ext cx="457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7F6FC7-EAF5-4C24-A87C-152303D8B203}"/>
              </a:ext>
            </a:extLst>
          </p:cNvPr>
          <p:cNvCxnSpPr/>
          <p:nvPr/>
        </p:nvCxnSpPr>
        <p:spPr>
          <a:xfrm>
            <a:off x="5205046" y="3238693"/>
            <a:ext cx="295422" cy="362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E698DD-45F6-4703-8AB2-C8F443198D22}"/>
              </a:ext>
            </a:extLst>
          </p:cNvPr>
          <p:cNvCxnSpPr>
            <a:stCxn id="6" idx="1"/>
          </p:cNvCxnSpPr>
          <p:nvPr/>
        </p:nvCxnSpPr>
        <p:spPr>
          <a:xfrm>
            <a:off x="5324270" y="2915528"/>
            <a:ext cx="823312" cy="703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65ED33-32BC-4174-A85C-26D5AF75792E}"/>
              </a:ext>
            </a:extLst>
          </p:cNvPr>
          <p:cNvCxnSpPr/>
          <p:nvPr/>
        </p:nvCxnSpPr>
        <p:spPr>
          <a:xfrm flipH="1">
            <a:off x="2053883" y="3238693"/>
            <a:ext cx="943589" cy="531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6E17ABE7-41EB-4C3A-AACA-787BA12DCAF9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32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EF1EF128-9B8E-48D3-8750-377F51E05174}"/>
              </a:ext>
            </a:extLst>
          </p:cNvPr>
          <p:cNvSpPr txBox="1">
            <a:spLocks/>
          </p:cNvSpPr>
          <p:nvPr/>
        </p:nvSpPr>
        <p:spPr>
          <a:xfrm>
            <a:off x="8225694" y="6595502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33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Email Spam Bot Activity</a:t>
            </a:r>
          </a:p>
        </p:txBody>
      </p:sp>
      <p:pic>
        <p:nvPicPr>
          <p:cNvPr id="6" name="Content Placeholder 5" descr="phytocou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622373" y="-512750"/>
            <a:ext cx="5693514" cy="8938260"/>
          </a:xfrm>
        </p:spPr>
      </p:pic>
      <p:grpSp>
        <p:nvGrpSpPr>
          <p:cNvPr id="3" name="Group 23"/>
          <p:cNvGrpSpPr/>
          <p:nvPr/>
        </p:nvGrpSpPr>
        <p:grpSpPr>
          <a:xfrm>
            <a:off x="7269480" y="4862822"/>
            <a:ext cx="1233030" cy="1089921"/>
            <a:chOff x="7269480" y="4862822"/>
            <a:chExt cx="1233030" cy="1089921"/>
          </a:xfrm>
        </p:grpSpPr>
        <p:sp>
          <p:nvSpPr>
            <p:cNvPr id="7" name="TextBox 6"/>
            <p:cNvSpPr txBox="1"/>
            <p:nvPr/>
          </p:nvSpPr>
          <p:spPr>
            <a:xfrm>
              <a:off x="7269480" y="4862822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March 28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6200000" flipH="1">
              <a:off x="7562982" y="5578732"/>
              <a:ext cx="720590" cy="274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22"/>
          <p:cNvGrpSpPr/>
          <p:nvPr/>
        </p:nvGrpSpPr>
        <p:grpSpPr>
          <a:xfrm>
            <a:off x="-45537" y="6211669"/>
            <a:ext cx="1407993" cy="646331"/>
            <a:chOff x="-45537" y="6211669"/>
            <a:chExt cx="1407993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-45537" y="6211669"/>
              <a:ext cx="938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Jan 21</a:t>
              </a:r>
            </a:p>
            <a:p>
              <a:r>
                <a:rPr lang="en-US" dirty="0"/>
                <a:t>(noon)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758952" y="6281929"/>
              <a:ext cx="603504" cy="3383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4"/>
          <p:cNvGrpSpPr/>
          <p:nvPr/>
        </p:nvGrpSpPr>
        <p:grpSpPr>
          <a:xfrm>
            <a:off x="1316919" y="1945286"/>
            <a:ext cx="938077" cy="1031456"/>
            <a:chOff x="1326063" y="1954430"/>
            <a:chExt cx="938077" cy="1031456"/>
          </a:xfrm>
        </p:grpSpPr>
        <p:sp>
          <p:nvSpPr>
            <p:cNvPr id="15" name="TextBox 14"/>
            <p:cNvSpPr txBox="1"/>
            <p:nvPr/>
          </p:nvSpPr>
          <p:spPr>
            <a:xfrm>
              <a:off x="1326063" y="1954430"/>
              <a:ext cx="938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Jan 25</a:t>
              </a:r>
            </a:p>
            <a:p>
              <a:r>
                <a:rPr lang="en-US" dirty="0"/>
                <a:t>(noon)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1583883" y="2772973"/>
              <a:ext cx="412110" cy="137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/>
          <p:nvPr/>
        </p:nvGrpSpPr>
        <p:grpSpPr>
          <a:xfrm>
            <a:off x="2112265" y="2985886"/>
            <a:ext cx="1543571" cy="646331"/>
            <a:chOff x="2112265" y="2985886"/>
            <a:chExt cx="1543571" cy="646331"/>
          </a:xfrm>
        </p:grpSpPr>
        <p:sp>
          <p:nvSpPr>
            <p:cNvPr id="18" name="TextBox 17"/>
            <p:cNvSpPr txBox="1"/>
            <p:nvPr/>
          </p:nvSpPr>
          <p:spPr>
            <a:xfrm>
              <a:off x="2530207" y="2985886"/>
              <a:ext cx="11256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Jan 28</a:t>
              </a:r>
            </a:p>
            <a:p>
              <a:r>
                <a:rPr lang="en-US" dirty="0"/>
                <a:t> (6-9pm)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0800000" flipV="1">
              <a:off x="2112265" y="3170552"/>
              <a:ext cx="481951" cy="389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111496" y="2002536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 4</a:t>
            </a:r>
          </a:p>
          <a:p>
            <a:r>
              <a:rPr lang="en-US" dirty="0"/>
              <a:t>(4am)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54383" y="2108769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 11</a:t>
            </a:r>
          </a:p>
          <a:p>
            <a:r>
              <a:rPr lang="en-US" dirty="0"/>
              <a:t>(6pm)</a:t>
            </a:r>
          </a:p>
        </p:txBody>
      </p:sp>
    </p:spTree>
    <p:extLst>
      <p:ext uri="{BB962C8B-B14F-4D97-AF65-F5344CB8AC3E}">
        <p14:creationId xmlns:p14="http://schemas.microsoft.com/office/powerpoint/2010/main" val="14609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954AA337-B779-4BA5-AD6D-198D9AF2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82" y="5135773"/>
            <a:ext cx="80772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304F4DC-DCFE-426B-83C2-ECE4E1788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62" y="3759481"/>
            <a:ext cx="80772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ABED90-156A-4983-A0B5-B678D41E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2A01-71F7-4A0F-A01C-7A72FDBA9E1D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56357" name="Rectangle 5">
            <a:extLst>
              <a:ext uri="{FF2B5EF4-FFF2-40B4-BE49-F238E27FC236}">
                <a16:creationId xmlns:a16="http://schemas.microsoft.com/office/drawing/2014/main" id="{DB683425-FDE5-426A-BE4F-8F37712E7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74" y="1862680"/>
            <a:ext cx="80772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689AA6E2-E5B7-4081-9EBD-9AFBC4B4E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Periodic Traffic Analysis (1 of 3)</a:t>
            </a:r>
            <a:endParaRPr lang="en-CA" altLang="en-US" dirty="0"/>
          </a:p>
        </p:txBody>
      </p:sp>
      <p:sp>
        <p:nvSpPr>
          <p:cNvPr id="356355" name="Text Box 3">
            <a:extLst>
              <a:ext uri="{FF2B5EF4-FFF2-40B4-BE49-F238E27FC236}">
                <a16:creationId xmlns:a16="http://schemas.microsoft.com/office/drawing/2014/main" id="{3E619D2C-21BD-4909-965E-5753D2B3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12" y="957769"/>
            <a:ext cx="8093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00" dirty="0"/>
              <a:t>Time             IP Source </a:t>
            </a:r>
            <a:r>
              <a:rPr lang="en-US" altLang="en-US" sz="1400" dirty="0" err="1"/>
              <a:t>Addr</a:t>
            </a:r>
            <a:r>
              <a:rPr lang="en-US" altLang="en-US" sz="1400" dirty="0"/>
              <a:t>        Port       IP </a:t>
            </a:r>
            <a:r>
              <a:rPr lang="en-US" altLang="en-US" sz="1400" dirty="0" err="1"/>
              <a:t>Dest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Addr</a:t>
            </a:r>
            <a:r>
              <a:rPr lang="en-US" altLang="en-US" sz="1400" dirty="0"/>
              <a:t>          Port    Duration        PS      PR       BS        BR        State</a:t>
            </a:r>
          </a:p>
        </p:txBody>
      </p:sp>
      <p:sp>
        <p:nvSpPr>
          <p:cNvPr id="356356" name="Rectangle 4">
            <a:extLst>
              <a:ext uri="{FF2B5EF4-FFF2-40B4-BE49-F238E27FC236}">
                <a16:creationId xmlns:a16="http://schemas.microsoft.com/office/drawing/2014/main" id="{D81535CF-2CF9-46FD-90D3-DCA74E585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10" y="1248501"/>
            <a:ext cx="84582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0.000000 192.168.1.201 4105 192.168.1.200  80  0.144254   10    77     11   16654   SF</a:t>
            </a:r>
          </a:p>
          <a:p>
            <a:r>
              <a:rPr lang="en-US" altLang="en-US" dirty="0"/>
              <a:t>0.237814 192.168.1.285 7336 192.168.1.200  80  2.765018   32  105   937  87932   SF</a:t>
            </a:r>
          </a:p>
          <a:p>
            <a:r>
              <a:rPr lang="en-US" altLang="en-US" dirty="0"/>
              <a:t>0.589206 192.168.1.141 1060 192.168.1.200  80  0.842541   15    26   361  37850   SF</a:t>
            </a:r>
          </a:p>
          <a:p>
            <a:r>
              <a:rPr lang="en-US" altLang="en-US" dirty="0"/>
              <a:t>0.837142 192.168.1.251 8109 192.168.1.200  80  0.713306   12    54   110  32768   RST</a:t>
            </a:r>
          </a:p>
          <a:p>
            <a:r>
              <a:rPr lang="en-US" altLang="en-US" dirty="0"/>
              <a:t>1.249788 192.168.1.281 7206 192.168.1.200  80  1.517842   81   340 1096  181654   SF</a:t>
            </a:r>
          </a:p>
          <a:p>
            <a:r>
              <a:rPr lang="en-US" altLang="en-US" dirty="0"/>
              <a:t>1.742355 192.168.1.271 4812 192.168.1.200  80  0.642311   15     71     82    3784   SF</a:t>
            </a:r>
          </a:p>
          <a:p>
            <a:r>
              <a:rPr lang="en-US" altLang="en-US" dirty="0"/>
              <a:t>2.168283 192.168.1.146 1090 192.168.1.200  80  5.254088   10   385     36  20176   SF</a:t>
            </a:r>
          </a:p>
          <a:p>
            <a:r>
              <a:rPr lang="en-US" altLang="en-US" dirty="0"/>
              <a:t>2.577825 192.168.1.285 7339 192.168.1.200  80  0.034217     7     46     18    9184   SF</a:t>
            </a:r>
          </a:p>
          <a:p>
            <a:r>
              <a:rPr lang="en-US" altLang="en-US" dirty="0"/>
              <a:t>3.492006 192.168.1.236 3607 192.168.1.200  80  0.594426   18     61   105    5408   SF</a:t>
            </a:r>
          </a:p>
          <a:p>
            <a:r>
              <a:rPr lang="en-US" altLang="en-US" dirty="0"/>
              <a:t>4.587426 192.168.1.141 1061 192.168.1.200  80  0.331344   11     20     28  12716   SF</a:t>
            </a:r>
          </a:p>
          <a:p>
            <a:r>
              <a:rPr lang="en-US" altLang="en-US" dirty="0"/>
              <a:t>5.824413 192.168.1.231 6022 192.168.1.200  80  0.680049   24     75     31  18533   SF</a:t>
            </a:r>
          </a:p>
          <a:p>
            <a:r>
              <a:rPr lang="en-US" altLang="en-US" dirty="0"/>
              <a:t>6.073508 192.168.1.104 8704 192.168.1.200  80  0.913426   27     37     88  14236  SF</a:t>
            </a:r>
          </a:p>
          <a:p>
            <a:r>
              <a:rPr lang="en-US" altLang="en-US" dirty="0"/>
              <a:t>7.198741 192.168.1.251 8122 192.168.1.200  80  1.744125   52   128   238  75890   SF</a:t>
            </a:r>
          </a:p>
          <a:p>
            <a:r>
              <a:rPr lang="en-US" altLang="en-US" dirty="0"/>
              <a:t>7.363601 192.168.1.281 7218 192.168.1.200  80  0.164425   12       8      22    6654   RST</a:t>
            </a:r>
          </a:p>
          <a:p>
            <a:r>
              <a:rPr lang="en-US" altLang="en-US" dirty="0"/>
              <a:t>8.597769 192.168.1.141 1063 192.168.1.200  80  0.517756   18   119   310  15024   SF</a:t>
            </a:r>
          </a:p>
          <a:p>
            <a:r>
              <a:rPr lang="en-US" altLang="en-US" dirty="0"/>
              <a:t>8.370944 192.168.1.271 4818 192.168.1.200  80  0.027399     6     30      45  18324   SF</a:t>
            </a:r>
          </a:p>
          <a:p>
            <a:r>
              <a:rPr lang="en-US" altLang="en-US" dirty="0"/>
              <a:t>9.127458 192.168.1.235 4093 192.168.1.200  80  2.044254   35   264   212  172654   SF</a:t>
            </a:r>
          </a:p>
          <a:p>
            <a:r>
              <a:rPr lang="en-US" altLang="en-US" dirty="0"/>
              <a:t>9.627145 192.168.1.281 7225 192.168.1.200  80  0.283158   15     46      53   18498   SF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FE51B-8178-405A-9841-7CB8C09A7735}"/>
              </a:ext>
            </a:extLst>
          </p:cNvPr>
          <p:cNvSpPr/>
          <p:nvPr/>
        </p:nvSpPr>
        <p:spPr>
          <a:xfrm>
            <a:off x="192247" y="6235403"/>
            <a:ext cx="851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[3] M. </a:t>
            </a:r>
            <a:r>
              <a:rPr lang="en-US" altLang="en-US" dirty="0" err="1"/>
              <a:t>Haffey</a:t>
            </a:r>
            <a:r>
              <a:rPr lang="en-US" altLang="en-US" dirty="0"/>
              <a:t>, M. </a:t>
            </a:r>
            <a:r>
              <a:rPr lang="en-US" altLang="en-US" dirty="0" err="1"/>
              <a:t>Arlitt</a:t>
            </a:r>
            <a:r>
              <a:rPr lang="en-US" altLang="en-US" dirty="0"/>
              <a:t>, and C. Williamson,  "Modeling, Analysis, and Characterization</a:t>
            </a:r>
          </a:p>
          <a:p>
            <a:r>
              <a:rPr lang="en-US" altLang="en-US" dirty="0"/>
              <a:t>Of Periodic Network Traffic", IEEE MASCOTS 2018, Milwaukee, WI, September 2018.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32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95"/>
          <p:cNvPicPr/>
          <p:nvPr/>
        </p:nvPicPr>
        <p:blipFill rotWithShape="1">
          <a:blip r:embed="rId3"/>
          <a:srcRect r="19555"/>
          <a:stretch/>
        </p:blipFill>
        <p:spPr>
          <a:xfrm>
            <a:off x="-1" y="914399"/>
            <a:ext cx="9144001" cy="5943601"/>
          </a:xfrm>
          <a:prstGeom prst="rect">
            <a:avLst/>
          </a:prstGeom>
          <a:ln>
            <a:noFill/>
          </a:ln>
        </p:spPr>
      </p:pic>
      <p:sp>
        <p:nvSpPr>
          <p:cNvPr id="190" name="TextShape 3"/>
          <p:cNvSpPr txBox="1"/>
          <p:nvPr/>
        </p:nvSpPr>
        <p:spPr>
          <a:xfrm>
            <a:off x="4815486" y="2413428"/>
            <a:ext cx="2136600" cy="462600"/>
          </a:xfrm>
          <a:prstGeom prst="rect">
            <a:avLst/>
          </a:prstGeom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Apple’s Push</a:t>
            </a:r>
          </a:p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Notification Service</a:t>
            </a:r>
            <a:endParaRPr dirty="0"/>
          </a:p>
        </p:txBody>
      </p:sp>
      <p:sp>
        <p:nvSpPr>
          <p:cNvPr id="191" name="CustomShape 4"/>
          <p:cNvSpPr/>
          <p:nvPr/>
        </p:nvSpPr>
        <p:spPr>
          <a:xfrm>
            <a:off x="7333600" y="5320455"/>
            <a:ext cx="633088" cy="110381"/>
          </a:xfrm>
          <a:prstGeom prst="ellipse">
            <a:avLst/>
          </a:prstGeom>
          <a:noFill/>
          <a:ln w="19080">
            <a:solidFill>
              <a:srgbClr val="FF9900"/>
            </a:solidFill>
            <a:round/>
          </a:ln>
        </p:spPr>
      </p:sp>
      <p:sp>
        <p:nvSpPr>
          <p:cNvPr id="192" name="CustomShape 5"/>
          <p:cNvSpPr/>
          <p:nvPr/>
        </p:nvSpPr>
        <p:spPr>
          <a:xfrm>
            <a:off x="4740812" y="5622052"/>
            <a:ext cx="128608" cy="601241"/>
          </a:xfrm>
          <a:prstGeom prst="ellipse">
            <a:avLst/>
          </a:prstGeom>
          <a:noFill/>
          <a:ln w="19080">
            <a:solidFill>
              <a:srgbClr val="FF9900"/>
            </a:solidFill>
            <a:round/>
          </a:ln>
        </p:spPr>
      </p:sp>
      <p:sp>
        <p:nvSpPr>
          <p:cNvPr id="193" name="CustomShape 6"/>
          <p:cNvSpPr/>
          <p:nvPr/>
        </p:nvSpPr>
        <p:spPr>
          <a:xfrm>
            <a:off x="2094428" y="2166425"/>
            <a:ext cx="176867" cy="4211610"/>
          </a:xfrm>
          <a:prstGeom prst="ellipse">
            <a:avLst/>
          </a:prstGeom>
          <a:noFill/>
          <a:ln w="19080">
            <a:solidFill>
              <a:srgbClr val="FF9900"/>
            </a:solidFill>
            <a:round/>
          </a:ln>
        </p:spPr>
      </p:sp>
      <p:sp>
        <p:nvSpPr>
          <p:cNvPr id="194" name="TextShape 7"/>
          <p:cNvSpPr txBox="1"/>
          <p:nvPr/>
        </p:nvSpPr>
        <p:spPr>
          <a:xfrm>
            <a:off x="6169270" y="3497191"/>
            <a:ext cx="1522080" cy="32616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Google Hangouts</a:t>
            </a:r>
            <a:endParaRPr dirty="0"/>
          </a:p>
        </p:txBody>
      </p:sp>
      <p:sp>
        <p:nvSpPr>
          <p:cNvPr id="195" name="CustomShape 8"/>
          <p:cNvSpPr/>
          <p:nvPr/>
        </p:nvSpPr>
        <p:spPr>
          <a:xfrm rot="10800000" flipH="1" flipV="1">
            <a:off x="6794568" y="3823351"/>
            <a:ext cx="840510" cy="1497103"/>
          </a:xfrm>
          <a:prstGeom prst="straightConnector1">
            <a:avLst/>
          </a:prstGeom>
          <a:noFill/>
          <a:ln w="9360">
            <a:solidFill>
              <a:srgbClr val="FF9900"/>
            </a:solidFill>
            <a:round/>
            <a:tailEnd type="triangle" w="lg" len="lg"/>
          </a:ln>
        </p:spPr>
      </p:sp>
      <p:sp>
        <p:nvSpPr>
          <p:cNvPr id="196" name="CustomShape 9"/>
          <p:cNvSpPr/>
          <p:nvPr/>
        </p:nvSpPr>
        <p:spPr>
          <a:xfrm rot="16200000" flipH="1" flipV="1">
            <a:off x="4792943" y="3710164"/>
            <a:ext cx="1892918" cy="196515"/>
          </a:xfrm>
          <a:prstGeom prst="straightConnector1">
            <a:avLst/>
          </a:prstGeom>
          <a:noFill/>
          <a:ln w="9360">
            <a:solidFill>
              <a:srgbClr val="FF9900"/>
            </a:solidFill>
            <a:round/>
            <a:tailEnd type="triangle" w="lg" len="lg"/>
          </a:ln>
        </p:spPr>
      </p:sp>
      <p:sp>
        <p:nvSpPr>
          <p:cNvPr id="197" name="TextShape 10"/>
          <p:cNvSpPr txBox="1"/>
          <p:nvPr/>
        </p:nvSpPr>
        <p:spPr>
          <a:xfrm>
            <a:off x="4571999" y="5253688"/>
            <a:ext cx="629640" cy="32616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SSDP</a:t>
            </a:r>
            <a:endParaRPr dirty="0"/>
          </a:p>
        </p:txBody>
      </p:sp>
      <p:sp>
        <p:nvSpPr>
          <p:cNvPr id="199" name="TextShape 12"/>
          <p:cNvSpPr txBox="1"/>
          <p:nvPr/>
        </p:nvSpPr>
        <p:spPr>
          <a:xfrm>
            <a:off x="1956475" y="1775719"/>
            <a:ext cx="629640" cy="32616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HTTP</a:t>
            </a:r>
            <a:endParaRPr dirty="0"/>
          </a:p>
        </p:txBody>
      </p:sp>
      <p:sp>
        <p:nvSpPr>
          <p:cNvPr id="201" name="TextShape 14"/>
          <p:cNvSpPr txBox="1"/>
          <p:nvPr/>
        </p:nvSpPr>
        <p:spPr>
          <a:xfrm>
            <a:off x="1421492" y="176213"/>
            <a:ext cx="7409771" cy="573087"/>
          </a:xfrm>
          <a:prstGeom prst="rect">
            <a:avLst/>
          </a:prstGeom>
        </p:spPr>
        <p:txBody>
          <a:bodyPr tIns="91440" bIns="91440"/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Example 4: Periodic Traffic Analysis (2 of 3)</a:t>
            </a:r>
            <a:endParaRPr dirty="0"/>
          </a:p>
        </p:txBody>
      </p:sp>
      <p:sp>
        <p:nvSpPr>
          <p:cNvPr id="202" name="TextShape 15"/>
          <p:cNvSpPr txBox="1"/>
          <p:nvPr/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95BDB71B-4B67-468F-98E5-57C8D6983461}" type="slidenum">
              <a:rPr lang="en-US" sz="1200">
                <a:solidFill>
                  <a:srgbClr val="8B8B8B"/>
                </a:solidFill>
                <a:latin typeface="Calibri"/>
              </a:rPr>
              <a:t>35</a:t>
            </a:fld>
            <a:endParaRPr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90B24745-A3C7-41A3-9942-ECD7ADADDE15}"/>
              </a:ext>
            </a:extLst>
          </p:cNvPr>
          <p:cNvSpPr/>
          <p:nvPr/>
        </p:nvSpPr>
        <p:spPr>
          <a:xfrm>
            <a:off x="3472656" y="2059740"/>
            <a:ext cx="245264" cy="4217475"/>
          </a:xfrm>
          <a:prstGeom prst="ellipse">
            <a:avLst/>
          </a:prstGeom>
          <a:noFill/>
          <a:ln w="19080">
            <a:solidFill>
              <a:srgbClr val="FF9900"/>
            </a:solidFill>
            <a:round/>
          </a:ln>
        </p:spPr>
      </p:sp>
      <p:sp>
        <p:nvSpPr>
          <p:cNvPr id="19" name="TextShape 12">
            <a:extLst>
              <a:ext uri="{FF2B5EF4-FFF2-40B4-BE49-F238E27FC236}">
                <a16:creationId xmlns:a16="http://schemas.microsoft.com/office/drawing/2014/main" id="{D0103876-1B3B-446E-8C1B-A290590C5BAB}"/>
              </a:ext>
            </a:extLst>
          </p:cNvPr>
          <p:cNvSpPr txBox="1"/>
          <p:nvPr/>
        </p:nvSpPr>
        <p:spPr>
          <a:xfrm>
            <a:off x="3342493" y="1775716"/>
            <a:ext cx="629640" cy="32616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HTTPS</a:t>
            </a:r>
            <a:endParaRPr dirty="0"/>
          </a:p>
        </p:txBody>
      </p:sp>
      <p:sp>
        <p:nvSpPr>
          <p:cNvPr id="16" name="CustomShape 6">
            <a:extLst>
              <a:ext uri="{FF2B5EF4-FFF2-40B4-BE49-F238E27FC236}">
                <a16:creationId xmlns:a16="http://schemas.microsoft.com/office/drawing/2014/main" id="{E7FD1913-DDA0-463E-A46B-23A8072B9E57}"/>
              </a:ext>
            </a:extLst>
          </p:cNvPr>
          <p:cNvSpPr/>
          <p:nvPr/>
        </p:nvSpPr>
        <p:spPr>
          <a:xfrm>
            <a:off x="2443780" y="2121873"/>
            <a:ext cx="176867" cy="4211610"/>
          </a:xfrm>
          <a:prstGeom prst="ellipse">
            <a:avLst/>
          </a:prstGeom>
          <a:noFill/>
          <a:ln w="19080">
            <a:solidFill>
              <a:srgbClr val="FF9900"/>
            </a:solidFill>
            <a:round/>
          </a:ln>
        </p:spPr>
      </p:sp>
      <p:sp>
        <p:nvSpPr>
          <p:cNvPr id="17" name="TextShape 12">
            <a:extLst>
              <a:ext uri="{FF2B5EF4-FFF2-40B4-BE49-F238E27FC236}">
                <a16:creationId xmlns:a16="http://schemas.microsoft.com/office/drawing/2014/main" id="{28799A5A-8385-47D3-8E1F-7A8B5AE6A5A5}"/>
              </a:ext>
            </a:extLst>
          </p:cNvPr>
          <p:cNvSpPr txBox="1"/>
          <p:nvPr/>
        </p:nvSpPr>
        <p:spPr>
          <a:xfrm>
            <a:off x="2291759" y="1885915"/>
            <a:ext cx="629640" cy="32616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NTP</a:t>
            </a:r>
            <a:endParaRPr dirty="0"/>
          </a:p>
        </p:txBody>
      </p:sp>
      <p:sp>
        <p:nvSpPr>
          <p:cNvPr id="20" name="CustomShape 5">
            <a:extLst>
              <a:ext uri="{FF2B5EF4-FFF2-40B4-BE49-F238E27FC236}">
                <a16:creationId xmlns:a16="http://schemas.microsoft.com/office/drawing/2014/main" id="{B7A2E4C3-4010-4361-A440-672802794C87}"/>
              </a:ext>
            </a:extLst>
          </p:cNvPr>
          <p:cNvSpPr/>
          <p:nvPr/>
        </p:nvSpPr>
        <p:spPr>
          <a:xfrm>
            <a:off x="6239610" y="4808250"/>
            <a:ext cx="231187" cy="1497104"/>
          </a:xfrm>
          <a:prstGeom prst="ellipse">
            <a:avLst/>
          </a:prstGeom>
          <a:noFill/>
          <a:ln w="19080">
            <a:solidFill>
              <a:srgbClr val="FF9900"/>
            </a:solidFill>
            <a:round/>
          </a:ln>
        </p:spPr>
      </p:sp>
      <p:sp>
        <p:nvSpPr>
          <p:cNvPr id="21" name="TextShape 10">
            <a:extLst>
              <a:ext uri="{FF2B5EF4-FFF2-40B4-BE49-F238E27FC236}">
                <a16:creationId xmlns:a16="http://schemas.microsoft.com/office/drawing/2014/main" id="{3700C077-CB7B-44EF-9674-2852958FC807}"/>
              </a:ext>
            </a:extLst>
          </p:cNvPr>
          <p:cNvSpPr txBox="1"/>
          <p:nvPr/>
        </p:nvSpPr>
        <p:spPr>
          <a:xfrm>
            <a:off x="6086608" y="4471362"/>
            <a:ext cx="728823" cy="401382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Akamai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4" grpId="0"/>
      <p:bldP spid="197" grpId="0"/>
      <p:bldP spid="199" grpId="0"/>
      <p:bldP spid="19" grpId="0"/>
      <p:bldP spid="17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ABED90-156A-4983-A0B5-B678D41E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2A01-71F7-4A0F-A01C-7A72FDBA9E1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689AA6E2-E5B7-4081-9EBD-9AFBC4B4E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Periodic Traffic Analysis (3 of 3)</a:t>
            </a:r>
            <a:endParaRPr lang="en-CA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F64EF-BBA8-45B3-B8FA-9C4E5A68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86" y="928782"/>
            <a:ext cx="8117299" cy="59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8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>
            <a:extLst>
              <a:ext uri="{FF2B5EF4-FFF2-40B4-BE49-F238E27FC236}">
                <a16:creationId xmlns:a16="http://schemas.microsoft.com/office/drawing/2014/main" id="{A63E1C5D-C7E7-416D-92AC-4567D95A8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1251331" name="Rectangle 3">
            <a:extLst>
              <a:ext uri="{FF2B5EF4-FFF2-40B4-BE49-F238E27FC236}">
                <a16:creationId xmlns:a16="http://schemas.microsoft.com/office/drawing/2014/main" id="{F42656D6-C894-4A01-A657-65CE7AE41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160085"/>
            <a:ext cx="8229600" cy="549393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Introduction (Carey: 20 minutes)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Internet TCP/IP protocol stack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Network traffic measurement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Basic tools: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tcpdump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wireshark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Network Security Analysis (Martin: 20 minutes)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Principles and approaches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Advanced tools: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Endace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DAG, Bro (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Zeek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) IDS, Vertica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U of C network traffic overview and challenges</a:t>
            </a:r>
          </a:p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U of C Case Study: Part 1 (Carey: 20 minutes)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Examples of normal and abnormal (malicious) traffic</a:t>
            </a:r>
          </a:p>
          <a:p>
            <a:r>
              <a:rPr lang="en-US" altLang="en-US" dirty="0"/>
              <a:t>U of C Case Study: Part 2 (Martin: 20 minutes)</a:t>
            </a:r>
          </a:p>
          <a:p>
            <a:pPr lvl="1"/>
            <a:r>
              <a:rPr lang="en-US" altLang="en-US" dirty="0"/>
              <a:t>More examples of malicious traffic</a:t>
            </a:r>
          </a:p>
          <a:p>
            <a:r>
              <a:rPr lang="en-US" altLang="en-US" dirty="0"/>
              <a:t>Q&amp;A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9B75B06-FAE7-4612-ABA4-00767B2711D1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37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and what we are up against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4" y="2624676"/>
            <a:ext cx="3456732" cy="3883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80" y="2618580"/>
            <a:ext cx="3456732" cy="3889585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F329F60-FA24-4268-8BE0-EC1CE79672E1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38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40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NTP Amplification Attack </a:t>
            </a:r>
            <a:r>
              <a:rPr lang="en-US" sz="1600" dirty="0"/>
              <a:t>(Dec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6922008" cy="4788486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5D27D68-C4B4-4660-AD18-2DE6D7331C24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39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4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Network Traffic Measurement (see [2][7][8])</a:t>
            </a:r>
          </a:p>
        </p:txBody>
      </p:sp>
      <p:sp>
        <p:nvSpPr>
          <p:cNvPr id="1249283" name="Rectangle 3">
            <a:extLst>
              <a:ext uri="{FF2B5EF4-FFF2-40B4-BE49-F238E27FC236}">
                <a16:creationId xmlns:a16="http://schemas.microsoft.com/office/drawing/2014/main" id="{06902C99-ECC2-4215-AA59-39DE0D1CA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047542"/>
            <a:ext cx="8229600" cy="530880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dirty="0"/>
              <a:t>A focus of networking research for 30+ years</a:t>
            </a:r>
          </a:p>
          <a:p>
            <a:r>
              <a:rPr lang="en-US" altLang="en-US" dirty="0"/>
              <a:t>Collect datasets or traces showing packet-level activity on the network for different applications</a:t>
            </a:r>
          </a:p>
          <a:p>
            <a:endParaRPr lang="en-US" altLang="en-US" dirty="0"/>
          </a:p>
          <a:p>
            <a:r>
              <a:rPr lang="en-US" altLang="en-US" dirty="0"/>
              <a:t>Why?</a:t>
            </a:r>
          </a:p>
          <a:p>
            <a:pPr lvl="1"/>
            <a:r>
              <a:rPr lang="en-US" altLang="en-US" dirty="0"/>
              <a:t>Understand the traffic on existing networks (see [9])</a:t>
            </a:r>
          </a:p>
          <a:p>
            <a:pPr lvl="1"/>
            <a:r>
              <a:rPr lang="en-US" altLang="en-US" dirty="0"/>
              <a:t>Workload characterization and modeling</a:t>
            </a:r>
          </a:p>
          <a:p>
            <a:pPr lvl="1"/>
            <a:r>
              <a:rPr lang="en-US" altLang="en-US" dirty="0"/>
              <a:t>Develop models of traffic for future networks</a:t>
            </a:r>
          </a:p>
          <a:p>
            <a:pPr lvl="1"/>
            <a:r>
              <a:rPr lang="en-US" altLang="en-US" dirty="0"/>
              <a:t>Performance evaluation of protocols and applications</a:t>
            </a:r>
          </a:p>
          <a:p>
            <a:pPr lvl="1"/>
            <a:r>
              <a:rPr lang="en-US" altLang="en-US" dirty="0"/>
              <a:t>Protocol debugging</a:t>
            </a:r>
          </a:p>
          <a:p>
            <a:pPr lvl="1"/>
            <a:r>
              <a:rPr lang="en-US" altLang="en-US" dirty="0"/>
              <a:t>Network security monitoring (see [6])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BE34E92-C06B-4B3F-907F-1B8325FC8BF8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23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5B: HTTP DDoS participation </a:t>
            </a:r>
            <a:r>
              <a:rPr lang="en-US" sz="1600" dirty="0"/>
              <a:t>(2019)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           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DstOrg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 | proto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resp_p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 Conns  |   OGB    |   RGB    |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---------------------------------+-------+--------+-------+--------+----------+----------+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OVH SAS                       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     80 | 65306 | 390355 |       .0 |       .0 |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No.31,Jin-rong Street         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     80 | 58392 | 146205 |       .0 |       .0 |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Zhejiang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Taobao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Network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Co.,Ltd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     80 | 53471 | 111031 |       .0 |       .0 |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CHINA UNICOM China169 Backbone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     80 | 49040 |  99313 |       .0 |       .0 |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Guangdong                     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     80 | 34067 |  48080 |       .0 |       .0 |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(5 rows)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100" dirty="0">
                <a:cs typeface="Courier New" panose="02070309020205020404" pitchFamily="49" charset="0"/>
              </a:rPr>
              <a:t>Activity from a known, unused local IP address: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          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orig_p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|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DstOrg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          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resp_p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| proto |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----------------------------+--------+----------------------------------+--------+-------+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00:07:28.770651 |  42254 | Zhejiang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Taobao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Network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Co.,Ltd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|     80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00:36:39.219374 |  52671 | No.31,Jin-rong Street            |     80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00:37:00.251778 |  42058 | No.31,Jin-rong Street            |     80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00:42:14.622743 |  57970 | No.31,Jin-rong Street            |     80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00:52:27.775738 |   2957 | CHINA UNICOM China169 Backbone   |     80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00:53:16.424589 |  39247 | China Mobile communications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|     80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00:54:22.264719 |  46864 | CHINANET Guangdong province      |     80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00:58:41.612098 |  18470 | No.31,Jin-rong Street            |     80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&lt;snip&gt;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22:47:44.014437 |  28985 | OVH SAS                          |     80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22:47:54.384277 |  51532 | OVH SAS                          |     80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 </a:t>
            </a:r>
          </a:p>
          <a:p>
            <a:pPr marL="0" indent="0">
              <a:buNone/>
            </a:pP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(10 rows)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ED3B532-E065-4C1E-AD07-A5EA44298F67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40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57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6: Data Exfiltration </a:t>
            </a:r>
            <a:r>
              <a:rPr lang="en-US" sz="1600" dirty="0"/>
              <a:t>(2019)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431060" cy="4966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 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DstOrg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 Services | Conns   |   OGB    |   RGB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--------------------------------------+-------+-------+----------+---------+----------+----------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Apple Inc.                           |  3129 |  2705 |       52 | 3087969 |    181.4 |    972.9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Google LLC                           |  3336 |  8413 |      250 | 7433788 |    170.2 |  1,547.0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Microsoft Corporation                |  3498 |  3916 |      264 | 4354021 |    136.9 |    165.9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Amazon.com, Inc.                     | 27610 | 54749 |     1578 | 6904241 |    128.2 |    717.3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Dropbox, Inc.                        |  1103 |    68 |        9 |  485147 |     90.6 |    119.0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Facebook, Inc.                       | 29177 |   602 |      604 | 2217479 |     61.1 |  1,072.4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Netflix Streaming Services Inc.      |   906 |   310 |        4 |  266308 |     59.3 |  6,089.6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Shaw Communications Inc.             |   758 |  2410 |     2828 |  221592 |     55.1 |    147.0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TELUS Communications Inc.            |  1099 |  2144 |     2048 |  311961 |     36.7 |     76.4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Akamai Technologies, Inc.            |  6295 |  9468 |      102 | 2603508 |     28.8 |    449.5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Tencent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Building,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Kejizhongyi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Avenue |  1077 |  1850 |      548 |  918944 |     21.7 |    127.4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Twitch Interactive Inc.              |   224 |    96 |        3 |   27215 |     19.1 |    693.2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Bell Canada                          | 16604 |  1880 |     1437 |   36086 |     15.7 |     34.3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No.31,Jin-rong Street                | 58861 | 48437 |    33480 |  811287 |     14.3 |     82.9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Canarie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            |  1941 |    22 |        8 |  449694 |     13.4 |  1,551.8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PlusServer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GmbH                      |   125 |   136 |        6 |    1527 |     13.0 |       .3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Comcast Cable Communications, LLC    |   873 |  5992 |     3086 |   34203 |     12.8 |      5.5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Unwired                              |    23 |   245 |        4 |    6434 |     12.7 |       .2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Fastly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                 |  3055 |   728 |        9 |  822142 |     12.3 |    494.4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Rogers Communications Canada Inc.    |   626 |  1637 |     1570 |   87703 |      9.8 |     23.3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(20 rows)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186" y="4095482"/>
            <a:ext cx="8320074" cy="103031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4675" y="4428188"/>
            <a:ext cx="8320074" cy="103031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38A4F81-1137-49DC-BFEF-2B7DBF381155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41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80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7: Botnets (see [3]) </a:t>
            </a:r>
            <a:r>
              <a:rPr lang="en-US" sz="1600" dirty="0"/>
              <a:t>(2017)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36" y="1784866"/>
            <a:ext cx="2286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966" y="1415534"/>
            <a:ext cx="187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Akamai CDN node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1781553"/>
            <a:ext cx="2286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9679" y="141553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BitTorrent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4095612"/>
            <a:ext cx="2286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840164"/>
            <a:ext cx="22860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5966" y="6373671"/>
            <a:ext cx="137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Sality</a:t>
            </a:r>
            <a:r>
              <a:rPr lang="en-US" dirty="0"/>
              <a:t> Botnet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1516" y="6172126"/>
            <a:ext cx="1278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ZeroAccess</a:t>
            </a:r>
            <a:r>
              <a:rPr lang="en-US" dirty="0"/>
              <a:t> </a:t>
            </a:r>
          </a:p>
          <a:p>
            <a:r>
              <a:rPr lang="en-US" dirty="0"/>
              <a:t>Botnet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4DCCE7A5-0697-4393-8FF7-55557B02C04F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42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58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8: Advanced Persistent Threats </a:t>
            </a:r>
            <a:r>
              <a:rPr lang="en-US" sz="1600" dirty="0"/>
              <a:t>(2019)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636800" cy="4966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Threat Intelligence</a:t>
            </a:r>
            <a:endParaRPr lang="en-US" sz="2000" b="1" dirty="0">
              <a:hlinkClick r:id="rId3"/>
            </a:endParaRPr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threatName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intelSource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|        date       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BadAddress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   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startAddress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endAddress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------------+-------------+---------------------+-----------------+---------------+-----------------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APT28      | Fortinet    | 2018-10-12 00:00:00 | 179.43.158.20   | 179.43.158.0  | 179.43.158.255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APT28      | Fortinet    | 2018-10-12 00:00:00 | 185.181.102.201 | 185.181.102.0 | 185.181.102.255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APT28      | Fortinet    | 2018-10-12 00:00:00 | 185.183.107.40  | 185.183.107.0 | 185.183.107.255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APT28      | Fortinet    | 2018-10-12 00:00:00 | 85.204.124.77   | 85.204.124.0  | 85.204.124.255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Gallmaker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 Fortinet    | 2018-10-12 00:00:00 | 111.90.149.99   | 111.90.149.0  | 111.90.149.255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Gallmaker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 Fortinet    | 2018-10-12 00:00:00 | 45.55.154.23    | 45.55.154.0   | 45.55.154.255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Gallmaker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 Fortinet    | 2018-10-12 00:00:00 | 5.223.98.157    | 5.223.98.0    | 5.223.98.255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Gallmaker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 Fortinet    | 2018-10-12 00:00:00 | 82.202.120.156  | 82.202.120.0  | 82.202.120.255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Gallmaker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 Fortinet    | 2018-10-12 00:00:00 | 87.17.148.117   | 87.17.148.0   | 87.17.148.255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Gallmaker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 Fortinet    | 2018-10-12 00:00:00 | 87.17.148.76    | 87.17.148.0   | 87.17.148.255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Gallmaker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 Fortinet    | 2018-10-12 00:00:00 | 93.109.241.154  | 93.109.241.0  | 93.109.241.255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(11 rows)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D22E236-7D31-49D0-8180-A17F065D0B5E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43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67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8: Advanced Persistent Threats </a:t>
            </a:r>
            <a:r>
              <a:rPr lang="en-US" sz="1600" dirty="0"/>
              <a:t>(2019)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431060" cy="4966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>
                <a:hlinkClick r:id="rId3"/>
              </a:rPr>
              <a:t>https://www.fireeye.com/current-threats/apt-groups.html</a:t>
            </a:r>
            <a:endParaRPr lang="en-US" sz="2000" u="sng" dirty="0"/>
          </a:p>
          <a:p>
            <a:pPr marL="0" indent="0">
              <a:buNone/>
            </a:pPr>
            <a:r>
              <a:rPr lang="en-US" sz="2000" b="1" dirty="0"/>
              <a:t>APT28 </a:t>
            </a:r>
            <a:r>
              <a:rPr lang="en-US" sz="2000" dirty="0"/>
              <a:t>(aka “Tsar Team”)</a:t>
            </a:r>
          </a:p>
          <a:p>
            <a:r>
              <a:rPr lang="en-US" sz="2000" b="1" dirty="0"/>
              <a:t>Suspected attribution:</a:t>
            </a:r>
            <a:r>
              <a:rPr lang="en-US" sz="2000" dirty="0"/>
              <a:t> Russian government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        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 | Threat |     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 | proto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resp_p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----------------------------+--------+----------------+-------+--------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00:04:00.346623 | APT28  | 85.204.124.82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    443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00:21:08.846368 | APT28  | 185.181.102.60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    443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00:21:10.716686 | APT28  | 185.181.102.60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    443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00:27:23.543676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1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00:30:28.963384 | APT28  | 85.204.124.38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    443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00:30:28.963413 | APT28  | 85.204.124.38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    443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00:32:35.505192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00:43:41.516986 | APT28  | 85.204.124.82 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  |    443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00:48:42.523358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00:58:24.492231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0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01:03:05.507413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01:15:58.521104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01:16:22.528087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01:18:56.491637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01:33:07.52546 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01:34:16.511177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 10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01:35:36.51376 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01:38:30.497508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01:39:54.510276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0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2019-03-24 01:42:06.528017 | APT28  | 185.181.102.18 |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|      3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(20 rows)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9B393CF-9B75-4127-A409-D128B585AA03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44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43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9: Inbound Reconnaissance Traffic </a:t>
            </a:r>
            <a:r>
              <a:rPr lang="en-US" sz="1600" dirty="0"/>
              <a:t>(2019)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431060" cy="4966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Org                                        |  Probes  | Sources | Services | Destinations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-------------------------------------------+----------+---------+----------+--------------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4Media | 55197769 |       1 |     7747 |        65535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OOO Network of data-centers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Selectel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| 27950860 |      68 |     5163 |        65536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45.227.254.0 | 27225683 |       1 |    19630 |        65535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IP Volume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| 25879374 |      29 |    11210 |        65536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SS-Net | 16155185 |      23 |     1848 |        65536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Infium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UAB | 13244314 |       5 |     1557 |        65536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92.118.37.0 | 10507608 |      14 |      204 |        65535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ERA LLC | 10405141 |       2 |     6001 |        65535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DigitalOcean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LLC |  9926509 |    1965 |     1219 |        65536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FutureNow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Incorporated |  5389151 |       8 |     1137 |        65536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Novogara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LTD |  4417903 |       3 |     3495 |        65535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No.31,Jin-rong Street |  4102569 |   66658 |    12693 |        65535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BitWeb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LLC |  3940653 |      11 |      136 |        65536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Chernyshov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Aleksandr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Aleksandrovich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|  3825759 |       4 |       70 |        65535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CHINA UNICOM China169 Backbone |  3573076 |   19561 |     5887 |        65535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ColoCrossing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|  3166543 |     224 |      380 |        65536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Hurricane Electric LLC |  2852790 |     353 |       92 |        65536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TELUS Communications Inc. |  2512320 |    2743 |     1028 |        11579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Access2.IT Group B.V. |  2300727 |      10 |      104 |        65535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ESTOXY OU |  2216136 |      51 |       23 |        65536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(20 rows) 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47C26F5-4AF7-445C-8479-1395420FAECC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45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87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9: Inbound Reconnaissance Traffic </a:t>
            </a:r>
            <a:r>
              <a:rPr lang="en-US" sz="1600" dirty="0"/>
              <a:t>(2017)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4" y="923686"/>
            <a:ext cx="5002995" cy="5934313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C0BB1A0-71DA-46CA-8C63-1D49EFD4A11A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46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06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>
            <a:extLst>
              <a:ext uri="{FF2B5EF4-FFF2-40B4-BE49-F238E27FC236}">
                <a16:creationId xmlns:a16="http://schemas.microsoft.com/office/drawing/2014/main" id="{A63E1C5D-C7E7-416D-92AC-4567D95A8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1251331" name="Rectangle 3">
            <a:extLst>
              <a:ext uri="{FF2B5EF4-FFF2-40B4-BE49-F238E27FC236}">
                <a16:creationId xmlns:a16="http://schemas.microsoft.com/office/drawing/2014/main" id="{F42656D6-C894-4A01-A657-65CE7AE41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160085"/>
            <a:ext cx="8229600" cy="549393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Introduction (Carey: 20 minutes)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Internet TCP/IP protocol stack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Network traffic measurement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Basic tools: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tcpdump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wireshark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Network Security Analysis (Martin: 20 minutes)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Principles and approaches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Advanced tools: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Endace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DAG, Bro (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Zeek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) IDS, Vertica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U of C network traffic overview and challenges</a:t>
            </a:r>
          </a:p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U of C Case Study: Part 1 (Carey: 20 minutes)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Examples of normal and abnormal (malicious) traffic</a:t>
            </a:r>
          </a:p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U of C Case Study: Part 2 (Martin: 20 minutes)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More examples of malicious traffic</a:t>
            </a:r>
          </a:p>
          <a:p>
            <a:r>
              <a:rPr lang="en-US" altLang="en-US" dirty="0"/>
              <a:t>Q&amp;A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83D3415-7FAA-4174-9CE0-6BE7E8C7D1D2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47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9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>
            <a:extLst>
              <a:ext uri="{FF2B5EF4-FFF2-40B4-BE49-F238E27FC236}">
                <a16:creationId xmlns:a16="http://schemas.microsoft.com/office/drawing/2014/main" id="{A63E1C5D-C7E7-416D-92AC-4567D95A8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References</a:t>
            </a:r>
          </a:p>
        </p:txBody>
      </p:sp>
      <p:sp>
        <p:nvSpPr>
          <p:cNvPr id="1251331" name="Rectangle 3">
            <a:extLst>
              <a:ext uri="{FF2B5EF4-FFF2-40B4-BE49-F238E27FC236}">
                <a16:creationId xmlns:a16="http://schemas.microsoft.com/office/drawing/2014/main" id="{F42656D6-C894-4A01-A657-65CE7AE41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49" y="900332"/>
            <a:ext cx="9017390" cy="595766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1400" dirty="0"/>
              <a:t>[1] A. </a:t>
            </a:r>
            <a:r>
              <a:rPr lang="en-US" altLang="en-US" sz="1400" dirty="0" err="1"/>
              <a:t>Cortesi</a:t>
            </a:r>
            <a:r>
              <a:rPr lang="en-US" altLang="en-US" sz="1400" dirty="0"/>
              <a:t>, M. </a:t>
            </a:r>
            <a:r>
              <a:rPr lang="en-US" altLang="en-US" sz="1400" dirty="0" err="1"/>
              <a:t>Hils</a:t>
            </a:r>
            <a:r>
              <a:rPr lang="en-US" altLang="en-US" sz="1400" dirty="0"/>
              <a:t>, T. </a:t>
            </a:r>
            <a:r>
              <a:rPr lang="en-US" altLang="en-US" sz="1400" dirty="0" err="1"/>
              <a:t>Kriechbaumer</a:t>
            </a:r>
            <a:r>
              <a:rPr lang="en-US" altLang="en-US" sz="1400" dirty="0"/>
              <a:t>, et al., "</a:t>
            </a:r>
            <a:r>
              <a:rPr lang="en-US" altLang="en-US" sz="1400" dirty="0" err="1"/>
              <a:t>mitmproxy</a:t>
            </a:r>
            <a:r>
              <a:rPr lang="en-US" altLang="en-US" sz="1400" dirty="0"/>
              <a:t>: A Free and Open Source Interactive HTTPS Proxy",       2010-2018. https://mitmproxy.org</a:t>
            </a:r>
          </a:p>
          <a:p>
            <a:endParaRPr lang="en-US" altLang="en-US" sz="1400" dirty="0"/>
          </a:p>
          <a:p>
            <a:r>
              <a:rPr lang="en-US" altLang="en-US" sz="1400" dirty="0"/>
              <a:t>[2] M. </a:t>
            </a:r>
            <a:r>
              <a:rPr lang="en-US" altLang="en-US" sz="1400" dirty="0" err="1"/>
              <a:t>Crovella</a:t>
            </a:r>
            <a:r>
              <a:rPr lang="en-US" altLang="en-US" sz="1400" dirty="0"/>
              <a:t> and B. Krishnamurthy</a:t>
            </a:r>
            <a:r>
              <a:rPr lang="en-US" altLang="en-US" sz="1400" i="1" dirty="0"/>
              <a:t>, Internet Measurement: Infrastructure, Traffic, and Applications</a:t>
            </a:r>
            <a:r>
              <a:rPr lang="en-US" altLang="en-US" sz="1400" dirty="0"/>
              <a:t>, Wiley, 2006.</a:t>
            </a:r>
          </a:p>
          <a:p>
            <a:endParaRPr lang="en-US" altLang="en-US" sz="1400" dirty="0"/>
          </a:p>
          <a:p>
            <a:r>
              <a:rPr lang="en-US" altLang="en-US" sz="1400" dirty="0"/>
              <a:t>[3] M. </a:t>
            </a:r>
            <a:r>
              <a:rPr lang="en-US" altLang="en-US" sz="1400" dirty="0" err="1"/>
              <a:t>Haffey</a:t>
            </a:r>
            <a:r>
              <a:rPr lang="en-US" altLang="en-US" sz="1400" dirty="0"/>
              <a:t>, M. </a:t>
            </a:r>
            <a:r>
              <a:rPr lang="en-US" altLang="en-US" sz="1400" dirty="0" err="1"/>
              <a:t>Arlitt</a:t>
            </a:r>
            <a:r>
              <a:rPr lang="en-US" altLang="en-US" sz="1400" dirty="0"/>
              <a:t>, and C. Williamson,  "Modeling, Analysis, and Characterization of Periodic Network Traffic", Proceedings of IEEE MASCOTS 2018, Milwaukee, WI, September 2018.</a:t>
            </a:r>
          </a:p>
          <a:p>
            <a:endParaRPr lang="en-US" altLang="en-US" sz="1400" dirty="0"/>
          </a:p>
          <a:p>
            <a:r>
              <a:rPr lang="en-US" altLang="en-US" sz="1400" dirty="0"/>
              <a:t>[4] R. Jain, "A Survey of Network Traffic Monitoring and Analysis Tools",                            https://www.cse.wustl.edu/~jain/cse567-06/ftp/net_traffic_monitors3</a:t>
            </a:r>
          </a:p>
          <a:p>
            <a:endParaRPr lang="en-US" altLang="en-US" sz="1400" dirty="0"/>
          </a:p>
          <a:p>
            <a:r>
              <a:rPr lang="en-US" altLang="en-US" sz="1400" dirty="0"/>
              <a:t>[5] J. Kurose and K. Ross, </a:t>
            </a:r>
            <a:r>
              <a:rPr lang="en-US" altLang="en-US" sz="1400" i="1" dirty="0"/>
              <a:t>Computer Networking: A Top-Down Approach</a:t>
            </a:r>
            <a:r>
              <a:rPr lang="en-US" altLang="en-US" sz="1400" dirty="0"/>
              <a:t>, 7th edition, Pearson, 2017.</a:t>
            </a:r>
          </a:p>
          <a:p>
            <a:endParaRPr lang="en-US" altLang="en-US" sz="1400" dirty="0"/>
          </a:p>
          <a:p>
            <a:r>
              <a:rPr lang="en-US" altLang="en-US" sz="1400" dirty="0"/>
              <a:t>[6] V. Paxson, "Bro: A System for Detecting Network Intruders in Real-time", </a:t>
            </a:r>
            <a:r>
              <a:rPr lang="en-US" altLang="en-US" sz="1400" i="1" dirty="0"/>
              <a:t>Computer Networks</a:t>
            </a:r>
            <a:r>
              <a:rPr lang="en-US" altLang="en-US" sz="1400" dirty="0"/>
              <a:t>, Vol. 31, No. 23, pp. 2435-2463, December 1999.</a:t>
            </a:r>
          </a:p>
          <a:p>
            <a:endParaRPr lang="en-US" altLang="en-US" sz="1400" dirty="0"/>
          </a:p>
          <a:p>
            <a:r>
              <a:rPr lang="en-US" altLang="en-US" sz="1400" dirty="0"/>
              <a:t>[7] V. Paxson, "Strategies for Sound Internet Measurement", Proceedings of ACM Internet Measurement Conference (IMC), </a:t>
            </a:r>
            <a:r>
              <a:rPr lang="en-US" altLang="en-US" sz="1400" dirty="0" err="1"/>
              <a:t>Toarmina</a:t>
            </a:r>
            <a:r>
              <a:rPr lang="en-US" altLang="en-US" sz="1400" dirty="0"/>
              <a:t>, Italy, October 2004.</a:t>
            </a:r>
          </a:p>
          <a:p>
            <a:endParaRPr lang="en-US" altLang="en-US" sz="1400" dirty="0"/>
          </a:p>
          <a:p>
            <a:r>
              <a:rPr lang="en-US" altLang="en-US" sz="1400" dirty="0"/>
              <a:t>[8] C. Williamson, "A Tutorial on Internet Traffic Measurement", </a:t>
            </a:r>
            <a:r>
              <a:rPr lang="en-US" altLang="en-US" sz="1400" i="1" dirty="0"/>
              <a:t>IEEE Internet Computing</a:t>
            </a:r>
            <a:r>
              <a:rPr lang="en-US" altLang="en-US" sz="1400" dirty="0"/>
              <a:t>, Vol. 5, No. 6, pp. 70-74, November/December 2001.</a:t>
            </a:r>
          </a:p>
          <a:p>
            <a:endParaRPr lang="en-US" altLang="en-US" sz="1400" dirty="0"/>
          </a:p>
          <a:p>
            <a:r>
              <a:rPr lang="en-US" altLang="en-US" sz="1400" dirty="0"/>
              <a:t>[9] Z. Zhang and C. Williamson, "A Campus-Level View of Outlook Email Traffic", Proceedings of the 7th International Conference on Network, Communication, and Computing (ICNCC 2018), Taipei, Taiwan, December 2018.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83D3415-7FAA-4174-9CE0-6BE7E8C7D1D2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48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7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>
            <a:extLst>
              <a:ext uri="{FF2B5EF4-FFF2-40B4-BE49-F238E27FC236}">
                <a16:creationId xmlns:a16="http://schemas.microsoft.com/office/drawing/2014/main" id="{175A7DE3-CCE4-4014-946C-EBE13D64C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Requirements</a:t>
            </a:r>
          </a:p>
        </p:txBody>
      </p:sp>
      <p:sp>
        <p:nvSpPr>
          <p:cNvPr id="1252355" name="Rectangle 3">
            <a:extLst>
              <a:ext uri="{FF2B5EF4-FFF2-40B4-BE49-F238E27FC236}">
                <a16:creationId xmlns:a16="http://schemas.microsoft.com/office/drawing/2014/main" id="{40DD1A62-2A5D-4927-997C-1CF8561A6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16497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Network traffic measurement requires hardware or software measurement tools that attach directly to network</a:t>
            </a:r>
          </a:p>
          <a:p>
            <a:r>
              <a:rPr lang="en-US" altLang="en-US" dirty="0"/>
              <a:t>Allows you to observe all packet traffic on the network (or a filtered subset for traffic of interest)</a:t>
            </a:r>
          </a:p>
          <a:p>
            <a:r>
              <a:rPr lang="en-US" altLang="en-US" dirty="0"/>
              <a:t>Assumes broadcast-based network technology, superuser permission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D4F53-0613-46E6-AD30-92C10974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79" y="4654169"/>
            <a:ext cx="419488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B1533B-FFCE-4089-BBD7-601BC6EB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816729"/>
            <a:ext cx="1852675" cy="19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>
            <a:extLst>
              <a:ext uri="{FF2B5EF4-FFF2-40B4-BE49-F238E27FC236}">
                <a16:creationId xmlns:a16="http://schemas.microsoft.com/office/drawing/2014/main" id="{124C8D6D-A834-4CB5-B19E-DE508173A5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4787" y="5724853"/>
            <a:ext cx="100751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53FC207-897A-4B54-B0FD-CB570584BCA0}"/>
              </a:ext>
            </a:extLst>
          </p:cNvPr>
          <p:cNvSpPr txBox="1">
            <a:spLocks noChangeArrowheads="1"/>
          </p:cNvSpPr>
          <p:nvPr/>
        </p:nvSpPr>
        <p:spPr bwMode="auto">
          <a:xfrm rot="1350718">
            <a:off x="2325523" y="5099143"/>
            <a:ext cx="7115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200"/>
              <a:t>101101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2F0AEB-0085-4FDE-B12F-1780D042D020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5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9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52" name="Rectangle 24">
            <a:extLst>
              <a:ext uri="{FF2B5EF4-FFF2-40B4-BE49-F238E27FC236}">
                <a16:creationId xmlns:a16="http://schemas.microsoft.com/office/drawing/2014/main" id="{95CD2BF5-7382-4B4C-9D93-79366636D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3429000" cy="2286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A600A9D8-223B-4934-B16A-FC01256A3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 Packet Structure</a:t>
            </a:r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0BDCC13F-B732-4820-BDB0-B29E0F23F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83820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9733" name="Line 5">
            <a:extLst>
              <a:ext uri="{FF2B5EF4-FFF2-40B4-BE49-F238E27FC236}">
                <a16:creationId xmlns:a16="http://schemas.microsoft.com/office/drawing/2014/main" id="{4C47B45E-7DCC-45E3-BDC6-5A4A6BB50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362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9734" name="Line 6">
            <a:extLst>
              <a:ext uri="{FF2B5EF4-FFF2-40B4-BE49-F238E27FC236}">
                <a16:creationId xmlns:a16="http://schemas.microsoft.com/office/drawing/2014/main" id="{9F2AB885-95B8-4315-8FB6-2ED27533B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362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9735" name="Line 7">
            <a:extLst>
              <a:ext uri="{FF2B5EF4-FFF2-40B4-BE49-F238E27FC236}">
                <a16:creationId xmlns:a16="http://schemas.microsoft.com/office/drawing/2014/main" id="{1373CD6E-0D1D-4DC2-8BC8-25B44F0A1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362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9736" name="Text Box 8">
            <a:extLst>
              <a:ext uri="{FF2B5EF4-FFF2-40B4-BE49-F238E27FC236}">
                <a16:creationId xmlns:a16="http://schemas.microsoft.com/office/drawing/2014/main" id="{7E8239A7-5CCD-43EF-8591-C66D6C1E0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876800"/>
            <a:ext cx="286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Payload (User Level Data)</a:t>
            </a:r>
          </a:p>
        </p:txBody>
      </p:sp>
      <p:sp>
        <p:nvSpPr>
          <p:cNvPr id="329737" name="Text Box 9">
            <a:extLst>
              <a:ext uri="{FF2B5EF4-FFF2-40B4-BE49-F238E27FC236}">
                <a16:creationId xmlns:a16="http://schemas.microsoft.com/office/drawing/2014/main" id="{32F5C2A0-3204-4DD9-80C1-B5AD7F2FB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130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Transport</a:t>
            </a:r>
          </a:p>
          <a:p>
            <a:pPr eaLnBrk="0" hangingPunct="0"/>
            <a:r>
              <a:rPr lang="en-US" altLang="en-US" sz="1800"/>
              <a:t>Layer </a:t>
            </a:r>
          </a:p>
          <a:p>
            <a:pPr eaLnBrk="0" hangingPunct="0"/>
            <a:r>
              <a:rPr lang="en-US" altLang="en-US" sz="1800"/>
              <a:t>Header</a:t>
            </a:r>
          </a:p>
          <a:p>
            <a:pPr eaLnBrk="0" hangingPunct="0"/>
            <a:r>
              <a:rPr lang="en-US" altLang="en-US" sz="1800"/>
              <a:t>(e.g., TCP)</a:t>
            </a:r>
          </a:p>
        </p:txBody>
      </p:sp>
      <p:sp>
        <p:nvSpPr>
          <p:cNvPr id="329738" name="Text Box 10">
            <a:extLst>
              <a:ext uri="{FF2B5EF4-FFF2-40B4-BE49-F238E27FC236}">
                <a16:creationId xmlns:a16="http://schemas.microsoft.com/office/drawing/2014/main" id="{D3AD57DB-566F-44C1-B312-3350AE355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6800"/>
            <a:ext cx="1060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Network</a:t>
            </a:r>
          </a:p>
          <a:p>
            <a:pPr eaLnBrk="0" hangingPunct="0"/>
            <a:r>
              <a:rPr lang="en-US" altLang="en-US" sz="1800"/>
              <a:t>Layer</a:t>
            </a:r>
          </a:p>
          <a:p>
            <a:pPr eaLnBrk="0" hangingPunct="0"/>
            <a:r>
              <a:rPr lang="en-US" altLang="en-US" sz="1800"/>
              <a:t>Header</a:t>
            </a:r>
          </a:p>
          <a:p>
            <a:pPr eaLnBrk="0" hangingPunct="0"/>
            <a:r>
              <a:rPr lang="en-US" altLang="en-US" sz="1800"/>
              <a:t>(e.g., IP)</a:t>
            </a:r>
          </a:p>
        </p:txBody>
      </p:sp>
      <p:sp>
        <p:nvSpPr>
          <p:cNvPr id="329739" name="Text Box 11">
            <a:extLst>
              <a:ext uri="{FF2B5EF4-FFF2-40B4-BE49-F238E27FC236}">
                <a16:creationId xmlns:a16="http://schemas.microsoft.com/office/drawing/2014/main" id="{08D96521-04A0-4574-AC6E-0BEC9789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12890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DataLink</a:t>
            </a:r>
          </a:p>
          <a:p>
            <a:pPr eaLnBrk="0" hangingPunct="0"/>
            <a:r>
              <a:rPr lang="en-US" altLang="en-US" sz="1800"/>
              <a:t>Layer</a:t>
            </a:r>
          </a:p>
          <a:p>
            <a:pPr eaLnBrk="0" hangingPunct="0"/>
            <a:r>
              <a:rPr lang="en-US" altLang="en-US" sz="1800"/>
              <a:t>Header</a:t>
            </a:r>
          </a:p>
          <a:p>
            <a:pPr eaLnBrk="0" hangingPunct="0"/>
            <a:r>
              <a:rPr lang="en-US" altLang="en-US" sz="1800"/>
              <a:t>(e.g., WiFi,</a:t>
            </a:r>
          </a:p>
          <a:p>
            <a:pPr eaLnBrk="0" hangingPunct="0"/>
            <a:r>
              <a:rPr lang="en-US" altLang="en-US" sz="1800"/>
              <a:t>Ethernet)</a:t>
            </a:r>
          </a:p>
        </p:txBody>
      </p:sp>
      <p:sp>
        <p:nvSpPr>
          <p:cNvPr id="329740" name="Text Box 12">
            <a:extLst>
              <a:ext uri="{FF2B5EF4-FFF2-40B4-BE49-F238E27FC236}">
                <a16:creationId xmlns:a16="http://schemas.microsoft.com/office/drawing/2014/main" id="{90B898DC-3096-4C91-B4AB-85D81A99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14600"/>
            <a:ext cx="123825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/>
              <a:t>SrcPort 80</a:t>
            </a:r>
          </a:p>
          <a:p>
            <a:pPr eaLnBrk="0" hangingPunct="0"/>
            <a:r>
              <a:rPr lang="en-US" altLang="en-US" sz="1200"/>
              <a:t>DstPort 2579</a:t>
            </a:r>
          </a:p>
          <a:p>
            <a:pPr eaLnBrk="0" hangingPunct="0"/>
            <a:endParaRPr lang="en-US" altLang="en-US" sz="1200"/>
          </a:p>
          <a:p>
            <a:pPr eaLnBrk="0" hangingPunct="0"/>
            <a:r>
              <a:rPr lang="en-US" altLang="en-US" sz="1200"/>
              <a:t>SeqNum 61842</a:t>
            </a:r>
          </a:p>
          <a:p>
            <a:pPr eaLnBrk="0" hangingPunct="0"/>
            <a:r>
              <a:rPr lang="en-US" altLang="en-US" sz="1200"/>
              <a:t>ACK 3756812</a:t>
            </a:r>
          </a:p>
          <a:p>
            <a:pPr eaLnBrk="0" hangingPunct="0"/>
            <a:endParaRPr lang="en-US" altLang="en-US" sz="1200"/>
          </a:p>
          <a:p>
            <a:pPr eaLnBrk="0" hangingPunct="0"/>
            <a:r>
              <a:rPr lang="en-US" altLang="en-US" sz="1200"/>
              <a:t>Window 8192</a:t>
            </a:r>
          </a:p>
          <a:p>
            <a:pPr eaLnBrk="0" hangingPunct="0"/>
            <a:endParaRPr lang="en-US" altLang="en-US" sz="1200"/>
          </a:p>
          <a:p>
            <a:pPr eaLnBrk="0" hangingPunct="0"/>
            <a:r>
              <a:rPr lang="en-US" altLang="en-US" sz="1200"/>
              <a:t>Flags: PA</a:t>
            </a:r>
          </a:p>
          <a:p>
            <a:pPr eaLnBrk="0" hangingPunct="0"/>
            <a:endParaRPr lang="en-US" altLang="en-US" sz="1200"/>
          </a:p>
          <a:p>
            <a:pPr eaLnBrk="0" hangingPunct="0"/>
            <a:endParaRPr lang="en-US" altLang="en-US" sz="1200"/>
          </a:p>
        </p:txBody>
      </p:sp>
      <p:sp>
        <p:nvSpPr>
          <p:cNvPr id="329741" name="Text Box 13">
            <a:extLst>
              <a:ext uri="{FF2B5EF4-FFF2-40B4-BE49-F238E27FC236}">
                <a16:creationId xmlns:a16="http://schemas.microsoft.com/office/drawing/2014/main" id="{EFBB92CE-8161-43AC-B0CD-29D6786B1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14600"/>
            <a:ext cx="12811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/>
              <a:t>SrcIP</a:t>
            </a:r>
          </a:p>
          <a:p>
            <a:pPr eaLnBrk="0" hangingPunct="0"/>
            <a:r>
              <a:rPr lang="en-US" altLang="en-US" sz="1200"/>
              <a:t> 372.19.44.108</a:t>
            </a:r>
          </a:p>
          <a:p>
            <a:pPr eaLnBrk="0" hangingPunct="0"/>
            <a:endParaRPr lang="en-US" altLang="en-US" sz="1200"/>
          </a:p>
          <a:p>
            <a:pPr eaLnBrk="0" hangingPunct="0"/>
            <a:r>
              <a:rPr lang="en-US" altLang="en-US" sz="1200"/>
              <a:t>DstIP</a:t>
            </a:r>
          </a:p>
          <a:p>
            <a:pPr eaLnBrk="0" hangingPunct="0"/>
            <a:r>
              <a:rPr lang="en-US" altLang="en-US" sz="1200"/>
              <a:t> 136.159.99.114</a:t>
            </a:r>
          </a:p>
          <a:p>
            <a:pPr eaLnBrk="0" hangingPunct="0"/>
            <a:endParaRPr lang="en-US" altLang="en-US" sz="1200"/>
          </a:p>
          <a:p>
            <a:pPr eaLnBrk="0" hangingPunct="0"/>
            <a:r>
              <a:rPr lang="en-US" altLang="en-US" sz="1200"/>
              <a:t>Length  1500</a:t>
            </a:r>
          </a:p>
        </p:txBody>
      </p:sp>
      <p:sp>
        <p:nvSpPr>
          <p:cNvPr id="329743" name="Text Box 15">
            <a:extLst>
              <a:ext uri="{FF2B5EF4-FFF2-40B4-BE49-F238E27FC236}">
                <a16:creationId xmlns:a16="http://schemas.microsoft.com/office/drawing/2014/main" id="{5280AF26-C74D-4B4A-B989-3619922DF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2981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Protocol Headers</a:t>
            </a:r>
          </a:p>
          <a:p>
            <a:pPr eaLnBrk="0" hangingPunct="0"/>
            <a:r>
              <a:rPr lang="en-US" altLang="en-US" sz="2400"/>
              <a:t>(Control Information)</a:t>
            </a:r>
          </a:p>
        </p:txBody>
      </p:sp>
      <p:sp>
        <p:nvSpPr>
          <p:cNvPr id="329744" name="Text Box 16">
            <a:extLst>
              <a:ext uri="{FF2B5EF4-FFF2-40B4-BE49-F238E27FC236}">
                <a16:creationId xmlns:a16="http://schemas.microsoft.com/office/drawing/2014/main" id="{473E70F9-EC06-40D7-AE97-920736CE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752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Payload </a:t>
            </a:r>
          </a:p>
        </p:txBody>
      </p:sp>
      <p:sp>
        <p:nvSpPr>
          <p:cNvPr id="329747" name="Oval 19">
            <a:extLst>
              <a:ext uri="{FF2B5EF4-FFF2-40B4-BE49-F238E27FC236}">
                <a16:creationId xmlns:a16="http://schemas.microsoft.com/office/drawing/2014/main" id="{849F94C7-9FC6-4FFB-9545-61E15ADB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3657600" cy="4038600"/>
          </a:xfrm>
          <a:prstGeom prst="ellipse">
            <a:avLst/>
          </a:prstGeom>
          <a:noFill/>
          <a:ln w="1270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9749" name="Text Box 21">
            <a:extLst>
              <a:ext uri="{FF2B5EF4-FFF2-40B4-BE49-F238E27FC236}">
                <a16:creationId xmlns:a16="http://schemas.microsoft.com/office/drawing/2014/main" id="{0527DECA-4649-4158-B82B-AC9B80634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65388"/>
            <a:ext cx="4724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HTTP/1.0 200 OK</a:t>
            </a:r>
          </a:p>
          <a:p>
            <a:pPr eaLnBrk="0" hangingPunct="0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Content-Type: text</a:t>
            </a:r>
          </a:p>
          <a:p>
            <a:pPr eaLnBrk="0" hangingPunct="0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Content-Length: 4732</a:t>
            </a:r>
          </a:p>
          <a:p>
            <a:pPr eaLnBrk="0" hangingPunct="0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&lt;html&gt;</a:t>
            </a:r>
          </a:p>
          <a:p>
            <a:pPr eaLnBrk="0" hangingPunct="0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Welcome to Sponge Bob’s home page! &lt;</a:t>
            </a:r>
            <a:r>
              <a:rPr lang="en-US" altLang="en-US" sz="1400" dirty="0" err="1">
                <a:solidFill>
                  <a:schemeClr val="bg1">
                    <a:lumMod val="65000"/>
                  </a:schemeClr>
                </a:solidFill>
              </a:rPr>
              <a:t>br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&gt;</a:t>
            </a:r>
          </a:p>
          <a:p>
            <a:pPr eaLnBrk="0" hangingPunct="0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On this site, there are lots of fun activities for you: </a:t>
            </a:r>
            <a:r>
              <a:rPr lang="en-US" altLang="en-US" sz="1400" dirty="0" err="1">
                <a:solidFill>
                  <a:schemeClr val="bg1">
                    <a:lumMod val="65000"/>
                  </a:schemeClr>
                </a:solidFill>
              </a:rPr>
              <a:t>colouring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pages, bath time singalongs, and more.</a:t>
            </a:r>
          </a:p>
          <a:p>
            <a:pPr eaLnBrk="0" hangingPunct="0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&lt;p&gt;</a:t>
            </a:r>
          </a:p>
          <a:p>
            <a:pPr eaLnBrk="0" hangingPunct="0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Please click &lt;a&gt; &lt;</a:t>
            </a:r>
            <a:r>
              <a:rPr lang="en-US" altLang="en-US" sz="1400" dirty="0" err="1">
                <a:solidFill>
                  <a:schemeClr val="bg1">
                    <a:lumMod val="65000"/>
                  </a:schemeClr>
                </a:solidFill>
              </a:rPr>
              <a:t>href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=“./signup.html”&gt; here &lt;/a&gt;</a:t>
            </a:r>
          </a:p>
          <a:p>
            <a:pPr eaLnBrk="0" hangingPunct="0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to learn more about membership accounts and...</a:t>
            </a: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29751" name="Group 23">
            <a:extLst>
              <a:ext uri="{FF2B5EF4-FFF2-40B4-BE49-F238E27FC236}">
                <a16:creationId xmlns:a16="http://schemas.microsoft.com/office/drawing/2014/main" id="{4CE15C05-82C9-4C0E-B8D1-A63F286318DE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447800"/>
            <a:ext cx="4419600" cy="4343400"/>
            <a:chOff x="2592" y="912"/>
            <a:chExt cx="2784" cy="2736"/>
          </a:xfrm>
        </p:grpSpPr>
        <p:sp>
          <p:nvSpPr>
            <p:cNvPr id="329746" name="Line 18">
              <a:extLst>
                <a:ext uri="{FF2B5EF4-FFF2-40B4-BE49-F238E27FC236}">
                  <a16:creationId xmlns:a16="http://schemas.microsoft.com/office/drawing/2014/main" id="{62A9BAB9-E961-434F-9373-A468C811A6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296"/>
              <a:ext cx="1968" cy="192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9745" name="Oval 17">
              <a:extLst>
                <a:ext uri="{FF2B5EF4-FFF2-40B4-BE49-F238E27FC236}">
                  <a16:creationId xmlns:a16="http://schemas.microsoft.com/office/drawing/2014/main" id="{9AE1F299-ACB9-48C5-9A5E-B65719CA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912"/>
              <a:ext cx="2784" cy="2736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29750" name="Text Box 22">
            <a:extLst>
              <a:ext uri="{FF2B5EF4-FFF2-40B4-BE49-F238E27FC236}">
                <a16:creationId xmlns:a16="http://schemas.microsoft.com/office/drawing/2014/main" id="{64574112-FC23-401B-AB2A-3C7606FE9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471738"/>
            <a:ext cx="9445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/>
              <a:t>Src</a:t>
            </a:r>
          </a:p>
          <a:p>
            <a:pPr eaLnBrk="0" hangingPunct="0"/>
            <a:r>
              <a:rPr lang="en-US" altLang="en-US" sz="1200"/>
              <a:t>12:BD:07:</a:t>
            </a:r>
          </a:p>
          <a:p>
            <a:pPr eaLnBrk="0" hangingPunct="0"/>
            <a:r>
              <a:rPr lang="en-US" altLang="en-US" sz="1200"/>
              <a:t>AF:B0:6E</a:t>
            </a:r>
          </a:p>
          <a:p>
            <a:pPr eaLnBrk="0" hangingPunct="0"/>
            <a:endParaRPr lang="en-US" altLang="en-US" sz="1200"/>
          </a:p>
          <a:p>
            <a:pPr eaLnBrk="0" hangingPunct="0"/>
            <a:r>
              <a:rPr lang="en-US" altLang="en-US" sz="1200"/>
              <a:t>Dst</a:t>
            </a:r>
          </a:p>
          <a:p>
            <a:pPr eaLnBrk="0" hangingPunct="0"/>
            <a:r>
              <a:rPr lang="en-US" altLang="en-US" sz="1200"/>
              <a:t>37:F9:14:</a:t>
            </a:r>
          </a:p>
          <a:p>
            <a:pPr eaLnBrk="0" hangingPunct="0"/>
            <a:r>
              <a:rPr lang="en-US" altLang="en-US" sz="1200"/>
              <a:t>FD:C1:08</a:t>
            </a:r>
          </a:p>
          <a:p>
            <a:pPr eaLnBrk="0" hangingPunct="0"/>
            <a:endParaRPr lang="en-US" altLang="en-US" sz="1200"/>
          </a:p>
          <a:p>
            <a:pPr eaLnBrk="0" hangingPunct="0"/>
            <a:r>
              <a:rPr lang="en-US" altLang="en-US" sz="1200"/>
              <a:t>CRC</a:t>
            </a:r>
          </a:p>
          <a:p>
            <a:pPr eaLnBrk="0" hangingPunct="0"/>
            <a:r>
              <a:rPr lang="en-US" altLang="en-US" sz="1200"/>
              <a:t> 0xFC147E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40EC67-0480-4027-B6C5-29872F53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BDB-2D3A-4AEA-8066-A4AA4DD9887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>
            <a:extLst>
              <a:ext uri="{FF2B5EF4-FFF2-40B4-BE49-F238E27FC236}">
                <a16:creationId xmlns:a16="http://schemas.microsoft.com/office/drawing/2014/main" id="{FE971F23-DF14-4AC0-BA74-5A7BF57E1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Measurement Approaches (1 of 3)</a:t>
            </a:r>
          </a:p>
        </p:txBody>
      </p:sp>
      <p:sp>
        <p:nvSpPr>
          <p:cNvPr id="1253379" name="Rectangle 3">
            <a:extLst>
              <a:ext uri="{FF2B5EF4-FFF2-40B4-BE49-F238E27FC236}">
                <a16:creationId xmlns:a16="http://schemas.microsoft.com/office/drawing/2014/main" id="{52EEB51E-52C8-489B-98DD-5E93B5451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Can be classified into </a:t>
            </a:r>
            <a:r>
              <a:rPr lang="en-US" altLang="en-US" u="sng" dirty="0"/>
              <a:t>hardware </a:t>
            </a:r>
            <a:r>
              <a:rPr lang="en-US" altLang="en-US" dirty="0"/>
              <a:t>and </a:t>
            </a:r>
            <a:r>
              <a:rPr lang="en-US" altLang="en-US" u="sng" dirty="0"/>
              <a:t>software</a:t>
            </a:r>
            <a:r>
              <a:rPr lang="en-US" altLang="en-US" dirty="0"/>
              <a:t> measurement tools (see [4][8])</a:t>
            </a:r>
          </a:p>
          <a:p>
            <a:r>
              <a:rPr lang="en-US" altLang="en-US" dirty="0"/>
              <a:t>Hardware: specialized equipment</a:t>
            </a:r>
          </a:p>
          <a:p>
            <a:pPr lvl="1"/>
            <a:r>
              <a:rPr lang="en-US" altLang="en-US" dirty="0"/>
              <a:t>Examples: HP 4972 LAN Analyzer, </a:t>
            </a:r>
            <a:r>
              <a:rPr lang="en-US" altLang="en-US" dirty="0" err="1"/>
              <a:t>DataGeneral</a:t>
            </a:r>
            <a:r>
              <a:rPr lang="en-US" altLang="en-US" dirty="0"/>
              <a:t> Network Sniffer, </a:t>
            </a:r>
            <a:r>
              <a:rPr lang="en-US" altLang="en-US" dirty="0" err="1"/>
              <a:t>NavTel</a:t>
            </a:r>
            <a:r>
              <a:rPr lang="en-US" altLang="en-US" dirty="0"/>
              <a:t> </a:t>
            </a:r>
            <a:r>
              <a:rPr lang="en-US" altLang="en-US" dirty="0" err="1"/>
              <a:t>InterWatch</a:t>
            </a:r>
            <a:r>
              <a:rPr lang="en-US" altLang="en-US" dirty="0"/>
              <a:t> 95000, </a:t>
            </a:r>
            <a:r>
              <a:rPr lang="en-US" altLang="en-US" dirty="0" err="1"/>
              <a:t>Endace</a:t>
            </a:r>
            <a:r>
              <a:rPr lang="en-US" altLang="en-US" dirty="0"/>
              <a:t> DAG, others...</a:t>
            </a:r>
          </a:p>
          <a:p>
            <a:pPr lvl="1"/>
            <a:r>
              <a:rPr lang="en-US" altLang="en-US" dirty="0"/>
              <a:t>These are faster, but more expensive ($$$)</a:t>
            </a:r>
          </a:p>
          <a:p>
            <a:r>
              <a:rPr lang="en-US" altLang="en-US" dirty="0"/>
              <a:t>Software: special software tools</a:t>
            </a:r>
          </a:p>
          <a:p>
            <a:pPr lvl="1"/>
            <a:r>
              <a:rPr lang="en-US" altLang="en-US" dirty="0"/>
              <a:t>Examples: </a:t>
            </a:r>
            <a:r>
              <a:rPr lang="en-US" altLang="en-US" dirty="0" err="1"/>
              <a:t>tcpdump</a:t>
            </a:r>
            <a:r>
              <a:rPr lang="en-US" altLang="en-US" dirty="0"/>
              <a:t>, ethereal, </a:t>
            </a:r>
            <a:r>
              <a:rPr lang="en-US" altLang="en-US" dirty="0" err="1"/>
              <a:t>wireshark</a:t>
            </a:r>
            <a:r>
              <a:rPr lang="en-US" altLang="en-US" dirty="0"/>
              <a:t>, SNMP, others...</a:t>
            </a:r>
          </a:p>
          <a:p>
            <a:pPr lvl="1"/>
            <a:r>
              <a:rPr lang="en-US" altLang="en-US" dirty="0"/>
              <a:t>These are cheaper (free!), but also slower (miss packets)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8EDD3F3-ECEC-4519-AD62-E8DFDF07AE21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7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3" name="Rectangle 3">
            <a:extLst>
              <a:ext uri="{FF2B5EF4-FFF2-40B4-BE49-F238E27FC236}">
                <a16:creationId xmlns:a16="http://schemas.microsoft.com/office/drawing/2014/main" id="{C7DB777A-9ACE-4C09-9A5E-0250251A1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Measurement tools can also be classified as </a:t>
            </a:r>
            <a:r>
              <a:rPr lang="en-US" altLang="en-US" u="sng" dirty="0"/>
              <a:t>active</a:t>
            </a:r>
            <a:r>
              <a:rPr lang="en-US" altLang="en-US" dirty="0"/>
              <a:t> or </a:t>
            </a:r>
            <a:r>
              <a:rPr lang="en-US" altLang="en-US" u="sng" dirty="0"/>
              <a:t>passive</a:t>
            </a:r>
            <a:endParaRPr lang="en-US" altLang="en-US" dirty="0"/>
          </a:p>
          <a:p>
            <a:r>
              <a:rPr lang="en-US" altLang="en-US" dirty="0">
                <a:solidFill>
                  <a:schemeClr val="tx2"/>
                </a:solidFill>
              </a:rPr>
              <a:t>Active</a:t>
            </a:r>
            <a:r>
              <a:rPr lang="en-US" altLang="en-US" dirty="0"/>
              <a:t>: the monitoring tool generates traffic of its own during data collection (e.g., ping, traceroute)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Passive</a:t>
            </a:r>
            <a:r>
              <a:rPr lang="en-US" altLang="en-US" dirty="0"/>
              <a:t>: the monitoring tool is </a:t>
            </a:r>
            <a:r>
              <a:rPr lang="en-US" altLang="en-US" u="sng" dirty="0"/>
              <a:t>passive</a:t>
            </a:r>
            <a:r>
              <a:rPr lang="en-US" altLang="en-US" dirty="0"/>
              <a:t>, observing and recording traffic info, while generating none of its own (e.g., </a:t>
            </a:r>
            <a:r>
              <a:rPr lang="en-US" altLang="en-US" dirty="0" err="1"/>
              <a:t>tcpdump</a:t>
            </a:r>
            <a:r>
              <a:rPr lang="en-US" altLang="en-US" dirty="0"/>
              <a:t>, </a:t>
            </a:r>
            <a:r>
              <a:rPr lang="en-US" altLang="en-US" dirty="0" err="1"/>
              <a:t>wireshark</a:t>
            </a:r>
            <a:r>
              <a:rPr lang="en-US" altLang="en-US" dirty="0"/>
              <a:t>, </a:t>
            </a:r>
            <a:r>
              <a:rPr lang="en-US" altLang="en-US" dirty="0" err="1"/>
              <a:t>airopeek</a:t>
            </a:r>
            <a:r>
              <a:rPr lang="en-US" altLang="en-US" dirty="0"/>
              <a:t>)</a:t>
            </a:r>
          </a:p>
        </p:txBody>
      </p:sp>
      <p:sp>
        <p:nvSpPr>
          <p:cNvPr id="1254405" name="Rectangle 5">
            <a:extLst>
              <a:ext uri="{FF2B5EF4-FFF2-40B4-BE49-F238E27FC236}">
                <a16:creationId xmlns:a16="http://schemas.microsoft.com/office/drawing/2014/main" id="{1655FE11-3333-4625-A7EF-0C736DE6C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Measurement Approaches (2 of 3)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66798FA-BD50-4996-8CE9-445076995851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8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5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7" name="Rectangle 3">
            <a:extLst>
              <a:ext uri="{FF2B5EF4-FFF2-40B4-BE49-F238E27FC236}">
                <a16:creationId xmlns:a16="http://schemas.microsoft.com/office/drawing/2014/main" id="{1705D4F0-8BEC-431A-999D-122AC945E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Measurement tools can also be classified as </a:t>
            </a:r>
            <a:r>
              <a:rPr lang="en-US" altLang="en-US" u="sng"/>
              <a:t>real-time</a:t>
            </a:r>
            <a:r>
              <a:rPr lang="en-US" altLang="en-US"/>
              <a:t> or </a:t>
            </a:r>
            <a:r>
              <a:rPr lang="en-US" altLang="en-US" u="sng"/>
              <a:t>non-real-time</a:t>
            </a:r>
            <a:endParaRPr lang="en-US" altLang="en-US"/>
          </a:p>
          <a:p>
            <a:r>
              <a:rPr lang="en-US" altLang="en-US">
                <a:solidFill>
                  <a:schemeClr val="tx2"/>
                </a:solidFill>
              </a:rPr>
              <a:t>Real-time</a:t>
            </a:r>
            <a:r>
              <a:rPr lang="en-US" altLang="en-US"/>
              <a:t>: collects traffic data as it happens, and may even be able to display traffic info as it happens, for real-time traffic management</a:t>
            </a:r>
          </a:p>
          <a:p>
            <a:r>
              <a:rPr lang="en-US" altLang="en-US">
                <a:solidFill>
                  <a:schemeClr val="tx2"/>
                </a:solidFill>
              </a:rPr>
              <a:t>Non-real-time</a:t>
            </a:r>
            <a:r>
              <a:rPr lang="en-US" altLang="en-US"/>
              <a:t>: collected traffic data may only be a subset (sample) of the total traffic, and is analyzed off-line (later), for detailed analysis</a:t>
            </a:r>
          </a:p>
        </p:txBody>
      </p:sp>
      <p:sp>
        <p:nvSpPr>
          <p:cNvPr id="1255429" name="Rectangle 5">
            <a:extLst>
              <a:ext uri="{FF2B5EF4-FFF2-40B4-BE49-F238E27FC236}">
                <a16:creationId xmlns:a16="http://schemas.microsoft.com/office/drawing/2014/main" id="{FF649C32-8AB8-44D2-9089-7DE052846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Measurement Approaches (3 of 3)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663F350-09D6-4EB0-8BA6-4B9C139688ED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9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96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13603</TotalTime>
  <Words>3165</Words>
  <Application>Microsoft Office PowerPoint</Application>
  <PresentationFormat>On-screen Show (4:3)</PresentationFormat>
  <Paragraphs>503</Paragraphs>
  <Slides>48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Comic Sans MS</vt:lpstr>
      <vt:lpstr>Courier New</vt:lpstr>
      <vt:lpstr>Futura Bk</vt:lpstr>
      <vt:lpstr>Wingdings</vt:lpstr>
      <vt:lpstr>Office Theme</vt:lpstr>
      <vt:lpstr>Clip</vt:lpstr>
      <vt:lpstr>Enterprise-Level Network Traffic Analysis and Security Monitoring</vt:lpstr>
      <vt:lpstr>Outline</vt:lpstr>
      <vt:lpstr>Background Review: Internet Protocol Stack (see [5])</vt:lpstr>
      <vt:lpstr>Network Traffic Measurement (see [2][7][8])</vt:lpstr>
      <vt:lpstr>Requirements</vt:lpstr>
      <vt:lpstr>Network Packet Structure</vt:lpstr>
      <vt:lpstr>Measurement Approaches (1 of 3)</vt:lpstr>
      <vt:lpstr>Measurement Approaches (2 of 3)</vt:lpstr>
      <vt:lpstr>Measurement Approaches (3 of 3)</vt:lpstr>
      <vt:lpstr>Basic Tools for Network Traffic Measurement</vt:lpstr>
      <vt:lpstr>Example: tcpdump</vt:lpstr>
      <vt:lpstr>Example: wireshark</vt:lpstr>
      <vt:lpstr>Some Technical Challenges</vt:lpstr>
      <vt:lpstr>Outline</vt:lpstr>
      <vt:lpstr>Guiding Principle #1</vt:lpstr>
      <vt:lpstr>Guiding Principle #2</vt:lpstr>
      <vt:lpstr>Guiding Principle #3</vt:lpstr>
      <vt:lpstr>Guiding Principle #4</vt:lpstr>
      <vt:lpstr>An Analogy: Power Signals</vt:lpstr>
      <vt:lpstr>U of C Monitoring &amp; Analysis Infrastructure</vt:lpstr>
      <vt:lpstr>Data Acquisition (2003-2010)</vt:lpstr>
      <vt:lpstr>Data Acquisition (2014-present)</vt:lpstr>
      <vt:lpstr>Data Acquisition (2015-2017)</vt:lpstr>
      <vt:lpstr>Data Acquisition (2018-2019)</vt:lpstr>
      <vt:lpstr>(Another) Data Acquisition Challenge</vt:lpstr>
      <vt:lpstr>Data Acceptance &amp; Interpretation</vt:lpstr>
      <vt:lpstr>Outline</vt:lpstr>
      <vt:lpstr>Methodology</vt:lpstr>
      <vt:lpstr>Overview of Traffic Volume (April 2015)</vt:lpstr>
      <vt:lpstr>Video Streaming</vt:lpstr>
      <vt:lpstr>PowerPoint Presentation</vt:lpstr>
      <vt:lpstr>Example 2: SMTP (email) Traffic Activity</vt:lpstr>
      <vt:lpstr>Example 3: Email Spam Bot Activity</vt:lpstr>
      <vt:lpstr>Example 4: Periodic Traffic Analysis (1 of 3)</vt:lpstr>
      <vt:lpstr>PowerPoint Presentation</vt:lpstr>
      <vt:lpstr>Example 4: Periodic Traffic Analysis (3 of 3)</vt:lpstr>
      <vt:lpstr>Outline</vt:lpstr>
      <vt:lpstr>Who and what we are up against</vt:lpstr>
      <vt:lpstr>Example 5: NTP Amplification Attack (Dec 2014)</vt:lpstr>
      <vt:lpstr>Example 5B: HTTP DDoS participation (2019)</vt:lpstr>
      <vt:lpstr>Example 6: Data Exfiltration (2019)</vt:lpstr>
      <vt:lpstr>Example 7: Botnets (see [3]) (2017)</vt:lpstr>
      <vt:lpstr>Example 8: Advanced Persistent Threats (2019)</vt:lpstr>
      <vt:lpstr>Example 8: Advanced Persistent Threats (2019)</vt:lpstr>
      <vt:lpstr>Example 9: Inbound Reconnaissance Traffic (2019)</vt:lpstr>
      <vt:lpstr>Example 9: Inbound Reconnaissance Traffic (2017)</vt:lpstr>
      <vt:lpstr>Outline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 Williamson</cp:lastModifiedBy>
  <cp:revision>482</cp:revision>
  <dcterms:created xsi:type="dcterms:W3CDTF">2013-07-31T17:26:06Z</dcterms:created>
  <dcterms:modified xsi:type="dcterms:W3CDTF">2019-04-10T14:08:09Z</dcterms:modified>
</cp:coreProperties>
</file>