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257" r:id="rId4"/>
    <p:sldId id="266" r:id="rId5"/>
    <p:sldId id="275" r:id="rId6"/>
    <p:sldId id="274" r:id="rId7"/>
    <p:sldId id="263" r:id="rId8"/>
    <p:sldId id="261" r:id="rId9"/>
    <p:sldId id="267" r:id="rId10"/>
    <p:sldId id="265" r:id="rId11"/>
    <p:sldId id="268" r:id="rId12"/>
    <p:sldId id="269" r:id="rId13"/>
    <p:sldId id="270" r:id="rId14"/>
    <p:sldId id="273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0"/>
    <p:restoredTop sz="94629"/>
  </p:normalViewPr>
  <p:slideViewPr>
    <p:cSldViewPr snapToGrid="0" snapToObject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93CE5-F80D-BA4F-A3AC-F60453A82B60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00964-B5C1-374D-8CBD-26DECFC322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3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9140" y="3550259"/>
            <a:ext cx="6731101" cy="1245955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9139" y="4796214"/>
            <a:ext cx="6731101" cy="62051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C900-A5B0-4421-B6DA-607F0BE6EF20}" type="datetime1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22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8924" y="1"/>
            <a:ext cx="5967875" cy="79375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124" y="1160086"/>
            <a:ext cx="7846675" cy="4966078"/>
          </a:xfrm>
        </p:spPr>
        <p:txBody>
          <a:bodyPr/>
          <a:lstStyle>
            <a:lvl2pPr marL="742950" indent="-285750">
              <a:buFont typeface="Calibri" panose="020F0502020204030204" pitchFamily="34" charset="0"/>
              <a:buChar char="—"/>
              <a:defRPr/>
            </a:lvl2pPr>
            <a:lvl3pPr>
              <a:defRPr sz="2200"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  <a:lvl5pPr marL="2057400" indent="-228600">
              <a:buFont typeface="Calibri" panose="020F0502020204030204" pitchFamily="34" charset="0"/>
              <a:buChar char="—"/>
              <a:defRPr sz="1800"/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BB772-B600-4B66-8E77-7CBF5B0C7B13}" type="datetime1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39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1EE2D-BD66-420F-95BF-ACAFA6B1095A}" type="datetime1">
              <a:rPr lang="en-US" smtClean="0"/>
              <a:t>3/19/2019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18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0036" y="1"/>
            <a:ext cx="7346763" cy="793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260092"/>
            <a:ext cx="8228799" cy="4866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0" y="6356350"/>
            <a:ext cx="12125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1C154-7777-48F9-8664-018614A9D0D8}" type="datetime1">
              <a:rPr lang="en-US" smtClean="0"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2001" y="6356350"/>
            <a:ext cx="5323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91707-747E-C946-9ECD-54E2551B1C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38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hf hdr="0" ftr="0" dt="0"/>
  <p:txStyles>
    <p:titleStyle>
      <a:lvl1pPr algn="r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0000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SzPct val="90000"/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9221" y="2180492"/>
            <a:ext cx="6714053" cy="247591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An Empirical Analysis of</a:t>
            </a:r>
            <a:br>
              <a:rPr lang="en-US" b="1" dirty="0"/>
            </a:br>
            <a:r>
              <a:rPr lang="en-US" b="1" dirty="0"/>
              <a:t>Email Delivery Security</a:t>
            </a:r>
            <a:br>
              <a:rPr lang="en-US" b="1" dirty="0"/>
            </a:br>
            <a:br>
              <a:rPr lang="en-US" b="1" dirty="0"/>
            </a:br>
            <a:r>
              <a:rPr lang="en-US" dirty="0"/>
              <a:t>Zakir </a:t>
            </a:r>
            <a:r>
              <a:rPr lang="en-US" dirty="0" err="1"/>
              <a:t>Durumeric</a:t>
            </a:r>
            <a:r>
              <a:rPr lang="en-US" dirty="0"/>
              <a:t> et al.</a:t>
            </a:r>
            <a:br>
              <a:rPr lang="en-US" dirty="0"/>
            </a:br>
            <a:r>
              <a:rPr lang="en-US" dirty="0"/>
              <a:t>ACM IMC 2015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79221" y="6150114"/>
            <a:ext cx="3692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CA" sz="1400" dirty="0"/>
          </a:p>
          <a:p>
            <a:pPr algn="ctr"/>
            <a:r>
              <a:rPr lang="en-CA" sz="1400" dirty="0"/>
              <a:t>Slides Credit: </a:t>
            </a:r>
            <a:r>
              <a:rPr lang="en-CA" sz="1400" dirty="0" err="1"/>
              <a:t>Sogand</a:t>
            </a:r>
            <a:r>
              <a:rPr lang="en-CA" sz="1400" dirty="0"/>
              <a:t> </a:t>
            </a:r>
            <a:r>
              <a:rPr lang="en-CA" sz="1400" dirty="0" err="1"/>
              <a:t>Sadrhaghighi</a:t>
            </a:r>
            <a:endParaRPr lang="en-CA" sz="1400" dirty="0"/>
          </a:p>
          <a:p>
            <a:endParaRPr lang="en-US" sz="1200" dirty="0">
              <a:solidFill>
                <a:srgbClr val="7F7F7F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7915E0-7363-46EC-A66E-16D53337A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33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Threats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200" dirty="0"/>
              <a:t>STARTTLS provides protection against </a:t>
            </a:r>
            <a:r>
              <a:rPr lang="en-US" sz="2200" u="sng" dirty="0"/>
              <a:t>passive</a:t>
            </a:r>
            <a:r>
              <a:rPr lang="en-US" sz="2200" dirty="0"/>
              <a:t> eavesdroppers, but not against </a:t>
            </a:r>
            <a:r>
              <a:rPr lang="en-US" sz="2200" u="sng" dirty="0"/>
              <a:t>active</a:t>
            </a:r>
            <a:r>
              <a:rPr lang="en-US" sz="2200" dirty="0"/>
              <a:t> attackers who can tamper with packets</a:t>
            </a:r>
          </a:p>
          <a:p>
            <a:pPr algn="just"/>
            <a:r>
              <a:rPr lang="en-US" sz="2200" dirty="0"/>
              <a:t>STARTTLS is designed to “</a:t>
            </a:r>
            <a:r>
              <a:rPr lang="en-US" sz="2200" b="1" dirty="0"/>
              <a:t>fail open” </a:t>
            </a:r>
            <a:r>
              <a:rPr lang="en-US" sz="2200" dirty="0"/>
              <a:t>rather than “</a:t>
            </a:r>
            <a:r>
              <a:rPr lang="en-US" sz="2200" b="1" dirty="0"/>
              <a:t>fail closed” </a:t>
            </a:r>
            <a:r>
              <a:rPr lang="en-US" sz="2200" dirty="0"/>
              <a:t>(i.e., defaults to plain text if TLS negotiation fails)</a:t>
            </a:r>
          </a:p>
          <a:p>
            <a:pPr algn="just"/>
            <a:r>
              <a:rPr lang="en-US" sz="2200" dirty="0"/>
              <a:t>An active attacker can manipulate the packets containing STARTTLS to prevent servers from establishing a secure channel!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890124" y="3647891"/>
            <a:ext cx="7598228" cy="2891021"/>
            <a:chOff x="1088571" y="3235143"/>
            <a:chExt cx="7598228" cy="2891021"/>
          </a:xfrm>
        </p:grpSpPr>
        <p:sp>
          <p:nvSpPr>
            <p:cNvPr id="4" name="Rectangle 3"/>
            <p:cNvSpPr/>
            <p:nvPr/>
          </p:nvSpPr>
          <p:spPr>
            <a:xfrm>
              <a:off x="1088571" y="3291840"/>
              <a:ext cx="7598228" cy="283432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2801582" y="3235143"/>
              <a:ext cx="4001984" cy="369332"/>
              <a:chOff x="2814452" y="3352800"/>
              <a:chExt cx="4001984" cy="369332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085111" y="3352800"/>
                <a:ext cx="17219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TCP handshake</a:t>
                </a:r>
              </a:p>
            </p:txBody>
          </p:sp>
          <p:cxnSp>
            <p:nvCxnSpPr>
              <p:cNvPr id="7" name="Straight Arrow Connector 6"/>
              <p:cNvCxnSpPr/>
              <p:nvPr/>
            </p:nvCxnSpPr>
            <p:spPr>
              <a:xfrm>
                <a:off x="2814452" y="3722132"/>
                <a:ext cx="400198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2801582" y="3771473"/>
              <a:ext cx="4001983" cy="369332"/>
              <a:chOff x="2812469" y="3817737"/>
              <a:chExt cx="4001983" cy="369332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 flipH="1">
                <a:off x="2812469" y="4170831"/>
                <a:ext cx="4001983" cy="869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4256569" y="3817737"/>
                <a:ext cx="17219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220 Ready</a:t>
                </a: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2801582" y="4300264"/>
              <a:ext cx="4001984" cy="369332"/>
              <a:chOff x="2812469" y="4290229"/>
              <a:chExt cx="4001984" cy="369332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>
                <a:off x="2812469" y="4641282"/>
                <a:ext cx="400198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4553452" y="4290229"/>
                <a:ext cx="17219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EHLO</a:t>
                </a:r>
                <a:endParaRPr lang="en-US" dirty="0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2801581" y="4829055"/>
              <a:ext cx="4001983" cy="369332"/>
              <a:chOff x="2812468" y="4750927"/>
              <a:chExt cx="4001983" cy="369332"/>
            </a:xfrm>
          </p:grpSpPr>
          <p:cxnSp>
            <p:nvCxnSpPr>
              <p:cNvPr id="15" name="Straight Arrow Connector 14"/>
              <p:cNvCxnSpPr/>
              <p:nvPr/>
            </p:nvCxnSpPr>
            <p:spPr>
              <a:xfrm flipH="1">
                <a:off x="2812468" y="5073822"/>
                <a:ext cx="4001983" cy="869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4553451" y="4750927"/>
                <a:ext cx="17219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XXXX</a:t>
                </a:r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1626919" y="3537466"/>
              <a:ext cx="938151" cy="2034658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Client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146959" y="3576480"/>
              <a:ext cx="938151" cy="1948722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Server</a:t>
              </a: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2823548" y="5319394"/>
              <a:ext cx="4001984" cy="369332"/>
              <a:chOff x="2812468" y="5202792"/>
              <a:chExt cx="4001984" cy="369332"/>
            </a:xfrm>
          </p:grpSpPr>
          <p:cxnSp>
            <p:nvCxnSpPr>
              <p:cNvPr id="20" name="Straight Arrow Connector 19"/>
              <p:cNvCxnSpPr/>
              <p:nvPr/>
            </p:nvCxnSpPr>
            <p:spPr>
              <a:xfrm>
                <a:off x="2812468" y="5525202"/>
                <a:ext cx="4001984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4351928" y="5202792"/>
                <a:ext cx="17219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Plain text</a:t>
                </a:r>
                <a:endParaRPr lang="en-US" dirty="0"/>
              </a:p>
            </p:txBody>
          </p:sp>
        </p:grp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6643" y="4646604"/>
              <a:ext cx="734233" cy="734233"/>
            </a:xfrm>
            <a:prstGeom prst="rect">
              <a:avLst/>
            </a:prstGeom>
          </p:spPr>
        </p:pic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998353-77B3-42D4-B5F5-BCF027E70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57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Geographical Analysis of Active Attacks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65" y="996495"/>
            <a:ext cx="7845425" cy="3726093"/>
          </a:xfrm>
        </p:spPr>
      </p:pic>
      <p:sp>
        <p:nvSpPr>
          <p:cNvPr id="5" name="TextBox 4"/>
          <p:cNvSpPr txBox="1"/>
          <p:nvPr/>
        </p:nvSpPr>
        <p:spPr>
          <a:xfrm>
            <a:off x="949964" y="5011387"/>
            <a:ext cx="78454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Cisco exploits this feature to detect spammers and prevent attacks.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Downfall: </a:t>
            </a:r>
            <a:r>
              <a:rPr lang="en-US" dirty="0"/>
              <a:t>Every email from your country will be in plain text!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178" y="1034163"/>
            <a:ext cx="5755359" cy="3864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40" y="1082550"/>
            <a:ext cx="2713809" cy="3445907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AB4A790-1DB2-486B-AA5C-43A8CD98A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2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When we receive a message, we want to see if it is sent from someone </a:t>
            </a:r>
            <a:r>
              <a:rPr lang="en-US" sz="2200" dirty="0">
                <a:solidFill>
                  <a:srgbClr val="FF0000"/>
                </a:solidFill>
              </a:rPr>
              <a:t>authorized</a:t>
            </a:r>
            <a:r>
              <a:rPr lang="en-US" sz="2200" dirty="0"/>
              <a:t> in the source domain. </a:t>
            </a:r>
          </a:p>
          <a:p>
            <a:r>
              <a:rPr lang="en-US" sz="2200" dirty="0"/>
              <a:t>Detecting spams</a:t>
            </a:r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Allows a domain to put a DNS TXT record that lists the IP addresses of their legitimate mail servers</a:t>
            </a:r>
          </a:p>
          <a:p>
            <a:endParaRPr lang="en-US" sz="2200" dirty="0"/>
          </a:p>
          <a:p>
            <a:r>
              <a:rPr lang="en-US" sz="2200" dirty="0"/>
              <a:t>Example: &lt;spf-mail.example.com&gt; “v=sfp1 ip4:64.18.0.0/20 -all”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07" y="4714875"/>
            <a:ext cx="2143125" cy="21431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0124" y="2434107"/>
            <a:ext cx="7846675" cy="50227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SPF  (Sender Policy Framework)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B7C8A8-9C0E-415B-8FB1-0AFF3D92E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27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DKIM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124" y="1674254"/>
            <a:ext cx="7846675" cy="4451910"/>
          </a:xfrm>
        </p:spPr>
        <p:txBody>
          <a:bodyPr>
            <a:normAutofit/>
          </a:bodyPr>
          <a:lstStyle/>
          <a:p>
            <a:r>
              <a:rPr lang="en-US" sz="2200" dirty="0"/>
              <a:t>The sender publishes its public key in a DNS record</a:t>
            </a:r>
          </a:p>
          <a:p>
            <a:endParaRPr lang="en-US" sz="2200" dirty="0"/>
          </a:p>
          <a:p>
            <a:r>
              <a:rPr lang="en-US" sz="2200" dirty="0"/>
              <a:t>Sender attaches cryptographic signature in a message’s header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Recipient checks the signature, using the public key p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840122" y="1094522"/>
            <a:ext cx="7846675" cy="50227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DKIM (Domain Keys Identified Mail 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122" y="2176530"/>
            <a:ext cx="7846675" cy="3935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560" y="2964351"/>
            <a:ext cx="3736611" cy="226601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83474" y="4902926"/>
            <a:ext cx="1915886" cy="2177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Digital signature of the content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83474" y="4626743"/>
            <a:ext cx="1915886" cy="2177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Body hash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58473" y="3968778"/>
            <a:ext cx="1915886" cy="2177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Signing domain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3B10EFAF-02CC-4FBC-A3F9-C961FB51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22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5230" y="1"/>
            <a:ext cx="5401995" cy="793750"/>
          </a:xfrm>
        </p:spPr>
        <p:txBody>
          <a:bodyPr>
            <a:noAutofit/>
          </a:bodyPr>
          <a:lstStyle/>
          <a:p>
            <a:r>
              <a:rPr lang="en-US" dirty="0"/>
              <a:t>DMARC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DMARC: Domain-based Message Authentication, Reporting, and Conformance</a:t>
            </a:r>
          </a:p>
          <a:p>
            <a:endParaRPr lang="en-US" sz="2200" dirty="0"/>
          </a:p>
          <a:p>
            <a:r>
              <a:rPr lang="en-US" sz="2200" dirty="0"/>
              <a:t>Builds upon DKIM and SPF</a:t>
            </a:r>
          </a:p>
          <a:p>
            <a:endParaRPr lang="en-US" sz="2200" dirty="0"/>
          </a:p>
          <a:p>
            <a:r>
              <a:rPr lang="en-US" sz="2200" dirty="0"/>
              <a:t>Allows a sender to publishes a mail policy in a DNS record.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Recipient checks for the sender’s policy</a:t>
            </a:r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161" y="2704624"/>
            <a:ext cx="7888600" cy="1249068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495D1DF-3B48-41C2-B9E4-9010AE5BA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63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Measurements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075" y="1396283"/>
            <a:ext cx="3744815" cy="35760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1480" y="5177545"/>
            <a:ext cx="2678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Delivered Gmail Messages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576" y="1231676"/>
            <a:ext cx="3914775" cy="3905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02861" y="5180162"/>
            <a:ext cx="2146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Top Million Domains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79649" y="6031674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April 2015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6A6D15-3488-4BC4-9367-2F51346BA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35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/>
              <a:t>SMTP by itself is NOT secure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Mail community has started to deploy new security extensions, but progress is slow for small organizations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STARTTLS is not a long-term solution, since active attacks are prevalent and potentially very serious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41B9D-ABC2-4BA9-B600-90E49664A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951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How is your everyday email protected?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809" y="3643125"/>
            <a:ext cx="2143125" cy="214312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D155CC-DE43-4933-B07D-84061D41A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5410" y="1"/>
            <a:ext cx="6731390" cy="793750"/>
          </a:xfrm>
        </p:spPr>
        <p:txBody>
          <a:bodyPr>
            <a:normAutofit/>
          </a:bodyPr>
          <a:lstStyle/>
          <a:p>
            <a:r>
              <a:rPr lang="en-US" dirty="0"/>
              <a:t>SMTP (Simple Mail Transfer Protocol)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598" y="1160086"/>
            <a:ext cx="8049202" cy="4966078"/>
          </a:xfrm>
        </p:spPr>
        <p:txBody>
          <a:bodyPr>
            <a:normAutofit/>
          </a:bodyPr>
          <a:lstStyle/>
          <a:p>
            <a:pPr lvl="0" algn="just">
              <a:buClr>
                <a:srgbClr val="FF0000"/>
              </a:buClr>
              <a:buFont typeface="Wingdings" charset="2"/>
              <a:buChar char="§"/>
            </a:pPr>
            <a:r>
              <a:rPr lang="en-CA" sz="2200" dirty="0"/>
              <a:t>SMTP is the Internet standard for sending and relaying email.</a:t>
            </a:r>
          </a:p>
          <a:p>
            <a:pPr lvl="0" algn="just">
              <a:buClr>
                <a:srgbClr val="FF0000"/>
              </a:buClr>
              <a:buFont typeface="Wingdings" charset="2"/>
              <a:buChar char="§"/>
            </a:pPr>
            <a:endParaRPr lang="en-CA" sz="2200" dirty="0"/>
          </a:p>
          <a:p>
            <a:pPr lvl="0" algn="just">
              <a:buClr>
                <a:srgbClr val="FF0000"/>
              </a:buClr>
              <a:buFont typeface="Wingdings" charset="2"/>
              <a:buChar char="§"/>
            </a:pPr>
            <a:endParaRPr lang="en-CA" sz="2200" dirty="0"/>
          </a:p>
          <a:p>
            <a:pPr lvl="0" algn="just">
              <a:buClr>
                <a:srgbClr val="FF0000"/>
              </a:buClr>
              <a:buFont typeface="Wingdings" charset="2"/>
              <a:buChar char="§"/>
            </a:pPr>
            <a:endParaRPr lang="en-CA" sz="2200" dirty="0"/>
          </a:p>
          <a:p>
            <a:pPr lvl="0" algn="just">
              <a:buClr>
                <a:srgbClr val="FF0000"/>
              </a:buClr>
              <a:buFont typeface="Wingdings" charset="2"/>
              <a:buChar char="§"/>
            </a:pPr>
            <a:endParaRPr lang="en-CA" sz="2200" dirty="0"/>
          </a:p>
          <a:p>
            <a:pPr lvl="0" algn="just">
              <a:buClr>
                <a:srgbClr val="FF0000"/>
              </a:buClr>
              <a:buFont typeface="Wingdings" charset="2"/>
              <a:buChar char="§"/>
            </a:pPr>
            <a:endParaRPr lang="en-CA" sz="2200" dirty="0"/>
          </a:p>
          <a:p>
            <a:pPr lvl="0" algn="just">
              <a:buClr>
                <a:srgbClr val="FF0000"/>
              </a:buClr>
              <a:buFont typeface="Wingdings" charset="2"/>
              <a:buChar char="§"/>
            </a:pPr>
            <a:endParaRPr lang="en-CA" sz="2200" dirty="0"/>
          </a:p>
          <a:p>
            <a:pPr lvl="0" algn="just">
              <a:buClr>
                <a:srgbClr val="FF0000"/>
              </a:buClr>
              <a:buFont typeface="Wingdings" charset="2"/>
              <a:buChar char="§"/>
            </a:pPr>
            <a:endParaRPr lang="en-CA" sz="2200" dirty="0"/>
          </a:p>
          <a:p>
            <a:pPr lvl="0" algn="just">
              <a:buClr>
                <a:srgbClr val="FF0000"/>
              </a:buClr>
              <a:buFont typeface="Wingdings" charset="2"/>
              <a:buChar char="§"/>
            </a:pPr>
            <a:endParaRPr lang="en-CA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501" y="1619852"/>
            <a:ext cx="4285606" cy="5122238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2275698" y="1466326"/>
            <a:ext cx="4962349" cy="3767144"/>
          </a:xfrm>
          <a:custGeom>
            <a:avLst/>
            <a:gdLst>
              <a:gd name="connsiteX0" fmla="*/ 68257 w 4962349"/>
              <a:gd name="connsiteY0" fmla="*/ 3311736 h 3767144"/>
              <a:gd name="connsiteX1" fmla="*/ 1240234 w 4962349"/>
              <a:gd name="connsiteY1" fmla="*/ 1444299 h 3767144"/>
              <a:gd name="connsiteX2" fmla="*/ 3803130 w 4962349"/>
              <a:gd name="connsiteY2" fmla="*/ 53381 h 3767144"/>
              <a:gd name="connsiteX3" fmla="*/ 4807682 w 4962349"/>
              <a:gd name="connsiteY3" fmla="*/ 3337494 h 3767144"/>
              <a:gd name="connsiteX4" fmla="*/ 647806 w 4962349"/>
              <a:gd name="connsiteY4" fmla="*/ 3723860 h 3767144"/>
              <a:gd name="connsiteX5" fmla="*/ 68257 w 4962349"/>
              <a:gd name="connsiteY5" fmla="*/ 3311736 h 376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2349" h="3767144">
                <a:moveTo>
                  <a:pt x="68257" y="3311736"/>
                </a:moveTo>
                <a:cubicBezTo>
                  <a:pt x="166995" y="2931809"/>
                  <a:pt x="617755" y="1987358"/>
                  <a:pt x="1240234" y="1444299"/>
                </a:cubicBezTo>
                <a:cubicBezTo>
                  <a:pt x="1862713" y="901240"/>
                  <a:pt x="3208555" y="-262152"/>
                  <a:pt x="3803130" y="53381"/>
                </a:cubicBezTo>
                <a:cubicBezTo>
                  <a:pt x="4397705" y="368913"/>
                  <a:pt x="5333569" y="2725747"/>
                  <a:pt x="4807682" y="3337494"/>
                </a:cubicBezTo>
                <a:cubicBezTo>
                  <a:pt x="4281795" y="3949241"/>
                  <a:pt x="1433417" y="3730299"/>
                  <a:pt x="647806" y="3723860"/>
                </a:cubicBezTo>
                <a:cubicBezTo>
                  <a:pt x="-137805" y="3717421"/>
                  <a:pt x="-30481" y="3691663"/>
                  <a:pt x="68257" y="3311736"/>
                </a:cubicBezTo>
                <a:close/>
              </a:path>
            </a:pathLst>
          </a:custGeom>
          <a:noFill/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B530B5-AF35-4F9A-8ED5-6C90C4D28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9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SMTP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000" dirty="0"/>
              <a:t>The original SMTP (RFC 821) had no built-in security at all.</a:t>
            </a:r>
          </a:p>
          <a:p>
            <a:r>
              <a:rPr lang="en-CA" sz="2000" dirty="0"/>
              <a:t>There have been several security extensions over the years: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50720" y="2048680"/>
            <a:ext cx="5033625" cy="5022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Confidentiality (encrypt email in transit)</a:t>
            </a:r>
          </a:p>
        </p:txBody>
      </p:sp>
      <p:sp>
        <p:nvSpPr>
          <p:cNvPr id="5" name="Rectangle 4"/>
          <p:cNvSpPr/>
          <p:nvPr/>
        </p:nvSpPr>
        <p:spPr>
          <a:xfrm>
            <a:off x="1950721" y="3385151"/>
            <a:ext cx="5033624" cy="5022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Authenticate email on receipt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144" y="5750459"/>
            <a:ext cx="848046" cy="7420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33502" y="6103095"/>
            <a:ext cx="579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Deployment is voluntary and (usually) invisible to end users!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13164" y="2712553"/>
            <a:ext cx="3770884" cy="463639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STARTTLS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34597" y="2712554"/>
            <a:ext cx="463640" cy="463639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50035" y="4050099"/>
            <a:ext cx="3770884" cy="463639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DKIM (Domain Keys Identified Mail)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71468" y="4050099"/>
            <a:ext cx="468942" cy="463639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50035" y="4756290"/>
            <a:ext cx="3770884" cy="463639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SPF (Sender Policy Framework)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71468" y="4756290"/>
            <a:ext cx="468942" cy="463639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50035" y="5462481"/>
            <a:ext cx="3770884" cy="463639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DMARC (Domain-based Message Authentication, Reporting + Conformance)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371468" y="5462481"/>
            <a:ext cx="468942" cy="463639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5ADCE-D8D2-4ECE-8129-EAA78E40C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54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Empirical Datasets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124" y="1160086"/>
            <a:ext cx="7846675" cy="5196264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16 months of </a:t>
            </a:r>
            <a:r>
              <a:rPr lang="en-US" dirty="0" err="1"/>
              <a:t>gmail</a:t>
            </a:r>
            <a:r>
              <a:rPr lang="en-US" dirty="0"/>
              <a:t> inbound/outbound messages</a:t>
            </a:r>
          </a:p>
          <a:p>
            <a:pPr lvl="1" algn="just"/>
            <a:r>
              <a:rPr lang="en-US" dirty="0"/>
              <a:t>Longitudinal view: January 2014 to April 2015</a:t>
            </a:r>
          </a:p>
          <a:p>
            <a:pPr lvl="1" algn="just"/>
            <a:r>
              <a:rPr lang="en-US" dirty="0"/>
              <a:t>Used Google’s “Transparency Report” for message stats</a:t>
            </a:r>
          </a:p>
          <a:p>
            <a:pPr lvl="1" algn="just"/>
            <a:r>
              <a:rPr lang="en-US" dirty="0"/>
              <a:t>Also: analysis of ciphers negotiated with SMTP servers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Mail servers from the top 1 million Alexa domains</a:t>
            </a:r>
          </a:p>
          <a:p>
            <a:pPr lvl="1" algn="just"/>
            <a:r>
              <a:rPr lang="en-US" dirty="0"/>
              <a:t>Snapshot view: current state as of April 2015</a:t>
            </a:r>
          </a:p>
          <a:p>
            <a:pPr lvl="1" algn="just"/>
            <a:r>
              <a:rPr lang="en-US" dirty="0"/>
              <a:t>Performed MX lookups in DNS for popular domains</a:t>
            </a:r>
          </a:p>
          <a:p>
            <a:pPr lvl="1" algn="just"/>
            <a:r>
              <a:rPr lang="en-US" dirty="0"/>
              <a:t>For domains with mail servers (79%), a DNS query was used to identify security extensions supported (if any)</a:t>
            </a:r>
          </a:p>
          <a:p>
            <a:pPr lvl="1" algn="just"/>
            <a:r>
              <a:rPr lang="en-US" dirty="0"/>
              <a:t>Attempted SMTP/STARTTLS handshake using </a:t>
            </a:r>
            <a:r>
              <a:rPr lang="en-US" dirty="0" err="1"/>
              <a:t>Zmap</a:t>
            </a:r>
            <a:endParaRPr lang="en-US" dirty="0"/>
          </a:p>
          <a:p>
            <a:pPr algn="just"/>
            <a:endParaRPr lang="en-US" dirty="0"/>
          </a:p>
          <a:p>
            <a:pPr lvl="1" algn="just"/>
            <a:endParaRPr lang="en-US" dirty="0"/>
          </a:p>
          <a:p>
            <a:pPr lvl="1"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9BE6D8-683F-4F5A-995B-59A2171A8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6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STARTTLS: TLS for SMTP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1839" y="4325056"/>
            <a:ext cx="7924431" cy="2033875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Allows TLS session to be started during an SMTP connection</a:t>
            </a:r>
          </a:p>
          <a:p>
            <a:endParaRPr lang="en-US" sz="2200" dirty="0"/>
          </a:p>
          <a:p>
            <a:r>
              <a:rPr lang="en-US" sz="2200" dirty="0"/>
              <a:t>Mail is transferred over an encrypted session</a:t>
            </a:r>
          </a:p>
          <a:p>
            <a:endParaRPr lang="en-US" sz="2200" dirty="0"/>
          </a:p>
          <a:p>
            <a:r>
              <a:rPr lang="en-US" sz="2200" dirty="0"/>
              <a:t>Protection against passive eavesdroppers</a:t>
            </a:r>
          </a:p>
          <a:p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098" y="904321"/>
            <a:ext cx="7637172" cy="3455065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1658471-46A8-4ACA-A97A-2B9D22E1E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34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STARTTLS: TLS for SMTP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219" y="1741714"/>
            <a:ext cx="5038484" cy="43886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98491" y="1741714"/>
            <a:ext cx="1326524" cy="438863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Source   mail server</a:t>
            </a:r>
          </a:p>
        </p:txBody>
      </p:sp>
      <p:sp>
        <p:nvSpPr>
          <p:cNvPr id="6" name="Rectangle 5"/>
          <p:cNvSpPr/>
          <p:nvPr/>
        </p:nvSpPr>
        <p:spPr>
          <a:xfrm>
            <a:off x="7332703" y="1741714"/>
            <a:ext cx="1354096" cy="438863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Destination mail server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0A42798-5B6B-4CFB-B494-0815514D7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7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Measurements of STARTTLS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124" y="956659"/>
            <a:ext cx="7846675" cy="4966078"/>
          </a:xfrm>
        </p:spPr>
        <p:txBody>
          <a:bodyPr>
            <a:normAutofit/>
          </a:bodyPr>
          <a:lstStyle/>
          <a:p>
            <a:r>
              <a:rPr lang="en-US" sz="2200" dirty="0"/>
              <a:t>Based on the volume of messages protected by STARTTLS</a:t>
            </a:r>
          </a:p>
          <a:p>
            <a:r>
              <a:rPr lang="en-US" sz="2200" dirty="0"/>
              <a:t>As of April 26, 2015</a:t>
            </a:r>
          </a:p>
          <a:p>
            <a:endParaRPr lang="en-US" sz="2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785475"/>
              </p:ext>
            </p:extLst>
          </p:nvPr>
        </p:nvGraphicFramePr>
        <p:xfrm>
          <a:off x="1571240" y="1953925"/>
          <a:ext cx="6232271" cy="1371600"/>
        </p:xfrm>
        <a:graphic>
          <a:graphicData uri="http://schemas.openxmlformats.org/drawingml/2006/table">
            <a:tbl>
              <a:tblPr firstCol="1">
                <a:tableStyleId>{D7AC3CCA-C797-4891-BE02-D94E43425B78}</a:tableStyleId>
              </a:tblPr>
              <a:tblGrid>
                <a:gridCol w="2101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3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74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9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STARTTLS Initiation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Increase</a:t>
                      </a:r>
                      <a:r>
                        <a:rPr lang="en-US" baseline="0" dirty="0"/>
                        <a:t> from January 2014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015">
                <a:tc>
                  <a:txBody>
                    <a:bodyPr/>
                    <a:lstStyle/>
                    <a:p>
                      <a:r>
                        <a:rPr lang="en-US" dirty="0"/>
                        <a:t>Outgoing messages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015">
                <a:tc>
                  <a:txBody>
                    <a:bodyPr/>
                    <a:lstStyle/>
                    <a:p>
                      <a:r>
                        <a:rPr lang="en-US" b="1" dirty="0"/>
                        <a:t>Incoming messages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890124" y="3403031"/>
            <a:ext cx="8633704" cy="3318444"/>
            <a:chOff x="1471409" y="3602524"/>
            <a:chExt cx="6797381" cy="3077530"/>
          </a:xfrm>
        </p:grpSpPr>
        <p:grpSp>
          <p:nvGrpSpPr>
            <p:cNvPr id="34" name="Group 33"/>
            <p:cNvGrpSpPr/>
            <p:nvPr/>
          </p:nvGrpSpPr>
          <p:grpSpPr>
            <a:xfrm>
              <a:off x="1471409" y="3602524"/>
              <a:ext cx="5166170" cy="3077530"/>
              <a:chOff x="1993923" y="3443167"/>
              <a:chExt cx="5166170" cy="3077530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1993923" y="3443167"/>
                <a:ext cx="4245768" cy="3077530"/>
                <a:chOff x="4441031" y="3443167"/>
                <a:chExt cx="4245768" cy="3077530"/>
              </a:xfrm>
            </p:grpSpPr>
            <p:grpSp>
              <p:nvGrpSpPr>
                <p:cNvPr id="28" name="Group 27"/>
                <p:cNvGrpSpPr/>
                <p:nvPr/>
              </p:nvGrpSpPr>
              <p:grpSpPr>
                <a:xfrm>
                  <a:off x="4441031" y="3443167"/>
                  <a:ext cx="4245768" cy="3077530"/>
                  <a:chOff x="2377440" y="3443168"/>
                  <a:chExt cx="4245768" cy="3077530"/>
                </a:xfrm>
              </p:grpSpPr>
              <p:grpSp>
                <p:nvGrpSpPr>
                  <p:cNvPr id="27" name="Group 26"/>
                  <p:cNvGrpSpPr/>
                  <p:nvPr/>
                </p:nvGrpSpPr>
                <p:grpSpPr>
                  <a:xfrm>
                    <a:off x="2377440" y="3443168"/>
                    <a:ext cx="4245768" cy="3077530"/>
                    <a:chOff x="2377440" y="3443168"/>
                    <a:chExt cx="4245768" cy="3077530"/>
                  </a:xfrm>
                </p:grpSpPr>
                <p:grpSp>
                  <p:nvGrpSpPr>
                    <p:cNvPr id="18" name="Group 17"/>
                    <p:cNvGrpSpPr/>
                    <p:nvPr/>
                  </p:nvGrpSpPr>
                  <p:grpSpPr>
                    <a:xfrm>
                      <a:off x="2377440" y="3443168"/>
                      <a:ext cx="4245768" cy="3077530"/>
                      <a:chOff x="2377440" y="3443168"/>
                      <a:chExt cx="4245768" cy="3077530"/>
                    </a:xfrm>
                  </p:grpSpPr>
                  <p:pic>
                    <p:nvPicPr>
                      <p:cNvPr id="7" name="Picture 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377440" y="3443168"/>
                        <a:ext cx="4245768" cy="3077530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5" name="TextBox 14"/>
                      <p:cNvSpPr txBox="1"/>
                      <p:nvPr/>
                    </p:nvSpPr>
                    <p:spPr>
                      <a:xfrm>
                        <a:off x="3076472" y="5477691"/>
                        <a:ext cx="2847704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200" b="1" dirty="0"/>
                          <a:t>Yahoo and Hotmail deploying STARTTLS</a:t>
                        </a:r>
                      </a:p>
                    </p:txBody>
                  </p:sp>
                </p:grpSp>
                <p:cxnSp>
                  <p:nvCxnSpPr>
                    <p:cNvPr id="23" name="Straight Arrow Connector 22"/>
                    <p:cNvCxnSpPr/>
                    <p:nvPr/>
                  </p:nvCxnSpPr>
                  <p:spPr>
                    <a:xfrm flipH="1" flipV="1">
                      <a:off x="4998721" y="4450081"/>
                      <a:ext cx="594686" cy="405618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4" name="TextBox 23"/>
                  <p:cNvSpPr txBox="1"/>
                  <p:nvPr/>
                </p:nvSpPr>
                <p:spPr>
                  <a:xfrm flipH="1">
                    <a:off x="5164100" y="4770163"/>
                    <a:ext cx="1459108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/>
                      <a:t>Poodle vulnerability</a:t>
                    </a:r>
                  </a:p>
                </p:txBody>
              </p:sp>
            </p:grpSp>
            <p:sp>
              <p:nvSpPr>
                <p:cNvPr id="31" name="Rectangle 30"/>
                <p:cNvSpPr/>
                <p:nvPr/>
              </p:nvSpPr>
              <p:spPr>
                <a:xfrm>
                  <a:off x="5564778" y="4201216"/>
                  <a:ext cx="495136" cy="1276474"/>
                </a:xfrm>
                <a:prstGeom prst="rect">
                  <a:avLst/>
                </a:prstGeom>
                <a:noFill/>
                <a:ln w="28575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48755" y="5085636"/>
                <a:ext cx="1411338" cy="871196"/>
              </a:xfrm>
              <a:prstGeom prst="rect">
                <a:avLst/>
              </a:prstGeom>
            </p:spPr>
          </p:pic>
        </p:grpSp>
        <p:sp>
          <p:nvSpPr>
            <p:cNvPr id="35" name="TextBox 34"/>
            <p:cNvSpPr txBox="1"/>
            <p:nvPr/>
          </p:nvSpPr>
          <p:spPr>
            <a:xfrm>
              <a:off x="5799909" y="6061236"/>
              <a:ext cx="24688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Weekends 10% more than weekdays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A58178-D922-4BAF-B04C-E589B978E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79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Cipher Suite Analysis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670" y="3803625"/>
            <a:ext cx="7330577" cy="22274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73196" y="1014909"/>
            <a:ext cx="73305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Findings:</a:t>
            </a:r>
            <a:endParaRPr lang="en-US" sz="28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000" dirty="0"/>
              <a:t> 80% of outbound connections are protected by TLS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sz="20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000" dirty="0"/>
              <a:t> About half of all incoming connections chose a strong cipher suite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sz="20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000" dirty="0"/>
              <a:t> About 45% of clients use RC4 despite its known weaknesses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73F321-CD0A-4DA9-A610-CF217588A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13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E32726"/>
      </a:accent1>
      <a:accent2>
        <a:srgbClr val="FFD200"/>
      </a:accent2>
      <a:accent3>
        <a:srgbClr val="FBB031"/>
      </a:accent3>
      <a:accent4>
        <a:srgbClr val="F47C00"/>
      </a:accent4>
      <a:accent5>
        <a:srgbClr val="AF2626"/>
      </a:accent5>
      <a:accent6>
        <a:srgbClr val="6D3321"/>
      </a:accent6>
      <a:hlink>
        <a:srgbClr val="E32726"/>
      </a:hlink>
      <a:folHlink>
        <a:srgbClr val="6633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12021</TotalTime>
  <Words>647</Words>
  <Application>Microsoft Office PowerPoint</Application>
  <PresentationFormat>On-screen Show (4:3)</PresentationFormat>
  <Paragraphs>152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Courier New</vt:lpstr>
      <vt:lpstr>Wingdings</vt:lpstr>
      <vt:lpstr>Office Theme</vt:lpstr>
      <vt:lpstr>An Empirical Analysis of Email Delivery Security  Zakir Durumeric et al. ACM IMC 2015</vt:lpstr>
      <vt:lpstr>Motivation</vt:lpstr>
      <vt:lpstr>SMTP (Simple Mail Transfer Protocol)</vt:lpstr>
      <vt:lpstr>SMTP Security</vt:lpstr>
      <vt:lpstr>Two Empirical Datasets</vt:lpstr>
      <vt:lpstr>STARTTLS: TLS for SMTP</vt:lpstr>
      <vt:lpstr>STARTTLS: TLS for SMTP</vt:lpstr>
      <vt:lpstr>Empirical Measurements of STARTTLS</vt:lpstr>
      <vt:lpstr>Cipher Suite Analysis</vt:lpstr>
      <vt:lpstr>Security Threats</vt:lpstr>
      <vt:lpstr>Geographical Analysis of Active Attacks</vt:lpstr>
      <vt:lpstr>Authentication</vt:lpstr>
      <vt:lpstr>DKIM</vt:lpstr>
      <vt:lpstr>DMARC</vt:lpstr>
      <vt:lpstr>Empirical Measurements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Cressman</dc:creator>
  <cp:lastModifiedBy>Carey Williamson</cp:lastModifiedBy>
  <cp:revision>140</cp:revision>
  <dcterms:created xsi:type="dcterms:W3CDTF">2013-07-31T17:26:06Z</dcterms:created>
  <dcterms:modified xsi:type="dcterms:W3CDTF">2019-03-19T11:18:58Z</dcterms:modified>
</cp:coreProperties>
</file>