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73" r:id="rId4"/>
    <p:sldId id="274" r:id="rId5"/>
    <p:sldId id="297" r:id="rId6"/>
    <p:sldId id="293" r:id="rId7"/>
    <p:sldId id="298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6" r:id="rId17"/>
    <p:sldId id="290" r:id="rId18"/>
    <p:sldId id="291" r:id="rId19"/>
    <p:sldId id="294" r:id="rId20"/>
    <p:sldId id="295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641     Winter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641     Winter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641     Winter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CPSC 641     Winter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658" y="1231251"/>
            <a:ext cx="5805597" cy="1985318"/>
          </a:xfrm>
        </p:spPr>
        <p:txBody>
          <a:bodyPr>
            <a:noAutofit/>
          </a:bodyPr>
          <a:lstStyle/>
          <a:p>
            <a:r>
              <a:rPr lang="en-US" dirty="0"/>
              <a:t>Congestion Control in</a:t>
            </a:r>
            <a:br>
              <a:rPr lang="en-US" dirty="0"/>
            </a:br>
            <a:r>
              <a:rPr lang="en-US" dirty="0"/>
              <a:t>SDN-Enabled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58" y="3641431"/>
            <a:ext cx="5652601" cy="19853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  <a:p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Experimental Results (3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Figure 5: Video Quality (PSNR) versus Time (frames)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25E53-B0A3-4F74-B62B-990F0C79C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4" t="13128" r="50000" b="65333"/>
          <a:stretch/>
        </p:blipFill>
        <p:spPr>
          <a:xfrm>
            <a:off x="1340036" y="1863112"/>
            <a:ext cx="6326856" cy="499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Experimental Results (4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Figure 6:</a:t>
            </a:r>
          </a:p>
          <a:p>
            <a:pPr marL="0" indent="0">
              <a:buNone/>
            </a:pPr>
            <a:r>
              <a:rPr lang="en-CA" dirty="0"/>
              <a:t>    Multiple Flows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42E3F-4DF0-4A9A-8048-EABD1F92A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1575" r="16808" b="56922"/>
          <a:stretch/>
        </p:blipFill>
        <p:spPr>
          <a:xfrm>
            <a:off x="3700994" y="793750"/>
            <a:ext cx="5021739" cy="61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4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Experimental Results (5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Figure 7: Bandwidth and Queued Bytes vs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4C1BD-7F4D-4C7D-8807-D2A760BE1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2" t="11574" r="50000" b="63077"/>
          <a:stretch/>
        </p:blipFill>
        <p:spPr>
          <a:xfrm>
            <a:off x="2293033" y="1616901"/>
            <a:ext cx="5585637" cy="503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3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Experimental Results (6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Figure 8:</a:t>
            </a:r>
          </a:p>
          <a:p>
            <a:pPr marL="0" indent="0">
              <a:buNone/>
            </a:pPr>
            <a:r>
              <a:rPr lang="en-CA" dirty="0"/>
              <a:t>   (a) Throughput vs Time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(b) RTT vs Time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(c) PSNR vs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939EA-DD5A-49EB-8EBB-9BD843181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0672" r="16808" b="41538"/>
          <a:stretch/>
        </p:blipFill>
        <p:spPr>
          <a:xfrm>
            <a:off x="4687017" y="928783"/>
            <a:ext cx="3286889" cy="6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96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Experimental Results (7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Figure 9:</a:t>
            </a:r>
          </a:p>
          <a:p>
            <a:pPr marL="0" indent="0">
              <a:buNone/>
            </a:pPr>
            <a:r>
              <a:rPr lang="en-CA" dirty="0"/>
              <a:t>    (a) </a:t>
            </a:r>
            <a:r>
              <a:rPr lang="en-CA" dirty="0" err="1"/>
              <a:t>Num</a:t>
            </a:r>
            <a:r>
              <a:rPr lang="en-CA" dirty="0"/>
              <a:t> Flows vs Time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(b) Available Bandwidth vs Time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(c) Throughput vs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C6895-FC98-4C71-B6A9-CB4600BEE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1574" r="17074" b="41128"/>
          <a:stretch/>
        </p:blipFill>
        <p:spPr>
          <a:xfrm>
            <a:off x="5330980" y="793751"/>
            <a:ext cx="3355819" cy="62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4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Experimental Results (8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Figure 10:</a:t>
            </a:r>
          </a:p>
          <a:p>
            <a:pPr marL="0" indent="0">
              <a:buNone/>
            </a:pPr>
            <a:r>
              <a:rPr lang="en-CA" dirty="0"/>
              <a:t>    (a) RTT vs Time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(b) </a:t>
            </a:r>
            <a:r>
              <a:rPr lang="en-CA" dirty="0" err="1"/>
              <a:t>Avg</a:t>
            </a:r>
            <a:r>
              <a:rPr lang="en-CA" dirty="0"/>
              <a:t> Queued Bytes vs Time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(c) PSNR vs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D9A15-6BD7-4EBB-90AC-5978D7D8B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4" t="13128" r="52655" b="42359"/>
          <a:stretch/>
        </p:blipFill>
        <p:spPr>
          <a:xfrm>
            <a:off x="5275391" y="900331"/>
            <a:ext cx="3432517" cy="60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3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Federated Network Scenario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7277B-6E56-4828-B605-0FE15B1BF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32" t="13949" r="13091" b="59179"/>
          <a:stretch/>
        </p:blipFill>
        <p:spPr>
          <a:xfrm>
            <a:off x="-157630" y="1642949"/>
            <a:ext cx="9301630" cy="42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80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Experimental Results (9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Figure 12: Bandwidth and Queued Bytes vs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AA4DD-E4A9-4A2D-984C-D74B8E99A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57" t="30154" r="50000" b="39487"/>
          <a:stretch/>
        </p:blipFill>
        <p:spPr>
          <a:xfrm>
            <a:off x="2166425" y="1570078"/>
            <a:ext cx="5106572" cy="547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0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Experimental Results (10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Figure 13:</a:t>
            </a:r>
          </a:p>
          <a:p>
            <a:pPr marL="0" indent="0">
              <a:buNone/>
            </a:pPr>
            <a:r>
              <a:rPr lang="en-CA" dirty="0"/>
              <a:t>    (a) Bandwidth vs Time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(b) Queued Bytes at P1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(c) Queued Bytes at P2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04265-B810-4A09-9030-F96DA8242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5" t="11575" r="50000" b="46666"/>
          <a:stretch/>
        </p:blipFill>
        <p:spPr>
          <a:xfrm>
            <a:off x="4881488" y="793751"/>
            <a:ext cx="4009294" cy="62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83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Experimental Results (11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Figure 14:</a:t>
            </a:r>
          </a:p>
          <a:p>
            <a:pPr marL="0" indent="0">
              <a:buNone/>
            </a:pPr>
            <a:r>
              <a:rPr lang="en-CA" dirty="0"/>
              <a:t>    (a) Bandwidth vs Time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(b) Queued Bytes at P1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(c) Queued Bytes at P2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FC908-2C07-41DC-A06A-DB3D16C14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3333" r="15746" b="46667"/>
          <a:stretch/>
        </p:blipFill>
        <p:spPr>
          <a:xfrm>
            <a:off x="4702618" y="914400"/>
            <a:ext cx="4048250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531105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There is a new emerging suite of high-bandwidth Internet apps based on interactive video</a:t>
            </a:r>
          </a:p>
          <a:p>
            <a:pPr lvl="1"/>
            <a:r>
              <a:rPr lang="en-CA" dirty="0"/>
              <a:t>Example 1: 360-degree video</a:t>
            </a:r>
          </a:p>
          <a:p>
            <a:pPr lvl="1"/>
            <a:r>
              <a:rPr lang="en-CA" dirty="0"/>
              <a:t>Example 2: Cloud-based gaming services</a:t>
            </a:r>
          </a:p>
          <a:p>
            <a:pPr lvl="1"/>
            <a:r>
              <a:rPr lang="en-CA" dirty="0"/>
              <a:t>Example 3: JPEG 2000 Interactive Protocol (JPIP)</a:t>
            </a:r>
          </a:p>
          <a:p>
            <a:endParaRPr lang="en-CA" dirty="0"/>
          </a:p>
          <a:p>
            <a:r>
              <a:rPr lang="en-CA" dirty="0"/>
              <a:t>Challenges:</a:t>
            </a:r>
          </a:p>
          <a:p>
            <a:pPr lvl="1"/>
            <a:r>
              <a:rPr lang="en-CA" dirty="0"/>
              <a:t>High bandwidth requirements for interactive video</a:t>
            </a:r>
          </a:p>
          <a:p>
            <a:pPr lvl="1"/>
            <a:r>
              <a:rPr lang="en-CA" dirty="0"/>
              <a:t>Latency sensitivity for remote user interactions</a:t>
            </a:r>
          </a:p>
          <a:p>
            <a:pPr lvl="1"/>
            <a:r>
              <a:rPr lang="en-CA" dirty="0"/>
              <a:t>Need to support multiple service classes</a:t>
            </a:r>
          </a:p>
          <a:p>
            <a:pPr lvl="1"/>
            <a:r>
              <a:rPr lang="en-CA" dirty="0"/>
              <a:t>Overhead of resource reservation mechanisms</a:t>
            </a:r>
          </a:p>
          <a:p>
            <a:pPr lvl="1"/>
            <a:r>
              <a:rPr lang="en-CA" dirty="0"/>
              <a:t>Limited effectiveness of end-to-end 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178492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Experimental Results (12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Figure 15:</a:t>
            </a:r>
          </a:p>
          <a:p>
            <a:pPr marL="0" indent="0">
              <a:buNone/>
            </a:pPr>
            <a:r>
              <a:rPr lang="en-CA" dirty="0"/>
              <a:t>    (a)  Bandwidth vs Time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(b) Queued Bytes at P1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(c) Queued Bytes at P2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81855-9960-4BF3-910C-60FCF1956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3128" r="15746" b="47077"/>
          <a:stretch/>
        </p:blipFill>
        <p:spPr>
          <a:xfrm>
            <a:off x="5013417" y="1012874"/>
            <a:ext cx="3961543" cy="59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0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3" y="1160086"/>
            <a:ext cx="8567224" cy="4966078"/>
          </a:xfrm>
        </p:spPr>
        <p:txBody>
          <a:bodyPr>
            <a:normAutofit/>
          </a:bodyPr>
          <a:lstStyle/>
          <a:p>
            <a:r>
              <a:rPr lang="en-CA" dirty="0"/>
              <a:t>SDN-assisted congestion control can provide the responsiveness needed for interactive video apps</a:t>
            </a:r>
          </a:p>
          <a:p>
            <a:r>
              <a:rPr lang="en-CA" dirty="0"/>
              <a:t>Key idea is to expose and exploit network state info</a:t>
            </a:r>
          </a:p>
          <a:p>
            <a:r>
              <a:rPr lang="en-CA" dirty="0"/>
              <a:t>Experimental results show that the proposed approach is responsive and fair, even in the presence of highly dynamic network flows</a:t>
            </a:r>
          </a:p>
          <a:p>
            <a:endParaRPr lang="en-CA" dirty="0"/>
          </a:p>
          <a:p>
            <a:r>
              <a:rPr lang="en-CA" dirty="0"/>
              <a:t>Future work:</a:t>
            </a:r>
          </a:p>
          <a:p>
            <a:pPr lvl="1"/>
            <a:r>
              <a:rPr lang="en-CA" dirty="0"/>
              <a:t>More efficient protocols for streaming network state info</a:t>
            </a:r>
          </a:p>
          <a:p>
            <a:pPr lvl="1"/>
            <a:r>
              <a:rPr lang="en-CA" dirty="0"/>
              <a:t>More effective solutions for high-latency federated networks</a:t>
            </a:r>
          </a:p>
        </p:txBody>
      </p:sp>
    </p:spTree>
    <p:extLst>
      <p:ext uri="{BB962C8B-B14F-4D97-AF65-F5344CB8AC3E}">
        <p14:creationId xmlns:p14="http://schemas.microsoft.com/office/powerpoint/2010/main" val="135092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0" y="1089746"/>
            <a:ext cx="8229600" cy="4966078"/>
          </a:xfrm>
        </p:spPr>
        <p:txBody>
          <a:bodyPr>
            <a:normAutofit/>
          </a:bodyPr>
          <a:lstStyle/>
          <a:p>
            <a:r>
              <a:rPr lang="en-CA" dirty="0"/>
              <a:t>Research Question: Can SDN provide effective and responsive congestion control for these applications?</a:t>
            </a:r>
          </a:p>
          <a:p>
            <a:r>
              <a:rPr lang="en-CA" dirty="0"/>
              <a:t>Answer: Yes!</a:t>
            </a:r>
          </a:p>
          <a:p>
            <a:endParaRPr lang="en-CA" dirty="0"/>
          </a:p>
          <a:p>
            <a:r>
              <a:rPr lang="en-CA" dirty="0"/>
              <a:t>Proposed Solution:</a:t>
            </a:r>
          </a:p>
          <a:p>
            <a:pPr lvl="1"/>
            <a:r>
              <a:rPr lang="en-CA" dirty="0"/>
              <a:t>Network-exposed API for network state visibility</a:t>
            </a:r>
          </a:p>
          <a:p>
            <a:pPr lvl="1"/>
            <a:r>
              <a:rPr lang="en-CA" dirty="0"/>
              <a:t>SDN-assisted congestion control with low latency, high </a:t>
            </a:r>
            <a:r>
              <a:rPr lang="en-CA" dirty="0" err="1"/>
              <a:t>bw</a:t>
            </a:r>
            <a:endParaRPr lang="en-CA" dirty="0"/>
          </a:p>
          <a:p>
            <a:pPr lvl="1"/>
            <a:r>
              <a:rPr lang="en-CA" dirty="0"/>
              <a:t>Fair sharing between interactive and non-interactive flows</a:t>
            </a:r>
          </a:p>
          <a:p>
            <a:r>
              <a:rPr lang="en-CA" dirty="0"/>
              <a:t>Extensive evaluation of effectiveness and scalability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12E4F-B3CA-41A3-B29B-81848980DB9C}"/>
              </a:ext>
            </a:extLst>
          </p:cNvPr>
          <p:cNvSpPr txBox="1"/>
          <p:nvPr/>
        </p:nvSpPr>
        <p:spPr>
          <a:xfrm>
            <a:off x="507200" y="5767752"/>
            <a:ext cx="7673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A. </a:t>
            </a:r>
            <a:r>
              <a:rPr lang="en-CA" dirty="0" err="1"/>
              <a:t>Naman</a:t>
            </a:r>
            <a:r>
              <a:rPr lang="en-CA" dirty="0"/>
              <a:t>, Y. Wang, H. </a:t>
            </a:r>
            <a:r>
              <a:rPr lang="en-CA" dirty="0" err="1"/>
              <a:t>Gharakheilia</a:t>
            </a:r>
            <a:r>
              <a:rPr lang="en-CA" dirty="0"/>
              <a:t>, V. </a:t>
            </a:r>
            <a:r>
              <a:rPr lang="en-CA" dirty="0" err="1"/>
              <a:t>Sivaraman</a:t>
            </a:r>
            <a:r>
              <a:rPr lang="en-CA" dirty="0"/>
              <a:t>, and D. Taubman,</a:t>
            </a:r>
          </a:p>
          <a:p>
            <a:r>
              <a:rPr lang="en-CA" dirty="0"/>
              <a:t>“Responsive High Throughput Congestion Control for Interactive Applications</a:t>
            </a:r>
          </a:p>
          <a:p>
            <a:r>
              <a:rPr lang="en-CA" dirty="0"/>
              <a:t>over SDN-Enabled Networks”, Computer Networks, April 2018.</a:t>
            </a:r>
          </a:p>
        </p:txBody>
      </p:sp>
    </p:spTree>
    <p:extLst>
      <p:ext uri="{BB962C8B-B14F-4D97-AF65-F5344CB8AC3E}">
        <p14:creationId xmlns:p14="http://schemas.microsoft.com/office/powerpoint/2010/main" val="8217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System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3CC5F-3DEC-4790-8519-58B620BDE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1575" r="15481" b="73743"/>
          <a:stretch/>
        </p:blipFill>
        <p:spPr>
          <a:xfrm>
            <a:off x="1092357" y="1342390"/>
            <a:ext cx="6376766" cy="351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7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Exposing Network State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RESTful API (HTTP-based)</a:t>
            </a:r>
          </a:p>
          <a:p>
            <a:endParaRPr lang="en-CA" dirty="0"/>
          </a:p>
          <a:p>
            <a:r>
              <a:rPr lang="en-CA" dirty="0"/>
              <a:t>Registration required by interactive flows</a:t>
            </a:r>
          </a:p>
          <a:p>
            <a:r>
              <a:rPr lang="en-CA" dirty="0"/>
              <a:t>Network query response protocol for state info</a:t>
            </a:r>
          </a:p>
          <a:p>
            <a:endParaRPr lang="en-CA" dirty="0"/>
          </a:p>
          <a:p>
            <a:r>
              <a:rPr lang="en-CA" dirty="0"/>
              <a:t>Request format:</a:t>
            </a:r>
          </a:p>
          <a:p>
            <a:pPr lvl="1"/>
            <a:r>
              <a:rPr lang="en-CA" dirty="0"/>
              <a:t>GET /stats/&lt;</a:t>
            </a:r>
            <a:r>
              <a:rPr lang="en-CA" dirty="0" err="1"/>
              <a:t>MyIP</a:t>
            </a:r>
            <a:r>
              <a:rPr lang="en-CA" dirty="0"/>
              <a:t>&gt;/&lt;</a:t>
            </a:r>
            <a:r>
              <a:rPr lang="en-CA" dirty="0" err="1"/>
              <a:t>PeerIP</a:t>
            </a:r>
            <a:r>
              <a:rPr lang="en-CA" dirty="0"/>
              <a:t>&gt;/&lt;</a:t>
            </a:r>
            <a:r>
              <a:rPr lang="en-CA" dirty="0" err="1"/>
              <a:t>LastIdx</a:t>
            </a:r>
            <a:r>
              <a:rPr lang="en-CA" dirty="0"/>
              <a:t>&gt;/&lt;</a:t>
            </a:r>
            <a:r>
              <a:rPr lang="en-CA" dirty="0" err="1"/>
              <a:t>MaxEntr</a:t>
            </a:r>
            <a:r>
              <a:rPr lang="en-CA" dirty="0"/>
              <a:t>&gt;/</a:t>
            </a:r>
          </a:p>
          <a:p>
            <a:r>
              <a:rPr lang="en-CA" dirty="0"/>
              <a:t>Response format:</a:t>
            </a:r>
          </a:p>
          <a:p>
            <a:pPr lvl="1"/>
            <a:r>
              <a:rPr lang="en-CA" dirty="0"/>
              <a:t>Network state entries: [ns entry1; ns entry2; …]</a:t>
            </a:r>
          </a:p>
          <a:p>
            <a:pPr lvl="1"/>
            <a:r>
              <a:rPr lang="en-CA" dirty="0"/>
              <a:t>Link state entries: [</a:t>
            </a:r>
            <a:r>
              <a:rPr lang="en-CA" dirty="0" err="1"/>
              <a:t>i</a:t>
            </a:r>
            <a:r>
              <a:rPr lang="en-CA" dirty="0"/>
              <a:t>, L, link_entry1, link_entry2, …]</a:t>
            </a:r>
          </a:p>
          <a:p>
            <a:pPr lvl="1"/>
            <a:r>
              <a:rPr lang="en-CA" dirty="0"/>
              <a:t>Information and format: [</a:t>
            </a:r>
            <a:r>
              <a:rPr lang="en-CA" dirty="0" err="1"/>
              <a:t>delta_i</a:t>
            </a:r>
            <a:r>
              <a:rPr lang="en-CA" dirty="0"/>
              <a:t>, </a:t>
            </a:r>
            <a:r>
              <a:rPr lang="en-CA" dirty="0" err="1"/>
              <a:t>b_i</a:t>
            </a:r>
            <a:r>
              <a:rPr lang="en-CA" dirty="0"/>
              <a:t>, </a:t>
            </a:r>
            <a:r>
              <a:rPr lang="en-CA" dirty="0" err="1"/>
              <a:t>q_i</a:t>
            </a:r>
            <a:r>
              <a:rPr lang="en-CA" dirty="0"/>
              <a:t>, </a:t>
            </a:r>
            <a:r>
              <a:rPr lang="en-CA" dirty="0" err="1"/>
              <a:t>R_i</a:t>
            </a:r>
            <a:r>
              <a:rPr lang="en-CA" dirty="0"/>
              <a:t>, </a:t>
            </a:r>
            <a:r>
              <a:rPr lang="en-CA" dirty="0" err="1"/>
              <a:t>d_i</a:t>
            </a:r>
            <a:r>
              <a:rPr lang="en-CA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9052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Control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r>
              <a:rPr lang="en-CA" dirty="0"/>
              <a:t>Two queues: interactive and non-interactive</a:t>
            </a:r>
          </a:p>
          <a:p>
            <a:r>
              <a:rPr lang="en-CA" dirty="0"/>
              <a:t>Dynamic estimation of number of bytes queued at the bottleneck point on an end-to-end path</a:t>
            </a:r>
          </a:p>
          <a:p>
            <a:r>
              <a:rPr lang="en-CA" dirty="0"/>
              <a:t>Try to limit this queue size for interactive traffic</a:t>
            </a:r>
          </a:p>
          <a:p>
            <a:endParaRPr lang="en-CA" dirty="0"/>
          </a:p>
          <a:p>
            <a:r>
              <a:rPr lang="en-CA" dirty="0"/>
              <a:t>Formulas derived for control-theoretic dynamics</a:t>
            </a:r>
          </a:p>
          <a:p>
            <a:r>
              <a:rPr lang="en-CA" dirty="0"/>
              <a:t>Analogous to “Rate-Delay (RD) Network Services” by M. </a:t>
            </a:r>
            <a:r>
              <a:rPr lang="en-CA" dirty="0" err="1"/>
              <a:t>Podlesny</a:t>
            </a:r>
            <a:r>
              <a:rPr lang="en-CA" dirty="0"/>
              <a:t> and S. </a:t>
            </a:r>
            <a:r>
              <a:rPr lang="en-CA" dirty="0" err="1"/>
              <a:t>Gorinsky</a:t>
            </a:r>
            <a:r>
              <a:rPr lang="en-CA" dirty="0"/>
              <a:t>, ACM SIGCOMM 2008</a:t>
            </a:r>
          </a:p>
        </p:txBody>
      </p:sp>
    </p:spTree>
    <p:extLst>
      <p:ext uri="{BB962C8B-B14F-4D97-AF65-F5344CB8AC3E}">
        <p14:creationId xmlns:p14="http://schemas.microsoft.com/office/powerpoint/2010/main" val="264075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Experimental setup with </a:t>
            </a:r>
            <a:r>
              <a:rPr lang="en-CA" dirty="0" err="1"/>
              <a:t>Mininet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5A64B-3672-4A0D-8312-AF36B3129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4" t="11574" r="50000" b="61025"/>
          <a:stretch/>
        </p:blipFill>
        <p:spPr>
          <a:xfrm>
            <a:off x="2271932" y="1506093"/>
            <a:ext cx="5240216" cy="52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3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Experimental Results (1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Figure 3: Average Bandwidth (</a:t>
            </a:r>
            <a:r>
              <a:rPr lang="en-CA" dirty="0" err="1"/>
              <a:t>Mbps</a:t>
            </a:r>
            <a:r>
              <a:rPr lang="en-CA" dirty="0"/>
              <a:t>) versus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6B986-DBA4-4B65-A587-10D2E7D1D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91" t="50000" r="50000" b="27590"/>
          <a:stretch/>
        </p:blipFill>
        <p:spPr>
          <a:xfrm>
            <a:off x="1294257" y="1603715"/>
            <a:ext cx="6386701" cy="501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Experimental Results (2 of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Figure 4: Bottleneck Queue Size (bytes) vs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0A1C4-0B16-45BF-86DC-30C02F8FE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1574" r="14684" b="65744"/>
          <a:stretch/>
        </p:blipFill>
        <p:spPr>
          <a:xfrm>
            <a:off x="1340036" y="1597259"/>
            <a:ext cx="5973145" cy="496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01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11700</TotalTime>
  <Words>695</Words>
  <Application>Microsoft Office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Office Theme</vt:lpstr>
      <vt:lpstr>Congestion Control in SDN-Enabled Networks</vt:lpstr>
      <vt:lpstr>Introduction and Motivation</vt:lpstr>
      <vt:lpstr>This Paper</vt:lpstr>
      <vt:lpstr>System Architecture</vt:lpstr>
      <vt:lpstr>Exposing Network State Information</vt:lpstr>
      <vt:lpstr>Control Algorithm</vt:lpstr>
      <vt:lpstr>Experimental Evaluation</vt:lpstr>
      <vt:lpstr>Experimental Results (1 of 12)</vt:lpstr>
      <vt:lpstr>Experimental Results (2 of 12)</vt:lpstr>
      <vt:lpstr>Experimental Results (3 of 12)</vt:lpstr>
      <vt:lpstr>Experimental Results (4 of 12)</vt:lpstr>
      <vt:lpstr>Experimental Results (5 of 12)</vt:lpstr>
      <vt:lpstr>Experimental Results (6 of 12)</vt:lpstr>
      <vt:lpstr>Experimental Results (7 of 12)</vt:lpstr>
      <vt:lpstr>Experimental Results (8 of 12)</vt:lpstr>
      <vt:lpstr>Federated Network Scenario</vt:lpstr>
      <vt:lpstr>Experimental Results (9 of 12)</vt:lpstr>
      <vt:lpstr>Experimental Results (10 of 12)</vt:lpstr>
      <vt:lpstr>Experimental Results (11 of 12)</vt:lpstr>
      <vt:lpstr>Experimental Results (12 of 12)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 Williamson</cp:lastModifiedBy>
  <cp:revision>402</cp:revision>
  <dcterms:created xsi:type="dcterms:W3CDTF">2013-07-31T17:26:06Z</dcterms:created>
  <dcterms:modified xsi:type="dcterms:W3CDTF">2019-03-27T20:10:56Z</dcterms:modified>
</cp:coreProperties>
</file>