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rmAutofit/>
          </a:bodyPr>
          <a:lstStyle/>
          <a:p>
            <a:r>
              <a:rPr lang="en-US" dirty="0"/>
              <a:t>Model Validation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E1342-070D-4FF5-B0FA-C13C4DAC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E22D-84DE-4CEF-BD27-E784259DE7B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31875" name="Rectangle 3">
            <a:extLst>
              <a:ext uri="{FF2B5EF4-FFF2-40B4-BE49-F238E27FC236}">
                <a16:creationId xmlns:a16="http://schemas.microsoft.com/office/drawing/2014/main" id="{FA923059-4C7B-41A6-9E21-79DBFB883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/>
              <a:t>Plan: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Discuss verification and validation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Define concepts and terminology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Example: Barber Shop simulator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Effect of arrival rate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Effect of service rate(s)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Effect of waiting room size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Effect of dispatch policy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BC9BC-A4D1-4A5B-A8CF-AADD0A7E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5923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DC98-A25F-4421-AF05-6083BDC0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2AF8-D2F5-4515-8352-95F6C894DC7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32898" name="Rectangle 2">
            <a:extLst>
              <a:ext uri="{FF2B5EF4-FFF2-40B4-BE49-F238E27FC236}">
                <a16:creationId xmlns:a16="http://schemas.microsoft.com/office/drawing/2014/main" id="{0E50C052-107D-47AC-B8A9-EA53A804C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035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Verification and Validation</a:t>
            </a:r>
          </a:p>
        </p:txBody>
      </p:sp>
      <p:sp>
        <p:nvSpPr>
          <p:cNvPr id="1232899" name="Rectangle 3">
            <a:extLst>
              <a:ext uri="{FF2B5EF4-FFF2-40B4-BE49-F238E27FC236}">
                <a16:creationId xmlns:a16="http://schemas.microsoft.com/office/drawing/2014/main" id="{064413CA-5896-4D8C-8CAA-51DC94AFE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 dirty="0"/>
              <a:t>Simulation is a widely used (and abused!) technique for systems performance </a:t>
            </a:r>
            <a:r>
              <a:rPr lang="en-US" altLang="en-US" sz="3200" dirty="0" err="1"/>
              <a:t>eval</a:t>
            </a:r>
            <a:endParaRPr lang="en-US" altLang="en-US" sz="3200" dirty="0"/>
          </a:p>
          <a:p>
            <a:r>
              <a:rPr lang="en-US" altLang="en-US" sz="3200" dirty="0"/>
              <a:t>It is important to establish trust and confidence in the results generated and reported via simulation</a:t>
            </a:r>
          </a:p>
          <a:p>
            <a:r>
              <a:rPr lang="en-US" altLang="en-US" sz="3200" dirty="0"/>
              <a:t>Two (slightly different) aspects:</a:t>
            </a:r>
          </a:p>
          <a:p>
            <a:pPr lvl="1"/>
            <a:r>
              <a:rPr lang="en-US" altLang="en-US" sz="2800" dirty="0"/>
              <a:t>Verification: results are correct (built model right)</a:t>
            </a:r>
          </a:p>
          <a:p>
            <a:pPr lvl="1"/>
            <a:r>
              <a:rPr lang="en-US" altLang="en-US" sz="2800" dirty="0"/>
              <a:t>Validation: results match reality (built right model)</a:t>
            </a:r>
          </a:p>
        </p:txBody>
      </p:sp>
    </p:spTree>
    <p:extLst>
      <p:ext uri="{BB962C8B-B14F-4D97-AF65-F5344CB8AC3E}">
        <p14:creationId xmlns:p14="http://schemas.microsoft.com/office/powerpoint/2010/main" val="28630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4FF15A-C442-4669-BF7F-93518142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3004-DDA5-40B1-B884-3E63FCCAEC2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33922" name="Rectangle 2">
            <a:extLst>
              <a:ext uri="{FF2B5EF4-FFF2-40B4-BE49-F238E27FC236}">
                <a16:creationId xmlns:a16="http://schemas.microsoft.com/office/drawing/2014/main" id="{CCA9F4C9-98DB-4A96-BCE2-13F3A0E42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24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Verification</a:t>
            </a:r>
          </a:p>
        </p:txBody>
      </p:sp>
      <p:sp>
        <p:nvSpPr>
          <p:cNvPr id="1233923" name="Rectangle 3">
            <a:extLst>
              <a:ext uri="{FF2B5EF4-FFF2-40B4-BE49-F238E27FC236}">
                <a16:creationId xmlns:a16="http://schemas.microsoft.com/office/drawing/2014/main" id="{649A756F-7D8F-4E8A-BF9E-11991B62C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Verification is mostly about establishing correctness (i.e., veracity, truthfulness)</a:t>
            </a:r>
          </a:p>
          <a:p>
            <a:r>
              <a:rPr lang="en-US" altLang="en-US" sz="3200"/>
              <a:t>Does it do what it is supposed to do?</a:t>
            </a:r>
          </a:p>
          <a:p>
            <a:pPr lvl="1"/>
            <a:r>
              <a:rPr lang="en-US" altLang="en-US" sz="2800"/>
              <a:t>Meets requirements specifications (if any)</a:t>
            </a:r>
          </a:p>
          <a:p>
            <a:r>
              <a:rPr lang="en-US" altLang="en-US" sz="3200"/>
              <a:t>Does it produce correct results?</a:t>
            </a:r>
          </a:p>
          <a:p>
            <a:pPr lvl="1"/>
            <a:r>
              <a:rPr lang="en-US" altLang="en-US" sz="2800"/>
              <a:t>Check results on known cases (input/output)</a:t>
            </a:r>
          </a:p>
          <a:p>
            <a:pPr lvl="1"/>
            <a:r>
              <a:rPr lang="en-US" altLang="en-US" sz="2800"/>
              <a:t>Handles special “corner” cases</a:t>
            </a:r>
          </a:p>
          <a:p>
            <a:pPr lvl="1"/>
            <a:r>
              <a:rPr lang="en-US" altLang="en-US" sz="2800"/>
              <a:t>Results are mathematically plausible</a:t>
            </a:r>
          </a:p>
        </p:txBody>
      </p:sp>
    </p:spTree>
    <p:extLst>
      <p:ext uri="{BB962C8B-B14F-4D97-AF65-F5344CB8AC3E}">
        <p14:creationId xmlns:p14="http://schemas.microsoft.com/office/powerpoint/2010/main" val="334315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8009F-7AAB-40BA-8F1E-FB44587D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7FEF-85B0-45C0-BCB0-CF29ECC9BCA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34946" name="Rectangle 2">
            <a:extLst>
              <a:ext uri="{FF2B5EF4-FFF2-40B4-BE49-F238E27FC236}">
                <a16:creationId xmlns:a16="http://schemas.microsoft.com/office/drawing/2014/main" id="{B9D728D0-1A2F-4685-A713-C7AED8D09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099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Validation</a:t>
            </a:r>
          </a:p>
        </p:txBody>
      </p:sp>
      <p:sp>
        <p:nvSpPr>
          <p:cNvPr id="1234947" name="Rectangle 3">
            <a:extLst>
              <a:ext uri="{FF2B5EF4-FFF2-40B4-BE49-F238E27FC236}">
                <a16:creationId xmlns:a16="http://schemas.microsoft.com/office/drawing/2014/main" id="{2A4E119F-6D4E-44C7-976A-5796F9AE3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05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dirty="0"/>
              <a:t>Validation is more about the practical applicability of the simulator (usefulness)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Does it give answers that make sense?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Are the results intuitively plausible?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Can it predict results for unknown cases?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Can results be corroborated in some way?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Analytical model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Expert opinion (could you fool an expert in a Turing test?)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Experimental measurement data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Relationship to reality is key!</a:t>
            </a:r>
          </a:p>
        </p:txBody>
      </p:sp>
    </p:spTree>
    <p:extLst>
      <p:ext uri="{BB962C8B-B14F-4D97-AF65-F5344CB8AC3E}">
        <p14:creationId xmlns:p14="http://schemas.microsoft.com/office/powerpoint/2010/main" val="186590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735B6-D892-419C-BE80-90267512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EC2-47CB-4F11-A92D-8071875C6E8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35970" name="Rectangle 2">
            <a:extLst>
              <a:ext uri="{FF2B5EF4-FFF2-40B4-BE49-F238E27FC236}">
                <a16:creationId xmlns:a16="http://schemas.microsoft.com/office/drawing/2014/main" id="{A44EC8B3-48E2-494B-A66E-29A39B1B2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044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235971" name="Rectangle 3">
            <a:extLst>
              <a:ext uri="{FF2B5EF4-FFF2-40B4-BE49-F238E27FC236}">
                <a16:creationId xmlns:a16="http://schemas.microsoft.com/office/drawing/2014/main" id="{E0DD6DC3-13E9-4922-AB50-E5AA818E9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 dirty="0"/>
              <a:t>Suppose you have a simulator for the Barber Shop problem</a:t>
            </a:r>
          </a:p>
          <a:p>
            <a:r>
              <a:rPr lang="en-US" altLang="en-US" sz="3200" dirty="0"/>
              <a:t>How to do “V &amp; V” for simulation model?</a:t>
            </a:r>
          </a:p>
          <a:p>
            <a:pPr lvl="1"/>
            <a:r>
              <a:rPr lang="en-US" altLang="en-US" sz="2800" dirty="0"/>
              <a:t>Manual tracing with </a:t>
            </a:r>
            <a:r>
              <a:rPr lang="en-US" altLang="en-US" sz="2800" dirty="0" err="1"/>
              <a:t>printf</a:t>
            </a:r>
            <a:r>
              <a:rPr lang="en-US" altLang="en-US" sz="2800" dirty="0"/>
              <a:t> statements</a:t>
            </a:r>
          </a:p>
          <a:p>
            <a:pPr lvl="1"/>
            <a:r>
              <a:rPr lang="en-US" altLang="en-US" sz="2800" dirty="0"/>
              <a:t>Try boundary cases (extreme and/or special)</a:t>
            </a:r>
          </a:p>
          <a:p>
            <a:pPr lvl="1"/>
            <a:r>
              <a:rPr lang="en-US" altLang="en-US" sz="2800" dirty="0"/>
              <a:t>Numerical comparisons to analytical model</a:t>
            </a:r>
          </a:p>
          <a:p>
            <a:pPr lvl="1"/>
            <a:r>
              <a:rPr lang="en-US" altLang="en-US" sz="2800" dirty="0"/>
              <a:t>Comparison to M/M/1/K analytical model</a:t>
            </a:r>
          </a:p>
          <a:p>
            <a:pPr lvl="1"/>
            <a:r>
              <a:rPr lang="en-US" altLang="en-US" sz="2800" dirty="0"/>
              <a:t>Comparison to M/M/2 analytical model</a:t>
            </a:r>
          </a:p>
        </p:txBody>
      </p:sp>
    </p:spTree>
    <p:extLst>
      <p:ext uri="{BB962C8B-B14F-4D97-AF65-F5344CB8AC3E}">
        <p14:creationId xmlns:p14="http://schemas.microsoft.com/office/powerpoint/2010/main" val="98784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8D2FA-B021-43B1-9A5F-78FB55BE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3540-2347-4D6A-B676-772E9EE974B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36994" name="Rectangle 2">
            <a:extLst>
              <a:ext uri="{FF2B5EF4-FFF2-40B4-BE49-F238E27FC236}">
                <a16:creationId xmlns:a16="http://schemas.microsoft.com/office/drawing/2014/main" id="{CD9B32A0-8F68-456A-87AD-2F4BDBF99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9235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Summary</a:t>
            </a:r>
          </a:p>
        </p:txBody>
      </p:sp>
      <p:sp>
        <p:nvSpPr>
          <p:cNvPr id="1236995" name="Rectangle 3">
            <a:extLst>
              <a:ext uri="{FF2B5EF4-FFF2-40B4-BE49-F238E27FC236}">
                <a16:creationId xmlns:a16="http://schemas.microsoft.com/office/drawing/2014/main" id="{B3F843D7-00BF-4009-960F-F539263BD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191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/>
              <a:t>Simulation validation is an important step in establishing the correctness of results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Rarely discussed in papers themselves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Important “behind the scenes” effort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Should be part of your science “checklist”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If results don’t make sense, then find simplest possible example showing the problem, so you can debug and fix it!</a:t>
            </a:r>
          </a:p>
        </p:txBody>
      </p:sp>
    </p:spTree>
    <p:extLst>
      <p:ext uri="{BB962C8B-B14F-4D97-AF65-F5344CB8AC3E}">
        <p14:creationId xmlns:p14="http://schemas.microsoft.com/office/powerpoint/2010/main" val="354736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11513</TotalTime>
  <Words>364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 Theme</vt:lpstr>
      <vt:lpstr>Model Validation</vt:lpstr>
      <vt:lpstr>Outline</vt:lpstr>
      <vt:lpstr>Verification and Validation</vt:lpstr>
      <vt:lpstr>Verification</vt:lpstr>
      <vt:lpstr>Validation</vt:lpstr>
      <vt:lpstr>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375</cp:revision>
  <dcterms:created xsi:type="dcterms:W3CDTF">2013-07-31T17:26:06Z</dcterms:created>
  <dcterms:modified xsi:type="dcterms:W3CDTF">2019-01-13T17:42:23Z</dcterms:modified>
</cp:coreProperties>
</file>