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93CE5-F80D-BA4F-A3AC-F60453A82B60}" type="datetimeFigureOut">
              <a:rPr lang="en-US" smtClean="0"/>
              <a:pPr/>
              <a:t>1/13/2019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00964-B5C1-374D-8CBD-26DECFC32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9140" y="3550259"/>
            <a:ext cx="6731101" cy="1245955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9139" y="4796214"/>
            <a:ext cx="6731101" cy="62051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2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6"/>
            <a:ext cx="8229600" cy="4966078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13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lang="en-CA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marL="742950" lvl="1" indent="-285750" algn="l" defTabSz="4572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90000"/>
              <a:buFont typeface="Calibri" pitchFamily="34" charset="0"/>
              <a:buChar char="—"/>
            </a:pPr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8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70077"/>
            <a:ext cx="5486400" cy="365749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01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0036" y="1"/>
            <a:ext cx="7346763" cy="793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0" y="1260092"/>
            <a:ext cx="8229600" cy="4866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45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32001" y="6356350"/>
            <a:ext cx="5323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CPSC 641     Winter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74000" y="6356350"/>
            <a:ext cx="86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91707-747E-C946-9ECD-54E2551B1C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8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7" r:id="rId4"/>
  </p:sldLayoutIdLst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F0000"/>
        </a:buClr>
        <a:buFont typeface="Wingdings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SzPct val="90000"/>
        <a:buFont typeface="Calibri" pitchFamily="34" charset="0"/>
        <a:buChar char="—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alibri" pitchFamily="34" charset="0"/>
        <a:buChar char="—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0658" y="2138525"/>
            <a:ext cx="5805597" cy="983610"/>
          </a:xfrm>
        </p:spPr>
        <p:txBody>
          <a:bodyPr>
            <a:normAutofit/>
          </a:bodyPr>
          <a:lstStyle/>
          <a:p>
            <a:r>
              <a:rPr lang="en-US" dirty="0"/>
              <a:t>Model Validation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30658" y="3641431"/>
            <a:ext cx="5652601" cy="198531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7F7F7F"/>
                </a:solidFill>
              </a:rPr>
              <a:t>Carey Williamson</a:t>
            </a:r>
          </a:p>
          <a:p>
            <a:r>
              <a:rPr lang="en-US" dirty="0">
                <a:solidFill>
                  <a:srgbClr val="7F7F7F"/>
                </a:solidFill>
              </a:rPr>
              <a:t>Department of Computer Science</a:t>
            </a:r>
          </a:p>
          <a:p>
            <a:r>
              <a:rPr lang="en-US" dirty="0">
                <a:solidFill>
                  <a:srgbClr val="7F7F7F"/>
                </a:solidFill>
              </a:rPr>
              <a:t>University of Calgary</a:t>
            </a:r>
          </a:p>
        </p:txBody>
      </p:sp>
    </p:spTree>
    <p:extLst>
      <p:ext uri="{BB962C8B-B14F-4D97-AF65-F5344CB8AC3E}">
        <p14:creationId xmlns:p14="http://schemas.microsoft.com/office/powerpoint/2010/main" val="4063233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FE1342-070D-4FF5-B0FA-C13C4DAC5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6E22D-84DE-4CEF-BD27-E784259DE7BE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231875" name="Rectangle 3">
            <a:extLst>
              <a:ext uri="{FF2B5EF4-FFF2-40B4-BE49-F238E27FC236}">
                <a16:creationId xmlns:a16="http://schemas.microsoft.com/office/drawing/2014/main" id="{FA923059-4C7B-41A6-9E21-79DBFB8837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7924800" cy="4876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altLang="en-US" sz="3200"/>
              <a:t>Plan:</a:t>
            </a:r>
          </a:p>
          <a:p>
            <a:pPr lvl="1">
              <a:lnSpc>
                <a:spcPct val="90000"/>
              </a:lnSpc>
            </a:pPr>
            <a:r>
              <a:rPr lang="en-US" altLang="en-US" sz="2800"/>
              <a:t>Discuss verification and validation</a:t>
            </a:r>
          </a:p>
          <a:p>
            <a:pPr lvl="1">
              <a:lnSpc>
                <a:spcPct val="90000"/>
              </a:lnSpc>
            </a:pPr>
            <a:r>
              <a:rPr lang="en-US" altLang="en-US" sz="2800"/>
              <a:t>Define concepts and terminology</a:t>
            </a:r>
          </a:p>
          <a:p>
            <a:pPr lvl="1">
              <a:lnSpc>
                <a:spcPct val="90000"/>
              </a:lnSpc>
            </a:pPr>
            <a:r>
              <a:rPr lang="en-US" altLang="en-US" sz="2800"/>
              <a:t>Example: Barber Shop simulator</a:t>
            </a:r>
          </a:p>
          <a:p>
            <a:pPr lvl="2">
              <a:lnSpc>
                <a:spcPct val="90000"/>
              </a:lnSpc>
            </a:pPr>
            <a:r>
              <a:rPr lang="en-US" altLang="en-US" sz="2400"/>
              <a:t> Effect of arrival rate</a:t>
            </a:r>
          </a:p>
          <a:p>
            <a:pPr lvl="2">
              <a:lnSpc>
                <a:spcPct val="90000"/>
              </a:lnSpc>
            </a:pPr>
            <a:r>
              <a:rPr lang="en-US" altLang="en-US" sz="2400"/>
              <a:t> Effect of service rate(s)</a:t>
            </a:r>
          </a:p>
          <a:p>
            <a:pPr lvl="2">
              <a:lnSpc>
                <a:spcPct val="90000"/>
              </a:lnSpc>
            </a:pPr>
            <a:r>
              <a:rPr lang="en-US" altLang="en-US" sz="2400"/>
              <a:t> Effect of waiting room size</a:t>
            </a:r>
          </a:p>
          <a:p>
            <a:pPr lvl="2">
              <a:lnSpc>
                <a:spcPct val="90000"/>
              </a:lnSpc>
            </a:pPr>
            <a:r>
              <a:rPr lang="en-US" altLang="en-US" sz="2400"/>
              <a:t> Effect of dispatch policy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E7BC9BC-A4D1-4A5B-A8CF-AADD0A7E1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659231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71DC98-A25F-4421-AF05-6083BDC07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52AF8-D2F5-4515-8352-95F6C894DC72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232898" name="Rectangle 2">
            <a:extLst>
              <a:ext uri="{FF2B5EF4-FFF2-40B4-BE49-F238E27FC236}">
                <a16:creationId xmlns:a16="http://schemas.microsoft.com/office/drawing/2014/main" id="{0E50C052-107D-47AC-B8A9-EA53A804CA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7035"/>
            <a:ext cx="83058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Verification and Validation</a:t>
            </a:r>
          </a:p>
        </p:txBody>
      </p:sp>
      <p:sp>
        <p:nvSpPr>
          <p:cNvPr id="1232899" name="Rectangle 3">
            <a:extLst>
              <a:ext uri="{FF2B5EF4-FFF2-40B4-BE49-F238E27FC236}">
                <a16:creationId xmlns:a16="http://schemas.microsoft.com/office/drawing/2014/main" id="{064413CA-5896-4D8C-8CAA-51DC94AFE6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305800" cy="4876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3200" dirty="0"/>
              <a:t>Simulation is a widely used (and abused!) technique for systems performance </a:t>
            </a:r>
            <a:r>
              <a:rPr lang="en-US" altLang="en-US" sz="3200" dirty="0" err="1"/>
              <a:t>eval</a:t>
            </a:r>
            <a:endParaRPr lang="en-US" altLang="en-US" sz="3200" dirty="0"/>
          </a:p>
          <a:p>
            <a:r>
              <a:rPr lang="en-US" altLang="en-US" sz="3200" dirty="0"/>
              <a:t>It is important to establish trust and confidence in the results generated and reported via simulation</a:t>
            </a:r>
          </a:p>
          <a:p>
            <a:r>
              <a:rPr lang="en-US" altLang="en-US" sz="3200" dirty="0"/>
              <a:t>Two (slightly different) aspects:</a:t>
            </a:r>
          </a:p>
          <a:p>
            <a:pPr lvl="1"/>
            <a:r>
              <a:rPr lang="en-US" altLang="en-US" sz="2800" dirty="0"/>
              <a:t>Verification: results are correct (built model right)</a:t>
            </a:r>
          </a:p>
          <a:p>
            <a:pPr lvl="1"/>
            <a:r>
              <a:rPr lang="en-US" altLang="en-US" sz="2800" dirty="0"/>
              <a:t>Validation: results match reality (built right model)</a:t>
            </a:r>
          </a:p>
        </p:txBody>
      </p:sp>
    </p:spTree>
    <p:extLst>
      <p:ext uri="{BB962C8B-B14F-4D97-AF65-F5344CB8AC3E}">
        <p14:creationId xmlns:p14="http://schemas.microsoft.com/office/powerpoint/2010/main" val="286301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4FF15A-C442-4669-BF7F-93518142E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B3004-DDA5-40B1-B884-3E63FCCAEC2A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233922" name="Rectangle 2">
            <a:extLst>
              <a:ext uri="{FF2B5EF4-FFF2-40B4-BE49-F238E27FC236}">
                <a16:creationId xmlns:a16="http://schemas.microsoft.com/office/drawing/2014/main" id="{CCA9F4C9-98DB-4A96-BCE2-13F3A0E42A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024"/>
            <a:ext cx="83058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Verification</a:t>
            </a:r>
          </a:p>
        </p:txBody>
      </p:sp>
      <p:sp>
        <p:nvSpPr>
          <p:cNvPr id="1233923" name="Rectangle 3">
            <a:extLst>
              <a:ext uri="{FF2B5EF4-FFF2-40B4-BE49-F238E27FC236}">
                <a16:creationId xmlns:a16="http://schemas.microsoft.com/office/drawing/2014/main" id="{649A756F-7D8F-4E8A-BF9E-11991B62C3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05800" cy="4876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3200"/>
              <a:t>Verification is mostly about establishing correctness (i.e., veracity, truthfulness)</a:t>
            </a:r>
          </a:p>
          <a:p>
            <a:r>
              <a:rPr lang="en-US" altLang="en-US" sz="3200"/>
              <a:t>Does it do what it is supposed to do?</a:t>
            </a:r>
          </a:p>
          <a:p>
            <a:pPr lvl="1"/>
            <a:r>
              <a:rPr lang="en-US" altLang="en-US" sz="2800"/>
              <a:t>Meets requirements specifications (if any)</a:t>
            </a:r>
          </a:p>
          <a:p>
            <a:r>
              <a:rPr lang="en-US" altLang="en-US" sz="3200"/>
              <a:t>Does it produce correct results?</a:t>
            </a:r>
          </a:p>
          <a:p>
            <a:pPr lvl="1"/>
            <a:r>
              <a:rPr lang="en-US" altLang="en-US" sz="2800"/>
              <a:t>Check results on known cases (input/output)</a:t>
            </a:r>
          </a:p>
          <a:p>
            <a:pPr lvl="1"/>
            <a:r>
              <a:rPr lang="en-US" altLang="en-US" sz="2800"/>
              <a:t>Handles special “corner” cases</a:t>
            </a:r>
          </a:p>
          <a:p>
            <a:pPr lvl="1"/>
            <a:r>
              <a:rPr lang="en-US" altLang="en-US" sz="2800"/>
              <a:t>Results are mathematically plausible</a:t>
            </a:r>
          </a:p>
        </p:txBody>
      </p:sp>
    </p:spTree>
    <p:extLst>
      <p:ext uri="{BB962C8B-B14F-4D97-AF65-F5344CB8AC3E}">
        <p14:creationId xmlns:p14="http://schemas.microsoft.com/office/powerpoint/2010/main" val="3343150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08009F-7AAB-40BA-8F1E-FB44587D1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7FEF-85B0-45C0-BCB0-CF29ECC9BCA4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234946" name="Rectangle 2">
            <a:extLst>
              <a:ext uri="{FF2B5EF4-FFF2-40B4-BE49-F238E27FC236}">
                <a16:creationId xmlns:a16="http://schemas.microsoft.com/office/drawing/2014/main" id="{B9D728D0-1A2F-4685-A713-C7AED8D097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1099"/>
            <a:ext cx="83058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Validation</a:t>
            </a:r>
          </a:p>
        </p:txBody>
      </p:sp>
      <p:sp>
        <p:nvSpPr>
          <p:cNvPr id="1234947" name="Rectangle 3">
            <a:extLst>
              <a:ext uri="{FF2B5EF4-FFF2-40B4-BE49-F238E27FC236}">
                <a16:creationId xmlns:a16="http://schemas.microsoft.com/office/drawing/2014/main" id="{2A4E119F-6D4E-44C7-976A-5796F9AE30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305800" cy="4876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altLang="en-US" dirty="0"/>
              <a:t>Validation is more about the practical applicability of the simulator (usefulness)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Does it give answers that make sense?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Are the results intuitively plausible?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Can it predict results for unknown cases?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Can results be corroborated in some way?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Analytical model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Expert opinion (could you fool an expert in a Turing test?)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Experimental measurement data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Relationship to reality is key!</a:t>
            </a:r>
          </a:p>
        </p:txBody>
      </p:sp>
    </p:spTree>
    <p:extLst>
      <p:ext uri="{BB962C8B-B14F-4D97-AF65-F5344CB8AC3E}">
        <p14:creationId xmlns:p14="http://schemas.microsoft.com/office/powerpoint/2010/main" val="1865909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D735B6-D892-419C-BE80-902675123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23EC2-47CB-4F11-A92D-8071875C6E8C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235970" name="Rectangle 2">
            <a:extLst>
              <a:ext uri="{FF2B5EF4-FFF2-40B4-BE49-F238E27FC236}">
                <a16:creationId xmlns:a16="http://schemas.microsoft.com/office/drawing/2014/main" id="{A44EC8B3-48E2-494B-A66E-29A39B1B29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7044"/>
            <a:ext cx="83058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1235971" name="Rectangle 3">
            <a:extLst>
              <a:ext uri="{FF2B5EF4-FFF2-40B4-BE49-F238E27FC236}">
                <a16:creationId xmlns:a16="http://schemas.microsoft.com/office/drawing/2014/main" id="{E0DD6DC3-13E9-4922-AB50-E5AA818E99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4876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3200" dirty="0"/>
              <a:t>Suppose you have a simulator for the Barber Shop problem</a:t>
            </a:r>
          </a:p>
          <a:p>
            <a:r>
              <a:rPr lang="en-US" altLang="en-US" sz="3200" dirty="0"/>
              <a:t>How to do “V &amp; V” for simulation model?</a:t>
            </a:r>
          </a:p>
          <a:p>
            <a:pPr lvl="1"/>
            <a:r>
              <a:rPr lang="en-US" altLang="en-US" sz="2800" dirty="0"/>
              <a:t>Manual tracing with </a:t>
            </a:r>
            <a:r>
              <a:rPr lang="en-US" altLang="en-US" sz="2800" dirty="0" err="1"/>
              <a:t>printf</a:t>
            </a:r>
            <a:r>
              <a:rPr lang="en-US" altLang="en-US" sz="2800" dirty="0"/>
              <a:t> statements</a:t>
            </a:r>
          </a:p>
          <a:p>
            <a:pPr lvl="1"/>
            <a:r>
              <a:rPr lang="en-US" altLang="en-US" sz="2800" dirty="0"/>
              <a:t>Try boundary cases (extreme and/or special)</a:t>
            </a:r>
          </a:p>
          <a:p>
            <a:pPr lvl="1"/>
            <a:r>
              <a:rPr lang="en-US" altLang="en-US" sz="2800" dirty="0"/>
              <a:t>Numerical comparisons to analytical model</a:t>
            </a:r>
          </a:p>
          <a:p>
            <a:pPr lvl="1"/>
            <a:r>
              <a:rPr lang="en-US" altLang="en-US" sz="2800" dirty="0"/>
              <a:t>Comparison to M/M/1/K analytical model</a:t>
            </a:r>
          </a:p>
          <a:p>
            <a:pPr lvl="1"/>
            <a:r>
              <a:rPr lang="en-US" altLang="en-US" sz="2800" dirty="0"/>
              <a:t>Comparison to M/M/2 analytical model</a:t>
            </a:r>
          </a:p>
        </p:txBody>
      </p:sp>
    </p:spTree>
    <p:extLst>
      <p:ext uri="{BB962C8B-B14F-4D97-AF65-F5344CB8AC3E}">
        <p14:creationId xmlns:p14="http://schemas.microsoft.com/office/powerpoint/2010/main" val="987842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78D2FA-B021-43B1-9A5F-78FB55BEE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B3540-2347-4D6A-B676-772E9EE974BD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236994" name="Rectangle 2">
            <a:extLst>
              <a:ext uri="{FF2B5EF4-FFF2-40B4-BE49-F238E27FC236}">
                <a16:creationId xmlns:a16="http://schemas.microsoft.com/office/drawing/2014/main" id="{CD9B32A0-8F68-456A-87AD-2F4BDBF99C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49235"/>
            <a:ext cx="83058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Summary</a:t>
            </a:r>
          </a:p>
        </p:txBody>
      </p:sp>
      <p:sp>
        <p:nvSpPr>
          <p:cNvPr id="1236995" name="Rectangle 3">
            <a:extLst>
              <a:ext uri="{FF2B5EF4-FFF2-40B4-BE49-F238E27FC236}">
                <a16:creationId xmlns:a16="http://schemas.microsoft.com/office/drawing/2014/main" id="{B3F843D7-00BF-4009-960F-F539263BDA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305800" cy="4191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altLang="en-US" sz="3200"/>
              <a:t>Simulation validation is an important step in establishing the correctness of results</a:t>
            </a:r>
          </a:p>
          <a:p>
            <a:pPr>
              <a:lnSpc>
                <a:spcPct val="90000"/>
              </a:lnSpc>
            </a:pPr>
            <a:r>
              <a:rPr lang="en-US" altLang="en-US" sz="3200"/>
              <a:t>Rarely discussed in papers themselves</a:t>
            </a:r>
          </a:p>
          <a:p>
            <a:pPr>
              <a:lnSpc>
                <a:spcPct val="90000"/>
              </a:lnSpc>
            </a:pPr>
            <a:r>
              <a:rPr lang="en-US" altLang="en-US" sz="3200"/>
              <a:t>Important “behind the scenes” effort</a:t>
            </a:r>
          </a:p>
          <a:p>
            <a:pPr>
              <a:lnSpc>
                <a:spcPct val="90000"/>
              </a:lnSpc>
            </a:pPr>
            <a:r>
              <a:rPr lang="en-US" altLang="en-US" sz="3200"/>
              <a:t>Should be part of your science “checklist”</a:t>
            </a:r>
          </a:p>
          <a:p>
            <a:pPr>
              <a:lnSpc>
                <a:spcPct val="90000"/>
              </a:lnSpc>
            </a:pPr>
            <a:r>
              <a:rPr lang="en-US" altLang="en-US" sz="3200"/>
              <a:t>If results don’t make sense, then find simplest possible example showing the problem, so you can debug and fix it!</a:t>
            </a:r>
          </a:p>
        </p:txBody>
      </p:sp>
    </p:spTree>
    <p:extLst>
      <p:ext uri="{BB962C8B-B14F-4D97-AF65-F5344CB8AC3E}">
        <p14:creationId xmlns:p14="http://schemas.microsoft.com/office/powerpoint/2010/main" val="3547362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11513</TotalTime>
  <Words>364</Words>
  <Application>Microsoft Office PowerPoint</Application>
  <PresentationFormat>On-screen Show (4:3)</PresentationFormat>
  <Paragraphs>57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Courier New</vt:lpstr>
      <vt:lpstr>Wingdings</vt:lpstr>
      <vt:lpstr>Office Theme</vt:lpstr>
      <vt:lpstr>Model Validation</vt:lpstr>
      <vt:lpstr>Outline</vt:lpstr>
      <vt:lpstr>Verification and Validation</vt:lpstr>
      <vt:lpstr>Verification</vt:lpstr>
      <vt:lpstr>Validation</vt:lpstr>
      <vt:lpstr>Example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Cressman</dc:creator>
  <cp:lastModifiedBy>Carey</cp:lastModifiedBy>
  <cp:revision>375</cp:revision>
  <dcterms:created xsi:type="dcterms:W3CDTF">2013-07-31T17:26:06Z</dcterms:created>
  <dcterms:modified xsi:type="dcterms:W3CDTF">2019-01-13T17:42:23Z</dcterms:modified>
</cp:coreProperties>
</file>