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0964-B5C1-374D-8CBD-26DECFC3222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8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Statistical Methods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0A41FA89-2024-4E48-AA50-BB2BD3894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Statistical Inference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7E041F7C-8AB1-4D20-8ED5-756F20F96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/>
              <a:t>Methods to estimate the characteristics of an entire </a:t>
            </a:r>
            <a:r>
              <a:rPr lang="en-US" altLang="en-US" u="sng"/>
              <a:t>population</a:t>
            </a:r>
            <a:r>
              <a:rPr lang="en-US" altLang="en-US"/>
              <a:t> based on data collected from a (random) </a:t>
            </a:r>
            <a:r>
              <a:rPr lang="en-US" altLang="en-US" u="sng"/>
              <a:t>sample</a:t>
            </a:r>
            <a:r>
              <a:rPr lang="en-US" altLang="en-US"/>
              <a:t> (subset)</a:t>
            </a:r>
          </a:p>
          <a:p>
            <a:r>
              <a:rPr lang="en-US" altLang="en-US"/>
              <a:t>Many different statistics are possible</a:t>
            </a:r>
          </a:p>
          <a:p>
            <a:r>
              <a:rPr lang="en-US" altLang="en-US"/>
              <a:t>Desirable properties:</a:t>
            </a:r>
          </a:p>
          <a:p>
            <a:pPr lvl="1"/>
            <a:r>
              <a:rPr lang="en-US" altLang="en-US"/>
              <a:t>Consistent: convergence toward true value as the sample size is increased</a:t>
            </a:r>
          </a:p>
          <a:p>
            <a:pPr lvl="1"/>
            <a:r>
              <a:rPr lang="en-US" altLang="en-US"/>
              <a:t>Unbiased: sample is representative of population</a:t>
            </a:r>
          </a:p>
          <a:p>
            <a:r>
              <a:rPr lang="en-US" altLang="en-US"/>
              <a:t>Usually works best if samples are independent</a:t>
            </a:r>
          </a:p>
        </p:txBody>
      </p:sp>
    </p:spTree>
    <p:extLst>
      <p:ext uri="{BB962C8B-B14F-4D97-AF65-F5344CB8AC3E}">
        <p14:creationId xmlns:p14="http://schemas.microsoft.com/office/powerpoint/2010/main" val="259244427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300253F-DA02-43CB-B723-98EE57C87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Random Sampling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3B2B1008-41BD-45DD-AA75-7E77D23CCA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876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en-US" sz="3600"/>
              <a:t>Different samples typically produce different estimates, since they themselves represent a random variable with some inherent sampling distribution (known/not)</a:t>
            </a:r>
          </a:p>
          <a:p>
            <a:r>
              <a:rPr lang="en-US" altLang="en-US" sz="3600"/>
              <a:t>Statistics can be used to get point estimates (e.g., mean, variance) or interval estimates (e.g., confidence interval)</a:t>
            </a:r>
          </a:p>
          <a:p>
            <a:r>
              <a:rPr lang="en-US" altLang="en-US" sz="3600"/>
              <a:t>True values: 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/>
              <a:t> (mean), </a:t>
            </a:r>
            <a:r>
              <a:rPr lang="el-GR" altLang="en-US" sz="3600">
                <a:cs typeface="Times New Roman" panose="02020603050405020304" pitchFamily="18" charset="0"/>
              </a:rPr>
              <a:t>σ</a:t>
            </a:r>
            <a:r>
              <a:rPr lang="en-US" altLang="en-US" sz="3600"/>
              <a:t> (std deviation)</a:t>
            </a:r>
          </a:p>
        </p:txBody>
      </p:sp>
    </p:spTree>
    <p:extLst>
      <p:ext uri="{BB962C8B-B14F-4D97-AF65-F5344CB8AC3E}">
        <p14:creationId xmlns:p14="http://schemas.microsoft.com/office/powerpoint/2010/main" val="175504729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7A2F9967-CAB8-49AF-B433-AA9DD397A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Sample Mean and Variance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C573860D-55EF-4DC7-A829-31CD4AE9A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Sample mean:</a:t>
            </a:r>
          </a:p>
          <a:p>
            <a:endParaRPr lang="en-US" altLang="en-US" sz="3600"/>
          </a:p>
          <a:p>
            <a:endParaRPr lang="en-US" altLang="en-US" sz="3600"/>
          </a:p>
          <a:p>
            <a:r>
              <a:rPr lang="en-US" altLang="en-US" sz="3600"/>
              <a:t>Sample variance:</a:t>
            </a:r>
          </a:p>
          <a:p>
            <a:endParaRPr lang="en-US" altLang="en-US" sz="3600"/>
          </a:p>
          <a:p>
            <a:endParaRPr lang="en-US" altLang="en-US" sz="3600"/>
          </a:p>
          <a:p>
            <a:r>
              <a:rPr lang="en-US" altLang="en-US" sz="3600"/>
              <a:t>Sample standard deviation: s = </a:t>
            </a:r>
            <a:r>
              <a:rPr lang="en-US" altLang="en-US" sz="3600">
                <a:cs typeface="Times New Roman" panose="02020603050405020304" pitchFamily="18" charset="0"/>
              </a:rPr>
              <a:t>√</a:t>
            </a:r>
            <a:r>
              <a:rPr lang="en-US" altLang="en-US" sz="3600"/>
              <a:t>s</a:t>
            </a:r>
            <a:r>
              <a:rPr lang="en-US" altLang="en-US" sz="3600" baseline="30000"/>
              <a:t>2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880CFEB7-C7B8-452A-9A76-A855C6F30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3600"/>
            <a:ext cx="3178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/>
              <a:t>x =  1/n   </a:t>
            </a:r>
            <a:r>
              <a:rPr lang="el-GR" altLang="en-US" sz="4400">
                <a:cs typeface="Times New Roman" panose="02020603050405020304" pitchFamily="18" charset="0"/>
              </a:rPr>
              <a:t>Σ</a:t>
            </a:r>
            <a:r>
              <a:rPr lang="en-US" altLang="en-US" sz="4400"/>
              <a:t> x</a:t>
            </a:r>
            <a:r>
              <a:rPr lang="en-US" altLang="en-US" sz="4400" baseline="-25000"/>
              <a:t>i</a:t>
            </a:r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CB0EA551-9967-401A-ADC2-B13F0331F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263" y="26670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i=1</a:t>
            </a:r>
          </a:p>
        </p:txBody>
      </p:sp>
      <p:sp>
        <p:nvSpPr>
          <p:cNvPr id="108550" name="Text Box 6">
            <a:extLst>
              <a:ext uri="{FF2B5EF4-FFF2-40B4-BE49-F238E27FC236}">
                <a16:creationId xmlns:a16="http://schemas.microsoft.com/office/drawing/2014/main" id="{EC7C6FEF-D9E0-4C71-81FE-0D12F43CD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108551" name="Line 7">
            <a:extLst>
              <a:ext uri="{FF2B5EF4-FFF2-40B4-BE49-F238E27FC236}">
                <a16:creationId xmlns:a16="http://schemas.microsoft.com/office/drawing/2014/main" id="{71FE53B9-FF2A-4A62-8542-828B51C14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8552" name="Text Box 8">
            <a:extLst>
              <a:ext uri="{FF2B5EF4-FFF2-40B4-BE49-F238E27FC236}">
                <a16:creationId xmlns:a16="http://schemas.microsoft.com/office/drawing/2014/main" id="{3A98119E-BE2A-44E0-9BE5-0668B8B76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038600"/>
            <a:ext cx="4454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/>
              <a:t>s</a:t>
            </a:r>
            <a:r>
              <a:rPr lang="en-US" altLang="en-US" sz="4400" baseline="30000"/>
              <a:t>2</a:t>
            </a:r>
            <a:r>
              <a:rPr lang="en-US" altLang="en-US" sz="4400"/>
              <a:t> =  1/(n-1)   </a:t>
            </a:r>
            <a:r>
              <a:rPr lang="el-GR" altLang="en-US" sz="4400">
                <a:cs typeface="Times New Roman" panose="02020603050405020304" pitchFamily="18" charset="0"/>
              </a:rPr>
              <a:t>Σ</a:t>
            </a:r>
            <a:r>
              <a:rPr lang="en-US" altLang="en-US" sz="4400"/>
              <a:t>      </a:t>
            </a:r>
          </a:p>
        </p:txBody>
      </p:sp>
      <p:sp>
        <p:nvSpPr>
          <p:cNvPr id="108553" name="Text Box 9">
            <a:extLst>
              <a:ext uri="{FF2B5EF4-FFF2-40B4-BE49-F238E27FC236}">
                <a16:creationId xmlns:a16="http://schemas.microsoft.com/office/drawing/2014/main" id="{3AF2E2B8-6D21-4A93-992F-52BB247DC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0" y="4041775"/>
            <a:ext cx="1639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(x</a:t>
            </a:r>
            <a:r>
              <a:rPr lang="en-US" altLang="en-US" sz="3600" baseline="-25000"/>
              <a:t>i</a:t>
            </a:r>
            <a:r>
              <a:rPr lang="en-US" altLang="en-US" sz="3600"/>
              <a:t> – x)</a:t>
            </a:r>
            <a:r>
              <a:rPr lang="en-US" altLang="en-US" sz="3600" baseline="30000"/>
              <a:t>2</a:t>
            </a:r>
          </a:p>
        </p:txBody>
      </p:sp>
      <p:sp>
        <p:nvSpPr>
          <p:cNvPr id="108554" name="Line 10">
            <a:extLst>
              <a:ext uri="{FF2B5EF4-FFF2-40B4-BE49-F238E27FC236}">
                <a16:creationId xmlns:a16="http://schemas.microsoft.com/office/drawing/2014/main" id="{A744F124-C6FE-4041-A1D3-E50041446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67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8556" name="Text Box 12">
            <a:extLst>
              <a:ext uri="{FF2B5EF4-FFF2-40B4-BE49-F238E27FC236}">
                <a16:creationId xmlns:a16="http://schemas.microsoft.com/office/drawing/2014/main" id="{C604A848-946C-4B8F-8A58-DA3AAECB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663" y="45720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i=1</a:t>
            </a:r>
          </a:p>
        </p:txBody>
      </p:sp>
      <p:sp>
        <p:nvSpPr>
          <p:cNvPr id="108557" name="Text Box 13">
            <a:extLst>
              <a:ext uri="{FF2B5EF4-FFF2-40B4-BE49-F238E27FC236}">
                <a16:creationId xmlns:a16="http://schemas.microsoft.com/office/drawing/2014/main" id="{2FE1512B-049E-4983-8C72-ED61CF4C2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850" y="3810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108558" name="Line 14">
            <a:extLst>
              <a:ext uri="{FF2B5EF4-FFF2-40B4-BE49-F238E27FC236}">
                <a16:creationId xmlns:a16="http://schemas.microsoft.com/office/drawing/2014/main" id="{989F3556-BF8A-42DE-8311-773CF57A08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427117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06D867B-09EB-46BB-8000-B6E11510E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Chebyshev’s Inequality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72D7744-BE15-4163-99B3-93CC9C7E2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en-US" sz="3600"/>
              <a:t>Expresses a general result about the “goodness” of a sample mean </a:t>
            </a:r>
            <a:r>
              <a:rPr lang="en-US" altLang="en-US" sz="3600">
                <a:cs typeface="Times New Roman" panose="02020603050405020304" pitchFamily="18" charset="0"/>
              </a:rPr>
              <a:t>x</a:t>
            </a:r>
            <a:r>
              <a:rPr lang="en-US" altLang="en-US" sz="3600"/>
              <a:t> as an estimate of the true mean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>
                <a:cs typeface="Times New Roman" panose="02020603050405020304" pitchFamily="18" charset="0"/>
              </a:rPr>
              <a:t> </a:t>
            </a:r>
            <a:r>
              <a:rPr lang="en-US" altLang="en-US" sz="3600"/>
              <a:t>(for any distn)</a:t>
            </a:r>
          </a:p>
          <a:p>
            <a:r>
              <a:rPr lang="en-US" altLang="en-US" sz="3600"/>
              <a:t>Want to be within error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/>
              <a:t> of true mean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endParaRPr lang="en-US" altLang="en-US" sz="3600">
              <a:cs typeface="Times New Roman" panose="02020603050405020304" pitchFamily="18" charset="0"/>
            </a:endParaRPr>
          </a:p>
          <a:p>
            <a:r>
              <a:rPr lang="en-US" altLang="en-US" sz="3600">
                <a:cs typeface="Times New Roman" panose="02020603050405020304" pitchFamily="18" charset="0"/>
              </a:rPr>
              <a:t>Pr[ x -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cs typeface="Times New Roman" panose="02020603050405020304" pitchFamily="18" charset="0"/>
              </a:rPr>
              <a:t> &lt;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>
                <a:cs typeface="Times New Roman" panose="02020603050405020304" pitchFamily="18" charset="0"/>
              </a:rPr>
              <a:t> &lt; x +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cs typeface="Times New Roman" panose="02020603050405020304" pitchFamily="18" charset="0"/>
              </a:rPr>
              <a:t>] ≥ 1 – Var(x) /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 baseline="30000">
                <a:cs typeface="Times New Roman" panose="02020603050405020304" pitchFamily="18" charset="0"/>
              </a:rPr>
              <a:t>2</a:t>
            </a:r>
          </a:p>
          <a:p>
            <a:r>
              <a:rPr lang="en-US" altLang="en-US" sz="3600">
                <a:cs typeface="Times New Roman" panose="02020603050405020304" pitchFamily="18" charset="0"/>
              </a:rPr>
              <a:t>The lower the variance, the better</a:t>
            </a:r>
          </a:p>
          <a:p>
            <a:r>
              <a:rPr lang="en-US" altLang="en-US" sz="3600">
                <a:cs typeface="Times New Roman" panose="02020603050405020304" pitchFamily="18" charset="0"/>
              </a:rPr>
              <a:t>The tighter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cs typeface="Times New Roman" panose="02020603050405020304" pitchFamily="18" charset="0"/>
              </a:rPr>
              <a:t> is, the harder it is to be sure!</a:t>
            </a:r>
          </a:p>
          <a:p>
            <a:endParaRPr lang="el-GR" altLang="en-US" sz="3600" baseline="30000">
              <a:cs typeface="Times New Roman" panose="02020603050405020304" pitchFamily="18" charset="0"/>
            </a:endParaRPr>
          </a:p>
        </p:txBody>
      </p:sp>
      <p:sp>
        <p:nvSpPr>
          <p:cNvPr id="109578" name="Line 10">
            <a:extLst>
              <a:ext uri="{FF2B5EF4-FFF2-40B4-BE49-F238E27FC236}">
                <a16:creationId xmlns:a16="http://schemas.microsoft.com/office/drawing/2014/main" id="{13881C12-EF7E-43E4-BDC3-EED483D54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3076" y="1958924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9579" name="Line 11">
            <a:extLst>
              <a:ext uri="{FF2B5EF4-FFF2-40B4-BE49-F238E27FC236}">
                <a16:creationId xmlns:a16="http://schemas.microsoft.com/office/drawing/2014/main" id="{31C390BE-2A34-4651-9DA4-11FBA7864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8248" y="4131216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9580" name="Line 12">
            <a:extLst>
              <a:ext uri="{FF2B5EF4-FFF2-40B4-BE49-F238E27FC236}">
                <a16:creationId xmlns:a16="http://schemas.microsoft.com/office/drawing/2014/main" id="{FEDD66CC-34AD-4A5A-ADD8-5CE73CDDE1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3732" y="4131216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03169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99ED6748-C572-4E50-A19A-5BAF83CF8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Central Limit Theorem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2FCD85D6-8A41-4034-901F-F055EDACB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The </a:t>
            </a:r>
            <a:r>
              <a:rPr lang="en-US" altLang="en-US" sz="3600" u="sng" dirty="0"/>
              <a:t>Central Limit Theorem</a:t>
            </a:r>
            <a:r>
              <a:rPr lang="en-US" altLang="en-US" sz="3600" dirty="0"/>
              <a:t> states that the distribution of Z approaches the standard normal distribution as n approaches </a:t>
            </a:r>
            <a:r>
              <a:rPr lang="en-US" altLang="en-US" sz="3600" dirty="0">
                <a:cs typeface="Times New Roman" panose="02020603050405020304" pitchFamily="18" charset="0"/>
              </a:rPr>
              <a:t>∞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N(0,1) has mean 0, variance 1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Recall that Normal distribution is symmetric about the mean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About 67% of </a:t>
            </a:r>
            <a:r>
              <a:rPr lang="en-US" altLang="en-US" sz="3600" dirty="0" err="1"/>
              <a:t>obs</a:t>
            </a:r>
            <a:r>
              <a:rPr lang="en-US" altLang="en-US" sz="3600" dirty="0"/>
              <a:t> within 1 standard dev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About 95% of </a:t>
            </a:r>
            <a:r>
              <a:rPr lang="en-US" altLang="en-US" sz="3600" dirty="0" err="1"/>
              <a:t>obs</a:t>
            </a:r>
            <a:r>
              <a:rPr lang="en-US" altLang="en-US" sz="3600" dirty="0"/>
              <a:t> within 2 standard dev</a:t>
            </a:r>
          </a:p>
        </p:txBody>
      </p:sp>
    </p:spTree>
    <p:extLst>
      <p:ext uri="{BB962C8B-B14F-4D97-AF65-F5344CB8AC3E}">
        <p14:creationId xmlns:p14="http://schemas.microsoft.com/office/powerpoint/2010/main" val="35838491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400AFF35-4483-42E3-AA9C-50346D321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Confidence Intervals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4449E78C-D63C-488E-BE7D-FA8178855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There is inherent error when estimating the true mean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/>
              <a:t> with the sample mean </a:t>
            </a:r>
            <a:r>
              <a:rPr lang="en-US" altLang="en-US" sz="3600">
                <a:cs typeface="Times New Roman" panose="02020603050405020304" pitchFamily="18" charset="0"/>
              </a:rPr>
              <a:t>x</a:t>
            </a:r>
            <a:endParaRPr lang="en-US" altLang="en-US" sz="3600"/>
          </a:p>
          <a:p>
            <a:pPr>
              <a:lnSpc>
                <a:spcPct val="90000"/>
              </a:lnSpc>
            </a:pPr>
            <a:r>
              <a:rPr lang="en-US" altLang="en-US" sz="3600"/>
              <a:t>How many samples n are needed so that the error is tolerable? (i.e., within some specified threshold value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Pr[|</a:t>
            </a:r>
            <a:r>
              <a:rPr lang="en-US" altLang="en-US" sz="3600">
                <a:cs typeface="Times New Roman" panose="02020603050405020304" pitchFamily="18" charset="0"/>
              </a:rPr>
              <a:t>x</a:t>
            </a:r>
            <a:r>
              <a:rPr lang="en-US" altLang="en-US" sz="3600"/>
              <a:t> – </a:t>
            </a:r>
            <a:r>
              <a:rPr lang="el-GR" altLang="en-US" sz="3600">
                <a:cs typeface="Times New Roman" panose="02020603050405020304" pitchFamily="18" charset="0"/>
              </a:rPr>
              <a:t>μ</a:t>
            </a:r>
            <a:r>
              <a:rPr lang="en-US" altLang="en-US" sz="3600"/>
              <a:t>| &lt;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  <a:r>
              <a:rPr lang="en-US" altLang="en-US" sz="3600"/>
              <a:t>] </a:t>
            </a:r>
            <a:r>
              <a:rPr lang="en-US" altLang="en-US" sz="3600">
                <a:cs typeface="Times New Roman" panose="02020603050405020304" pitchFamily="18" charset="0"/>
              </a:rPr>
              <a:t>≥</a:t>
            </a:r>
            <a:r>
              <a:rPr lang="en-US" altLang="en-US" sz="3600"/>
              <a:t>  k     (confidence level)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Depends on variance of sampled process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Depends on size of interval </a:t>
            </a:r>
            <a:r>
              <a:rPr lang="el-GR" altLang="en-US" sz="3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111622" name="Line 6">
            <a:extLst>
              <a:ext uri="{FF2B5EF4-FFF2-40B4-BE49-F238E27FC236}">
                <a16:creationId xmlns:a16="http://schemas.microsoft.com/office/drawing/2014/main" id="{F672722D-C132-4DFF-83FA-5A4D7B6D8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5820" y="1953064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1623" name="Line 7">
            <a:extLst>
              <a:ext uri="{FF2B5EF4-FFF2-40B4-BE49-F238E27FC236}">
                <a16:creationId xmlns:a16="http://schemas.microsoft.com/office/drawing/2014/main" id="{36F3EC06-AB4E-45D8-9F03-DBBE7A2D5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08" y="4148796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68293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56676014-7A15-474E-99E2-F3C57AA44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44552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F-tests and t-tests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06A93022-F80A-4DFC-B9AA-03BB662BD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A statistical technique to assess the level of significance associated with a result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Computes a “p value” for a result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Loosely stated, this reflects the likelihood (or not) of the observed result occurring, relative to the initial hypothesis made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F-tests: relies on the F distribution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t-tests: relies on the student-t distribution</a:t>
            </a:r>
          </a:p>
        </p:txBody>
      </p:sp>
    </p:spTree>
    <p:extLst>
      <p:ext uri="{BB962C8B-B14F-4D97-AF65-F5344CB8AC3E}">
        <p14:creationId xmlns:p14="http://schemas.microsoft.com/office/powerpoint/2010/main" val="125217349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708F5ED2-FDC0-4726-ABEF-1D66D27FA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Batch Means Analysis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D20B7124-C35E-4B1A-B520-D47FCAA35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A lengthy simulation run can be split into N batches, each of which is (assumed to be) independent of the other batches</a:t>
            </a:r>
          </a:p>
          <a:p>
            <a:r>
              <a:rPr lang="en-US" altLang="en-US" sz="3600"/>
              <a:t>Can compute mean for each batch i</a:t>
            </a:r>
          </a:p>
          <a:p>
            <a:r>
              <a:rPr lang="en-US" altLang="en-US" sz="3600"/>
              <a:t>Can compute mean of means</a:t>
            </a:r>
          </a:p>
          <a:p>
            <a:r>
              <a:rPr lang="en-US" altLang="en-US" sz="3600"/>
              <a:t>Can compute variance of means</a:t>
            </a:r>
          </a:p>
          <a:p>
            <a:r>
              <a:rPr lang="en-US" altLang="en-US" sz="3600"/>
              <a:t>Can provide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376929363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903AE52B-33FD-4920-863A-E3BC7951B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Analysis of Variance (ANOVA)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AFA3A6EE-0E3A-4FC4-BC65-5C48C0F7A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sz="3600" dirty="0"/>
              <a:t>Often the results from a simulation or an experiment will depend on more than one factor (e.g., job size, service class, load)</a:t>
            </a:r>
          </a:p>
          <a:p>
            <a:r>
              <a:rPr lang="en-US" altLang="en-US" sz="3600" dirty="0"/>
              <a:t>ANOVA is a technique to determine which factor has the most impact</a:t>
            </a:r>
          </a:p>
          <a:p>
            <a:r>
              <a:rPr lang="en-US" altLang="en-US" sz="3600" dirty="0"/>
              <a:t>Focuses on variability (variance) of results</a:t>
            </a:r>
          </a:p>
          <a:p>
            <a:r>
              <a:rPr lang="en-US" altLang="en-US" sz="3600" dirty="0"/>
              <a:t>Attributes a portion of variability to each of the factors involved, or their interaction</a:t>
            </a:r>
          </a:p>
        </p:txBody>
      </p:sp>
    </p:spTree>
    <p:extLst>
      <p:ext uri="{BB962C8B-B14F-4D97-AF65-F5344CB8AC3E}">
        <p14:creationId xmlns:p14="http://schemas.microsoft.com/office/powerpoint/2010/main" val="429154876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515C992E-E753-4193-A68F-95B1501FB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16416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97982AE5-75E3-4071-B71F-CD58C5694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Simulations use pRNG to produce probabilistic answers to the performance evaluation questions of interest</a:t>
            </a:r>
          </a:p>
          <a:p>
            <a:r>
              <a:rPr lang="en-US" altLang="en-US" sz="3600"/>
              <a:t>It is important to interpret simulation results appropriately, using the correct statistical approaches and methodology</a:t>
            </a:r>
          </a:p>
          <a:p>
            <a:r>
              <a:rPr lang="en-US" altLang="en-US" sz="3600"/>
              <a:t>Basic techniques include confidence intervals, significance tests, and ANOVA</a:t>
            </a:r>
          </a:p>
        </p:txBody>
      </p:sp>
    </p:spTree>
    <p:extLst>
      <p:ext uri="{BB962C8B-B14F-4D97-AF65-F5344CB8AC3E}">
        <p14:creationId xmlns:p14="http://schemas.microsoft.com/office/powerpoint/2010/main" val="13256314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2B5979E-3C55-42A8-9774-E703665FF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E624D9F-B135-4991-AEBC-1D9CC47FD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924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Plan: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Discuss statistical methods in simulations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Define concepts and terminology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Traditional approaches: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Hypothesis testing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Confidence intervals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Batch means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 Analysis of Variance (ANOVA)</a:t>
            </a:r>
          </a:p>
        </p:txBody>
      </p:sp>
    </p:spTree>
    <p:extLst>
      <p:ext uri="{BB962C8B-B14F-4D97-AF65-F5344CB8AC3E}">
        <p14:creationId xmlns:p14="http://schemas.microsoft.com/office/powerpoint/2010/main" val="17075960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AC7B883-8EBC-47D3-AD67-62756DE86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D59F1150-450D-4E8A-9A9A-4ECD53427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Simulations rely on pRNG to produce one or more “sample paths” in the stochastic evaluation of a system</a:t>
            </a:r>
          </a:p>
          <a:p>
            <a:r>
              <a:rPr lang="en-US" altLang="en-US" sz="3600"/>
              <a:t>Results represent probabilistic answers to the initial perf eval questions of interest</a:t>
            </a:r>
          </a:p>
          <a:p>
            <a:r>
              <a:rPr lang="en-US" altLang="en-US" sz="3600"/>
              <a:t>Simulation results must be interpreted accordingly, using the appropriate statistical approaches and methodology</a:t>
            </a:r>
          </a:p>
        </p:txBody>
      </p:sp>
    </p:spTree>
    <p:extLst>
      <p:ext uri="{BB962C8B-B14F-4D97-AF65-F5344CB8AC3E}">
        <p14:creationId xmlns:p14="http://schemas.microsoft.com/office/powerpoint/2010/main" val="12273342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AA394310-07F1-4768-BF90-921EF1996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Hypothesis Testing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E2AD66CA-ACB1-48F1-AD17-DC427E8B84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technique used to determine whether or not to believe a certain statement (to what degree)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Statement is usually regarding a statistic, and some postulated property of the statistic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Formulate the “null hypothesis” H</a:t>
            </a:r>
            <a:r>
              <a:rPr lang="en-US" altLang="en-US" baseline="-25000"/>
              <a:t>0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Alternative hypothesis H</a:t>
            </a:r>
            <a:r>
              <a:rPr lang="en-US" altLang="en-US" baseline="-25000"/>
              <a:t>1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Decide on statistic to use, and significance level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Collect sample data and calculate test statistic</a:t>
            </a:r>
          </a:p>
          <a:p>
            <a:pPr>
              <a:lnSpc>
                <a:spcPct val="90000"/>
              </a:lnSpc>
            </a:pPr>
            <a:r>
              <a:rPr lang="en-US" altLang="en-US"/>
              <a:t>Decide whether to accept null hypothesis or not</a:t>
            </a:r>
          </a:p>
        </p:txBody>
      </p:sp>
    </p:spTree>
    <p:extLst>
      <p:ext uri="{BB962C8B-B14F-4D97-AF65-F5344CB8AC3E}">
        <p14:creationId xmlns:p14="http://schemas.microsoft.com/office/powerpoint/2010/main" val="29575564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5A30C669-9824-4FE3-8C81-60EAEEDB5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Chi-Squared Test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B2D1C4F-EEEE-4904-A8AE-C7EC1D937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dirty="0"/>
              <a:t>A technique used to determine if sample data follows a certain known distribution</a:t>
            </a:r>
          </a:p>
          <a:p>
            <a:r>
              <a:rPr lang="en-US" altLang="en-US" dirty="0"/>
              <a:t>Used for discrete distributions</a:t>
            </a:r>
          </a:p>
          <a:p>
            <a:r>
              <a:rPr lang="en-US" altLang="en-US" dirty="0"/>
              <a:t>Requires large number of samples (at least 30)</a:t>
            </a:r>
          </a:p>
          <a:p>
            <a:endParaRPr lang="en-US" altLang="en-US" dirty="0"/>
          </a:p>
          <a:p>
            <a:r>
              <a:rPr lang="en-US" altLang="en-US" dirty="0"/>
              <a:t>Compute  D =   </a:t>
            </a:r>
            <a:r>
              <a:rPr lang="el-GR" altLang="en-US" sz="4800" dirty="0">
                <a:cs typeface="Times New Roman" panose="02020603050405020304" pitchFamily="18" charset="0"/>
              </a:rPr>
              <a:t>Σ</a:t>
            </a:r>
            <a:r>
              <a:rPr lang="en-US" altLang="en-US" dirty="0"/>
              <a:t>   ------------------</a:t>
            </a:r>
          </a:p>
          <a:p>
            <a:endParaRPr lang="en-US" altLang="en-US" dirty="0"/>
          </a:p>
          <a:p>
            <a:r>
              <a:rPr lang="en-US" altLang="en-US" dirty="0"/>
              <a:t>Check value against Chi-Square quantiles</a:t>
            </a:r>
          </a:p>
        </p:txBody>
      </p:sp>
      <p:sp>
        <p:nvSpPr>
          <p:cNvPr id="114692" name="Text Box 4">
            <a:extLst>
              <a:ext uri="{FF2B5EF4-FFF2-40B4-BE49-F238E27FC236}">
                <a16:creationId xmlns:a16="http://schemas.microsoft.com/office/drawing/2014/main" id="{2290195B-EF5E-471E-B881-5D6925D5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176" y="4372700"/>
            <a:ext cx="592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i=1</a:t>
            </a:r>
          </a:p>
        </p:txBody>
      </p:sp>
      <p:sp>
        <p:nvSpPr>
          <p:cNvPr id="114693" name="Text Box 5">
            <a:extLst>
              <a:ext uri="{FF2B5EF4-FFF2-40B4-BE49-F238E27FC236}">
                <a16:creationId xmlns:a16="http://schemas.microsoft.com/office/drawing/2014/main" id="{7EED5F7B-90B0-4481-9AB1-AE16AF4E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037" y="376544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id="{D5EEFD99-C199-4B0F-BB45-FD9280EAA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9219" y="4352780"/>
            <a:ext cx="132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expected</a:t>
            </a:r>
            <a:r>
              <a:rPr lang="en-US" altLang="en-US" baseline="-25000"/>
              <a:t>i</a:t>
            </a:r>
          </a:p>
        </p:txBody>
      </p:sp>
      <p:sp>
        <p:nvSpPr>
          <p:cNvPr id="114695" name="Text Box 7">
            <a:extLst>
              <a:ext uri="{FF2B5EF4-FFF2-40B4-BE49-F238E27FC236}">
                <a16:creationId xmlns:a16="http://schemas.microsoft.com/office/drawing/2014/main" id="{95A960FC-19AC-4CFB-BC6D-6637FD1ED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3898" y="3951848"/>
            <a:ext cx="308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(observed</a:t>
            </a:r>
            <a:r>
              <a:rPr lang="en-US" altLang="en-US" baseline="-25000"/>
              <a:t>i</a:t>
            </a:r>
            <a:r>
              <a:rPr lang="en-US" altLang="en-US"/>
              <a:t> – expected</a:t>
            </a:r>
            <a:r>
              <a:rPr lang="en-US" altLang="en-US" baseline="-25000"/>
              <a:t>i</a:t>
            </a:r>
            <a:r>
              <a:rPr lang="en-US" altLang="en-US"/>
              <a:t>)</a:t>
            </a:r>
            <a:r>
              <a:rPr lang="en-US" altLang="en-US" baseline="30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217622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59A84CB7-926B-4E58-9CBB-05449DF81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Kolmogorov-Smirnov Test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377F0B51-9C42-4492-98C3-6E40DDEB6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dirty="0"/>
              <a:t>A technique used to determine if sample data follows a certain known distribution</a:t>
            </a:r>
          </a:p>
          <a:p>
            <a:r>
              <a:rPr lang="en-US" altLang="en-US" dirty="0"/>
              <a:t>Used for continuous distributions</a:t>
            </a:r>
          </a:p>
          <a:p>
            <a:r>
              <a:rPr lang="en-US" altLang="en-US" dirty="0"/>
              <a:t>Any number of samples is okay (small/large)</a:t>
            </a:r>
          </a:p>
          <a:p>
            <a:r>
              <a:rPr lang="en-US" altLang="en-US" dirty="0"/>
              <a:t>Uses CDF (known distribution vs empirical </a:t>
            </a:r>
            <a:r>
              <a:rPr lang="en-US" altLang="en-US" dirty="0" err="1"/>
              <a:t>distn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Compute max vertical deviation from CDF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Check value(s) against K-S quantiles</a:t>
            </a:r>
          </a:p>
        </p:txBody>
      </p:sp>
      <p:sp>
        <p:nvSpPr>
          <p:cNvPr id="115720" name="Text Box 8">
            <a:extLst>
              <a:ext uri="{FF2B5EF4-FFF2-40B4-BE49-F238E27FC236}">
                <a16:creationId xmlns:a16="http://schemas.microsoft.com/office/drawing/2014/main" id="{B893E9E1-4C65-433C-A7FE-0AEA661EA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00600"/>
            <a:ext cx="4278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  <a:r>
              <a:rPr lang="en-US" altLang="en-US" baseline="30000"/>
              <a:t>+</a:t>
            </a:r>
            <a:r>
              <a:rPr lang="en-US" altLang="en-US"/>
              <a:t> =  </a:t>
            </a:r>
            <a:r>
              <a:rPr lang="en-US" altLang="en-US">
                <a:cs typeface="Times New Roman" panose="02020603050405020304" pitchFamily="18" charset="0"/>
              </a:rPr>
              <a:t>√</a:t>
            </a:r>
            <a:r>
              <a:rPr lang="en-US" altLang="en-US"/>
              <a:t>n  max ( F</a:t>
            </a:r>
            <a:r>
              <a:rPr lang="en-US" altLang="en-US" baseline="-25000"/>
              <a:t>obs</a:t>
            </a:r>
            <a:r>
              <a:rPr lang="en-US" altLang="en-US"/>
              <a:t>(x) – F</a:t>
            </a:r>
            <a:r>
              <a:rPr lang="en-US" altLang="en-US" baseline="-25000"/>
              <a:t>exp</a:t>
            </a:r>
            <a:r>
              <a:rPr lang="en-US" altLang="en-US"/>
              <a:t>(x) )</a:t>
            </a:r>
          </a:p>
        </p:txBody>
      </p:sp>
      <p:sp>
        <p:nvSpPr>
          <p:cNvPr id="115721" name="Text Box 9">
            <a:extLst>
              <a:ext uri="{FF2B5EF4-FFF2-40B4-BE49-F238E27FC236}">
                <a16:creationId xmlns:a16="http://schemas.microsoft.com/office/drawing/2014/main" id="{66E20B56-57CE-41BE-8C80-AA88950C0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4800600"/>
            <a:ext cx="423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K</a:t>
            </a:r>
            <a:r>
              <a:rPr lang="en-US" altLang="en-US" baseline="30000"/>
              <a:t>-</a:t>
            </a:r>
            <a:r>
              <a:rPr lang="en-US" altLang="en-US"/>
              <a:t> =  </a:t>
            </a:r>
            <a:r>
              <a:rPr lang="en-US" altLang="en-US">
                <a:cs typeface="Times New Roman" panose="02020603050405020304" pitchFamily="18" charset="0"/>
              </a:rPr>
              <a:t>√</a:t>
            </a:r>
            <a:r>
              <a:rPr lang="en-US" altLang="en-US"/>
              <a:t>n  max ( F</a:t>
            </a:r>
            <a:r>
              <a:rPr lang="en-US" altLang="en-US" baseline="-25000"/>
              <a:t>exp</a:t>
            </a:r>
            <a:r>
              <a:rPr lang="en-US" altLang="en-US"/>
              <a:t>(x) – F</a:t>
            </a:r>
            <a:r>
              <a:rPr lang="en-US" altLang="en-US" baseline="-25000"/>
              <a:t>obs</a:t>
            </a:r>
            <a:r>
              <a:rPr lang="en-US" altLang="en-US"/>
              <a:t>(x) )</a:t>
            </a:r>
          </a:p>
        </p:txBody>
      </p:sp>
    </p:spTree>
    <p:extLst>
      <p:ext uri="{BB962C8B-B14F-4D97-AF65-F5344CB8AC3E}">
        <p14:creationId xmlns:p14="http://schemas.microsoft.com/office/powerpoint/2010/main" val="34075092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8CEE5629-2B11-4F29-B8E2-6361B444F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348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Simulation Run Length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0413083-5C91-4380-9B73-53A935CDE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Choosing the right duration for a simulation is a bit of an art (inexact step)</a:t>
            </a:r>
          </a:p>
          <a:p>
            <a:r>
              <a:rPr lang="en-US" altLang="en-US" sz="3600"/>
              <a:t>A bit like Goldilocks + the “three bears”</a:t>
            </a:r>
          </a:p>
          <a:p>
            <a:r>
              <a:rPr lang="en-US" altLang="en-US" sz="3600"/>
              <a:t>Too short: results may not be “typical”</a:t>
            </a:r>
          </a:p>
          <a:p>
            <a:r>
              <a:rPr lang="en-US" altLang="en-US" sz="3600"/>
              <a:t>Too long: excessive CPU time required</a:t>
            </a:r>
          </a:p>
          <a:p>
            <a:r>
              <a:rPr lang="en-US" altLang="en-US" sz="3600"/>
              <a:t>Just right: good results, reasonable time</a:t>
            </a:r>
          </a:p>
          <a:p>
            <a:r>
              <a:rPr lang="en-US" altLang="en-US" sz="3600"/>
              <a:t>Usual approach: guessing; bigger is better</a:t>
            </a:r>
          </a:p>
        </p:txBody>
      </p:sp>
    </p:spTree>
    <p:extLst>
      <p:ext uri="{BB962C8B-B14F-4D97-AF65-F5344CB8AC3E}">
        <p14:creationId xmlns:p14="http://schemas.microsoft.com/office/powerpoint/2010/main" val="32688263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CDB7DAC0-28D8-4372-891A-439080A68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0484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Simulation Warmup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31A1DDD-4BAF-40CA-928F-784ABDD13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876800"/>
          </a:xfrm>
          <a:noFill/>
          <a:ln/>
        </p:spPr>
        <p:txBody>
          <a:bodyPr>
            <a:normAutofit/>
          </a:bodyPr>
          <a:lstStyle/>
          <a:p>
            <a:r>
              <a:rPr lang="en-US" altLang="en-US" sz="3600" dirty="0"/>
              <a:t>One reason why simulation run-length matters is that simulation results might exhibit some temporal bias</a:t>
            </a:r>
          </a:p>
          <a:p>
            <a:pPr lvl="1"/>
            <a:r>
              <a:rPr lang="en-US" altLang="en-US" sz="3200" dirty="0"/>
              <a:t>Example: the first few customers arrive to an empty system, and are never lost</a:t>
            </a:r>
          </a:p>
          <a:p>
            <a:r>
              <a:rPr lang="en-US" altLang="en-US" sz="3600" dirty="0"/>
              <a:t>Need to determine “steady-state”, and discard (biased) transient results from either warmup or cooldown period</a:t>
            </a:r>
          </a:p>
        </p:txBody>
      </p:sp>
    </p:spTree>
    <p:extLst>
      <p:ext uri="{BB962C8B-B14F-4D97-AF65-F5344CB8AC3E}">
        <p14:creationId xmlns:p14="http://schemas.microsoft.com/office/powerpoint/2010/main" val="21774391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850AACCD-ADAC-4FA9-958E-FF26762E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720"/>
            <a:ext cx="8305800" cy="1143000"/>
          </a:xfrm>
          <a:noFill/>
          <a:ln/>
        </p:spPr>
        <p:txBody>
          <a:bodyPr/>
          <a:lstStyle/>
          <a:p>
            <a:r>
              <a:rPr lang="en-US" altLang="en-US"/>
              <a:t>Simulation Replications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F814002-C56F-4644-A818-DB9C6A47D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876800"/>
          </a:xfrm>
          <a:noFill/>
          <a:ln/>
        </p:spPr>
        <p:txBody>
          <a:bodyPr/>
          <a:lstStyle/>
          <a:p>
            <a:r>
              <a:rPr lang="en-US" altLang="en-US" sz="3600"/>
              <a:t>One way to establish statistical confidence in simulation results is to repeat an experiment multiple times</a:t>
            </a:r>
          </a:p>
          <a:p>
            <a:r>
              <a:rPr lang="en-US" altLang="en-US" sz="3600"/>
              <a:t>Multiple replications, with exact same config parameters, but different seeds</a:t>
            </a:r>
          </a:p>
          <a:p>
            <a:r>
              <a:rPr lang="en-US" altLang="en-US" sz="3600"/>
              <a:t>Assumes independent results + normality</a:t>
            </a:r>
          </a:p>
          <a:p>
            <a:r>
              <a:rPr lang="en-US" altLang="en-US" sz="3600"/>
              <a:t>Can compute the “mean of means” and the “variance of the global mean”</a:t>
            </a:r>
          </a:p>
        </p:txBody>
      </p:sp>
    </p:spTree>
    <p:extLst>
      <p:ext uri="{BB962C8B-B14F-4D97-AF65-F5344CB8AC3E}">
        <p14:creationId xmlns:p14="http://schemas.microsoft.com/office/powerpoint/2010/main" val="4470141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11492</TotalTime>
  <Words>1063</Words>
  <Application>Microsoft Office PowerPoint</Application>
  <PresentationFormat>On-screen Show (4:3)</PresentationFormat>
  <Paragraphs>130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Office Theme</vt:lpstr>
      <vt:lpstr>Statistical Methods</vt:lpstr>
      <vt:lpstr>Outline</vt:lpstr>
      <vt:lpstr>Motivation</vt:lpstr>
      <vt:lpstr>Hypothesis Testing</vt:lpstr>
      <vt:lpstr>Chi-Squared Test</vt:lpstr>
      <vt:lpstr>Kolmogorov-Smirnov Test</vt:lpstr>
      <vt:lpstr>Simulation Run Length</vt:lpstr>
      <vt:lpstr>Simulation Warmup</vt:lpstr>
      <vt:lpstr>Simulation Replications</vt:lpstr>
      <vt:lpstr>Statistical Inference</vt:lpstr>
      <vt:lpstr>Random Sampling</vt:lpstr>
      <vt:lpstr>Sample Mean and Variance</vt:lpstr>
      <vt:lpstr>Chebyshev’s Inequality</vt:lpstr>
      <vt:lpstr>Central Limit Theorem</vt:lpstr>
      <vt:lpstr>Confidence Intervals</vt:lpstr>
      <vt:lpstr>F-tests and t-tests</vt:lpstr>
      <vt:lpstr>Batch Means Analysis</vt:lpstr>
      <vt:lpstr>Analysis of Variance (ANOVA)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369</cp:revision>
  <dcterms:created xsi:type="dcterms:W3CDTF">2013-07-31T17:26:06Z</dcterms:created>
  <dcterms:modified xsi:type="dcterms:W3CDTF">2019-01-13T17:43:23Z</dcterms:modified>
</cp:coreProperties>
</file>