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641     Winter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658" y="2138525"/>
            <a:ext cx="5805597" cy="983610"/>
          </a:xfrm>
        </p:spPr>
        <p:txBody>
          <a:bodyPr>
            <a:normAutofit/>
          </a:bodyPr>
          <a:lstStyle/>
          <a:p>
            <a:r>
              <a:rPr lang="en-US" dirty="0"/>
              <a:t>Simulation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0658" y="3641431"/>
            <a:ext cx="5652601" cy="19853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F7F7F"/>
                </a:solidFill>
              </a:rPr>
              <a:t>Carey Williamson</a:t>
            </a:r>
          </a:p>
          <a:p>
            <a:r>
              <a:rPr lang="en-US" dirty="0">
                <a:solidFill>
                  <a:srgbClr val="7F7F7F"/>
                </a:solidFill>
              </a:rPr>
              <a:t>Department of Computer Science</a:t>
            </a:r>
          </a:p>
          <a:p>
            <a:r>
              <a:rPr lang="en-US" dirty="0">
                <a:solidFill>
                  <a:srgbClr val="7F7F7F"/>
                </a:solidFill>
              </a:rPr>
              <a:t>University of Calgary</a:t>
            </a:r>
          </a:p>
        </p:txBody>
      </p:sp>
    </p:spTree>
    <p:extLst>
      <p:ext uri="{BB962C8B-B14F-4D97-AF65-F5344CB8AC3E}">
        <p14:creationId xmlns:p14="http://schemas.microsoft.com/office/powerpoint/2010/main" val="4063233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C17BC5-29AF-49C1-9AC2-D0DB32227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A8B3B-6A6D-41AF-9937-BC4E3986F3A4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219587" name="Rectangle 3">
            <a:extLst>
              <a:ext uri="{FF2B5EF4-FFF2-40B4-BE49-F238E27FC236}">
                <a16:creationId xmlns:a16="http://schemas.microsoft.com/office/drawing/2014/main" id="{47A99EB3-6BC5-4A5D-B65F-ECEF754BFB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24800" cy="4876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3200" dirty="0"/>
              <a:t>Plan:</a:t>
            </a:r>
          </a:p>
          <a:p>
            <a:pPr lvl="1">
              <a:lnSpc>
                <a:spcPct val="90000"/>
              </a:lnSpc>
            </a:pPr>
            <a:r>
              <a:rPr lang="en-US" altLang="en-US" sz="2800" dirty="0"/>
              <a:t>Introduce basics of simulation modeling</a:t>
            </a:r>
          </a:p>
          <a:p>
            <a:pPr lvl="1">
              <a:lnSpc>
                <a:spcPct val="90000"/>
              </a:lnSpc>
            </a:pPr>
            <a:r>
              <a:rPr lang="en-US" altLang="en-US" sz="2800" dirty="0"/>
              <a:t>Define terminology and methods used</a:t>
            </a:r>
          </a:p>
          <a:p>
            <a:pPr lvl="1">
              <a:lnSpc>
                <a:spcPct val="90000"/>
              </a:lnSpc>
            </a:pPr>
            <a:r>
              <a:rPr lang="en-US" altLang="en-US" sz="2800" dirty="0"/>
              <a:t>Introduce simulation paradigms</a:t>
            </a:r>
          </a:p>
          <a:p>
            <a:pPr lvl="2">
              <a:lnSpc>
                <a:spcPct val="90000"/>
              </a:lnSpc>
            </a:pPr>
            <a:r>
              <a:rPr lang="en-US" altLang="en-US" sz="2400" dirty="0"/>
              <a:t>Monte Carlo simulation</a:t>
            </a:r>
          </a:p>
          <a:p>
            <a:pPr lvl="2">
              <a:lnSpc>
                <a:spcPct val="90000"/>
              </a:lnSpc>
            </a:pPr>
            <a:r>
              <a:rPr lang="en-US" altLang="en-US" sz="2400" dirty="0"/>
              <a:t>Time-driven simulation</a:t>
            </a:r>
          </a:p>
          <a:p>
            <a:pPr lvl="2">
              <a:lnSpc>
                <a:spcPct val="90000"/>
              </a:lnSpc>
            </a:pPr>
            <a:r>
              <a:rPr lang="en-US" altLang="en-US" sz="2400" dirty="0"/>
              <a:t>Event-driven simulation</a:t>
            </a:r>
          </a:p>
          <a:p>
            <a:pPr lvl="1">
              <a:lnSpc>
                <a:spcPct val="90000"/>
              </a:lnSpc>
            </a:pPr>
            <a:r>
              <a:rPr lang="en-US" altLang="en-US" sz="2800" dirty="0"/>
              <a:t>Technical issues for simulations</a:t>
            </a:r>
          </a:p>
          <a:p>
            <a:pPr lvl="2">
              <a:lnSpc>
                <a:spcPct val="90000"/>
              </a:lnSpc>
            </a:pPr>
            <a:r>
              <a:rPr lang="en-US" altLang="en-US" sz="2400" dirty="0"/>
              <a:t> Random number generation</a:t>
            </a:r>
          </a:p>
          <a:p>
            <a:pPr lvl="2">
              <a:lnSpc>
                <a:spcPct val="90000"/>
              </a:lnSpc>
            </a:pPr>
            <a:r>
              <a:rPr lang="en-US" altLang="en-US" sz="2400" dirty="0"/>
              <a:t> Statistical inference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75CD98-ED2A-40AB-B840-7ACCD4DA8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747853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1066F3-CCB5-46E5-8877-0B14C05CD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7C142-0951-44E8-A159-27AA597B0F5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229826" name="Rectangle 2">
            <a:extLst>
              <a:ext uri="{FF2B5EF4-FFF2-40B4-BE49-F238E27FC236}">
                <a16:creationId xmlns:a16="http://schemas.microsoft.com/office/drawing/2014/main" id="{0A3C1185-8A25-4F64-877D-B07BB66651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7037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Monte Carlo Simulation</a:t>
            </a:r>
          </a:p>
        </p:txBody>
      </p:sp>
      <p:sp>
        <p:nvSpPr>
          <p:cNvPr id="1229827" name="Rectangle 3">
            <a:extLst>
              <a:ext uri="{FF2B5EF4-FFF2-40B4-BE49-F238E27FC236}">
                <a16:creationId xmlns:a16="http://schemas.microsoft.com/office/drawing/2014/main" id="{4BD7C7FC-55F5-4BAC-B807-A1DFBB4DEA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077200" cy="5181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3200" dirty="0"/>
              <a:t>Estimating an answer to some difficult problem using numerical approximation, based on random numbers</a:t>
            </a:r>
          </a:p>
          <a:p>
            <a:pPr>
              <a:lnSpc>
                <a:spcPct val="90000"/>
              </a:lnSpc>
            </a:pPr>
            <a:r>
              <a:rPr lang="en-US" altLang="en-US" sz="3200" dirty="0"/>
              <a:t>Examples: numerical integration, primality testing, WSN coverage, poker hands</a:t>
            </a:r>
          </a:p>
          <a:p>
            <a:pPr>
              <a:lnSpc>
                <a:spcPct val="90000"/>
              </a:lnSpc>
            </a:pPr>
            <a:r>
              <a:rPr lang="en-US" altLang="en-US" sz="3200" dirty="0"/>
              <a:t>Suited to stochastic problems in which probabilistic answers are acceptable</a:t>
            </a:r>
          </a:p>
          <a:p>
            <a:pPr>
              <a:lnSpc>
                <a:spcPct val="90000"/>
              </a:lnSpc>
            </a:pPr>
            <a:r>
              <a:rPr lang="en-US" altLang="en-US" sz="3200" dirty="0"/>
              <a:t>Might be one-sided answers (e.g., prime)</a:t>
            </a:r>
          </a:p>
          <a:p>
            <a:pPr>
              <a:lnSpc>
                <a:spcPct val="90000"/>
              </a:lnSpc>
            </a:pPr>
            <a:r>
              <a:rPr lang="en-US" altLang="en-US" sz="3200" dirty="0"/>
              <a:t>Can bound probability to some epsilon</a:t>
            </a:r>
          </a:p>
          <a:p>
            <a:pPr>
              <a:lnSpc>
                <a:spcPct val="90000"/>
              </a:lnSpc>
            </a:pPr>
            <a:r>
              <a:rPr lang="en-US" altLang="en-US" sz="3200" dirty="0"/>
              <a:t>There is (usually) no notion of time at all</a:t>
            </a:r>
          </a:p>
        </p:txBody>
      </p:sp>
    </p:spTree>
    <p:extLst>
      <p:ext uri="{BB962C8B-B14F-4D97-AF65-F5344CB8AC3E}">
        <p14:creationId xmlns:p14="http://schemas.microsoft.com/office/powerpoint/2010/main" val="1620805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D5533F-6ED9-4778-8575-070B725E7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7CBAF-C241-4A9C-B2A9-BF62FBC92AC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223682" name="Rectangle 2">
            <a:extLst>
              <a:ext uri="{FF2B5EF4-FFF2-40B4-BE49-F238E27FC236}">
                <a16:creationId xmlns:a16="http://schemas.microsoft.com/office/drawing/2014/main" id="{C7F77423-B410-41BF-A5FF-EAAC62B0F2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49239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Time-Driven Simulation</a:t>
            </a:r>
          </a:p>
        </p:txBody>
      </p:sp>
      <p:sp>
        <p:nvSpPr>
          <p:cNvPr id="1223683" name="Rectangle 3">
            <a:extLst>
              <a:ext uri="{FF2B5EF4-FFF2-40B4-BE49-F238E27FC236}">
                <a16:creationId xmlns:a16="http://schemas.microsoft.com/office/drawing/2014/main" id="{7A66B9D9-E3A6-4A82-BB58-C22B2C11DC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7924800" cy="4267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3200"/>
              <a:t>Time advances in fixed size steps</a:t>
            </a:r>
          </a:p>
          <a:p>
            <a:pPr>
              <a:lnSpc>
                <a:spcPct val="90000"/>
              </a:lnSpc>
            </a:pPr>
            <a:r>
              <a:rPr lang="en-US" altLang="en-US" sz="3200"/>
              <a:t>Time step = smallest unit in model</a:t>
            </a:r>
          </a:p>
          <a:p>
            <a:pPr>
              <a:lnSpc>
                <a:spcPct val="90000"/>
              </a:lnSpc>
            </a:pPr>
            <a:r>
              <a:rPr lang="en-US" altLang="en-US" sz="3200"/>
              <a:t>Check each entity to see if state changes</a:t>
            </a:r>
          </a:p>
          <a:p>
            <a:pPr>
              <a:lnSpc>
                <a:spcPct val="90000"/>
              </a:lnSpc>
            </a:pPr>
            <a:r>
              <a:rPr lang="en-US" altLang="en-US" sz="3200"/>
              <a:t>Well-suited to continuous systems</a:t>
            </a:r>
          </a:p>
          <a:p>
            <a:pPr lvl="1">
              <a:lnSpc>
                <a:spcPct val="90000"/>
              </a:lnSpc>
            </a:pPr>
            <a:r>
              <a:rPr lang="en-US" altLang="en-US" sz="2800"/>
              <a:t>e.g., river flow, factory floor automation</a:t>
            </a:r>
          </a:p>
          <a:p>
            <a:pPr>
              <a:lnSpc>
                <a:spcPct val="90000"/>
              </a:lnSpc>
            </a:pPr>
            <a:r>
              <a:rPr lang="en-US" altLang="en-US" sz="3200"/>
              <a:t>Granularity issue:</a:t>
            </a:r>
          </a:p>
          <a:p>
            <a:pPr lvl="1">
              <a:lnSpc>
                <a:spcPct val="90000"/>
              </a:lnSpc>
            </a:pPr>
            <a:r>
              <a:rPr lang="en-US" altLang="en-US" sz="2800"/>
              <a:t>Too small: slow execution for model</a:t>
            </a:r>
          </a:p>
          <a:p>
            <a:pPr lvl="1">
              <a:lnSpc>
                <a:spcPct val="90000"/>
              </a:lnSpc>
            </a:pPr>
            <a:r>
              <a:rPr lang="en-US" altLang="en-US" sz="2800"/>
              <a:t>Too large: miss important state changes</a:t>
            </a:r>
          </a:p>
        </p:txBody>
      </p:sp>
    </p:spTree>
    <p:extLst>
      <p:ext uri="{BB962C8B-B14F-4D97-AF65-F5344CB8AC3E}">
        <p14:creationId xmlns:p14="http://schemas.microsoft.com/office/powerpoint/2010/main" val="2287221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ABCD92-78BB-4E04-A0FD-16F5AC813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9BA8-9AA2-4EB4-B9D5-4E886AEB21DF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224706" name="Rectangle 2">
            <a:extLst>
              <a:ext uri="{FF2B5EF4-FFF2-40B4-BE49-F238E27FC236}">
                <a16:creationId xmlns:a16="http://schemas.microsoft.com/office/drawing/2014/main" id="{254612AF-18E0-47EF-AA54-8B82F4DD60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63301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Event-Driven Simulation (1 of 2)</a:t>
            </a:r>
          </a:p>
        </p:txBody>
      </p:sp>
      <p:sp>
        <p:nvSpPr>
          <p:cNvPr id="1224707" name="Rectangle 3">
            <a:extLst>
              <a:ext uri="{FF2B5EF4-FFF2-40B4-BE49-F238E27FC236}">
                <a16:creationId xmlns:a16="http://schemas.microsoft.com/office/drawing/2014/main" id="{4D37189F-4C94-4668-88D2-A3F23F309E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7924800" cy="4876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3200" dirty="0"/>
              <a:t>Discrete-event simulation (DES)</a:t>
            </a:r>
          </a:p>
          <a:p>
            <a:pPr>
              <a:lnSpc>
                <a:spcPct val="90000"/>
              </a:lnSpc>
            </a:pPr>
            <a:r>
              <a:rPr lang="en-US" altLang="en-US" sz="3200" dirty="0"/>
              <a:t>System is modeled as a set of entities that affect each other via events (messages)</a:t>
            </a:r>
          </a:p>
          <a:p>
            <a:pPr>
              <a:lnSpc>
                <a:spcPct val="90000"/>
              </a:lnSpc>
            </a:pPr>
            <a:r>
              <a:rPr lang="en-US" altLang="en-US" sz="3200" dirty="0"/>
              <a:t>Each entity can have a set of states</a:t>
            </a:r>
          </a:p>
          <a:p>
            <a:pPr>
              <a:lnSpc>
                <a:spcPct val="90000"/>
              </a:lnSpc>
            </a:pPr>
            <a:r>
              <a:rPr lang="en-US" altLang="en-US" sz="3200" dirty="0"/>
              <a:t>Events happen at specific points in time (continuous or discrete), and trigger state changes in the system</a:t>
            </a:r>
          </a:p>
          <a:p>
            <a:pPr>
              <a:lnSpc>
                <a:spcPct val="90000"/>
              </a:lnSpc>
            </a:pPr>
            <a:r>
              <a:rPr lang="en-US" altLang="en-US" sz="3200" dirty="0"/>
              <a:t>Very general technique, well-suited to modeling discrete systems (</a:t>
            </a:r>
            <a:r>
              <a:rPr lang="en-US" altLang="en-US" sz="3200" dirty="0" err="1"/>
              <a:t>e.g</a:t>
            </a:r>
            <a:r>
              <a:rPr lang="en-US" altLang="en-US" sz="3200" dirty="0"/>
              <a:t>, queues)</a:t>
            </a:r>
          </a:p>
        </p:txBody>
      </p:sp>
    </p:spTree>
    <p:extLst>
      <p:ext uri="{BB962C8B-B14F-4D97-AF65-F5344CB8AC3E}">
        <p14:creationId xmlns:p14="http://schemas.microsoft.com/office/powerpoint/2010/main" val="808119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2B4F05-5440-436F-9F56-460993013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809B5-FA0A-42E8-9356-76929FA7A6E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225730" name="Rectangle 2">
            <a:extLst>
              <a:ext uri="{FF2B5EF4-FFF2-40B4-BE49-F238E27FC236}">
                <a16:creationId xmlns:a16="http://schemas.microsoft.com/office/drawing/2014/main" id="{3DA5D697-A53F-4CF4-9F3B-41D3F54FB6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1099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Event-Driven Simulation (2 of 2)</a:t>
            </a:r>
          </a:p>
        </p:txBody>
      </p:sp>
      <p:sp>
        <p:nvSpPr>
          <p:cNvPr id="1225731" name="Rectangle 3">
            <a:extLst>
              <a:ext uri="{FF2B5EF4-FFF2-40B4-BE49-F238E27FC236}">
                <a16:creationId xmlns:a16="http://schemas.microsoft.com/office/drawing/2014/main" id="{6B95223B-35F6-4C2F-BD3B-BAB34124F5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924800" cy="5334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3200"/>
              <a:t>Typical implementation involves an event list, ordered by time</a:t>
            </a:r>
          </a:p>
          <a:p>
            <a:pPr>
              <a:lnSpc>
                <a:spcPct val="90000"/>
              </a:lnSpc>
            </a:pPr>
            <a:r>
              <a:rPr lang="en-US" altLang="en-US" sz="3200"/>
              <a:t>Process events in (non-decreasing) timestamp order, with seed event at t=0</a:t>
            </a:r>
          </a:p>
          <a:p>
            <a:pPr>
              <a:lnSpc>
                <a:spcPct val="90000"/>
              </a:lnSpc>
            </a:pPr>
            <a:r>
              <a:rPr lang="en-US" altLang="en-US" sz="3200"/>
              <a:t>Each event can trigger 0 or more events</a:t>
            </a:r>
          </a:p>
          <a:p>
            <a:pPr lvl="1">
              <a:lnSpc>
                <a:spcPct val="90000"/>
              </a:lnSpc>
            </a:pPr>
            <a:r>
              <a:rPr lang="en-US" altLang="en-US" sz="2800"/>
              <a:t>Zero: “dead end” event</a:t>
            </a:r>
          </a:p>
          <a:p>
            <a:pPr lvl="1">
              <a:lnSpc>
                <a:spcPct val="90000"/>
              </a:lnSpc>
            </a:pPr>
            <a:r>
              <a:rPr lang="en-US" altLang="en-US" sz="2800"/>
              <a:t>One: “sustaining” event</a:t>
            </a:r>
          </a:p>
          <a:p>
            <a:pPr lvl="1">
              <a:lnSpc>
                <a:spcPct val="90000"/>
              </a:lnSpc>
            </a:pPr>
            <a:r>
              <a:rPr lang="en-US" altLang="en-US" sz="2800"/>
              <a:t>More than one: “triggering” event</a:t>
            </a:r>
          </a:p>
          <a:p>
            <a:pPr>
              <a:lnSpc>
                <a:spcPct val="90000"/>
              </a:lnSpc>
            </a:pPr>
            <a:r>
              <a:rPr lang="en-US" altLang="en-US" sz="3200"/>
              <a:t>Simulation ends when event list is null, or desired time duration has elapsed</a:t>
            </a:r>
          </a:p>
        </p:txBody>
      </p:sp>
    </p:spTree>
    <p:extLst>
      <p:ext uri="{BB962C8B-B14F-4D97-AF65-F5344CB8AC3E}">
        <p14:creationId xmlns:p14="http://schemas.microsoft.com/office/powerpoint/2010/main" val="3489502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4906A9-36C1-472A-B66B-F178B7CFF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58164-B630-44CE-AAC2-441CE03A5D92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230850" name="Rectangle 2">
            <a:extLst>
              <a:ext uri="{FF2B5EF4-FFF2-40B4-BE49-F238E27FC236}">
                <a16:creationId xmlns:a16="http://schemas.microsoft.com/office/drawing/2014/main" id="{E5C39C04-5725-47DD-9CE4-BF8C6ABC77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031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Summary</a:t>
            </a:r>
          </a:p>
        </p:txBody>
      </p:sp>
      <p:sp>
        <p:nvSpPr>
          <p:cNvPr id="1230851" name="Rectangle 3">
            <a:extLst>
              <a:ext uri="{FF2B5EF4-FFF2-40B4-BE49-F238E27FC236}">
                <a16:creationId xmlns:a16="http://schemas.microsoft.com/office/drawing/2014/main" id="{33FA296D-280A-416F-AD1D-1A39868AE3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077200" cy="5181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3200" dirty="0"/>
              <a:t>Simulation methods offer a range of general-purpose approaches for performance </a:t>
            </a:r>
            <a:r>
              <a:rPr lang="en-US" altLang="en-US" sz="3200" dirty="0" err="1"/>
              <a:t>eval</a:t>
            </a:r>
            <a:endParaRPr lang="en-US" altLang="en-US" sz="3200" dirty="0"/>
          </a:p>
          <a:p>
            <a:pPr>
              <a:lnSpc>
                <a:spcPct val="90000"/>
              </a:lnSpc>
            </a:pPr>
            <a:r>
              <a:rPr lang="en-US" altLang="en-US" sz="3200" dirty="0"/>
              <a:t>Simulation modeler must determine the appropriate aspects of system to model</a:t>
            </a:r>
          </a:p>
          <a:p>
            <a:pPr>
              <a:lnSpc>
                <a:spcPct val="90000"/>
              </a:lnSpc>
            </a:pPr>
            <a:r>
              <a:rPr lang="en-US" altLang="en-US" sz="3200" dirty="0"/>
              <a:t>“The hardest part about simulation is deciding what </a:t>
            </a:r>
            <a:r>
              <a:rPr lang="en-US" altLang="en-US" sz="3200" u="sng" dirty="0"/>
              <a:t>not</a:t>
            </a:r>
            <a:r>
              <a:rPr lang="en-US" altLang="en-US" sz="3200" dirty="0"/>
              <a:t> to model.” </a:t>
            </a:r>
            <a:r>
              <a:rPr lang="en-US" altLang="en-US" sz="2400" dirty="0"/>
              <a:t>- M. Lavigne</a:t>
            </a:r>
            <a:endParaRPr lang="en-US" altLang="en-US" sz="3200" dirty="0"/>
          </a:p>
          <a:p>
            <a:pPr>
              <a:lnSpc>
                <a:spcPct val="90000"/>
              </a:lnSpc>
            </a:pPr>
            <a:r>
              <a:rPr lang="en-US" altLang="en-US" sz="3200" dirty="0"/>
              <a:t>Many technical issues: RNG, validation, statistical inference, efficiency</a:t>
            </a:r>
          </a:p>
          <a:p>
            <a:pPr>
              <a:lnSpc>
                <a:spcPct val="90000"/>
              </a:lnSpc>
            </a:pPr>
            <a:r>
              <a:rPr lang="en-US" altLang="en-US" sz="3200" dirty="0"/>
              <a:t>We will look at some examples soon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81870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11507</TotalTime>
  <Words>380</Words>
  <Application>Microsoft Office PowerPoint</Application>
  <PresentationFormat>On-screen Show (4:3)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Courier New</vt:lpstr>
      <vt:lpstr>Wingdings</vt:lpstr>
      <vt:lpstr>Office Theme</vt:lpstr>
      <vt:lpstr>Simulation</vt:lpstr>
      <vt:lpstr>Outline</vt:lpstr>
      <vt:lpstr>Monte Carlo Simulation</vt:lpstr>
      <vt:lpstr>Time-Driven Simulation</vt:lpstr>
      <vt:lpstr>Event-Driven Simulation (1 of 2)</vt:lpstr>
      <vt:lpstr>Event-Driven Simulation (2 of 2)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Carey</cp:lastModifiedBy>
  <cp:revision>374</cp:revision>
  <dcterms:created xsi:type="dcterms:W3CDTF">2013-07-31T17:26:06Z</dcterms:created>
  <dcterms:modified xsi:type="dcterms:W3CDTF">2019-01-13T17:41:14Z</dcterms:modified>
</cp:coreProperties>
</file>